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858000" cy="9144000"/>
  <p:embeddedFontLst>
    <p:embeddedFont>
      <p:font typeface="Roboto"/>
      <p:regular r:id="rId7"/>
      <p:bold r:id="rId8"/>
      <p:italic r:id="rId9"/>
      <p:boldItalic r:id="rId10"/>
    </p:embeddedFont>
    <p:embeddedFont>
      <p:font typeface="Archiv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91">
          <p15:clr>
            <a:srgbClr val="A4A3A4"/>
          </p15:clr>
        </p15:guide>
        <p15:guide id="2" pos="21444">
          <p15:clr>
            <a:srgbClr val="A4A3A4"/>
          </p15:clr>
        </p15:guide>
      </p15:sldGuideLst>
    </p:ext>
    <p:ext uri="GoogleSlidesCustomDataVersion2">
      <go:slidesCustomData xmlns:go="http://customooxmlschemas.google.com/" r:id="rId15" roundtripDataSignature="AMtx7mh2o+ipOOto16YDqzQZtFXIBY/2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91" orient="horz"/>
        <p:guide pos="2144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rchivo-regular.fntdata"/><Relationship Id="rId10" Type="http://schemas.openxmlformats.org/officeDocument/2006/relationships/font" Target="fonts/Roboto-boldItalic.fntdata"/><Relationship Id="rId13" Type="http://schemas.openxmlformats.org/officeDocument/2006/relationships/font" Target="fonts/Archivo-italic.fntdata"/><Relationship Id="rId12" Type="http://schemas.openxmlformats.org/officeDocument/2006/relationships/font" Target="fonts/Archiv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15" Type="http://customschemas.google.com/relationships/presentationmetadata" Target="metadata"/><Relationship Id="rId14" Type="http://schemas.openxmlformats.org/officeDocument/2006/relationships/font" Target="fonts/Archiv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11" name="Shape 11"/>
        <p:cNvGrpSpPr/>
        <p:nvPr/>
      </p:nvGrpSpPr>
      <p:grpSpPr>
        <a:xfrm>
          <a:off x="0" y="0"/>
          <a:ext cx="0" cy="0"/>
          <a:chOff x="0" y="0"/>
          <a:chExt cx="0" cy="0"/>
        </a:xfrm>
      </p:grpSpPr>
      <p:sp>
        <p:nvSpPr>
          <p:cNvPr id="12" name="Google Shape;12;p5"/>
          <p:cNvSpPr/>
          <p:nvPr>
            <p:ph idx="2" type="pic"/>
          </p:nvPr>
        </p:nvSpPr>
        <p:spPr>
          <a:xfrm>
            <a:off x="1729412" y="27987377"/>
            <a:ext cx="3578087" cy="2554949"/>
          </a:xfrm>
          <a:prstGeom prst="rect">
            <a:avLst/>
          </a:prstGeom>
          <a:noFill/>
          <a:ln>
            <a:noFill/>
          </a:ln>
        </p:spPr>
      </p:sp>
      <p:sp>
        <p:nvSpPr>
          <p:cNvPr id="13" name="Google Shape;13;p5"/>
          <p:cNvSpPr/>
          <p:nvPr>
            <p:ph idx="3" type="pic"/>
          </p:nvPr>
        </p:nvSpPr>
        <p:spPr>
          <a:xfrm>
            <a:off x="5974834" y="27988099"/>
            <a:ext cx="3578087" cy="2554946"/>
          </a:xfrm>
          <a:prstGeom prst="rect">
            <a:avLst/>
          </a:prstGeom>
          <a:noFill/>
          <a:ln>
            <a:noFill/>
          </a:ln>
        </p:spPr>
      </p:sp>
      <p:sp>
        <p:nvSpPr>
          <p:cNvPr id="14" name="Google Shape;14;p5"/>
          <p:cNvSpPr/>
          <p:nvPr>
            <p:ph idx="4" type="pic"/>
          </p:nvPr>
        </p:nvSpPr>
        <p:spPr>
          <a:xfrm>
            <a:off x="23295292" y="11709661"/>
            <a:ext cx="2349006" cy="2554946"/>
          </a:xfrm>
          <a:prstGeom prst="rect">
            <a:avLst/>
          </a:prstGeom>
          <a:noFill/>
          <a:ln>
            <a:noFill/>
          </a:ln>
        </p:spPr>
      </p:sp>
      <p:sp>
        <p:nvSpPr>
          <p:cNvPr id="15" name="Google Shape;15;p5"/>
          <p:cNvSpPr/>
          <p:nvPr>
            <p:ph idx="5" type="pic"/>
          </p:nvPr>
        </p:nvSpPr>
        <p:spPr>
          <a:xfrm>
            <a:off x="26236112" y="11709661"/>
            <a:ext cx="2348412" cy="2554946"/>
          </a:xfrm>
          <a:prstGeom prst="rect">
            <a:avLst/>
          </a:prstGeom>
          <a:noFill/>
          <a:ln>
            <a:noFill/>
          </a:ln>
        </p:spPr>
      </p:sp>
      <p:sp>
        <p:nvSpPr>
          <p:cNvPr id="16" name="Google Shape;16;p5"/>
          <p:cNvSpPr/>
          <p:nvPr>
            <p:ph idx="6" type="pic"/>
          </p:nvPr>
        </p:nvSpPr>
        <p:spPr>
          <a:xfrm>
            <a:off x="29176932" y="11709661"/>
            <a:ext cx="2349004" cy="2554946"/>
          </a:xfrm>
          <a:prstGeom prst="rect">
            <a:avLst/>
          </a:prstGeom>
          <a:noFill/>
          <a:ln>
            <a:noFill/>
          </a:ln>
        </p:spPr>
      </p:sp>
      <p:sp>
        <p:nvSpPr>
          <p:cNvPr id="17" name="Google Shape;17;p5"/>
          <p:cNvSpPr/>
          <p:nvPr>
            <p:ph idx="7" type="pic"/>
          </p:nvPr>
        </p:nvSpPr>
        <p:spPr>
          <a:xfrm>
            <a:off x="2997910" y="1360185"/>
            <a:ext cx="3402132" cy="3402132"/>
          </a:xfrm>
          <a:prstGeom prst="rect">
            <a:avLst/>
          </a:prstGeom>
          <a:noFill/>
          <a:ln>
            <a:noFill/>
          </a:ln>
        </p:spPr>
      </p:sp>
    </p:spTree>
  </p:cSld>
  <p:clrMapOvr>
    <a:masterClrMapping/>
  </p:clrMapOvr>
  <p:extLst>
    <p:ext uri="{DCECCB84-F9BA-43D5-87BE-67443E8EF086}">
      <p15:sldGuideLst>
        <p15:guide id="1" orient="horz" pos="10368">
          <p15:clr>
            <a:srgbClr val="FBAE40"/>
          </p15:clr>
        </p15:guide>
        <p15:guide id="2" pos="1382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4"/>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2"/>
              <a:buFont typeface="Calibri"/>
              <a:buNone/>
              <a:defRPr sz="1536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4"/>
          <p:cNvSpPr txBox="1"/>
          <p:nvPr>
            <p:ph idx="1" type="body"/>
          </p:nvPr>
        </p:nvSpPr>
        <p:spPr>
          <a:xfrm>
            <a:off x="18659477" y="4739648"/>
            <a:ext cx="22219920" cy="23393400"/>
          </a:xfrm>
          <a:prstGeom prst="rect">
            <a:avLst/>
          </a:prstGeom>
          <a:noFill/>
          <a:ln>
            <a:noFill/>
          </a:ln>
        </p:spPr>
        <p:txBody>
          <a:bodyPr anchorCtr="0" anchor="t" bIns="45700" lIns="91425" spcFirstLastPara="1" rIns="91425" wrap="square" tIns="45700">
            <a:normAutofit/>
          </a:bodyPr>
          <a:lstStyle>
            <a:lvl1pPr indent="-1204087" lvl="0" marL="457200" algn="l">
              <a:lnSpc>
                <a:spcPct val="90000"/>
              </a:lnSpc>
              <a:spcBef>
                <a:spcPts val="4800"/>
              </a:spcBef>
              <a:spcAft>
                <a:spcPts val="0"/>
              </a:spcAft>
              <a:buClr>
                <a:schemeClr val="dk1"/>
              </a:buClr>
              <a:buSzPts val="15362"/>
              <a:buChar char="•"/>
              <a:defRPr sz="15362"/>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3" name="Google Shape;63;p14"/>
          <p:cNvSpPr txBox="1"/>
          <p:nvPr>
            <p:ph idx="2" type="body"/>
          </p:nvPr>
        </p:nvSpPr>
        <p:spPr>
          <a:xfrm>
            <a:off x="3023237" y="9875521"/>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4" name="Google Shape;64;p1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1" type="ftr"/>
          </p:nvPr>
        </p:nvSpPr>
        <p:spPr>
          <a:xfrm>
            <a:off x="14538960"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2" type="sldNum"/>
          </p:nvPr>
        </p:nvSpPr>
        <p:spPr>
          <a:xfrm>
            <a:off x="30998160"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5"/>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2"/>
              <a:buFont typeface="Calibri"/>
              <a:buNone/>
              <a:defRPr sz="1536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5"/>
          <p:cNvSpPr/>
          <p:nvPr>
            <p:ph idx="2" type="pic"/>
          </p:nvPr>
        </p:nvSpPr>
        <p:spPr>
          <a:xfrm>
            <a:off x="18659477" y="4739648"/>
            <a:ext cx="22219920" cy="23393400"/>
          </a:xfrm>
          <a:prstGeom prst="rect">
            <a:avLst/>
          </a:prstGeom>
          <a:noFill/>
          <a:ln>
            <a:noFill/>
          </a:ln>
        </p:spPr>
      </p:sp>
      <p:sp>
        <p:nvSpPr>
          <p:cNvPr id="70" name="Google Shape;70;p15"/>
          <p:cNvSpPr txBox="1"/>
          <p:nvPr>
            <p:ph idx="1" type="body"/>
          </p:nvPr>
        </p:nvSpPr>
        <p:spPr>
          <a:xfrm>
            <a:off x="3023237" y="9875521"/>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71" name="Google Shape;71;p1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14538960"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30998160"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6"/>
          <p:cNvSpPr txBox="1"/>
          <p:nvPr>
            <p:ph type="title"/>
          </p:nvPr>
        </p:nvSpPr>
        <p:spPr>
          <a:xfrm>
            <a:off x="3017520" y="1752608"/>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1502389" y="278132"/>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7" name="Google Shape;77;p1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14538960"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30998160"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7"/>
          <p:cNvSpPr txBox="1"/>
          <p:nvPr>
            <p:ph type="title"/>
          </p:nvPr>
        </p:nvSpPr>
        <p:spPr>
          <a:xfrm rot="5400000">
            <a:off x="22193251" y="10968992"/>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7"/>
          <p:cNvSpPr txBox="1"/>
          <p:nvPr>
            <p:ph idx="1" type="body"/>
          </p:nvPr>
        </p:nvSpPr>
        <p:spPr>
          <a:xfrm rot="5400000">
            <a:off x="2990851" y="1779272"/>
            <a:ext cx="27896822"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3" name="Google Shape;83;p1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1" type="ftr"/>
          </p:nvPr>
        </p:nvSpPr>
        <p:spPr>
          <a:xfrm>
            <a:off x="14538960"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2" type="sldNum"/>
          </p:nvPr>
        </p:nvSpPr>
        <p:spPr>
          <a:xfrm>
            <a:off x="30998160"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Tree>
  </p:cSld>
  <p:clrMapOvr>
    <a:masterClrMapping/>
  </p:clrMapOvr>
  <p:extLst>
    <p:ext uri="{DCECCB84-F9BA-43D5-87BE-67443E8EF086}">
      <p15:sldGuideLst>
        <p15:guide id="1" orient="horz" pos="10368">
          <p15:clr>
            <a:srgbClr val="FBAE40"/>
          </p15:clr>
        </p15:guide>
        <p15:guide id="2" pos="1382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7"/>
          <p:cNvSpPr txBox="1"/>
          <p:nvPr>
            <p:ph type="ctrTitle"/>
          </p:nvPr>
        </p:nvSpPr>
        <p:spPr>
          <a:xfrm>
            <a:off x="3291840" y="5387342"/>
            <a:ext cx="3730752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2"/>
              <a:buFont typeface="Calibri"/>
              <a:buNone/>
              <a:defRPr sz="2880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7"/>
          <p:cNvSpPr txBox="1"/>
          <p:nvPr>
            <p:ph idx="1" type="subTitle"/>
          </p:nvPr>
        </p:nvSpPr>
        <p:spPr>
          <a:xfrm>
            <a:off x="5486400" y="17289782"/>
            <a:ext cx="32918400" cy="7947659"/>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22" name="Google Shape;22;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
          <p:cNvSpPr txBox="1"/>
          <p:nvPr>
            <p:ph idx="11" type="ftr"/>
          </p:nvPr>
        </p:nvSpPr>
        <p:spPr>
          <a:xfrm>
            <a:off x="14538960"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2" type="sldNum"/>
          </p:nvPr>
        </p:nvSpPr>
        <p:spPr>
          <a:xfrm>
            <a:off x="30998160"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8"/>
          <p:cNvSpPr txBox="1"/>
          <p:nvPr>
            <p:ph type="title"/>
          </p:nvPr>
        </p:nvSpPr>
        <p:spPr>
          <a:xfrm>
            <a:off x="3017520" y="1752608"/>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
          <p:cNvSpPr txBox="1"/>
          <p:nvPr>
            <p:ph idx="1" type="body"/>
          </p:nvPr>
        </p:nvSpPr>
        <p:spPr>
          <a:xfrm>
            <a:off x="3017520" y="8763001"/>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8" name="Google Shape;28;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1" type="ftr"/>
          </p:nvPr>
        </p:nvSpPr>
        <p:spPr>
          <a:xfrm>
            <a:off x="14538960"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2" type="sldNum"/>
          </p:nvPr>
        </p:nvSpPr>
        <p:spPr>
          <a:xfrm>
            <a:off x="30998160"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9"/>
          <p:cNvSpPr txBox="1"/>
          <p:nvPr>
            <p:ph type="title"/>
          </p:nvPr>
        </p:nvSpPr>
        <p:spPr>
          <a:xfrm>
            <a:off x="2994662" y="8206750"/>
            <a:ext cx="37856160" cy="1369313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2"/>
              <a:buFont typeface="Calibri"/>
              <a:buNone/>
              <a:defRPr sz="2880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
          <p:cNvSpPr txBox="1"/>
          <p:nvPr>
            <p:ph idx="1" type="body"/>
          </p:nvPr>
        </p:nvSpPr>
        <p:spPr>
          <a:xfrm>
            <a:off x="2994662" y="22029430"/>
            <a:ext cx="37856160" cy="72008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4" name="Google Shape;34;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1" type="ftr"/>
          </p:nvPr>
        </p:nvSpPr>
        <p:spPr>
          <a:xfrm>
            <a:off x="14538960"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2" type="sldNum"/>
          </p:nvPr>
        </p:nvSpPr>
        <p:spPr>
          <a:xfrm>
            <a:off x="30998160"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0"/>
          <p:cNvSpPr txBox="1"/>
          <p:nvPr>
            <p:ph type="title"/>
          </p:nvPr>
        </p:nvSpPr>
        <p:spPr>
          <a:xfrm>
            <a:off x="3017520" y="1752608"/>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0"/>
          <p:cNvSpPr txBox="1"/>
          <p:nvPr>
            <p:ph idx="1" type="body"/>
          </p:nvPr>
        </p:nvSpPr>
        <p:spPr>
          <a:xfrm>
            <a:off x="3017520" y="8763001"/>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0" name="Google Shape;40;p10"/>
          <p:cNvSpPr txBox="1"/>
          <p:nvPr>
            <p:ph idx="2" type="body"/>
          </p:nvPr>
        </p:nvSpPr>
        <p:spPr>
          <a:xfrm>
            <a:off x="22219920" y="8763001"/>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1" name="Google Shape;41;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1" type="ftr"/>
          </p:nvPr>
        </p:nvSpPr>
        <p:spPr>
          <a:xfrm>
            <a:off x="14538960"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2" type="sldNum"/>
          </p:nvPr>
        </p:nvSpPr>
        <p:spPr>
          <a:xfrm>
            <a:off x="30998160"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1"/>
          <p:cNvSpPr txBox="1"/>
          <p:nvPr>
            <p:ph type="title"/>
          </p:nvPr>
        </p:nvSpPr>
        <p:spPr>
          <a:xfrm>
            <a:off x="3023237" y="1752608"/>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1"/>
          <p:cNvSpPr txBox="1"/>
          <p:nvPr>
            <p:ph idx="1" type="body"/>
          </p:nvPr>
        </p:nvSpPr>
        <p:spPr>
          <a:xfrm>
            <a:off x="3023242" y="8069582"/>
            <a:ext cx="18568032" cy="395477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7" name="Google Shape;47;p11"/>
          <p:cNvSpPr txBox="1"/>
          <p:nvPr>
            <p:ph idx="2" type="body"/>
          </p:nvPr>
        </p:nvSpPr>
        <p:spPr>
          <a:xfrm>
            <a:off x="3023242" y="12024361"/>
            <a:ext cx="18568032"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8" name="Google Shape;48;p11"/>
          <p:cNvSpPr txBox="1"/>
          <p:nvPr>
            <p:ph idx="3" type="body"/>
          </p:nvPr>
        </p:nvSpPr>
        <p:spPr>
          <a:xfrm>
            <a:off x="22219924" y="8069582"/>
            <a:ext cx="18659477" cy="395477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9" name="Google Shape;49;p11"/>
          <p:cNvSpPr txBox="1"/>
          <p:nvPr>
            <p:ph idx="4" type="body"/>
          </p:nvPr>
        </p:nvSpPr>
        <p:spPr>
          <a:xfrm>
            <a:off x="22219924" y="12024361"/>
            <a:ext cx="18659477"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50" name="Google Shape;50;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1" type="ftr"/>
          </p:nvPr>
        </p:nvSpPr>
        <p:spPr>
          <a:xfrm>
            <a:off x="14538960"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2" type="sldNum"/>
          </p:nvPr>
        </p:nvSpPr>
        <p:spPr>
          <a:xfrm>
            <a:off x="30998160"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2"/>
          <p:cNvSpPr txBox="1"/>
          <p:nvPr>
            <p:ph type="title"/>
          </p:nvPr>
        </p:nvSpPr>
        <p:spPr>
          <a:xfrm>
            <a:off x="3017520" y="1752608"/>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14538960"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30998160"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58" name="Shape 58"/>
        <p:cNvGrpSpPr/>
        <p:nvPr/>
      </p:nvGrpSpPr>
      <p:grpSpPr>
        <a:xfrm>
          <a:off x="0" y="0"/>
          <a:ext cx="0" cy="0"/>
          <a:chOff x="0" y="0"/>
          <a:chExt cx="0" cy="0"/>
        </a:xfrm>
      </p:grpSpPr>
      <p:sp>
        <p:nvSpPr>
          <p:cNvPr id="59" name="Google Shape;59;p13"/>
          <p:cNvSpPr/>
          <p:nvPr>
            <p:ph idx="2" type="pic"/>
          </p:nvPr>
        </p:nvSpPr>
        <p:spPr>
          <a:xfrm>
            <a:off x="2997910" y="1360187"/>
            <a:ext cx="3402132" cy="3402134"/>
          </a:xfrm>
          <a:prstGeom prst="rect">
            <a:avLst/>
          </a:prstGeom>
          <a:noFill/>
          <a:ln>
            <a:noFill/>
          </a:ln>
        </p:spPr>
      </p:sp>
    </p:spTree>
  </p:cSld>
  <p:clrMapOvr>
    <a:masterClrMapping/>
  </p:clrMapOvr>
  <p:extLst>
    <p:ext uri="{DCECCB84-F9BA-43D5-87BE-67443E8EF086}">
      <p15:sldGuideLst>
        <p15:guide id="1" orient="horz" pos="10368">
          <p15:clr>
            <a:srgbClr val="FBAE40"/>
          </p15:clr>
        </p15:guide>
        <p15:guide id="2" pos="13824">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017520" y="1752608"/>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2"/>
              <a:buFont typeface="Calibri"/>
              <a:buNone/>
              <a:defRPr b="0" i="0" sz="21122"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3017520" y="8763001"/>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14538960" y="30510488"/>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30998160"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p:nvPr/>
        </p:nvSpPr>
        <p:spPr>
          <a:xfrm>
            <a:off x="22293038" y="7228330"/>
            <a:ext cx="10058400" cy="24487200"/>
          </a:xfrm>
          <a:prstGeom prst="roundRect">
            <a:avLst>
              <a:gd fmla="val 7482" name="adj"/>
            </a:avLst>
          </a:prstGeom>
          <a:solidFill>
            <a:schemeClr val="lt1"/>
          </a:solidFill>
          <a:ln cap="flat" cmpd="sng" w="9525">
            <a:solidFill>
              <a:srgbClr val="D8D8D8"/>
            </a:solidFill>
            <a:prstDash val="solid"/>
            <a:miter lim="800000"/>
            <a:headEnd len="sm" w="sm" type="none"/>
            <a:tailEnd len="sm" w="sm" type="none"/>
          </a:ln>
          <a:effectLst>
            <a:outerShdw blurRad="203200" rotWithShape="0" algn="ctr">
              <a:srgbClr val="000000">
                <a:alpha val="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Calibri"/>
              <a:ea typeface="Calibri"/>
              <a:cs typeface="Calibri"/>
              <a:sym typeface="Calibri"/>
            </a:endParaRPr>
          </a:p>
        </p:txBody>
      </p:sp>
      <p:sp>
        <p:nvSpPr>
          <p:cNvPr id="91" name="Google Shape;91;p1"/>
          <p:cNvSpPr/>
          <p:nvPr/>
        </p:nvSpPr>
        <p:spPr>
          <a:xfrm>
            <a:off x="759458" y="7162071"/>
            <a:ext cx="10058400" cy="10074477"/>
          </a:xfrm>
          <a:prstGeom prst="roundRect">
            <a:avLst>
              <a:gd fmla="val 7197" name="adj"/>
            </a:avLst>
          </a:prstGeom>
          <a:solidFill>
            <a:schemeClr val="lt1"/>
          </a:solidFill>
          <a:ln cap="flat" cmpd="sng" w="9525">
            <a:solidFill>
              <a:srgbClr val="D8D8D8"/>
            </a:solidFill>
            <a:prstDash val="solid"/>
            <a:miter lim="800000"/>
            <a:headEnd len="sm" w="sm" type="none"/>
            <a:tailEnd len="sm" w="sm" type="none"/>
          </a:ln>
          <a:effectLst>
            <a:outerShdw blurRad="203200" rotWithShape="0" algn="ctr">
              <a:srgbClr val="000000">
                <a:alpha val="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Calibri"/>
              <a:ea typeface="Calibri"/>
              <a:cs typeface="Calibri"/>
              <a:sym typeface="Calibri"/>
            </a:endParaRPr>
          </a:p>
        </p:txBody>
      </p:sp>
      <p:sp>
        <p:nvSpPr>
          <p:cNvPr id="92" name="Google Shape;92;p1"/>
          <p:cNvSpPr/>
          <p:nvPr/>
        </p:nvSpPr>
        <p:spPr>
          <a:xfrm>
            <a:off x="33070800" y="7228323"/>
            <a:ext cx="10058400" cy="14010300"/>
          </a:xfrm>
          <a:prstGeom prst="roundRect">
            <a:avLst>
              <a:gd fmla="val 7984" name="adj"/>
            </a:avLst>
          </a:prstGeom>
          <a:solidFill>
            <a:schemeClr val="lt1"/>
          </a:solidFill>
          <a:ln cap="flat" cmpd="sng" w="9525">
            <a:solidFill>
              <a:srgbClr val="D8D8D8"/>
            </a:solidFill>
            <a:prstDash val="solid"/>
            <a:miter lim="800000"/>
            <a:headEnd len="sm" w="sm" type="none"/>
            <a:tailEnd len="sm" w="sm" type="none"/>
          </a:ln>
          <a:effectLst>
            <a:outerShdw blurRad="203200" rotWithShape="0" algn="ctr">
              <a:srgbClr val="000000">
                <a:alpha val="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Calibri"/>
              <a:ea typeface="Calibri"/>
              <a:cs typeface="Calibri"/>
              <a:sym typeface="Calibri"/>
            </a:endParaRPr>
          </a:p>
        </p:txBody>
      </p:sp>
      <p:sp>
        <p:nvSpPr>
          <p:cNvPr id="93" name="Google Shape;93;p1"/>
          <p:cNvSpPr/>
          <p:nvPr/>
        </p:nvSpPr>
        <p:spPr>
          <a:xfrm>
            <a:off x="759460" y="7162072"/>
            <a:ext cx="10058402" cy="1688060"/>
          </a:xfrm>
          <a:prstGeom prst="round2SameRect">
            <a:avLst>
              <a:gd fmla="val 45041" name="adj1"/>
              <a:gd fmla="val 0" name="adj2"/>
            </a:avLst>
          </a:prstGeom>
          <a:solidFill>
            <a:srgbClr val="3FFFBE">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p:nvPr/>
        </p:nvSpPr>
        <p:spPr>
          <a:xfrm>
            <a:off x="22301203" y="7228601"/>
            <a:ext cx="10058402" cy="1688060"/>
          </a:xfrm>
          <a:prstGeom prst="round2SameRect">
            <a:avLst>
              <a:gd fmla="val 45041" name="adj1"/>
              <a:gd fmla="val 0" name="adj2"/>
            </a:avLst>
          </a:prstGeom>
          <a:solidFill>
            <a:srgbClr val="3FFFBE">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p:nvPr/>
        </p:nvSpPr>
        <p:spPr>
          <a:xfrm>
            <a:off x="33070801" y="7225168"/>
            <a:ext cx="10058402" cy="1688060"/>
          </a:xfrm>
          <a:prstGeom prst="round2SameRect">
            <a:avLst>
              <a:gd fmla="val 45041" name="adj1"/>
              <a:gd fmla="val 0" name="adj2"/>
            </a:avLst>
          </a:prstGeom>
          <a:solidFill>
            <a:srgbClr val="3FFFBE">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1"/>
          <p:cNvSpPr/>
          <p:nvPr/>
        </p:nvSpPr>
        <p:spPr>
          <a:xfrm flipH="1" rot="10800000">
            <a:off x="0" y="-2"/>
            <a:ext cx="43891200" cy="6122505"/>
          </a:xfrm>
          <a:prstGeom prst="round2SameRect">
            <a:avLst>
              <a:gd fmla="val 10281" name="adj1"/>
              <a:gd fmla="val 0" name="adj2"/>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6129" u="none" cap="none" strike="noStrike">
              <a:solidFill>
                <a:schemeClr val="lt1"/>
              </a:solidFill>
              <a:latin typeface="Calibri"/>
              <a:ea typeface="Calibri"/>
              <a:cs typeface="Calibri"/>
              <a:sym typeface="Calibri"/>
            </a:endParaRPr>
          </a:p>
        </p:txBody>
      </p:sp>
      <p:sp>
        <p:nvSpPr>
          <p:cNvPr id="97" name="Google Shape;97;p1"/>
          <p:cNvSpPr txBox="1"/>
          <p:nvPr/>
        </p:nvSpPr>
        <p:spPr>
          <a:xfrm>
            <a:off x="7810500" y="1039575"/>
            <a:ext cx="30541500" cy="195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2101">
                <a:solidFill>
                  <a:schemeClr val="lt1"/>
                </a:solidFill>
                <a:latin typeface="Archivo"/>
                <a:ea typeface="Archivo"/>
                <a:cs typeface="Archivo"/>
                <a:sym typeface="Archivo"/>
              </a:rPr>
              <a:t>Distraction Detection through Signals</a:t>
            </a:r>
            <a:endParaRPr/>
          </a:p>
        </p:txBody>
      </p:sp>
      <p:sp>
        <p:nvSpPr>
          <p:cNvPr id="98" name="Google Shape;98;p1"/>
          <p:cNvSpPr txBox="1"/>
          <p:nvPr/>
        </p:nvSpPr>
        <p:spPr>
          <a:xfrm>
            <a:off x="13556975" y="3158867"/>
            <a:ext cx="16777200" cy="2066400"/>
          </a:xfrm>
          <a:prstGeom prst="rect">
            <a:avLst/>
          </a:prstGeom>
          <a:noFill/>
          <a:ln>
            <a:noFill/>
          </a:ln>
        </p:spPr>
        <p:txBody>
          <a:bodyPr anchorCtr="0" anchor="t" bIns="230425" lIns="460850" spcFirstLastPara="1" rIns="460850" wrap="square" tIns="230425">
            <a:spAutoFit/>
          </a:bodyPr>
          <a:lstStyle/>
          <a:p>
            <a:pPr indent="0" lvl="0" marL="0" marR="0" rtl="0" algn="ctr">
              <a:spcBef>
                <a:spcPts val="960"/>
              </a:spcBef>
              <a:spcAft>
                <a:spcPts val="0"/>
              </a:spcAft>
              <a:buClr>
                <a:schemeClr val="lt1"/>
              </a:buClr>
              <a:buSzPts val="4800"/>
              <a:buFont typeface="Arial"/>
              <a:buNone/>
            </a:pPr>
            <a:r>
              <a:rPr lang="en-IN" sz="4800">
                <a:solidFill>
                  <a:schemeClr val="lt1"/>
                </a:solidFill>
                <a:latin typeface="Roboto"/>
                <a:ea typeface="Roboto"/>
                <a:cs typeface="Roboto"/>
                <a:sym typeface="Roboto"/>
              </a:rPr>
              <a:t>Zeyu Chang, Siddharth Das</a:t>
            </a:r>
            <a:endParaRPr sz="4800">
              <a:solidFill>
                <a:schemeClr val="lt1"/>
              </a:solidFill>
              <a:latin typeface="Roboto"/>
              <a:ea typeface="Roboto"/>
              <a:cs typeface="Roboto"/>
              <a:sym typeface="Roboto"/>
            </a:endParaRPr>
          </a:p>
          <a:p>
            <a:pPr indent="0" lvl="0" marL="0" marR="0" rtl="0" algn="ctr">
              <a:spcBef>
                <a:spcPts val="960"/>
              </a:spcBef>
              <a:spcAft>
                <a:spcPts val="0"/>
              </a:spcAft>
              <a:buClr>
                <a:schemeClr val="lt1"/>
              </a:buClr>
              <a:buSzPts val="4800"/>
              <a:buFont typeface="Arial"/>
              <a:buNone/>
            </a:pPr>
            <a:r>
              <a:rPr lang="en-IN" sz="4800">
                <a:solidFill>
                  <a:schemeClr val="lt1"/>
                </a:solidFill>
                <a:latin typeface="Roboto"/>
                <a:ea typeface="Roboto"/>
                <a:cs typeface="Roboto"/>
                <a:sym typeface="Roboto"/>
              </a:rPr>
              <a:t>Georgia Institute of Technology</a:t>
            </a:r>
            <a:endParaRPr sz="4800">
              <a:solidFill>
                <a:schemeClr val="lt1"/>
              </a:solidFill>
              <a:latin typeface="Roboto"/>
              <a:ea typeface="Roboto"/>
              <a:cs typeface="Roboto"/>
              <a:sym typeface="Roboto"/>
            </a:endParaRPr>
          </a:p>
        </p:txBody>
      </p:sp>
      <p:sp>
        <p:nvSpPr>
          <p:cNvPr id="99" name="Google Shape;99;p1"/>
          <p:cNvSpPr/>
          <p:nvPr/>
        </p:nvSpPr>
        <p:spPr>
          <a:xfrm>
            <a:off x="2997911" y="1360187"/>
            <a:ext cx="3402131" cy="3402131"/>
          </a:xfrm>
          <a:prstGeom prst="ellipse">
            <a:avLst/>
          </a:prstGeom>
          <a:solidFill>
            <a:schemeClr val="lt1">
              <a:alpha val="3764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
          <p:cNvSpPr/>
          <p:nvPr/>
        </p:nvSpPr>
        <p:spPr>
          <a:xfrm>
            <a:off x="759279" y="17947435"/>
            <a:ext cx="10058400" cy="13768202"/>
          </a:xfrm>
          <a:prstGeom prst="roundRect">
            <a:avLst>
              <a:gd fmla="val 7450" name="adj"/>
            </a:avLst>
          </a:prstGeom>
          <a:solidFill>
            <a:schemeClr val="lt1"/>
          </a:solidFill>
          <a:ln cap="flat" cmpd="sng" w="9525">
            <a:solidFill>
              <a:srgbClr val="D8D8D8"/>
            </a:solidFill>
            <a:prstDash val="solid"/>
            <a:miter lim="800000"/>
            <a:headEnd len="sm" w="sm" type="none"/>
            <a:tailEnd len="sm" w="sm" type="none"/>
          </a:ln>
          <a:effectLst>
            <a:outerShdw blurRad="203200" rotWithShape="0" algn="ctr">
              <a:srgbClr val="000000">
                <a:alpha val="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9600" u="none">
              <a:solidFill>
                <a:schemeClr val="dk1"/>
              </a:solidFill>
              <a:latin typeface="Calibri"/>
              <a:ea typeface="Calibri"/>
              <a:cs typeface="Calibri"/>
              <a:sym typeface="Calibri"/>
            </a:endParaRPr>
          </a:p>
        </p:txBody>
      </p:sp>
      <p:sp>
        <p:nvSpPr>
          <p:cNvPr id="101" name="Google Shape;101;p1"/>
          <p:cNvSpPr/>
          <p:nvPr/>
        </p:nvSpPr>
        <p:spPr>
          <a:xfrm>
            <a:off x="11520725" y="7162077"/>
            <a:ext cx="10058400" cy="24548700"/>
          </a:xfrm>
          <a:prstGeom prst="roundRect">
            <a:avLst>
              <a:gd fmla="val 7576" name="adj"/>
            </a:avLst>
          </a:prstGeom>
          <a:solidFill>
            <a:schemeClr val="lt1"/>
          </a:solidFill>
          <a:ln cap="flat" cmpd="sng" w="9525">
            <a:solidFill>
              <a:srgbClr val="D8D8D8"/>
            </a:solidFill>
            <a:prstDash val="solid"/>
            <a:miter lim="800000"/>
            <a:headEnd len="sm" w="sm" type="none"/>
            <a:tailEnd len="sm" w="sm" type="none"/>
          </a:ln>
          <a:effectLst>
            <a:outerShdw blurRad="203200" rotWithShape="0" algn="ctr">
              <a:srgbClr val="000000">
                <a:alpha val="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9600" u="none">
              <a:solidFill>
                <a:schemeClr val="dk1"/>
              </a:solidFill>
              <a:latin typeface="Calibri"/>
              <a:ea typeface="Calibri"/>
              <a:cs typeface="Calibri"/>
              <a:sym typeface="Calibri"/>
            </a:endParaRPr>
          </a:p>
        </p:txBody>
      </p:sp>
      <p:sp>
        <p:nvSpPr>
          <p:cNvPr id="102" name="Google Shape;102;p1"/>
          <p:cNvSpPr/>
          <p:nvPr/>
        </p:nvSpPr>
        <p:spPr>
          <a:xfrm>
            <a:off x="33065386" y="21795531"/>
            <a:ext cx="10058400" cy="9920100"/>
          </a:xfrm>
          <a:prstGeom prst="roundRect">
            <a:avLst>
              <a:gd fmla="val 7607" name="adj"/>
            </a:avLst>
          </a:prstGeom>
          <a:solidFill>
            <a:schemeClr val="lt1"/>
          </a:solidFill>
          <a:ln cap="flat" cmpd="sng" w="9525">
            <a:solidFill>
              <a:srgbClr val="D8D8D8"/>
            </a:solidFill>
            <a:prstDash val="solid"/>
            <a:miter lim="800000"/>
            <a:headEnd len="sm" w="sm" type="none"/>
            <a:tailEnd len="sm" w="sm" type="none"/>
          </a:ln>
          <a:effectLst>
            <a:outerShdw blurRad="203200" rotWithShape="0" algn="ctr">
              <a:srgbClr val="000000">
                <a:alpha val="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9600" u="none">
              <a:solidFill>
                <a:schemeClr val="dk1"/>
              </a:solidFill>
              <a:latin typeface="Calibri"/>
              <a:ea typeface="Calibri"/>
              <a:cs typeface="Calibri"/>
              <a:sym typeface="Calibri"/>
            </a:endParaRPr>
          </a:p>
        </p:txBody>
      </p:sp>
      <p:sp>
        <p:nvSpPr>
          <p:cNvPr id="103" name="Google Shape;103;p1"/>
          <p:cNvSpPr/>
          <p:nvPr/>
        </p:nvSpPr>
        <p:spPr>
          <a:xfrm>
            <a:off x="759280" y="17947435"/>
            <a:ext cx="10058402" cy="1688060"/>
          </a:xfrm>
          <a:prstGeom prst="round2SameRect">
            <a:avLst>
              <a:gd fmla="val 45041" name="adj1"/>
              <a:gd fmla="val 0" name="adj2"/>
            </a:avLst>
          </a:prstGeom>
          <a:solidFill>
            <a:srgbClr val="3FFFBE">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1"/>
          <p:cNvSpPr/>
          <p:nvPr/>
        </p:nvSpPr>
        <p:spPr>
          <a:xfrm>
            <a:off x="11526240" y="7225156"/>
            <a:ext cx="10058400" cy="1688100"/>
          </a:xfrm>
          <a:prstGeom prst="round2SameRect">
            <a:avLst>
              <a:gd fmla="val 45041" name="adj1"/>
              <a:gd fmla="val 0" name="adj2"/>
            </a:avLst>
          </a:prstGeom>
          <a:solidFill>
            <a:srgbClr val="3FFFBE">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
          <p:cNvSpPr/>
          <p:nvPr/>
        </p:nvSpPr>
        <p:spPr>
          <a:xfrm>
            <a:off x="33076272" y="21806639"/>
            <a:ext cx="10058400" cy="1688100"/>
          </a:xfrm>
          <a:prstGeom prst="round2SameRect">
            <a:avLst>
              <a:gd fmla="val 45041" name="adj1"/>
              <a:gd fmla="val 0" name="adj2"/>
            </a:avLst>
          </a:prstGeom>
          <a:solidFill>
            <a:srgbClr val="3FFFBE">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
          <p:cNvSpPr txBox="1"/>
          <p:nvPr/>
        </p:nvSpPr>
        <p:spPr>
          <a:xfrm>
            <a:off x="1592036" y="7715253"/>
            <a:ext cx="3367314" cy="7080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4000" u="none">
                <a:solidFill>
                  <a:srgbClr val="595959"/>
                </a:solidFill>
                <a:latin typeface="Roboto"/>
                <a:ea typeface="Roboto"/>
                <a:cs typeface="Roboto"/>
                <a:sym typeface="Roboto"/>
              </a:rPr>
              <a:t>Abstract</a:t>
            </a:r>
            <a:endParaRPr/>
          </a:p>
        </p:txBody>
      </p:sp>
      <p:sp>
        <p:nvSpPr>
          <p:cNvPr id="107" name="Google Shape;107;p1"/>
          <p:cNvSpPr txBox="1"/>
          <p:nvPr/>
        </p:nvSpPr>
        <p:spPr>
          <a:xfrm>
            <a:off x="33900836" y="7781928"/>
            <a:ext cx="2952900" cy="70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rgbClr val="595959"/>
                </a:solidFill>
                <a:latin typeface="Roboto"/>
                <a:ea typeface="Roboto"/>
                <a:cs typeface="Roboto"/>
                <a:sym typeface="Roboto"/>
              </a:rPr>
              <a:t>EDA Results</a:t>
            </a:r>
            <a:endParaRPr/>
          </a:p>
        </p:txBody>
      </p:sp>
      <p:sp>
        <p:nvSpPr>
          <p:cNvPr id="108" name="Google Shape;108;p1"/>
          <p:cNvSpPr txBox="1"/>
          <p:nvPr/>
        </p:nvSpPr>
        <p:spPr>
          <a:xfrm>
            <a:off x="33903586" y="22342556"/>
            <a:ext cx="5638800" cy="70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rgbClr val="595959"/>
                </a:solidFill>
                <a:latin typeface="Roboto"/>
                <a:ea typeface="Roboto"/>
                <a:cs typeface="Roboto"/>
                <a:sym typeface="Roboto"/>
              </a:rPr>
              <a:t>Conclusion</a:t>
            </a:r>
            <a:endParaRPr/>
          </a:p>
        </p:txBody>
      </p:sp>
      <p:sp>
        <p:nvSpPr>
          <p:cNvPr id="109" name="Google Shape;109;p1"/>
          <p:cNvSpPr txBox="1"/>
          <p:nvPr/>
        </p:nvSpPr>
        <p:spPr>
          <a:xfrm>
            <a:off x="1592036" y="18496253"/>
            <a:ext cx="3367314" cy="7080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4000" u="none">
                <a:solidFill>
                  <a:srgbClr val="595959"/>
                </a:solidFill>
                <a:latin typeface="Roboto"/>
                <a:ea typeface="Roboto"/>
                <a:cs typeface="Roboto"/>
                <a:sym typeface="Roboto"/>
              </a:rPr>
              <a:t>Introduction</a:t>
            </a:r>
            <a:endParaRPr/>
          </a:p>
        </p:txBody>
      </p:sp>
      <p:sp>
        <p:nvSpPr>
          <p:cNvPr id="110" name="Google Shape;110;p1"/>
          <p:cNvSpPr txBox="1"/>
          <p:nvPr/>
        </p:nvSpPr>
        <p:spPr>
          <a:xfrm>
            <a:off x="12235546" y="7652097"/>
            <a:ext cx="3619500" cy="70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4000" u="none">
                <a:solidFill>
                  <a:srgbClr val="595959"/>
                </a:solidFill>
                <a:latin typeface="Roboto"/>
                <a:ea typeface="Roboto"/>
                <a:cs typeface="Roboto"/>
                <a:sym typeface="Roboto"/>
              </a:rPr>
              <a:t>Methodology</a:t>
            </a:r>
            <a:endParaRPr/>
          </a:p>
        </p:txBody>
      </p:sp>
      <p:sp>
        <p:nvSpPr>
          <p:cNvPr id="111" name="Google Shape;111;p1"/>
          <p:cNvSpPr txBox="1"/>
          <p:nvPr/>
        </p:nvSpPr>
        <p:spPr>
          <a:xfrm>
            <a:off x="23131238" y="7772403"/>
            <a:ext cx="3429000" cy="70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rgbClr val="595959"/>
                </a:solidFill>
                <a:latin typeface="Roboto"/>
                <a:ea typeface="Roboto"/>
                <a:cs typeface="Roboto"/>
                <a:sym typeface="Roboto"/>
              </a:rPr>
              <a:t>ECG </a:t>
            </a:r>
            <a:r>
              <a:rPr b="0" lang="en-IN" sz="4000" u="none">
                <a:solidFill>
                  <a:srgbClr val="595959"/>
                </a:solidFill>
                <a:latin typeface="Roboto"/>
                <a:ea typeface="Roboto"/>
                <a:cs typeface="Roboto"/>
                <a:sym typeface="Roboto"/>
              </a:rPr>
              <a:t>Results</a:t>
            </a:r>
            <a:endParaRPr/>
          </a:p>
        </p:txBody>
      </p:sp>
      <p:sp>
        <p:nvSpPr>
          <p:cNvPr id="112" name="Google Shape;112;p1"/>
          <p:cNvSpPr txBox="1"/>
          <p:nvPr/>
        </p:nvSpPr>
        <p:spPr>
          <a:xfrm>
            <a:off x="1592036" y="9509807"/>
            <a:ext cx="8403900" cy="6935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IN" sz="2600">
                <a:solidFill>
                  <a:schemeClr val="dk1"/>
                </a:solidFill>
                <a:latin typeface="Calibri"/>
                <a:ea typeface="Calibri"/>
                <a:cs typeface="Calibri"/>
                <a:sym typeface="Calibri"/>
              </a:rPr>
              <a:t>Distraction detection is critical in various contexts, notably in driving scenarios, where it can prevent accidents and ensure safety. We present a novel approach to distraction detection utilizing a limited number of sensors placed on the hand for practicality. We conducted a comprehensive focus test, collecting electrocardiogram (ECG) and electrodermal activity (EDA) data from volunteers engaged in various distraction scenarios. Signal processing techniques, including filtering and peak detection, are applied to the ECG data, followed by classification using a simple neural network. Results demonstrate promising performance on same-subject data, with F1 scores exceeding 75%. Our study highlights the feasibility of hand-worn sensors for distraction detection, underscored by the need for personalized modeling and improved generalization techniques. </a:t>
            </a:r>
            <a:endParaRPr sz="2800">
              <a:latin typeface="Calibri"/>
              <a:ea typeface="Calibri"/>
              <a:cs typeface="Calibri"/>
              <a:sym typeface="Calibri"/>
            </a:endParaRPr>
          </a:p>
        </p:txBody>
      </p:sp>
      <p:sp>
        <p:nvSpPr>
          <p:cNvPr id="113" name="Google Shape;113;p1"/>
          <p:cNvSpPr txBox="1"/>
          <p:nvPr/>
        </p:nvSpPr>
        <p:spPr>
          <a:xfrm>
            <a:off x="1596061" y="20344294"/>
            <a:ext cx="8403900" cy="9940500"/>
          </a:xfrm>
          <a:prstGeom prst="rect">
            <a:avLst/>
          </a:prstGeom>
          <a:noFill/>
          <a:ln>
            <a:noFill/>
          </a:ln>
        </p:spPr>
        <p:txBody>
          <a:bodyPr anchorCtr="0" anchor="t" bIns="45700" lIns="91425" spcFirstLastPara="1" rIns="91425" wrap="square" tIns="45700">
            <a:spAutoFit/>
          </a:bodyPr>
          <a:lstStyle/>
          <a:p>
            <a:pPr indent="-406400" lvl="0" marL="457200" rtl="0" algn="l">
              <a:lnSpc>
                <a:spcPct val="115000"/>
              </a:lnSpc>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Distraction detection is a hot topic, particularly in the context of driving schemes, such as car driving, train driving, and machinery operation.</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800">
              <a:solidFill>
                <a:schemeClr val="dk1"/>
              </a:solidFill>
              <a:latin typeface="Calibri"/>
              <a:ea typeface="Calibri"/>
              <a:cs typeface="Calibri"/>
              <a:sym typeface="Calibri"/>
            </a:endParaRPr>
          </a:p>
          <a:p>
            <a:pPr indent="-406400" lvl="0" marL="457200" rtl="0" algn="l">
              <a:lnSpc>
                <a:spcPct val="115000"/>
              </a:lnSpc>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With the recent rise in deep learning and neural networks, a lot of recent papers provided a computer vision approach to the problem. There are also papers on using wearable technology with EEG/ECG sensors, combined with machine learning methods, to detect distracted/drowsy driving.</a:t>
            </a:r>
            <a:endParaRPr sz="28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800">
              <a:solidFill>
                <a:schemeClr val="dk1"/>
              </a:solidFill>
              <a:latin typeface="Calibri"/>
              <a:ea typeface="Calibri"/>
              <a:cs typeface="Calibri"/>
              <a:sym typeface="Calibri"/>
            </a:endParaRPr>
          </a:p>
          <a:p>
            <a:pPr indent="-406400" lvl="0" marL="457200" rtl="0" algn="l">
              <a:lnSpc>
                <a:spcPct val="115000"/>
              </a:lnSpc>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We think a vision approach via CNN is computationally intensive to give quick feedback. At the same time, many approaches using sensors place their sensors on different parts of the body, making it unrealistic to be usable in practice. We aim to come up with a detection mechanism that only uses a limited number of sensors, all placed on the hand for easy wearing.</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IN" sz="2800">
                <a:solidFill>
                  <a:schemeClr val="dk1"/>
                </a:solidFill>
                <a:latin typeface="Calibri"/>
                <a:ea typeface="Calibri"/>
                <a:cs typeface="Calibri"/>
                <a:sym typeface="Calibri"/>
              </a:rPr>
              <a:t> </a:t>
            </a:r>
            <a:endParaRPr sz="2800">
              <a:latin typeface="Calibri"/>
              <a:ea typeface="Calibri"/>
              <a:cs typeface="Calibri"/>
              <a:sym typeface="Calibri"/>
            </a:endParaRPr>
          </a:p>
        </p:txBody>
      </p:sp>
      <p:sp>
        <p:nvSpPr>
          <p:cNvPr id="114" name="Google Shape;114;p1"/>
          <p:cNvSpPr txBox="1"/>
          <p:nvPr/>
        </p:nvSpPr>
        <p:spPr>
          <a:xfrm>
            <a:off x="1596061" y="23759545"/>
            <a:ext cx="8403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15" name="Google Shape;115;p1"/>
          <p:cNvSpPr txBox="1"/>
          <p:nvPr/>
        </p:nvSpPr>
        <p:spPr>
          <a:xfrm>
            <a:off x="12094450" y="9440138"/>
            <a:ext cx="8922000" cy="4834800"/>
          </a:xfrm>
          <a:prstGeom prst="rect">
            <a:avLst/>
          </a:prstGeom>
          <a:noFill/>
          <a:ln>
            <a:noFill/>
          </a:ln>
        </p:spPr>
        <p:txBody>
          <a:bodyPr anchorCtr="0" anchor="t" bIns="45700" lIns="91425" spcFirstLastPara="1" rIns="91425" wrap="square" tIns="45700">
            <a:spAutoFit/>
          </a:bodyPr>
          <a:lstStyle/>
          <a:p>
            <a:pPr indent="-406463" lvl="0" marL="4572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Data Collection:</a:t>
            </a:r>
            <a:endParaRPr sz="2801">
              <a:solidFill>
                <a:srgbClr val="595959"/>
              </a:solidFill>
              <a:latin typeface="Calibri"/>
              <a:ea typeface="Calibri"/>
              <a:cs typeface="Calibri"/>
              <a:sym typeface="Calibri"/>
            </a:endParaRPr>
          </a:p>
          <a:p>
            <a:pPr indent="-406463" lvl="1" marL="9144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Simulate a scenario that needs focus by writing a webpage with different types of tasks, ranging from color/text recognition to reaction time measurement.</a:t>
            </a:r>
            <a:endParaRPr sz="2801">
              <a:solidFill>
                <a:srgbClr val="595959"/>
              </a:solidFill>
              <a:latin typeface="Calibri"/>
              <a:ea typeface="Calibri"/>
              <a:cs typeface="Calibri"/>
              <a:sym typeface="Calibri"/>
            </a:endParaRPr>
          </a:p>
          <a:p>
            <a:pPr indent="-406463" lvl="1" marL="91440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Collect ECG and EDA data from test volunteers while performing the multi-faceted focus test. No other sensors are used and sensors are all placed on the fingers of both hands.</a:t>
            </a:r>
            <a:endParaRPr sz="2801">
              <a:solidFill>
                <a:srgbClr val="595959"/>
              </a:solidFill>
              <a:latin typeface="Calibri"/>
              <a:ea typeface="Calibri"/>
              <a:cs typeface="Calibri"/>
              <a:sym typeface="Calibri"/>
            </a:endParaRPr>
          </a:p>
          <a:p>
            <a:pPr indent="-406463" lvl="1" marL="91440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Four different interaction scenarios: baseline, listening to music, watching a video, and having a conversation.</a:t>
            </a:r>
            <a:endParaRPr sz="2801">
              <a:solidFill>
                <a:srgbClr val="595959"/>
              </a:solidFill>
              <a:latin typeface="Calibri"/>
              <a:ea typeface="Calibri"/>
              <a:cs typeface="Calibri"/>
              <a:sym typeface="Calibri"/>
            </a:endParaRPr>
          </a:p>
        </p:txBody>
      </p:sp>
      <p:sp>
        <p:nvSpPr>
          <p:cNvPr id="116" name="Google Shape;116;p1"/>
          <p:cNvSpPr txBox="1"/>
          <p:nvPr/>
        </p:nvSpPr>
        <p:spPr>
          <a:xfrm>
            <a:off x="23160265" y="9509807"/>
            <a:ext cx="8403900" cy="2247900"/>
          </a:xfrm>
          <a:prstGeom prst="rect">
            <a:avLst/>
          </a:prstGeom>
          <a:noFill/>
          <a:ln>
            <a:noFill/>
          </a:ln>
        </p:spPr>
        <p:txBody>
          <a:bodyPr anchorCtr="0" anchor="t" bIns="45700" lIns="91425" spcFirstLastPara="1" rIns="91425" wrap="square" tIns="45700">
            <a:spAutoFit/>
          </a:bodyPr>
          <a:lstStyle/>
          <a:p>
            <a:pPr indent="-406463" lvl="0" marL="4572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A three-layer fully connected neural network can already perform relatively well when given the ECG signals from the same subject, achieving a non-trivial F1 score of 75~80%.</a:t>
            </a:r>
            <a:endParaRPr sz="2801">
              <a:solidFill>
                <a:srgbClr val="595959"/>
              </a:solidFill>
              <a:latin typeface="Calibri"/>
              <a:ea typeface="Calibri"/>
              <a:cs typeface="Calibri"/>
              <a:sym typeface="Calibri"/>
            </a:endParaRPr>
          </a:p>
          <a:p>
            <a:pPr indent="0" lvl="0" marL="457200" marR="0" rtl="0" algn="l">
              <a:spcBef>
                <a:spcPts val="0"/>
              </a:spcBef>
              <a:spcAft>
                <a:spcPts val="0"/>
              </a:spcAft>
              <a:buNone/>
            </a:pPr>
            <a:r>
              <a:rPr lang="en-IN" sz="2801">
                <a:solidFill>
                  <a:srgbClr val="595959"/>
                </a:solidFill>
                <a:latin typeface="Calibri"/>
                <a:ea typeface="Calibri"/>
                <a:cs typeface="Calibri"/>
                <a:sym typeface="Calibri"/>
              </a:rPr>
              <a:t> </a:t>
            </a:r>
            <a:endParaRPr/>
          </a:p>
        </p:txBody>
      </p:sp>
      <p:sp>
        <p:nvSpPr>
          <p:cNvPr id="117" name="Google Shape;117;p1"/>
          <p:cNvSpPr txBox="1"/>
          <p:nvPr/>
        </p:nvSpPr>
        <p:spPr>
          <a:xfrm>
            <a:off x="23160265" y="15566496"/>
            <a:ext cx="8403900" cy="1816800"/>
          </a:xfrm>
          <a:prstGeom prst="rect">
            <a:avLst/>
          </a:prstGeom>
          <a:noFill/>
          <a:ln>
            <a:noFill/>
          </a:ln>
        </p:spPr>
        <p:txBody>
          <a:bodyPr anchorCtr="0" anchor="t" bIns="45700" lIns="91425" spcFirstLastPara="1" rIns="91425" wrap="square" tIns="45700">
            <a:spAutoFit/>
          </a:bodyPr>
          <a:lstStyle/>
          <a:p>
            <a:pPr indent="-406463" lvl="0" marL="4572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When the model is used to test on held-out R-R intervals for every 30 consecutive R-R intervals of the same person, it can give results with an F1 score of above 75%. </a:t>
            </a:r>
            <a:endParaRPr/>
          </a:p>
        </p:txBody>
      </p:sp>
      <p:sp>
        <p:nvSpPr>
          <p:cNvPr id="118" name="Google Shape;118;p1"/>
          <p:cNvSpPr txBox="1"/>
          <p:nvPr/>
        </p:nvSpPr>
        <p:spPr>
          <a:xfrm>
            <a:off x="23160265" y="21739343"/>
            <a:ext cx="8403900" cy="954600"/>
          </a:xfrm>
          <a:prstGeom prst="rect">
            <a:avLst/>
          </a:prstGeom>
          <a:noFill/>
          <a:ln>
            <a:noFill/>
          </a:ln>
        </p:spPr>
        <p:txBody>
          <a:bodyPr anchorCtr="0" anchor="t" bIns="45700" lIns="91425" spcFirstLastPara="1" rIns="91425" wrap="square" tIns="45700">
            <a:spAutoFit/>
          </a:bodyPr>
          <a:lstStyle/>
          <a:p>
            <a:pPr indent="-406463" lvl="0" marL="4572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Transfer learning is not </a:t>
            </a:r>
            <a:r>
              <a:rPr lang="en-IN" sz="2801">
                <a:solidFill>
                  <a:srgbClr val="595959"/>
                </a:solidFill>
                <a:latin typeface="Calibri"/>
                <a:ea typeface="Calibri"/>
                <a:cs typeface="Calibri"/>
                <a:sym typeface="Calibri"/>
              </a:rPr>
              <a:t>meaningful</a:t>
            </a:r>
            <a:r>
              <a:rPr lang="en-IN" sz="2801">
                <a:solidFill>
                  <a:srgbClr val="595959"/>
                </a:solidFill>
                <a:latin typeface="Calibri"/>
                <a:ea typeface="Calibri"/>
                <a:cs typeface="Calibri"/>
                <a:sym typeface="Calibri"/>
              </a:rPr>
              <a:t>, and gives bad prediction results</a:t>
            </a:r>
            <a:endParaRPr/>
          </a:p>
        </p:txBody>
      </p:sp>
      <p:sp>
        <p:nvSpPr>
          <p:cNvPr id="119" name="Google Shape;119;p1"/>
          <p:cNvSpPr txBox="1"/>
          <p:nvPr/>
        </p:nvSpPr>
        <p:spPr>
          <a:xfrm>
            <a:off x="33903586" y="23815599"/>
            <a:ext cx="8403900" cy="224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1">
                <a:solidFill>
                  <a:srgbClr val="595959"/>
                </a:solidFill>
                <a:latin typeface="Calibri"/>
                <a:ea typeface="Calibri"/>
                <a:cs typeface="Calibri"/>
                <a:sym typeface="Calibri"/>
              </a:rPr>
              <a:t>We proposed a method of detecting distraction and reporting in real time, using only limited signal sensors placed on the fingers. We avoided the use of facial expressions and computer vision methods for simpler computation.</a:t>
            </a:r>
            <a:endParaRPr/>
          </a:p>
        </p:txBody>
      </p:sp>
      <p:sp>
        <p:nvSpPr>
          <p:cNvPr id="120" name="Google Shape;120;p1"/>
          <p:cNvSpPr txBox="1"/>
          <p:nvPr/>
        </p:nvSpPr>
        <p:spPr>
          <a:xfrm>
            <a:off x="33903586" y="26320473"/>
            <a:ext cx="8403900" cy="224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1">
                <a:solidFill>
                  <a:srgbClr val="595959"/>
                </a:solidFill>
                <a:latin typeface="Calibri"/>
                <a:ea typeface="Calibri"/>
                <a:cs typeface="Calibri"/>
                <a:sym typeface="Calibri"/>
              </a:rPr>
              <a:t>Classification of R-R interval is promising and can give meaningful results when the model is fed with the same person’s signal. False-positive rate can be high in some cases, but so is the True-positive rate. This method requires training a dedicated model for each user.</a:t>
            </a:r>
            <a:endParaRPr/>
          </a:p>
        </p:txBody>
      </p:sp>
      <p:sp>
        <p:nvSpPr>
          <p:cNvPr id="121" name="Google Shape;121;p1"/>
          <p:cNvSpPr txBox="1"/>
          <p:nvPr/>
        </p:nvSpPr>
        <p:spPr>
          <a:xfrm>
            <a:off x="33903586" y="28825347"/>
            <a:ext cx="8403900" cy="267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1">
                <a:solidFill>
                  <a:srgbClr val="595959"/>
                </a:solidFill>
                <a:latin typeface="Calibri"/>
                <a:ea typeface="Calibri"/>
                <a:cs typeface="Calibri"/>
                <a:sym typeface="Calibri"/>
              </a:rPr>
              <a:t>EDA peak based detection seems viable, but does require access to a baseline state. That requirement is easily met though through real-time analysis, which we are performing. It could be enhanced possibly through a separate model, or be used to try to enhance the R-R model.</a:t>
            </a:r>
            <a:endParaRPr/>
          </a:p>
        </p:txBody>
      </p:sp>
      <p:sp>
        <p:nvSpPr>
          <p:cNvPr id="122" name="Google Shape;122;p1"/>
          <p:cNvSpPr txBox="1"/>
          <p:nvPr/>
        </p:nvSpPr>
        <p:spPr>
          <a:xfrm>
            <a:off x="33900813" y="14629700"/>
            <a:ext cx="8403900" cy="1816800"/>
          </a:xfrm>
          <a:prstGeom prst="rect">
            <a:avLst/>
          </a:prstGeom>
          <a:noFill/>
          <a:ln>
            <a:noFill/>
          </a:ln>
        </p:spPr>
        <p:txBody>
          <a:bodyPr anchorCtr="0" anchor="t" bIns="45700" lIns="91425" spcFirstLastPara="1" rIns="91425" wrap="square" tIns="45700">
            <a:spAutoFit/>
          </a:bodyPr>
          <a:lstStyle/>
          <a:p>
            <a:pPr indent="-406463" lvl="0" marL="4572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The key fact is activities with higher cognitive loads have more EDA peaks on average.  Exploiting this fact, we can determine both a baseline and observe the impact of various distracting activities.</a:t>
            </a:r>
            <a:endParaRPr/>
          </a:p>
        </p:txBody>
      </p:sp>
      <p:sp>
        <p:nvSpPr>
          <p:cNvPr id="123" name="Google Shape;123;p1"/>
          <p:cNvSpPr txBox="1"/>
          <p:nvPr/>
        </p:nvSpPr>
        <p:spPr>
          <a:xfrm>
            <a:off x="33900836" y="9509807"/>
            <a:ext cx="8403900" cy="954600"/>
          </a:xfrm>
          <a:prstGeom prst="rect">
            <a:avLst/>
          </a:prstGeom>
          <a:noFill/>
          <a:ln>
            <a:noFill/>
          </a:ln>
        </p:spPr>
        <p:txBody>
          <a:bodyPr anchorCtr="0" anchor="t" bIns="45700" lIns="91425" spcFirstLastPara="1" rIns="91425" wrap="square" tIns="45700">
            <a:spAutoFit/>
          </a:bodyPr>
          <a:lstStyle/>
          <a:p>
            <a:pPr indent="-406463" lvl="0" marL="4572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It’s a filtered EDA signal from a small time snapshot from one person.</a:t>
            </a:r>
            <a:endParaRPr/>
          </a:p>
        </p:txBody>
      </p:sp>
      <p:pic>
        <p:nvPicPr>
          <p:cNvPr id="124" name="Google Shape;124;p1"/>
          <p:cNvPicPr preferRelativeResize="0"/>
          <p:nvPr/>
        </p:nvPicPr>
        <p:blipFill>
          <a:blip r:embed="rId3">
            <a:alphaModFix/>
          </a:blip>
          <a:stretch>
            <a:fillRect/>
          </a:stretch>
        </p:blipFill>
        <p:spPr>
          <a:xfrm>
            <a:off x="12194338" y="14268413"/>
            <a:ext cx="8922000" cy="4402475"/>
          </a:xfrm>
          <a:prstGeom prst="rect">
            <a:avLst/>
          </a:prstGeom>
          <a:noFill/>
          <a:ln>
            <a:noFill/>
          </a:ln>
        </p:spPr>
      </p:pic>
      <p:sp>
        <p:nvSpPr>
          <p:cNvPr id="125" name="Google Shape;125;p1"/>
          <p:cNvSpPr txBox="1"/>
          <p:nvPr/>
        </p:nvSpPr>
        <p:spPr>
          <a:xfrm>
            <a:off x="12235550" y="18489825"/>
            <a:ext cx="8781000" cy="6559500"/>
          </a:xfrm>
          <a:prstGeom prst="rect">
            <a:avLst/>
          </a:prstGeom>
          <a:noFill/>
          <a:ln>
            <a:noFill/>
          </a:ln>
        </p:spPr>
        <p:txBody>
          <a:bodyPr anchorCtr="0" anchor="t" bIns="45700" lIns="91425" spcFirstLastPara="1" rIns="91425" wrap="square" tIns="45700">
            <a:spAutoFit/>
          </a:bodyPr>
          <a:lstStyle/>
          <a:p>
            <a:pPr indent="-406463" lvl="0" marL="4572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Signal Processing:</a:t>
            </a:r>
            <a:endParaRPr sz="2801">
              <a:solidFill>
                <a:srgbClr val="595959"/>
              </a:solidFill>
              <a:latin typeface="Calibri"/>
              <a:ea typeface="Calibri"/>
              <a:cs typeface="Calibri"/>
              <a:sym typeface="Calibri"/>
            </a:endParaRPr>
          </a:p>
          <a:p>
            <a:pPr indent="-406463" lvl="1" marL="9144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ECG:</a:t>
            </a:r>
            <a:endParaRPr sz="2801">
              <a:solidFill>
                <a:srgbClr val="595959"/>
              </a:solidFill>
              <a:latin typeface="Calibri"/>
              <a:ea typeface="Calibri"/>
              <a:cs typeface="Calibri"/>
              <a:sym typeface="Calibri"/>
            </a:endParaRPr>
          </a:p>
          <a:p>
            <a:pPr indent="-406463" lvl="2" marL="13716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Low &amp; High pass filter, Pan Tompkins Algorithm →  R-R interval</a:t>
            </a:r>
            <a:endParaRPr sz="2801">
              <a:solidFill>
                <a:srgbClr val="595959"/>
              </a:solidFill>
              <a:latin typeface="Calibri"/>
              <a:ea typeface="Calibri"/>
              <a:cs typeface="Calibri"/>
              <a:sym typeface="Calibri"/>
            </a:endParaRPr>
          </a:p>
          <a:p>
            <a:pPr indent="-406463" lvl="2" marL="13716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Fully connected neural network to train on each R-R interval</a:t>
            </a:r>
            <a:endParaRPr sz="2801">
              <a:solidFill>
                <a:srgbClr val="595959"/>
              </a:solidFill>
              <a:latin typeface="Calibri"/>
              <a:ea typeface="Calibri"/>
              <a:cs typeface="Calibri"/>
              <a:sym typeface="Calibri"/>
            </a:endParaRPr>
          </a:p>
          <a:p>
            <a:pPr indent="-406463" lvl="2" marL="13716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Incorporate converged model into real time system and classify on every 30 R-R intervals.</a:t>
            </a:r>
            <a:endParaRPr sz="2801">
              <a:solidFill>
                <a:srgbClr val="595959"/>
              </a:solidFill>
              <a:latin typeface="Calibri"/>
              <a:ea typeface="Calibri"/>
              <a:cs typeface="Calibri"/>
              <a:sym typeface="Calibri"/>
            </a:endParaRPr>
          </a:p>
          <a:p>
            <a:pPr indent="0" lvl="0" marL="0" marR="0" rtl="0" algn="l">
              <a:spcBef>
                <a:spcPts val="0"/>
              </a:spcBef>
              <a:spcAft>
                <a:spcPts val="0"/>
              </a:spcAft>
              <a:buNone/>
            </a:pPr>
            <a:r>
              <a:t/>
            </a:r>
            <a:endParaRPr sz="2801">
              <a:solidFill>
                <a:srgbClr val="595959"/>
              </a:solidFill>
              <a:latin typeface="Calibri"/>
              <a:ea typeface="Calibri"/>
              <a:cs typeface="Calibri"/>
              <a:sym typeface="Calibri"/>
            </a:endParaRPr>
          </a:p>
          <a:p>
            <a:pPr indent="-406463" lvl="1" marL="9144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EDA:</a:t>
            </a:r>
            <a:endParaRPr sz="2801">
              <a:solidFill>
                <a:srgbClr val="595959"/>
              </a:solidFill>
              <a:latin typeface="Calibri"/>
              <a:ea typeface="Calibri"/>
              <a:cs typeface="Calibri"/>
              <a:sym typeface="Calibri"/>
            </a:endParaRPr>
          </a:p>
          <a:p>
            <a:pPr indent="-406463" lvl="2" marL="13716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Utilize a moving average of 0.5 seconds</a:t>
            </a:r>
            <a:endParaRPr sz="2801">
              <a:solidFill>
                <a:srgbClr val="595959"/>
              </a:solidFill>
              <a:latin typeface="Calibri"/>
              <a:ea typeface="Calibri"/>
              <a:cs typeface="Calibri"/>
              <a:sym typeface="Calibri"/>
            </a:endParaRPr>
          </a:p>
          <a:p>
            <a:pPr indent="-406463" lvl="2" marL="13716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Utilize a bandpass filter on top of it.</a:t>
            </a:r>
            <a:endParaRPr sz="2801">
              <a:solidFill>
                <a:srgbClr val="595959"/>
              </a:solidFill>
              <a:latin typeface="Calibri"/>
              <a:ea typeface="Calibri"/>
              <a:cs typeface="Calibri"/>
              <a:sym typeface="Calibri"/>
            </a:endParaRPr>
          </a:p>
          <a:p>
            <a:pPr indent="-406463" lvl="3" marL="18288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1/3</a:t>
            </a:r>
            <a:r>
              <a:rPr lang="en-IN" sz="2801">
                <a:solidFill>
                  <a:srgbClr val="595959"/>
                </a:solidFill>
                <a:latin typeface="Calibri"/>
                <a:ea typeface="Calibri"/>
                <a:cs typeface="Calibri"/>
                <a:sym typeface="Calibri"/>
              </a:rPr>
              <a:t> Hz for the high-pass</a:t>
            </a:r>
            <a:endParaRPr sz="2801">
              <a:solidFill>
                <a:srgbClr val="595959"/>
              </a:solidFill>
              <a:latin typeface="Calibri"/>
              <a:ea typeface="Calibri"/>
              <a:cs typeface="Calibri"/>
              <a:sym typeface="Calibri"/>
            </a:endParaRPr>
          </a:p>
          <a:p>
            <a:pPr indent="-406463" lvl="3" marL="18288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1/60 Hz for the low-pass</a:t>
            </a:r>
            <a:endParaRPr sz="2801">
              <a:solidFill>
                <a:srgbClr val="595959"/>
              </a:solidFill>
              <a:latin typeface="Calibri"/>
              <a:ea typeface="Calibri"/>
              <a:cs typeface="Calibri"/>
              <a:sym typeface="Calibri"/>
            </a:endParaRPr>
          </a:p>
          <a:p>
            <a:pPr indent="-406463" lvl="2" marL="13716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Extract peaks from the filtered data.</a:t>
            </a:r>
            <a:endParaRPr sz="2801">
              <a:solidFill>
                <a:srgbClr val="595959"/>
              </a:solidFill>
              <a:latin typeface="Calibri"/>
              <a:ea typeface="Calibri"/>
              <a:cs typeface="Calibri"/>
              <a:sym typeface="Calibri"/>
            </a:endParaRPr>
          </a:p>
        </p:txBody>
      </p:sp>
      <p:pic>
        <p:nvPicPr>
          <p:cNvPr id="126" name="Google Shape;126;p1"/>
          <p:cNvPicPr preferRelativeResize="0"/>
          <p:nvPr/>
        </p:nvPicPr>
        <p:blipFill>
          <a:blip r:embed="rId4">
            <a:alphaModFix/>
          </a:blip>
          <a:stretch>
            <a:fillRect/>
          </a:stretch>
        </p:blipFill>
        <p:spPr>
          <a:xfrm>
            <a:off x="12636850" y="25778650"/>
            <a:ext cx="7586175" cy="4403700"/>
          </a:xfrm>
          <a:prstGeom prst="rect">
            <a:avLst/>
          </a:prstGeom>
          <a:noFill/>
          <a:ln>
            <a:noFill/>
          </a:ln>
        </p:spPr>
      </p:pic>
      <p:sp>
        <p:nvSpPr>
          <p:cNvPr id="127" name="Google Shape;127;p1"/>
          <p:cNvSpPr txBox="1"/>
          <p:nvPr/>
        </p:nvSpPr>
        <p:spPr>
          <a:xfrm>
            <a:off x="12636850" y="30250925"/>
            <a:ext cx="7586100" cy="85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2800">
                <a:solidFill>
                  <a:schemeClr val="dk1"/>
                </a:solidFill>
                <a:latin typeface="Calibri"/>
                <a:ea typeface="Calibri"/>
                <a:cs typeface="Calibri"/>
                <a:sym typeface="Calibri"/>
              </a:rPr>
              <a:t>Sample Neural Network, Not to Scale</a:t>
            </a:r>
            <a:endParaRPr sz="2800">
              <a:solidFill>
                <a:schemeClr val="dk1"/>
              </a:solidFill>
              <a:latin typeface="Calibri"/>
              <a:ea typeface="Calibri"/>
              <a:cs typeface="Calibri"/>
              <a:sym typeface="Calibri"/>
            </a:endParaRPr>
          </a:p>
        </p:txBody>
      </p:sp>
      <p:sp>
        <p:nvSpPr>
          <p:cNvPr id="128" name="Google Shape;128;p1"/>
          <p:cNvSpPr txBox="1"/>
          <p:nvPr/>
        </p:nvSpPr>
        <p:spPr>
          <a:xfrm>
            <a:off x="12402313" y="17384100"/>
            <a:ext cx="8306100" cy="70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2800">
                <a:solidFill>
                  <a:schemeClr val="dk1"/>
                </a:solidFill>
                <a:latin typeface="Calibri"/>
                <a:ea typeface="Calibri"/>
                <a:cs typeface="Calibri"/>
                <a:sym typeface="Calibri"/>
              </a:rPr>
              <a:t>Custom-built focus test webpage</a:t>
            </a:r>
            <a:endParaRPr sz="2800">
              <a:solidFill>
                <a:schemeClr val="dk1"/>
              </a:solidFill>
              <a:latin typeface="Calibri"/>
              <a:ea typeface="Calibri"/>
              <a:cs typeface="Calibri"/>
              <a:sym typeface="Calibri"/>
            </a:endParaRPr>
          </a:p>
        </p:txBody>
      </p:sp>
      <p:pic>
        <p:nvPicPr>
          <p:cNvPr id="129" name="Google Shape;129;p1"/>
          <p:cNvPicPr preferRelativeResize="0"/>
          <p:nvPr/>
        </p:nvPicPr>
        <p:blipFill>
          <a:blip r:embed="rId5">
            <a:alphaModFix/>
          </a:blip>
          <a:stretch>
            <a:fillRect/>
          </a:stretch>
        </p:blipFill>
        <p:spPr>
          <a:xfrm>
            <a:off x="22322075" y="11599775"/>
            <a:ext cx="4571774" cy="3607845"/>
          </a:xfrm>
          <a:prstGeom prst="rect">
            <a:avLst/>
          </a:prstGeom>
          <a:noFill/>
          <a:ln>
            <a:noFill/>
          </a:ln>
        </p:spPr>
      </p:pic>
      <p:pic>
        <p:nvPicPr>
          <p:cNvPr id="130" name="Google Shape;130;p1"/>
          <p:cNvPicPr preferRelativeResize="0"/>
          <p:nvPr/>
        </p:nvPicPr>
        <p:blipFill>
          <a:blip r:embed="rId6">
            <a:alphaModFix/>
          </a:blip>
          <a:stretch>
            <a:fillRect/>
          </a:stretch>
        </p:blipFill>
        <p:spPr>
          <a:xfrm>
            <a:off x="27779675" y="11589575"/>
            <a:ext cx="4571775" cy="3619331"/>
          </a:xfrm>
          <a:prstGeom prst="rect">
            <a:avLst/>
          </a:prstGeom>
          <a:noFill/>
          <a:ln>
            <a:noFill/>
          </a:ln>
        </p:spPr>
      </p:pic>
      <p:pic>
        <p:nvPicPr>
          <p:cNvPr id="131" name="Google Shape;131;p1"/>
          <p:cNvPicPr preferRelativeResize="0"/>
          <p:nvPr/>
        </p:nvPicPr>
        <p:blipFill>
          <a:blip r:embed="rId7">
            <a:alphaModFix/>
          </a:blip>
          <a:stretch>
            <a:fillRect/>
          </a:stretch>
        </p:blipFill>
        <p:spPr>
          <a:xfrm>
            <a:off x="24632613" y="17342563"/>
            <a:ext cx="5344025" cy="4258840"/>
          </a:xfrm>
          <a:prstGeom prst="rect">
            <a:avLst/>
          </a:prstGeom>
          <a:noFill/>
          <a:ln>
            <a:noFill/>
          </a:ln>
        </p:spPr>
      </p:pic>
      <p:pic>
        <p:nvPicPr>
          <p:cNvPr id="132" name="Google Shape;132;p1"/>
          <p:cNvPicPr preferRelativeResize="0"/>
          <p:nvPr/>
        </p:nvPicPr>
        <p:blipFill>
          <a:blip r:embed="rId8">
            <a:alphaModFix/>
          </a:blip>
          <a:stretch>
            <a:fillRect/>
          </a:stretch>
        </p:blipFill>
        <p:spPr>
          <a:xfrm>
            <a:off x="24787175" y="27534625"/>
            <a:ext cx="5078310" cy="4075175"/>
          </a:xfrm>
          <a:prstGeom prst="rect">
            <a:avLst/>
          </a:prstGeom>
          <a:solidFill>
            <a:schemeClr val="lt1"/>
          </a:solidFill>
          <a:ln cap="flat" cmpd="sng" w="9525">
            <a:solidFill>
              <a:srgbClr val="D8D8D8"/>
            </a:solidFill>
            <a:prstDash val="solid"/>
            <a:miter lim="8000"/>
            <a:headEnd len="sm" w="sm" type="none"/>
            <a:tailEnd len="sm" w="sm" type="none"/>
          </a:ln>
          <a:effectLst>
            <a:outerShdw blurRad="203200" rotWithShape="0" algn="ctr">
              <a:srgbClr val="000000">
                <a:alpha val="7840"/>
              </a:srgbClr>
            </a:outerShdw>
          </a:effectLst>
        </p:spPr>
      </p:pic>
      <p:pic>
        <p:nvPicPr>
          <p:cNvPr id="133" name="Google Shape;133;p1"/>
          <p:cNvPicPr preferRelativeResize="0"/>
          <p:nvPr/>
        </p:nvPicPr>
        <p:blipFill>
          <a:blip r:embed="rId9">
            <a:alphaModFix/>
          </a:blip>
          <a:stretch>
            <a:fillRect/>
          </a:stretch>
        </p:blipFill>
        <p:spPr>
          <a:xfrm>
            <a:off x="24806075" y="22880289"/>
            <a:ext cx="4712925" cy="3774485"/>
          </a:xfrm>
          <a:prstGeom prst="rect">
            <a:avLst/>
          </a:prstGeom>
          <a:noFill/>
          <a:ln>
            <a:noFill/>
          </a:ln>
        </p:spPr>
      </p:pic>
      <p:sp>
        <p:nvSpPr>
          <p:cNvPr id="134" name="Google Shape;134;p1"/>
          <p:cNvSpPr txBox="1"/>
          <p:nvPr/>
        </p:nvSpPr>
        <p:spPr>
          <a:xfrm>
            <a:off x="23118915" y="26580018"/>
            <a:ext cx="8403900" cy="954600"/>
          </a:xfrm>
          <a:prstGeom prst="rect">
            <a:avLst/>
          </a:prstGeom>
          <a:noFill/>
          <a:ln>
            <a:noFill/>
          </a:ln>
        </p:spPr>
        <p:txBody>
          <a:bodyPr anchorCtr="0" anchor="t" bIns="45700" lIns="91425" spcFirstLastPara="1" rIns="91425" wrap="square" tIns="45700">
            <a:spAutoFit/>
          </a:bodyPr>
          <a:lstStyle/>
          <a:p>
            <a:pPr indent="-406463" lvl="0" marL="457200" marR="0" rtl="0" algn="l">
              <a:spcBef>
                <a:spcPts val="0"/>
              </a:spcBef>
              <a:spcAft>
                <a:spcPts val="0"/>
              </a:spcAft>
              <a:buClr>
                <a:srgbClr val="595959"/>
              </a:buClr>
              <a:buSzPts val="2801"/>
              <a:buFont typeface="Calibri"/>
              <a:buChar char="●"/>
            </a:pPr>
            <a:r>
              <a:rPr lang="en-IN" sz="2801">
                <a:solidFill>
                  <a:srgbClr val="595959"/>
                </a:solidFill>
                <a:latin typeface="Calibri"/>
                <a:ea typeface="Calibri"/>
                <a:cs typeface="Calibri"/>
                <a:sym typeface="Calibri"/>
              </a:rPr>
              <a:t>Similarly, combining signals from all subjects don’t give a good model</a:t>
            </a:r>
            <a:endParaRPr/>
          </a:p>
        </p:txBody>
      </p:sp>
      <p:pic>
        <p:nvPicPr>
          <p:cNvPr id="135" name="Google Shape;135;p1"/>
          <p:cNvPicPr preferRelativeResize="0"/>
          <p:nvPr/>
        </p:nvPicPr>
        <p:blipFill>
          <a:blip r:embed="rId10">
            <a:alphaModFix/>
          </a:blip>
          <a:stretch>
            <a:fillRect/>
          </a:stretch>
        </p:blipFill>
        <p:spPr>
          <a:xfrm>
            <a:off x="33852848" y="10498238"/>
            <a:ext cx="8505365" cy="3402150"/>
          </a:xfrm>
          <a:prstGeom prst="rect">
            <a:avLst/>
          </a:prstGeom>
          <a:solidFill>
            <a:schemeClr val="lt1"/>
          </a:solidFill>
          <a:ln cap="flat" cmpd="sng" w="9525">
            <a:solidFill>
              <a:srgbClr val="D8D8D8"/>
            </a:solidFill>
            <a:prstDash val="solid"/>
            <a:miter lim="8000"/>
            <a:headEnd len="sm" w="sm" type="none"/>
            <a:tailEnd len="sm" w="sm" type="none"/>
          </a:ln>
          <a:effectLst>
            <a:outerShdw blurRad="203200" rotWithShape="0" algn="ctr">
              <a:srgbClr val="000000">
                <a:alpha val="7840"/>
              </a:srgbClr>
            </a:outerShdw>
          </a:effectLst>
        </p:spPr>
      </p:pic>
      <p:pic>
        <p:nvPicPr>
          <p:cNvPr id="136" name="Google Shape;136;p1"/>
          <p:cNvPicPr preferRelativeResize="0"/>
          <p:nvPr/>
        </p:nvPicPr>
        <p:blipFill>
          <a:blip r:embed="rId11">
            <a:alphaModFix/>
          </a:blip>
          <a:stretch>
            <a:fillRect/>
          </a:stretch>
        </p:blipFill>
        <p:spPr>
          <a:xfrm>
            <a:off x="33936075" y="16901584"/>
            <a:ext cx="8781000" cy="351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lide Bazaar 2">
      <a:dk1>
        <a:srgbClr val="000000"/>
      </a:dk1>
      <a:lt1>
        <a:srgbClr val="FFFFFF"/>
      </a:lt1>
      <a:dk2>
        <a:srgbClr val="FDFDFD"/>
      </a:dk2>
      <a:lt2>
        <a:srgbClr val="6263CB"/>
      </a:lt2>
      <a:accent1>
        <a:srgbClr val="FCA81C"/>
      </a:accent1>
      <a:accent2>
        <a:srgbClr val="7969D0"/>
      </a:accent2>
      <a:accent3>
        <a:srgbClr val="2882EC"/>
      </a:accent3>
      <a:accent4>
        <a:srgbClr val="41B5E0"/>
      </a:accent4>
      <a:accent5>
        <a:srgbClr val="01BF7F"/>
      </a:accent5>
      <a:accent6>
        <a:srgbClr val="FC4954"/>
      </a:accent6>
      <a:hlink>
        <a:srgbClr val="3A86FF"/>
      </a:hlink>
      <a:folHlink>
        <a:srgbClr val="833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2023-06-09T06:06:13Z</dcterms:created>
  <dc:creator>Sapling Creations</dc:creator>
</cp:coreProperties>
</file>