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41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8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EC26-297D-455B-93A1-144A210F4D9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9A1B-E605-430F-9107-D60730C9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0"/>
            <a:ext cx="30275212" cy="42803762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8A9C3-D2B3-4CAE-8CD6-179CB7928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6" r="37868" b="1246"/>
          <a:stretch/>
        </p:blipFill>
        <p:spPr>
          <a:xfrm>
            <a:off x="-23822" y="-155654"/>
            <a:ext cx="30299035" cy="42902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65ED65-F5B0-46B3-A3AB-A13D03FF867C}"/>
              </a:ext>
            </a:extLst>
          </p:cNvPr>
          <p:cNvSpPr txBox="1"/>
          <p:nvPr/>
        </p:nvSpPr>
        <p:spPr>
          <a:xfrm>
            <a:off x="1571952" y="-154636"/>
            <a:ext cx="2631724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00B050"/>
                </a:solidFill>
                <a:latin typeface="Amasis MT Pro Black" panose="020B0604020202020204" pitchFamily="18" charset="0"/>
              </a:rPr>
              <a:t>SOLACE : A DUAL-AXIS SOLAR TRACKER WITH WEATHER MONITORING STATION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52E19-4A04-4491-90E5-065009A981F1}"/>
              </a:ext>
            </a:extLst>
          </p:cNvPr>
          <p:cNvSpPr txBox="1"/>
          <p:nvPr/>
        </p:nvSpPr>
        <p:spPr>
          <a:xfrm>
            <a:off x="393578" y="5946662"/>
            <a:ext cx="2904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masis MT Pro Black" panose="02040A04050005020304" pitchFamily="18" charset="0"/>
                <a:cs typeface="Aharoni" panose="02010803020104030203" pitchFamily="2" charset="-79"/>
              </a:rPr>
              <a:t>GROUP NO. 6 : MECHANICAL ENGINEERING (Section-A)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17A78-2A34-4551-B082-A040C135C5AA}"/>
              </a:ext>
            </a:extLst>
          </p:cNvPr>
          <p:cNvSpPr txBox="1"/>
          <p:nvPr/>
        </p:nvSpPr>
        <p:spPr>
          <a:xfrm>
            <a:off x="0" y="10184339"/>
            <a:ext cx="15076704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gency FB" panose="020B0503020202020204" pitchFamily="34" charset="0"/>
              </a:rPr>
              <a:t>PROJECT GOALS &amp; OBJECTIVES</a:t>
            </a:r>
            <a:endParaRPr lang="en-US" sz="6000" b="1" i="0" u="none" strike="noStrike" baseline="0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7159C-F3D6-4924-BC3C-7FAC2FDCB0F0}"/>
              </a:ext>
            </a:extLst>
          </p:cNvPr>
          <p:cNvSpPr txBox="1"/>
          <p:nvPr/>
        </p:nvSpPr>
        <p:spPr>
          <a:xfrm>
            <a:off x="14777346" y="10184339"/>
            <a:ext cx="15497865" cy="98488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58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WORKING PRINCIPLE &amp; OPERATING MECHANISM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3ECAA-0EEB-4AC9-84BF-DB74A13D904A}"/>
              </a:ext>
            </a:extLst>
          </p:cNvPr>
          <p:cNvSpPr txBox="1"/>
          <p:nvPr/>
        </p:nvSpPr>
        <p:spPr>
          <a:xfrm>
            <a:off x="256481" y="11412522"/>
            <a:ext cx="1467224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 optimize the performance of a solar PV system through continuous tracking of the position of the sun and simultaneously adjusting the orientation of the panels to ensure maximum capture of solar radiation.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monitor weather conditions such as temperature, humidity and rainfall which ensures longevity of the system thereby significantly reducing maintenance costs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creates awareness and promote sustainability by encouraging the use of solar energy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A33B6-0661-49F6-A47F-D53B64AE5D93}"/>
              </a:ext>
            </a:extLst>
          </p:cNvPr>
          <p:cNvSpPr txBox="1"/>
          <p:nvPr/>
        </p:nvSpPr>
        <p:spPr>
          <a:xfrm>
            <a:off x="0" y="17847877"/>
            <a:ext cx="15065819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Agency FB" panose="020B0503020202020204" pitchFamily="34" charset="0"/>
              </a:rPr>
              <a:t>CHALLENGES FACED BY CONVENTIONAL PANELS</a:t>
            </a:r>
            <a:endParaRPr lang="en-US" sz="6000" b="1" i="0" u="none" strike="noStrike" baseline="0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6771DE-1FFD-4510-9A1F-0EC28B032A71}"/>
              </a:ext>
            </a:extLst>
          </p:cNvPr>
          <p:cNvSpPr txBox="1"/>
          <p:nvPr/>
        </p:nvSpPr>
        <p:spPr>
          <a:xfrm>
            <a:off x="15065819" y="17847877"/>
            <a:ext cx="15268248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METHODOLOGY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B0253-BF4A-4F97-98FF-6B3DE4399C8A}"/>
              </a:ext>
            </a:extLst>
          </p:cNvPr>
          <p:cNvSpPr txBox="1"/>
          <p:nvPr/>
        </p:nvSpPr>
        <p:spPr>
          <a:xfrm>
            <a:off x="212939" y="19108717"/>
            <a:ext cx="14672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Limited efficiency leading to reduced energy output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Fixed orientation leading to potential shading issues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b="0" i="0" u="none" strike="noStrike" spc="1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Prone to damage under extreme-weather conditions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Space-consuming which increases installation expenses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10E87-ABF2-43AB-9B0B-5635E8F8C267}"/>
              </a:ext>
            </a:extLst>
          </p:cNvPr>
          <p:cNvSpPr txBox="1"/>
          <p:nvPr/>
        </p:nvSpPr>
        <p:spPr>
          <a:xfrm>
            <a:off x="-32658" y="22423627"/>
            <a:ext cx="15087586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Agency FB" panose="020B0503020202020204" pitchFamily="34" charset="0"/>
              </a:rPr>
              <a:t>HOW DOES THIS PROJECT ADDRESS THESE CHALLENGES?</a:t>
            </a:r>
            <a:endParaRPr lang="en-US" sz="6000" b="1" i="0" u="none" strike="noStrike" baseline="0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1DD180-FFA1-412F-B4B6-2F512B53D496}"/>
              </a:ext>
            </a:extLst>
          </p:cNvPr>
          <p:cNvSpPr txBox="1"/>
          <p:nvPr/>
        </p:nvSpPr>
        <p:spPr>
          <a:xfrm>
            <a:off x="14978829" y="22427226"/>
            <a:ext cx="15296382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gency FB" panose="020B0503020202020204" pitchFamily="34" charset="0"/>
              </a:rPr>
              <a:t>TIMEFRAME OF 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09D3B2-033D-42FB-A07E-C583EFB4F8A5}"/>
              </a:ext>
            </a:extLst>
          </p:cNvPr>
          <p:cNvSpPr txBox="1"/>
          <p:nvPr/>
        </p:nvSpPr>
        <p:spPr>
          <a:xfrm>
            <a:off x="289138" y="23473805"/>
            <a:ext cx="1467224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Ensures that the incident solar radiation is always perpendicular to the panel thereby increasing output.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Follows the position of the sun continuously reducing chances of shading or obstacles.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b="0" i="0" u="none" strike="noStrike" spc="1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Real-time weather monitor alerts the user regarding extreme weather thereby triggering shutdown of system.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Higher energy density than conventional panels.</a:t>
            </a:r>
            <a:endParaRPr lang="en-US" sz="4500" b="0" i="0" u="none" strike="noStrike" spc="10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C180E-F653-46C7-B9A2-132A9B83F037}"/>
              </a:ext>
            </a:extLst>
          </p:cNvPr>
          <p:cNvSpPr txBox="1"/>
          <p:nvPr/>
        </p:nvSpPr>
        <p:spPr>
          <a:xfrm>
            <a:off x="15276727" y="18877426"/>
            <a:ext cx="146722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Ideation &amp; Design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Assembly-Mechanical &amp; Electrical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Development of Arduino Programs &amp; Algorithms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 Logging &amp; Visualization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Testing &amp; Calibration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1B9AF9-4D0F-4193-8CA0-7391BE52E630}"/>
              </a:ext>
            </a:extLst>
          </p:cNvPr>
          <p:cNvSpPr txBox="1"/>
          <p:nvPr/>
        </p:nvSpPr>
        <p:spPr>
          <a:xfrm>
            <a:off x="14774621" y="11394193"/>
            <a:ext cx="15822737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3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Based on principle of maximum power point tracking (MPPT)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radiation is detected by LDRs which relays analog signals to the Arduino which is then converted to digital signals and processed by the Arduino program.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processed data controls servo motors that adjust the direction of the solar panel.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DHT11 sensor and rainfall sensor are connected to the Arduino using the I2C module for data communication which can be then visualized via an Arduino algorithm and Matplotlib.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BCAB3-5265-4EC3-929D-EF39E4BEE8DF}"/>
              </a:ext>
            </a:extLst>
          </p:cNvPr>
          <p:cNvSpPr txBox="1"/>
          <p:nvPr/>
        </p:nvSpPr>
        <p:spPr>
          <a:xfrm>
            <a:off x="15311424" y="23530623"/>
            <a:ext cx="146722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Planning and Research: 7-8 days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Hardware Assembly: 5-6 days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Program Development: 1 day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Testing and Debugging: 1 day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Documentation and Finalization: 2-3 days</a:t>
            </a:r>
            <a:endParaRPr lang="en-US" sz="4500" b="0" i="0" u="none" strike="noStrike" spc="10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9415BB11-8E75-41F6-919F-A5576B3C79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"/>
          <a:stretch/>
        </p:blipFill>
        <p:spPr>
          <a:xfrm>
            <a:off x="13661903" y="30220204"/>
            <a:ext cx="16580654" cy="89153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96850C8-3E59-483F-83BB-9C3380850879}"/>
              </a:ext>
            </a:extLst>
          </p:cNvPr>
          <p:cNvSpPr txBox="1"/>
          <p:nvPr/>
        </p:nvSpPr>
        <p:spPr>
          <a:xfrm>
            <a:off x="-58854" y="28572294"/>
            <a:ext cx="13337582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gency FB" panose="020B0503020202020204" pitchFamily="34" charset="0"/>
              </a:rPr>
              <a:t>BUDGET &amp; COST BREAKDOWN</a:t>
            </a:r>
            <a:endParaRPr lang="en-US" sz="6000" b="1" i="0" u="none" strike="noStrike" baseline="0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9FD7D3-B3AA-436E-8BDA-BA0D28FE52EC}"/>
              </a:ext>
            </a:extLst>
          </p:cNvPr>
          <p:cNvSpPr txBox="1"/>
          <p:nvPr/>
        </p:nvSpPr>
        <p:spPr>
          <a:xfrm>
            <a:off x="13337582" y="28572294"/>
            <a:ext cx="16761408" cy="98488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58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SCHEMATIC BLOCK DIAGRAM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93A51A-6659-4688-921F-AD8E5B1F631D}"/>
              </a:ext>
            </a:extLst>
          </p:cNvPr>
          <p:cNvSpPr txBox="1"/>
          <p:nvPr/>
        </p:nvSpPr>
        <p:spPr>
          <a:xfrm>
            <a:off x="32657" y="29587957"/>
            <a:ext cx="1334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4">
                <a:extLst>
                  <a:ext uri="{FF2B5EF4-FFF2-40B4-BE49-F238E27FC236}">
                    <a16:creationId xmlns:a16="http://schemas.microsoft.com/office/drawing/2014/main" id="{13795EBA-88A3-4465-9CB5-8ED79AE92B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552375"/>
                  </p:ext>
                </p:extLst>
              </p:nvPr>
            </p:nvGraphicFramePr>
            <p:xfrm>
              <a:off x="0" y="29555109"/>
              <a:ext cx="13278728" cy="813816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3319682">
                      <a:extLst>
                        <a:ext uri="{9D8B030D-6E8A-4147-A177-3AD203B41FA5}">
                          <a16:colId xmlns:a16="http://schemas.microsoft.com/office/drawing/2014/main" val="1493341399"/>
                        </a:ext>
                      </a:extLst>
                    </a:gridCol>
                    <a:gridCol w="3319682">
                      <a:extLst>
                        <a:ext uri="{9D8B030D-6E8A-4147-A177-3AD203B41FA5}">
                          <a16:colId xmlns:a16="http://schemas.microsoft.com/office/drawing/2014/main" val="3800600068"/>
                        </a:ext>
                      </a:extLst>
                    </a:gridCol>
                    <a:gridCol w="3319682">
                      <a:extLst>
                        <a:ext uri="{9D8B030D-6E8A-4147-A177-3AD203B41FA5}">
                          <a16:colId xmlns:a16="http://schemas.microsoft.com/office/drawing/2014/main" val="3310019837"/>
                        </a:ext>
                      </a:extLst>
                    </a:gridCol>
                    <a:gridCol w="3319682">
                      <a:extLst>
                        <a:ext uri="{9D8B030D-6E8A-4147-A177-3AD203B41FA5}">
                          <a16:colId xmlns:a16="http://schemas.microsoft.com/office/drawing/2014/main" val="1701105223"/>
                        </a:ext>
                      </a:extLst>
                    </a:gridCol>
                  </a:tblGrid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per item (INR)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Total cost (INR)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895216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LDR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156086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92811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k</a:t>
                          </a:r>
                          <a:r>
                            <a:rPr lang="el-GR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Ω</a:t>
                          </a:r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Resistor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1552271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Servo Motor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237746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Solar Cell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063257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DHT11 sensor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937457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I2C Module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8883648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16x2 LCD Screen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7960546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Jumper Wires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39984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Basic Tools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3505972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Foamboard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280032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Other Expenses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420481"/>
                      </a:ext>
                    </a:extLst>
                  </a:tr>
                  <a:tr h="51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Grand 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2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4">
                <a:extLst>
                  <a:ext uri="{FF2B5EF4-FFF2-40B4-BE49-F238E27FC236}">
                    <a16:creationId xmlns:a16="http://schemas.microsoft.com/office/drawing/2014/main" id="{13795EBA-88A3-4465-9CB5-8ED79AE92B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552375"/>
                  </p:ext>
                </p:extLst>
              </p:nvPr>
            </p:nvGraphicFramePr>
            <p:xfrm>
              <a:off x="0" y="29555109"/>
              <a:ext cx="13278728" cy="813816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3319682">
                      <a:extLst>
                        <a:ext uri="{9D8B030D-6E8A-4147-A177-3AD203B41FA5}">
                          <a16:colId xmlns:a16="http://schemas.microsoft.com/office/drawing/2014/main" val="1493341399"/>
                        </a:ext>
                      </a:extLst>
                    </a:gridCol>
                    <a:gridCol w="3319682">
                      <a:extLst>
                        <a:ext uri="{9D8B030D-6E8A-4147-A177-3AD203B41FA5}">
                          <a16:colId xmlns:a16="http://schemas.microsoft.com/office/drawing/2014/main" val="3800600068"/>
                        </a:ext>
                      </a:extLst>
                    </a:gridCol>
                    <a:gridCol w="3319682">
                      <a:extLst>
                        <a:ext uri="{9D8B030D-6E8A-4147-A177-3AD203B41FA5}">
                          <a16:colId xmlns:a16="http://schemas.microsoft.com/office/drawing/2014/main" val="3310019837"/>
                        </a:ext>
                      </a:extLst>
                    </a:gridCol>
                    <a:gridCol w="3319682">
                      <a:extLst>
                        <a:ext uri="{9D8B030D-6E8A-4147-A177-3AD203B41FA5}">
                          <a16:colId xmlns:a16="http://schemas.microsoft.com/office/drawing/2014/main" val="1701105223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per item (INR)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Total cost (INR)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89521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LDR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15608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928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k</a:t>
                          </a:r>
                          <a:r>
                            <a:rPr lang="el-GR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Ω</a:t>
                          </a:r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Resistor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155227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Servo Motor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23774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Solar Cell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06325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DHT11 sensor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93745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I2C Module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888364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16x2 LCD Screen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796054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Jumper Wires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3998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Basic Tools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350597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Foamboard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2800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Other Expenses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42048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Grand 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183" t="-1398889" r="-367" b="-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2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FAECC38D-DBA4-4332-8EFD-6AC3759CD261}"/>
              </a:ext>
            </a:extLst>
          </p:cNvPr>
          <p:cNvSpPr txBox="1"/>
          <p:nvPr/>
        </p:nvSpPr>
        <p:spPr>
          <a:xfrm>
            <a:off x="-1" y="38663471"/>
            <a:ext cx="30334068" cy="98488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58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CONCLUSION &amp; 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779D9-5BB5-432C-ACE6-756E46677434}"/>
              </a:ext>
            </a:extLst>
          </p:cNvPr>
          <p:cNvSpPr txBox="1"/>
          <p:nvPr/>
        </p:nvSpPr>
        <p:spPr>
          <a:xfrm>
            <a:off x="99996" y="40010517"/>
            <a:ext cx="146722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Enhancing of overall energy output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Improving the reliability on solar energy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b="0" i="0" u="none" strike="noStrike" spc="1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Promising a sustainable future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9CA15F-3B44-416F-BF4A-8EAB0431ADED}"/>
              </a:ext>
            </a:extLst>
          </p:cNvPr>
          <p:cNvSpPr txBox="1"/>
          <p:nvPr/>
        </p:nvSpPr>
        <p:spPr>
          <a:xfrm>
            <a:off x="15125618" y="40031193"/>
            <a:ext cx="146722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Higher Return on Investment (ROI)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Utilizing and allocating energy resources optimally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5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Adaptability to diverse locations</a:t>
            </a:r>
            <a:endParaRPr lang="en-US" sz="4500" b="0" i="0" u="none" strike="noStrike" spc="10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FD21E-E48E-43E8-A0DC-A28B039D190B}"/>
              </a:ext>
            </a:extLst>
          </p:cNvPr>
          <p:cNvSpPr txBox="1"/>
          <p:nvPr/>
        </p:nvSpPr>
        <p:spPr>
          <a:xfrm>
            <a:off x="223824" y="7355025"/>
            <a:ext cx="163986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300" b="1" dirty="0">
                <a:latin typeface="Bell MT" panose="02020503060305020303" pitchFamily="18" charset="0"/>
                <a:cs typeface="Aldhabi" panose="01000000000000000000" pitchFamily="2" charset="-78"/>
              </a:rPr>
              <a:t>ANKUR DAS</a:t>
            </a:r>
            <a:r>
              <a:rPr lang="en-US" sz="4300" dirty="0">
                <a:latin typeface="Bell MT" panose="02020503060305020303" pitchFamily="18" charset="0"/>
                <a:cs typeface="Aldhabi" panose="01000000000000000000" pitchFamily="2" charset="-78"/>
              </a:rPr>
              <a:t>: Ideation, Prototype &amp; Poster Design, Assembly</a:t>
            </a:r>
          </a:p>
          <a:p>
            <a:r>
              <a:rPr lang="en-US" sz="4300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PRANAV JADHAL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: </a:t>
            </a:r>
            <a:r>
              <a:rPr lang="en-US" sz="430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Ideation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, </a:t>
            </a:r>
            <a:r>
              <a:rPr lang="en-US" sz="430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Hardware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, Algorithm Development</a:t>
            </a:r>
          </a:p>
          <a:p>
            <a:r>
              <a:rPr lang="en-US" sz="4300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SREE RAM PM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: Prototype Design, Assembly, Programming</a:t>
            </a:r>
          </a:p>
          <a:p>
            <a:r>
              <a:rPr lang="en-US" sz="4300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PANCHAM DEVAM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: Hardware, Theory &amp; Data Analysis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E25651-35C1-4493-AE75-A11635A9F4F0}"/>
              </a:ext>
            </a:extLst>
          </p:cNvPr>
          <p:cNvSpPr txBox="1"/>
          <p:nvPr/>
        </p:nvSpPr>
        <p:spPr>
          <a:xfrm>
            <a:off x="15629899" y="7418846"/>
            <a:ext cx="1486913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300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JOHAN SURESH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: Hardware, Budget &amp; Cost Analysis</a:t>
            </a:r>
          </a:p>
          <a:p>
            <a:pPr algn="l"/>
            <a:r>
              <a:rPr lang="en-US" sz="4300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LAKSHYA TIWARI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: Pros &amp; Cons Analysis</a:t>
            </a:r>
            <a:r>
              <a:rPr lang="en-US" sz="43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, Value Proposition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SRIVISHNU</a:t>
            </a:r>
            <a:r>
              <a:rPr lang="en-US" sz="4300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: Documentation, Overall Presentation Design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D700A0-AB29-4FF7-A640-3F521468739D}"/>
              </a:ext>
            </a:extLst>
          </p:cNvPr>
          <p:cNvCxnSpPr>
            <a:cxnSpLocks/>
          </p:cNvCxnSpPr>
          <p:nvPr/>
        </p:nvCxnSpPr>
        <p:spPr>
          <a:xfrm flipV="1">
            <a:off x="14772242" y="10204447"/>
            <a:ext cx="0" cy="76050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007C8F-0942-413B-95D2-EB6999A5950D}"/>
              </a:ext>
            </a:extLst>
          </p:cNvPr>
          <p:cNvCxnSpPr>
            <a:cxnSpLocks/>
          </p:cNvCxnSpPr>
          <p:nvPr/>
        </p:nvCxnSpPr>
        <p:spPr>
          <a:xfrm flipH="1" flipV="1">
            <a:off x="15041837" y="17844280"/>
            <a:ext cx="21700" cy="45585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32D178-6E02-41ED-825A-47209BE9A65B}"/>
              </a:ext>
            </a:extLst>
          </p:cNvPr>
          <p:cNvCxnSpPr>
            <a:cxnSpLocks/>
          </p:cNvCxnSpPr>
          <p:nvPr/>
        </p:nvCxnSpPr>
        <p:spPr>
          <a:xfrm flipH="1" flipV="1">
            <a:off x="14999955" y="22448055"/>
            <a:ext cx="41882" cy="60934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70FF30-0C40-457B-B612-1FF86FA0BE2A}"/>
              </a:ext>
            </a:extLst>
          </p:cNvPr>
          <p:cNvCxnSpPr>
            <a:cxnSpLocks/>
          </p:cNvCxnSpPr>
          <p:nvPr/>
        </p:nvCxnSpPr>
        <p:spPr>
          <a:xfrm flipV="1">
            <a:off x="13276018" y="28572295"/>
            <a:ext cx="0" cy="100911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BC3CEC-5516-4EFC-9A86-CC8FB657D57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0156569"/>
            <a:ext cx="30275211" cy="210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C48B6B-62B7-4A63-AAE4-036AA8C7A693}"/>
              </a:ext>
            </a:extLst>
          </p:cNvPr>
          <p:cNvCxnSpPr>
            <a:cxnSpLocks/>
          </p:cNvCxnSpPr>
          <p:nvPr/>
        </p:nvCxnSpPr>
        <p:spPr>
          <a:xfrm flipH="1">
            <a:off x="-32657" y="11108005"/>
            <a:ext cx="30301410" cy="351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9DA9C1-945B-48FF-8829-51FA64BF45B5}"/>
              </a:ext>
            </a:extLst>
          </p:cNvPr>
          <p:cNvCxnSpPr>
            <a:cxnSpLocks/>
          </p:cNvCxnSpPr>
          <p:nvPr/>
        </p:nvCxnSpPr>
        <p:spPr>
          <a:xfrm flipH="1" flipV="1">
            <a:off x="-41167" y="17824824"/>
            <a:ext cx="30346996" cy="35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21C382-5E3B-4966-9BDB-8A2C970D4A10}"/>
              </a:ext>
            </a:extLst>
          </p:cNvPr>
          <p:cNvCxnSpPr>
            <a:cxnSpLocks/>
          </p:cNvCxnSpPr>
          <p:nvPr/>
        </p:nvCxnSpPr>
        <p:spPr>
          <a:xfrm flipH="1">
            <a:off x="-19395" y="18775584"/>
            <a:ext cx="30294606" cy="679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10BEAB-82A6-495A-92AD-8514D0C8522A}"/>
              </a:ext>
            </a:extLst>
          </p:cNvPr>
          <p:cNvCxnSpPr>
            <a:cxnSpLocks/>
          </p:cNvCxnSpPr>
          <p:nvPr/>
        </p:nvCxnSpPr>
        <p:spPr>
          <a:xfrm flipH="1">
            <a:off x="-62935" y="22400200"/>
            <a:ext cx="303970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338B09-3743-4A90-B33B-87969C9AF96B}"/>
              </a:ext>
            </a:extLst>
          </p:cNvPr>
          <p:cNvCxnSpPr>
            <a:cxnSpLocks/>
          </p:cNvCxnSpPr>
          <p:nvPr/>
        </p:nvCxnSpPr>
        <p:spPr>
          <a:xfrm flipH="1" flipV="1">
            <a:off x="-32657" y="23439290"/>
            <a:ext cx="30307868" cy="104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CD802F-6BFF-4189-8F05-218FF413E76C}"/>
              </a:ext>
            </a:extLst>
          </p:cNvPr>
          <p:cNvCxnSpPr>
            <a:cxnSpLocks/>
          </p:cNvCxnSpPr>
          <p:nvPr/>
        </p:nvCxnSpPr>
        <p:spPr>
          <a:xfrm flipH="1" flipV="1">
            <a:off x="-84707" y="28535972"/>
            <a:ext cx="30390536" cy="8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DE4FD5-58E0-4B47-B7F4-C97E7881D223}"/>
              </a:ext>
            </a:extLst>
          </p:cNvPr>
          <p:cNvCxnSpPr>
            <a:cxnSpLocks/>
          </p:cNvCxnSpPr>
          <p:nvPr/>
        </p:nvCxnSpPr>
        <p:spPr>
          <a:xfrm flipH="1" flipV="1">
            <a:off x="-62936" y="29554644"/>
            <a:ext cx="30305493" cy="624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DBC0C8-D5CB-4AC9-A801-DB9E61CDBF9A}"/>
              </a:ext>
            </a:extLst>
          </p:cNvPr>
          <p:cNvCxnSpPr>
            <a:cxnSpLocks/>
          </p:cNvCxnSpPr>
          <p:nvPr/>
        </p:nvCxnSpPr>
        <p:spPr>
          <a:xfrm flipH="1">
            <a:off x="-8510" y="38634323"/>
            <a:ext cx="30251067" cy="242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D3E7DE-7E0E-4623-93BE-6FD614E11F7E}"/>
              </a:ext>
            </a:extLst>
          </p:cNvPr>
          <p:cNvCxnSpPr>
            <a:cxnSpLocks/>
          </p:cNvCxnSpPr>
          <p:nvPr/>
        </p:nvCxnSpPr>
        <p:spPr>
          <a:xfrm flipH="1">
            <a:off x="13265" y="39577048"/>
            <a:ext cx="30292564" cy="365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513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Aharoni</vt:lpstr>
      <vt:lpstr>Amasis MT Pro Black</vt:lpstr>
      <vt:lpstr>Arial</vt:lpstr>
      <vt:lpstr>Bell MT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 Das</dc:creator>
  <cp:lastModifiedBy>Ankur  Das</cp:lastModifiedBy>
  <cp:revision>12</cp:revision>
  <dcterms:created xsi:type="dcterms:W3CDTF">2023-06-16T14:44:30Z</dcterms:created>
  <dcterms:modified xsi:type="dcterms:W3CDTF">2023-06-17T08:45:57Z</dcterms:modified>
</cp:coreProperties>
</file>