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10287000" cx="18288000"/>
  <p:notesSz cx="6858000" cy="9144000"/>
  <p:embeddedFontLst>
    <p:embeddedFont>
      <p:font typeface="Archivo Medium"/>
      <p:regular r:id="rId19"/>
      <p:bold r:id="rId20"/>
      <p:italic r:id="rId21"/>
      <p:boldItalic r:id="rId22"/>
    </p:embeddedFont>
    <p:embeddedFont>
      <p:font typeface="Archiv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7" roundtripDataSignature="AMtx7mgwSD/PRYLLmytor5QKV4dkn7wj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13D8C4-039E-44D8-8DEC-F6120156AC8B}">
  <a:tblStyle styleId="{5F13D8C4-039E-44D8-8DEC-F6120156AC8B}"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chivoMedium-bold.fntdata"/><Relationship Id="rId22" Type="http://schemas.openxmlformats.org/officeDocument/2006/relationships/font" Target="fonts/ArchivoMedium-boldItalic.fntdata"/><Relationship Id="rId21" Type="http://schemas.openxmlformats.org/officeDocument/2006/relationships/font" Target="fonts/ArchivoMedium-italic.fntdata"/><Relationship Id="rId24" Type="http://schemas.openxmlformats.org/officeDocument/2006/relationships/font" Target="fonts/Archivo-bold.fntdata"/><Relationship Id="rId23" Type="http://schemas.openxmlformats.org/officeDocument/2006/relationships/font" Target="fonts/Archiv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rchivo-boldItalic.fntdata"/><Relationship Id="rId25" Type="http://schemas.openxmlformats.org/officeDocument/2006/relationships/font" Target="fonts/Archivo-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ArchivoMedium-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1848e7843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341848e7843_0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387e47e35d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3387e47e35d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387e47e35d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3387e47e35d_0_2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387e47e35d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g3387e47e35d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p:nvPr>
            <p:ph idx="2" type="pic"/>
          </p:nvPr>
        </p:nvSpPr>
        <p:spPr>
          <a:xfrm>
            <a:off x="1792288" y="612775"/>
            <a:ext cx="5486400" cy="4114800"/>
          </a:xfrm>
          <a:prstGeom prst="rect">
            <a:avLst/>
          </a:prstGeom>
          <a:noFill/>
          <a:ln>
            <a:noFill/>
          </a:ln>
        </p:spPr>
      </p:sp>
      <p:sp>
        <p:nvSpPr>
          <p:cNvPr id="64" name="Google Shape;64;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7.png"/><Relationship Id="rId10" Type="http://schemas.openxmlformats.org/officeDocument/2006/relationships/image" Target="../media/image8.png"/><Relationship Id="rId9" Type="http://schemas.openxmlformats.org/officeDocument/2006/relationships/image" Target="../media/image21.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2.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5.png"/><Relationship Id="rId4" Type="http://schemas.openxmlformats.org/officeDocument/2006/relationships/image" Target="../media/image62.png"/><Relationship Id="rId9" Type="http://schemas.openxmlformats.org/officeDocument/2006/relationships/image" Target="../media/image72.png"/><Relationship Id="rId5" Type="http://schemas.openxmlformats.org/officeDocument/2006/relationships/image" Target="../media/image63.png"/><Relationship Id="rId6" Type="http://schemas.openxmlformats.org/officeDocument/2006/relationships/image" Target="../media/image66.png"/><Relationship Id="rId7" Type="http://schemas.openxmlformats.org/officeDocument/2006/relationships/image" Target="../media/image68.png"/><Relationship Id="rId8" Type="http://schemas.openxmlformats.org/officeDocument/2006/relationships/image" Target="../media/image70.png"/></Relationships>
</file>

<file path=ppt/slides/_rels/slide11.xml.rels><?xml version="1.0" encoding="UTF-8" standalone="yes"?><Relationships xmlns="http://schemas.openxmlformats.org/package/2006/relationships"><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5.png"/><Relationship Id="rId4" Type="http://schemas.openxmlformats.org/officeDocument/2006/relationships/image" Target="../media/image73.png"/><Relationship Id="rId9" Type="http://schemas.openxmlformats.org/officeDocument/2006/relationships/image" Target="../media/image79.png"/><Relationship Id="rId5" Type="http://schemas.openxmlformats.org/officeDocument/2006/relationships/image" Target="../media/image67.png"/><Relationship Id="rId6" Type="http://schemas.openxmlformats.org/officeDocument/2006/relationships/image" Target="../media/image80.png"/><Relationship Id="rId7" Type="http://schemas.openxmlformats.org/officeDocument/2006/relationships/image" Target="../media/image74.png"/><Relationship Id="rId8" Type="http://schemas.openxmlformats.org/officeDocument/2006/relationships/image" Target="../media/image7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6.png"/><Relationship Id="rId4" Type="http://schemas.openxmlformats.org/officeDocument/2006/relationships/image" Target="../media/image69.png"/><Relationship Id="rId5" Type="http://schemas.openxmlformats.org/officeDocument/2006/relationships/image" Target="../media/image77.png"/><Relationship Id="rId6" Type="http://schemas.openxmlformats.org/officeDocument/2006/relationships/image" Target="../media/image8.png"/><Relationship Id="rId7" Type="http://schemas.openxmlformats.org/officeDocument/2006/relationships/image" Target="../media/image7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28.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16.png"/><Relationship Id="rId13" Type="http://schemas.openxmlformats.org/officeDocument/2006/relationships/image" Target="../media/image33.png"/><Relationship Id="rId12"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23.png"/><Relationship Id="rId14" Type="http://schemas.openxmlformats.org/officeDocument/2006/relationships/image" Target="../media/image31.png"/><Relationship Id="rId5" Type="http://schemas.openxmlformats.org/officeDocument/2006/relationships/image" Target="../media/image18.png"/><Relationship Id="rId6" Type="http://schemas.openxmlformats.org/officeDocument/2006/relationships/image" Target="../media/image27.png"/><Relationship Id="rId7" Type="http://schemas.openxmlformats.org/officeDocument/2006/relationships/image" Target="../media/image19.png"/><Relationship Id="rId8" Type="http://schemas.openxmlformats.org/officeDocument/2006/relationships/image" Target="../media/image22.png"/></Relationships>
</file>

<file path=ppt/slides/_rels/slide5.xml.rels><?xml version="1.0" encoding="UTF-8" standalone="yes"?><Relationships xmlns="http://schemas.openxmlformats.org/package/2006/relationships"><Relationship Id="rId11" Type="http://schemas.openxmlformats.org/officeDocument/2006/relationships/image" Target="../media/image42.png"/><Relationship Id="rId10" Type="http://schemas.openxmlformats.org/officeDocument/2006/relationships/image" Target="../media/image44.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9.png"/><Relationship Id="rId4" Type="http://schemas.openxmlformats.org/officeDocument/2006/relationships/image" Target="../media/image37.png"/><Relationship Id="rId9" Type="http://schemas.openxmlformats.org/officeDocument/2006/relationships/image" Target="../media/image30.png"/><Relationship Id="rId5" Type="http://schemas.openxmlformats.org/officeDocument/2006/relationships/image" Target="../media/image32.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1.png"/><Relationship Id="rId4" Type="http://schemas.openxmlformats.org/officeDocument/2006/relationships/image" Target="../media/image39.png"/><Relationship Id="rId5" Type="http://schemas.openxmlformats.org/officeDocument/2006/relationships/image" Target="../media/image38.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40.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47.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0.png"/><Relationship Id="rId4" Type="http://schemas.openxmlformats.org/officeDocument/2006/relationships/image" Target="../media/image46.png"/><Relationship Id="rId9" Type="http://schemas.openxmlformats.org/officeDocument/2006/relationships/image" Target="../media/image49.png"/><Relationship Id="rId5" Type="http://schemas.openxmlformats.org/officeDocument/2006/relationships/image" Target="../media/image51.png"/><Relationship Id="rId6" Type="http://schemas.openxmlformats.org/officeDocument/2006/relationships/image" Target="../media/image56.png"/><Relationship Id="rId7" Type="http://schemas.openxmlformats.org/officeDocument/2006/relationships/image" Target="../media/image54.png"/><Relationship Id="rId8" Type="http://schemas.openxmlformats.org/officeDocument/2006/relationships/image" Target="../media/image57.png"/></Relationships>
</file>

<file path=ppt/slides/_rels/slide9.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81.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0.png"/><Relationship Id="rId4" Type="http://schemas.openxmlformats.org/officeDocument/2006/relationships/image" Target="../media/image58.png"/><Relationship Id="rId9" Type="http://schemas.openxmlformats.org/officeDocument/2006/relationships/image" Target="../media/image59.png"/><Relationship Id="rId5" Type="http://schemas.openxmlformats.org/officeDocument/2006/relationships/image" Target="../media/image53.png"/><Relationship Id="rId6" Type="http://schemas.openxmlformats.org/officeDocument/2006/relationships/image" Target="../media/image52.png"/><Relationship Id="rId7" Type="http://schemas.openxmlformats.org/officeDocument/2006/relationships/image" Target="../media/image61.png"/><Relationship Id="rId8"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3873500" y="-228600"/>
            <a:ext cx="15443198" cy="11010900"/>
          </a:xfrm>
          <a:prstGeom prst="rect">
            <a:avLst/>
          </a:prstGeom>
          <a:noFill/>
          <a:ln>
            <a:noFill/>
          </a:ln>
        </p:spPr>
      </p:pic>
      <p:sp>
        <p:nvSpPr>
          <p:cNvPr id="85" name="Google Shape;85;p1"/>
          <p:cNvSpPr txBox="1"/>
          <p:nvPr/>
        </p:nvSpPr>
        <p:spPr>
          <a:xfrm>
            <a:off x="1016000" y="1794500"/>
            <a:ext cx="12026700" cy="4352400"/>
          </a:xfrm>
          <a:prstGeom prst="rect">
            <a:avLst/>
          </a:prstGeom>
          <a:noFill/>
          <a:ln>
            <a:noFill/>
          </a:ln>
        </p:spPr>
        <p:txBody>
          <a:bodyPr anchorCtr="0" anchor="t" bIns="0" lIns="0" spcFirstLastPara="1" rIns="0" wrap="square" tIns="0">
            <a:noAutofit/>
          </a:bodyPr>
          <a:lstStyle/>
          <a:p>
            <a:pPr indent="0" lvl="0" marL="0" marR="0" rtl="0" algn="l">
              <a:lnSpc>
                <a:spcPct val="87149"/>
              </a:lnSpc>
              <a:spcBef>
                <a:spcPts val="0"/>
              </a:spcBef>
              <a:spcAft>
                <a:spcPts val="0"/>
              </a:spcAft>
              <a:buClr>
                <a:srgbClr val="000000"/>
              </a:buClr>
              <a:buSzPts val="12400"/>
              <a:buFont typeface="Arial"/>
              <a:buNone/>
            </a:pPr>
            <a:r>
              <a:rPr b="1" lang="en-US" sz="12400">
                <a:solidFill>
                  <a:srgbClr val="3A3685"/>
                </a:solidFill>
                <a:latin typeface="Archivo"/>
                <a:ea typeface="Archivo"/>
                <a:cs typeface="Archivo"/>
                <a:sym typeface="Archivo"/>
              </a:rPr>
              <a:t>Data Science</a:t>
            </a:r>
            <a:endParaRPr b="1" sz="12400">
              <a:solidFill>
                <a:srgbClr val="3A3685"/>
              </a:solidFill>
              <a:latin typeface="Archivo"/>
              <a:ea typeface="Archivo"/>
              <a:cs typeface="Archivo"/>
              <a:sym typeface="Archivo"/>
            </a:endParaRPr>
          </a:p>
          <a:p>
            <a:pPr indent="0" lvl="0" marL="0" marR="0" rtl="0" algn="l">
              <a:lnSpc>
                <a:spcPct val="87149"/>
              </a:lnSpc>
              <a:spcBef>
                <a:spcPts val="0"/>
              </a:spcBef>
              <a:spcAft>
                <a:spcPts val="0"/>
              </a:spcAft>
              <a:buClr>
                <a:srgbClr val="000000"/>
              </a:buClr>
              <a:buSzPts val="12400"/>
              <a:buFont typeface="Arial"/>
              <a:buNone/>
            </a:pPr>
            <a:r>
              <a:rPr b="1" lang="en-US" sz="12400">
                <a:solidFill>
                  <a:srgbClr val="3A3685"/>
                </a:solidFill>
                <a:latin typeface="Archivo"/>
                <a:ea typeface="Archivo"/>
                <a:cs typeface="Archivo"/>
                <a:sym typeface="Archivo"/>
              </a:rPr>
              <a:t>Career</a:t>
            </a:r>
            <a:endParaRPr b="1" sz="12400">
              <a:solidFill>
                <a:srgbClr val="3A3685"/>
              </a:solidFill>
              <a:latin typeface="Archivo"/>
              <a:ea typeface="Archivo"/>
              <a:cs typeface="Archivo"/>
              <a:sym typeface="Archivo"/>
            </a:endParaRPr>
          </a:p>
          <a:p>
            <a:pPr indent="0" lvl="0" marL="0" marR="0" rtl="0" algn="l">
              <a:lnSpc>
                <a:spcPct val="87149"/>
              </a:lnSpc>
              <a:spcBef>
                <a:spcPts val="0"/>
              </a:spcBef>
              <a:spcAft>
                <a:spcPts val="0"/>
              </a:spcAft>
              <a:buClr>
                <a:srgbClr val="000000"/>
              </a:buClr>
              <a:buSzPts val="12400"/>
              <a:buFont typeface="Arial"/>
              <a:buNone/>
            </a:pPr>
            <a:r>
              <a:rPr b="1" lang="en-US" sz="12400">
                <a:solidFill>
                  <a:srgbClr val="3A3685"/>
                </a:solidFill>
                <a:latin typeface="Archivo"/>
                <a:ea typeface="Archivo"/>
                <a:cs typeface="Archivo"/>
                <a:sym typeface="Archivo"/>
              </a:rPr>
              <a:t>Development</a:t>
            </a:r>
            <a:endParaRPr b="1" sz="12400">
              <a:solidFill>
                <a:srgbClr val="3A3685"/>
              </a:solidFill>
              <a:latin typeface="Archivo"/>
              <a:ea typeface="Archivo"/>
              <a:cs typeface="Archivo"/>
              <a:sym typeface="Archivo"/>
            </a:endParaRPr>
          </a:p>
        </p:txBody>
      </p:sp>
      <p:sp>
        <p:nvSpPr>
          <p:cNvPr id="86" name="Google Shape;86;p1"/>
          <p:cNvSpPr txBox="1"/>
          <p:nvPr/>
        </p:nvSpPr>
        <p:spPr>
          <a:xfrm>
            <a:off x="1016000" y="7607300"/>
            <a:ext cx="9118500" cy="5970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chemeClr val="dk1"/>
              </a:buClr>
              <a:buSzPts val="3400"/>
              <a:buFont typeface="Arial"/>
              <a:buNone/>
            </a:pPr>
            <a:r>
              <a:rPr b="0" i="0" lang="en-US" sz="3400" u="none" cap="none" strike="noStrike">
                <a:solidFill>
                  <a:srgbClr val="55536E"/>
                </a:solidFill>
                <a:latin typeface="Archivo Medium"/>
                <a:ea typeface="Archivo Medium"/>
                <a:cs typeface="Archivo Medium"/>
                <a:sym typeface="Archivo Medium"/>
              </a:rPr>
              <a:t>Team Mentoring TemuDataku</a:t>
            </a:r>
            <a:endParaRPr b="0" i="0" sz="1400" u="none" cap="none" strike="noStrike">
              <a:solidFill>
                <a:srgbClr val="000000"/>
              </a:solidFill>
              <a:latin typeface="Arial"/>
              <a:ea typeface="Arial"/>
              <a:cs typeface="Arial"/>
              <a:sym typeface="Arial"/>
            </a:endParaRPr>
          </a:p>
        </p:txBody>
      </p:sp>
      <p:pic>
        <p:nvPicPr>
          <p:cNvPr id="87" name="Google Shape;87;p1"/>
          <p:cNvPicPr preferRelativeResize="0"/>
          <p:nvPr/>
        </p:nvPicPr>
        <p:blipFill rotWithShape="1">
          <a:blip r:embed="rId4">
            <a:alphaModFix/>
          </a:blip>
          <a:srcRect b="0" l="0" r="0" t="0"/>
          <a:stretch/>
        </p:blipFill>
        <p:spPr>
          <a:xfrm rot="480000">
            <a:off x="11633200" y="-2730500"/>
            <a:ext cx="8991600" cy="9194800"/>
          </a:xfrm>
          <a:prstGeom prst="rect">
            <a:avLst/>
          </a:prstGeom>
          <a:noFill/>
          <a:ln>
            <a:noFill/>
          </a:ln>
        </p:spPr>
      </p:pic>
      <p:pic>
        <p:nvPicPr>
          <p:cNvPr id="88" name="Google Shape;88;p1"/>
          <p:cNvPicPr preferRelativeResize="0"/>
          <p:nvPr/>
        </p:nvPicPr>
        <p:blipFill rotWithShape="1">
          <a:blip r:embed="rId5">
            <a:alphaModFix/>
          </a:blip>
          <a:srcRect b="0" l="0" r="0" t="0"/>
          <a:stretch/>
        </p:blipFill>
        <p:spPr>
          <a:xfrm>
            <a:off x="170925" y="9080500"/>
            <a:ext cx="16796277" cy="952500"/>
          </a:xfrm>
          <a:prstGeom prst="rect">
            <a:avLst/>
          </a:prstGeom>
          <a:noFill/>
          <a:ln>
            <a:noFill/>
          </a:ln>
        </p:spPr>
      </p:pic>
      <p:sp>
        <p:nvSpPr>
          <p:cNvPr id="89" name="Google Shape;89;p1"/>
          <p:cNvSpPr txBox="1"/>
          <p:nvPr/>
        </p:nvSpPr>
        <p:spPr>
          <a:xfrm>
            <a:off x="1155700" y="9321800"/>
            <a:ext cx="2070000" cy="444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500"/>
              <a:buFont typeface="Arial"/>
              <a:buNone/>
            </a:pPr>
            <a:r>
              <a:rPr b="1" i="0" lang="en-US" sz="2500" u="none" cap="none" strike="noStrike">
                <a:solidFill>
                  <a:srgbClr val="FFFFFF"/>
                </a:solidFill>
                <a:latin typeface="Archivo"/>
                <a:ea typeface="Archivo"/>
                <a:cs typeface="Archivo"/>
                <a:sym typeface="Archivo"/>
              </a:rPr>
              <a:t>Social Media</a:t>
            </a:r>
            <a:endParaRPr b="0" i="0" sz="1400" u="none" cap="none" strike="noStrike">
              <a:solidFill>
                <a:srgbClr val="000000"/>
              </a:solidFill>
              <a:latin typeface="Arial"/>
              <a:ea typeface="Arial"/>
              <a:cs typeface="Arial"/>
              <a:sym typeface="Arial"/>
            </a:endParaRPr>
          </a:p>
        </p:txBody>
      </p:sp>
      <p:sp>
        <p:nvSpPr>
          <p:cNvPr id="90" name="Google Shape;90;p1"/>
          <p:cNvSpPr txBox="1"/>
          <p:nvPr/>
        </p:nvSpPr>
        <p:spPr>
          <a:xfrm>
            <a:off x="8102600" y="9359900"/>
            <a:ext cx="4292600" cy="3937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200"/>
              <a:buFont typeface="Arial"/>
              <a:buNone/>
            </a:pPr>
            <a:r>
              <a:rPr b="0" i="0" lang="en-US" sz="2200" u="none" cap="none" strike="noStrike">
                <a:solidFill>
                  <a:srgbClr val="FFFFFF"/>
                </a:solidFill>
                <a:latin typeface="Archivo"/>
                <a:ea typeface="Archivo"/>
                <a:cs typeface="Archivo"/>
                <a:sym typeface="Archivo"/>
              </a:rPr>
              <a:t>TemuDataku</a:t>
            </a:r>
            <a:endParaRPr b="0" i="0" sz="1400" u="none" cap="none" strike="noStrike">
              <a:solidFill>
                <a:srgbClr val="000000"/>
              </a:solidFill>
              <a:latin typeface="Arial"/>
              <a:ea typeface="Arial"/>
              <a:cs typeface="Arial"/>
              <a:sym typeface="Arial"/>
            </a:endParaRPr>
          </a:p>
        </p:txBody>
      </p:sp>
      <p:pic>
        <p:nvPicPr>
          <p:cNvPr id="91" name="Google Shape;91;p1"/>
          <p:cNvPicPr preferRelativeResize="0"/>
          <p:nvPr/>
        </p:nvPicPr>
        <p:blipFill rotWithShape="1">
          <a:blip r:embed="rId6">
            <a:alphaModFix/>
          </a:blip>
          <a:srcRect b="0" l="0" r="0" t="0"/>
          <a:stretch/>
        </p:blipFill>
        <p:spPr>
          <a:xfrm rot="10740000">
            <a:off x="14770100" y="6819900"/>
            <a:ext cx="4203700" cy="4495800"/>
          </a:xfrm>
          <a:prstGeom prst="rect">
            <a:avLst/>
          </a:prstGeom>
          <a:noFill/>
          <a:ln>
            <a:noFill/>
          </a:ln>
        </p:spPr>
      </p:pic>
      <p:pic>
        <p:nvPicPr>
          <p:cNvPr id="92" name="Google Shape;92;p1"/>
          <p:cNvPicPr preferRelativeResize="0"/>
          <p:nvPr/>
        </p:nvPicPr>
        <p:blipFill rotWithShape="1">
          <a:blip r:embed="rId7">
            <a:alphaModFix/>
          </a:blip>
          <a:srcRect b="0" l="0" r="0" t="0"/>
          <a:stretch/>
        </p:blipFill>
        <p:spPr>
          <a:xfrm>
            <a:off x="4559300" y="9283700"/>
            <a:ext cx="558800" cy="558800"/>
          </a:xfrm>
          <a:prstGeom prst="rect">
            <a:avLst/>
          </a:prstGeom>
          <a:noFill/>
          <a:ln>
            <a:noFill/>
          </a:ln>
        </p:spPr>
      </p:pic>
      <p:pic>
        <p:nvPicPr>
          <p:cNvPr id="93" name="Google Shape;93;p1"/>
          <p:cNvPicPr preferRelativeResize="0"/>
          <p:nvPr/>
        </p:nvPicPr>
        <p:blipFill rotWithShape="1">
          <a:blip r:embed="rId8">
            <a:alphaModFix/>
          </a:blip>
          <a:srcRect b="0" l="0" r="0" t="0"/>
          <a:stretch/>
        </p:blipFill>
        <p:spPr>
          <a:xfrm>
            <a:off x="3886200" y="9283700"/>
            <a:ext cx="558800" cy="558800"/>
          </a:xfrm>
          <a:prstGeom prst="rect">
            <a:avLst/>
          </a:prstGeom>
          <a:noFill/>
          <a:ln>
            <a:noFill/>
          </a:ln>
        </p:spPr>
      </p:pic>
      <p:pic>
        <p:nvPicPr>
          <p:cNvPr id="94" name="Google Shape;94;p1"/>
          <p:cNvPicPr preferRelativeResize="0"/>
          <p:nvPr/>
        </p:nvPicPr>
        <p:blipFill rotWithShape="1">
          <a:blip r:embed="rId9">
            <a:alphaModFix/>
          </a:blip>
          <a:srcRect b="0" l="0" r="0" t="0"/>
          <a:stretch/>
        </p:blipFill>
        <p:spPr>
          <a:xfrm>
            <a:off x="5346700" y="9563100"/>
            <a:ext cx="2476500" cy="25400"/>
          </a:xfrm>
          <a:prstGeom prst="rect">
            <a:avLst/>
          </a:prstGeom>
          <a:noFill/>
          <a:ln>
            <a:noFill/>
          </a:ln>
        </p:spPr>
      </p:pic>
      <p:pic>
        <p:nvPicPr>
          <p:cNvPr id="95" name="Google Shape;95;p1"/>
          <p:cNvPicPr preferRelativeResize="0"/>
          <p:nvPr/>
        </p:nvPicPr>
        <p:blipFill rotWithShape="1">
          <a:blip r:embed="rId10">
            <a:alphaModFix/>
          </a:blip>
          <a:srcRect b="0" l="0" r="0" t="0"/>
          <a:stretch/>
        </p:blipFill>
        <p:spPr>
          <a:xfrm>
            <a:off x="-215900" y="-635000"/>
            <a:ext cx="2705100" cy="270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1" name="Shape 271"/>
        <p:cNvGrpSpPr/>
        <p:nvPr/>
      </p:nvGrpSpPr>
      <p:grpSpPr>
        <a:xfrm>
          <a:off x="0" y="0"/>
          <a:ext cx="0" cy="0"/>
          <a:chOff x="0" y="0"/>
          <a:chExt cx="0" cy="0"/>
        </a:xfrm>
      </p:grpSpPr>
      <p:pic>
        <p:nvPicPr>
          <p:cNvPr id="272" name="Google Shape;272;p13"/>
          <p:cNvPicPr preferRelativeResize="0"/>
          <p:nvPr/>
        </p:nvPicPr>
        <p:blipFill rotWithShape="1">
          <a:blip r:embed="rId3">
            <a:alphaModFix/>
          </a:blip>
          <a:srcRect b="0" l="0" r="0" t="0"/>
          <a:stretch/>
        </p:blipFill>
        <p:spPr>
          <a:xfrm>
            <a:off x="-114300" y="4127500"/>
            <a:ext cx="18516600" cy="7175499"/>
          </a:xfrm>
          <a:prstGeom prst="rect">
            <a:avLst/>
          </a:prstGeom>
          <a:noFill/>
          <a:ln>
            <a:noFill/>
          </a:ln>
        </p:spPr>
      </p:pic>
      <p:sp>
        <p:nvSpPr>
          <p:cNvPr id="273" name="Google Shape;273;p13"/>
          <p:cNvSpPr txBox="1"/>
          <p:nvPr/>
        </p:nvSpPr>
        <p:spPr>
          <a:xfrm>
            <a:off x="8305800" y="1714500"/>
            <a:ext cx="9728700" cy="23748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7200"/>
              <a:buFont typeface="Arial"/>
              <a:buNone/>
            </a:pPr>
            <a:r>
              <a:rPr b="1" lang="en-US" sz="7200">
                <a:latin typeface="Archivo"/>
                <a:ea typeface="Archivo"/>
                <a:cs typeface="Archivo"/>
                <a:sym typeface="Archivo"/>
              </a:rPr>
              <a:t>Recommendation</a:t>
            </a:r>
            <a:endParaRPr b="1" i="0" sz="7200" u="none" cap="none" strike="noStrike">
              <a:solidFill>
                <a:srgbClr val="000000"/>
              </a:solidFill>
              <a:latin typeface="Archivo"/>
              <a:ea typeface="Archivo"/>
              <a:cs typeface="Archivo"/>
              <a:sym typeface="Archivo"/>
            </a:endParaRPr>
          </a:p>
          <a:p>
            <a:pPr indent="0" lvl="0" marL="0" marR="0" rtl="0" algn="l">
              <a:lnSpc>
                <a:spcPct val="99600"/>
              </a:lnSpc>
              <a:spcBef>
                <a:spcPts val="0"/>
              </a:spcBef>
              <a:spcAft>
                <a:spcPts val="0"/>
              </a:spcAft>
              <a:buClr>
                <a:srgbClr val="000000"/>
              </a:buClr>
              <a:buSzPts val="7200"/>
              <a:buFont typeface="Arial"/>
              <a:buNone/>
            </a:pPr>
            <a:r>
              <a:rPr b="1" i="0" lang="en-US" sz="3000" u="none" cap="none" strike="noStrike">
                <a:solidFill>
                  <a:srgbClr val="000000"/>
                </a:solidFill>
                <a:latin typeface="Archivo"/>
                <a:ea typeface="Archivo"/>
                <a:cs typeface="Archivo"/>
                <a:sym typeface="Archivo"/>
              </a:rPr>
              <a:t>(</a:t>
            </a:r>
            <a:r>
              <a:rPr b="1" lang="en-US" sz="3000">
                <a:latin typeface="Archivo"/>
                <a:ea typeface="Archivo"/>
                <a:cs typeface="Archivo"/>
                <a:sym typeface="Archivo"/>
              </a:rPr>
              <a:t>for Next Step in Data Science</a:t>
            </a:r>
            <a:r>
              <a:rPr b="1" i="0" lang="en-US" sz="3000" u="none" cap="none" strike="noStrike">
                <a:solidFill>
                  <a:srgbClr val="000000"/>
                </a:solidFill>
                <a:latin typeface="Archivo"/>
                <a:ea typeface="Archivo"/>
                <a:cs typeface="Archivo"/>
                <a:sym typeface="Archivo"/>
              </a:rPr>
              <a:t>)</a:t>
            </a:r>
            <a:endParaRPr b="1" i="0" sz="3000" u="none" cap="none" strike="noStrike">
              <a:solidFill>
                <a:srgbClr val="000000"/>
              </a:solidFill>
              <a:latin typeface="Archivo"/>
              <a:ea typeface="Archivo"/>
              <a:cs typeface="Archivo"/>
              <a:sym typeface="Archivo"/>
            </a:endParaRPr>
          </a:p>
        </p:txBody>
      </p:sp>
      <p:pic>
        <p:nvPicPr>
          <p:cNvPr id="274" name="Google Shape;274;p13"/>
          <p:cNvPicPr preferRelativeResize="0"/>
          <p:nvPr/>
        </p:nvPicPr>
        <p:blipFill rotWithShape="1">
          <a:blip r:embed="rId4">
            <a:alphaModFix/>
          </a:blip>
          <a:srcRect b="0" l="0" r="0" t="0"/>
          <a:stretch/>
        </p:blipFill>
        <p:spPr>
          <a:xfrm>
            <a:off x="8305800" y="4432300"/>
            <a:ext cx="1874925" cy="177800"/>
          </a:xfrm>
          <a:prstGeom prst="rect">
            <a:avLst/>
          </a:prstGeom>
          <a:noFill/>
          <a:ln>
            <a:noFill/>
          </a:ln>
        </p:spPr>
      </p:pic>
      <p:pic>
        <p:nvPicPr>
          <p:cNvPr id="275" name="Google Shape;275;p13"/>
          <p:cNvPicPr preferRelativeResize="0"/>
          <p:nvPr/>
        </p:nvPicPr>
        <p:blipFill rotWithShape="1">
          <a:blip r:embed="rId5">
            <a:alphaModFix/>
          </a:blip>
          <a:srcRect b="0" l="0" r="0" t="0"/>
          <a:stretch/>
        </p:blipFill>
        <p:spPr>
          <a:xfrm>
            <a:off x="-622300" y="3771900"/>
            <a:ext cx="1803400" cy="1803400"/>
          </a:xfrm>
          <a:prstGeom prst="rect">
            <a:avLst/>
          </a:prstGeom>
          <a:noFill/>
          <a:ln>
            <a:noFill/>
          </a:ln>
        </p:spPr>
      </p:pic>
      <p:pic>
        <p:nvPicPr>
          <p:cNvPr id="276" name="Google Shape;276;p13"/>
          <p:cNvPicPr preferRelativeResize="0"/>
          <p:nvPr/>
        </p:nvPicPr>
        <p:blipFill rotWithShape="1">
          <a:blip r:embed="rId6">
            <a:alphaModFix/>
          </a:blip>
          <a:srcRect b="0" l="0" r="0" t="0"/>
          <a:stretch/>
        </p:blipFill>
        <p:spPr>
          <a:xfrm>
            <a:off x="2501900" y="4356100"/>
            <a:ext cx="2806700" cy="2806700"/>
          </a:xfrm>
          <a:prstGeom prst="rect">
            <a:avLst/>
          </a:prstGeom>
          <a:noFill/>
          <a:ln>
            <a:noFill/>
          </a:ln>
        </p:spPr>
      </p:pic>
      <p:pic>
        <p:nvPicPr>
          <p:cNvPr id="277" name="Google Shape;277;p13"/>
          <p:cNvPicPr preferRelativeResize="0"/>
          <p:nvPr/>
        </p:nvPicPr>
        <p:blipFill rotWithShape="1">
          <a:blip r:embed="rId7">
            <a:alphaModFix/>
          </a:blip>
          <a:srcRect b="0" l="0" r="0" t="0"/>
          <a:stretch/>
        </p:blipFill>
        <p:spPr>
          <a:xfrm>
            <a:off x="1422400" y="1612900"/>
            <a:ext cx="2552700" cy="2552700"/>
          </a:xfrm>
          <a:prstGeom prst="rect">
            <a:avLst/>
          </a:prstGeom>
          <a:noFill/>
          <a:ln>
            <a:noFill/>
          </a:ln>
        </p:spPr>
      </p:pic>
      <p:pic>
        <p:nvPicPr>
          <p:cNvPr id="278" name="Google Shape;278;p13"/>
          <p:cNvPicPr preferRelativeResize="0"/>
          <p:nvPr/>
        </p:nvPicPr>
        <p:blipFill rotWithShape="1">
          <a:blip r:embed="rId5">
            <a:alphaModFix/>
          </a:blip>
          <a:srcRect b="0" l="0" r="0" t="0"/>
          <a:stretch/>
        </p:blipFill>
        <p:spPr>
          <a:xfrm>
            <a:off x="5041900" y="2768600"/>
            <a:ext cx="1803400" cy="1803400"/>
          </a:xfrm>
          <a:prstGeom prst="rect">
            <a:avLst/>
          </a:prstGeom>
          <a:noFill/>
          <a:ln>
            <a:noFill/>
          </a:ln>
        </p:spPr>
      </p:pic>
      <p:pic>
        <p:nvPicPr>
          <p:cNvPr id="279" name="Google Shape;279;p13"/>
          <p:cNvPicPr preferRelativeResize="0"/>
          <p:nvPr/>
        </p:nvPicPr>
        <p:blipFill rotWithShape="1">
          <a:blip r:embed="rId8">
            <a:alphaModFix/>
          </a:blip>
          <a:srcRect b="0" l="0" r="0" t="0"/>
          <a:stretch/>
        </p:blipFill>
        <p:spPr>
          <a:xfrm>
            <a:off x="520700" y="5867400"/>
            <a:ext cx="1803400" cy="1803400"/>
          </a:xfrm>
          <a:prstGeom prst="rect">
            <a:avLst/>
          </a:prstGeom>
          <a:noFill/>
          <a:ln>
            <a:noFill/>
          </a:ln>
        </p:spPr>
      </p:pic>
      <p:pic>
        <p:nvPicPr>
          <p:cNvPr id="280" name="Google Shape;280;p13"/>
          <p:cNvPicPr preferRelativeResize="0"/>
          <p:nvPr/>
        </p:nvPicPr>
        <p:blipFill rotWithShape="1">
          <a:blip r:embed="rId5">
            <a:alphaModFix/>
          </a:blip>
          <a:srcRect b="0" l="0" r="0" t="0"/>
          <a:stretch/>
        </p:blipFill>
        <p:spPr>
          <a:xfrm>
            <a:off x="-101600" y="8013700"/>
            <a:ext cx="1803400" cy="1803400"/>
          </a:xfrm>
          <a:prstGeom prst="rect">
            <a:avLst/>
          </a:prstGeom>
          <a:noFill/>
          <a:ln>
            <a:noFill/>
          </a:ln>
        </p:spPr>
      </p:pic>
      <p:pic>
        <p:nvPicPr>
          <p:cNvPr id="281" name="Google Shape;281;p13"/>
          <p:cNvPicPr preferRelativeResize="0"/>
          <p:nvPr/>
        </p:nvPicPr>
        <p:blipFill rotWithShape="1">
          <a:blip r:embed="rId8">
            <a:alphaModFix/>
          </a:blip>
          <a:srcRect b="0" l="0" r="0" t="0"/>
          <a:stretch/>
        </p:blipFill>
        <p:spPr>
          <a:xfrm>
            <a:off x="2705100" y="7785100"/>
            <a:ext cx="1803400" cy="1803400"/>
          </a:xfrm>
          <a:prstGeom prst="rect">
            <a:avLst/>
          </a:prstGeom>
          <a:noFill/>
          <a:ln>
            <a:noFill/>
          </a:ln>
        </p:spPr>
      </p:pic>
      <p:pic>
        <p:nvPicPr>
          <p:cNvPr id="282" name="Google Shape;282;p13"/>
          <p:cNvPicPr preferRelativeResize="0"/>
          <p:nvPr/>
        </p:nvPicPr>
        <p:blipFill rotWithShape="1">
          <a:blip r:embed="rId8">
            <a:alphaModFix/>
          </a:blip>
          <a:srcRect b="0" l="0" r="0" t="0"/>
          <a:stretch/>
        </p:blipFill>
        <p:spPr>
          <a:xfrm>
            <a:off x="5308600" y="8382000"/>
            <a:ext cx="1803400" cy="1803400"/>
          </a:xfrm>
          <a:prstGeom prst="rect">
            <a:avLst/>
          </a:prstGeom>
          <a:noFill/>
          <a:ln>
            <a:noFill/>
          </a:ln>
        </p:spPr>
      </p:pic>
      <p:pic>
        <p:nvPicPr>
          <p:cNvPr id="283" name="Google Shape;283;p13"/>
          <p:cNvPicPr preferRelativeResize="0"/>
          <p:nvPr/>
        </p:nvPicPr>
        <p:blipFill rotWithShape="1">
          <a:blip r:embed="rId9">
            <a:alphaModFix/>
          </a:blip>
          <a:srcRect b="0" l="0" r="0" t="0"/>
          <a:stretch/>
        </p:blipFill>
        <p:spPr>
          <a:xfrm>
            <a:off x="5943600" y="5981700"/>
            <a:ext cx="1498600" cy="1498600"/>
          </a:xfrm>
          <a:prstGeom prst="rect">
            <a:avLst/>
          </a:prstGeom>
          <a:noFill/>
          <a:ln>
            <a:noFill/>
          </a:ln>
        </p:spPr>
      </p:pic>
      <p:pic>
        <p:nvPicPr>
          <p:cNvPr id="284" name="Google Shape;284;p13"/>
          <p:cNvPicPr preferRelativeResize="0"/>
          <p:nvPr/>
        </p:nvPicPr>
        <p:blipFill rotWithShape="1">
          <a:blip r:embed="rId10">
            <a:alphaModFix/>
          </a:blip>
          <a:srcRect b="0" l="0" r="0" t="0"/>
          <a:stretch/>
        </p:blipFill>
        <p:spPr>
          <a:xfrm>
            <a:off x="-215900" y="-635000"/>
            <a:ext cx="2705100" cy="2705100"/>
          </a:xfrm>
          <a:prstGeom prst="rect">
            <a:avLst/>
          </a:prstGeom>
          <a:noFill/>
          <a:ln>
            <a:noFill/>
          </a:ln>
        </p:spPr>
      </p:pic>
      <p:sp>
        <p:nvSpPr>
          <p:cNvPr id="285" name="Google Shape;285;p13"/>
          <p:cNvSpPr txBox="1"/>
          <p:nvPr/>
        </p:nvSpPr>
        <p:spPr>
          <a:xfrm>
            <a:off x="8356550" y="6253875"/>
            <a:ext cx="4330800" cy="2477700"/>
          </a:xfrm>
          <a:prstGeom prst="rect">
            <a:avLst/>
          </a:prstGeom>
          <a:noFill/>
          <a:ln>
            <a:noFill/>
          </a:ln>
        </p:spPr>
        <p:txBody>
          <a:bodyPr anchorCtr="0" anchor="ctr" bIns="0" lIns="0" spcFirstLastPara="1" rIns="0" wrap="square" tIns="0">
            <a:noAutofit/>
          </a:bodyPr>
          <a:lstStyle/>
          <a:p>
            <a:pPr indent="0" lvl="0" marL="0" marR="0" rtl="0" algn="just">
              <a:lnSpc>
                <a:spcPct val="116199"/>
              </a:lnSpc>
              <a:spcBef>
                <a:spcPts val="0"/>
              </a:spcBef>
              <a:spcAft>
                <a:spcPts val="0"/>
              </a:spcAft>
              <a:buClr>
                <a:srgbClr val="000000"/>
              </a:buClr>
              <a:buSzPts val="1900"/>
              <a:buFont typeface="Arial"/>
              <a:buNone/>
            </a:pPr>
            <a:r>
              <a:rPr lang="en-US" sz="1900">
                <a:latin typeface="Archivo"/>
                <a:ea typeface="Archivo"/>
                <a:cs typeface="Archivo"/>
                <a:sym typeface="Archivo"/>
              </a:rPr>
              <a:t>Temudataku menyediakan berbagai bootcamp dan course yang berfokus pada pengembangan keterampilan di bidang data science. Program ini mencakup pembelajaran mulai dari dasar hingga tingkat lanjutan dengan materi yang terstruktur.</a:t>
            </a:r>
            <a:endParaRPr b="0" i="0" sz="1900" u="none" cap="none" strike="noStrike">
              <a:solidFill>
                <a:srgbClr val="000000"/>
              </a:solidFill>
              <a:latin typeface="Archivo"/>
              <a:ea typeface="Archivo"/>
              <a:cs typeface="Archivo"/>
              <a:sym typeface="Archivo"/>
            </a:endParaRPr>
          </a:p>
          <a:p>
            <a:pPr indent="0" lvl="0" marL="0" marR="0" rtl="0" algn="just">
              <a:lnSpc>
                <a:spcPct val="116199"/>
              </a:lnSpc>
              <a:spcBef>
                <a:spcPts val="0"/>
              </a:spcBef>
              <a:spcAft>
                <a:spcPts val="0"/>
              </a:spcAft>
              <a:buClr>
                <a:srgbClr val="000000"/>
              </a:buClr>
              <a:buSzPts val="1900"/>
              <a:buFont typeface="Arial"/>
              <a:buNone/>
            </a:pPr>
            <a:r>
              <a:t/>
            </a:r>
            <a:endParaRPr b="0" i="0" sz="1900" u="none" cap="none" strike="noStrike">
              <a:solidFill>
                <a:srgbClr val="000000"/>
              </a:solidFill>
              <a:latin typeface="Archivo"/>
              <a:ea typeface="Archivo"/>
              <a:cs typeface="Archivo"/>
              <a:sym typeface="Archivo"/>
            </a:endParaRPr>
          </a:p>
          <a:p>
            <a:pPr indent="0" lvl="0" marL="0" marR="0" rtl="0" algn="just">
              <a:lnSpc>
                <a:spcPct val="116199"/>
              </a:lnSpc>
              <a:spcBef>
                <a:spcPts val="0"/>
              </a:spcBef>
              <a:spcAft>
                <a:spcPts val="0"/>
              </a:spcAft>
              <a:buClr>
                <a:srgbClr val="000000"/>
              </a:buClr>
              <a:buSzPts val="1900"/>
              <a:buFont typeface="Arial"/>
              <a:buNone/>
            </a:pPr>
            <a:r>
              <a:rPr lang="en-US" sz="1900">
                <a:latin typeface="Archivo"/>
                <a:ea typeface="Archivo"/>
                <a:cs typeface="Archivo"/>
                <a:sym typeface="Archivo"/>
              </a:rPr>
              <a:t>Bootcamp dan kursus yang tersedia mencakup berbagai topik seperti </a:t>
            </a:r>
            <a:r>
              <a:rPr b="1" lang="en-US" sz="1900">
                <a:latin typeface="Archivo"/>
                <a:ea typeface="Archivo"/>
                <a:cs typeface="Archivo"/>
                <a:sym typeface="Archivo"/>
              </a:rPr>
              <a:t>Data Analyst</a:t>
            </a:r>
            <a:r>
              <a:rPr lang="en-US" sz="1900">
                <a:latin typeface="Archivo"/>
                <a:ea typeface="Archivo"/>
                <a:cs typeface="Archivo"/>
                <a:sym typeface="Archivo"/>
              </a:rPr>
              <a:t>, </a:t>
            </a:r>
            <a:r>
              <a:rPr b="1" lang="en-US" sz="1900">
                <a:latin typeface="Archivo"/>
                <a:ea typeface="Archivo"/>
                <a:cs typeface="Archivo"/>
                <a:sym typeface="Archivo"/>
              </a:rPr>
              <a:t>Data Scientist</a:t>
            </a:r>
            <a:r>
              <a:rPr lang="en-US" sz="1900">
                <a:latin typeface="Archivo"/>
                <a:ea typeface="Archivo"/>
                <a:cs typeface="Archivo"/>
                <a:sym typeface="Archivo"/>
              </a:rPr>
              <a:t>, hingga pendalaman </a:t>
            </a:r>
            <a:r>
              <a:rPr b="1" lang="en-US" sz="1900">
                <a:latin typeface="Archivo"/>
                <a:ea typeface="Archivo"/>
                <a:cs typeface="Archivo"/>
                <a:sym typeface="Archivo"/>
              </a:rPr>
              <a:t>Machine Learning</a:t>
            </a:r>
            <a:r>
              <a:rPr lang="en-US" sz="1900">
                <a:latin typeface="Archivo"/>
                <a:ea typeface="Archivo"/>
                <a:cs typeface="Archivo"/>
                <a:sym typeface="Archivo"/>
              </a:rPr>
              <a:t>. Setiap program dilengkapi dengan proyek praktis dan didukung oleh mentor yang berpengalaman.</a:t>
            </a:r>
            <a:endParaRPr b="0" i="0" sz="1900" u="none" cap="none" strike="noStrike">
              <a:solidFill>
                <a:srgbClr val="000000"/>
              </a:solidFill>
              <a:latin typeface="Archivo"/>
              <a:ea typeface="Archivo"/>
              <a:cs typeface="Archivo"/>
              <a:sym typeface="Archivo"/>
            </a:endParaRPr>
          </a:p>
        </p:txBody>
      </p:sp>
      <p:sp>
        <p:nvSpPr>
          <p:cNvPr id="286" name="Google Shape;286;p13"/>
          <p:cNvSpPr txBox="1"/>
          <p:nvPr/>
        </p:nvSpPr>
        <p:spPr>
          <a:xfrm>
            <a:off x="13149825" y="4730475"/>
            <a:ext cx="4330800" cy="5524500"/>
          </a:xfrm>
          <a:prstGeom prst="rect">
            <a:avLst/>
          </a:prstGeom>
          <a:noFill/>
          <a:ln>
            <a:noFill/>
          </a:ln>
        </p:spPr>
        <p:txBody>
          <a:bodyPr anchorCtr="0" anchor="t" bIns="0" lIns="0" spcFirstLastPara="1" rIns="0" wrap="square" tIns="0">
            <a:noAutofit/>
          </a:bodyPr>
          <a:lstStyle/>
          <a:p>
            <a:pPr indent="0" lvl="0" marL="0" marR="0" rtl="0" algn="just">
              <a:lnSpc>
                <a:spcPct val="116199"/>
              </a:lnSpc>
              <a:spcBef>
                <a:spcPts val="0"/>
              </a:spcBef>
              <a:spcAft>
                <a:spcPts val="0"/>
              </a:spcAft>
              <a:buNone/>
            </a:pPr>
            <a:r>
              <a:rPr lang="en-US" sz="1900">
                <a:solidFill>
                  <a:schemeClr val="dk1"/>
                </a:solidFill>
                <a:latin typeface="Archivo"/>
                <a:ea typeface="Archivo"/>
                <a:cs typeface="Archivo"/>
                <a:sym typeface="Archivo"/>
              </a:rPr>
              <a:t>Jika ingin meningkatkan </a:t>
            </a:r>
            <a:r>
              <a:rPr b="1" lang="en-US" sz="1900">
                <a:solidFill>
                  <a:schemeClr val="dk1"/>
                </a:solidFill>
                <a:latin typeface="Archivo"/>
                <a:ea typeface="Archivo"/>
                <a:cs typeface="Archivo"/>
                <a:sym typeface="Archivo"/>
              </a:rPr>
              <a:t>skill</a:t>
            </a:r>
            <a:r>
              <a:rPr lang="en-US" sz="1900">
                <a:solidFill>
                  <a:schemeClr val="dk1"/>
                </a:solidFill>
                <a:latin typeface="Archivo"/>
                <a:ea typeface="Archivo"/>
                <a:cs typeface="Archivo"/>
                <a:sym typeface="Archivo"/>
              </a:rPr>
              <a:t> dan membangun </a:t>
            </a:r>
            <a:r>
              <a:rPr b="1" lang="en-US" sz="1900">
                <a:solidFill>
                  <a:schemeClr val="dk1"/>
                </a:solidFill>
                <a:latin typeface="Archivo"/>
                <a:ea typeface="Archivo"/>
                <a:cs typeface="Archivo"/>
                <a:sym typeface="Archivo"/>
              </a:rPr>
              <a:t>portofolio</a:t>
            </a:r>
            <a:r>
              <a:rPr lang="en-US" sz="1900">
                <a:solidFill>
                  <a:schemeClr val="dk1"/>
                </a:solidFill>
                <a:latin typeface="Archivo"/>
                <a:ea typeface="Archivo"/>
                <a:cs typeface="Archivo"/>
                <a:sym typeface="Archivo"/>
              </a:rPr>
              <a:t> yang lebih kuat, program ini bisa menjadi pilihan yang tepat. </a:t>
            </a:r>
            <a:endParaRPr sz="1900">
              <a:solidFill>
                <a:schemeClr val="dk1"/>
              </a:solidFill>
              <a:latin typeface="Archivo"/>
              <a:ea typeface="Archivo"/>
              <a:cs typeface="Archivo"/>
              <a:sym typeface="Archivo"/>
            </a:endParaRPr>
          </a:p>
          <a:p>
            <a:pPr indent="0" lvl="0" marL="0" marR="0" rtl="0" algn="just">
              <a:lnSpc>
                <a:spcPct val="116199"/>
              </a:lnSpc>
              <a:spcBef>
                <a:spcPts val="0"/>
              </a:spcBef>
              <a:spcAft>
                <a:spcPts val="0"/>
              </a:spcAft>
              <a:buNone/>
            </a:pPr>
            <a:r>
              <a:t/>
            </a:r>
            <a:endParaRPr sz="1900">
              <a:solidFill>
                <a:schemeClr val="dk1"/>
              </a:solidFill>
              <a:latin typeface="Archivo"/>
              <a:ea typeface="Archivo"/>
              <a:cs typeface="Archivo"/>
              <a:sym typeface="Archivo"/>
            </a:endParaRPr>
          </a:p>
          <a:p>
            <a:pPr indent="0" lvl="0" marL="0" marR="0" rtl="0" algn="just">
              <a:lnSpc>
                <a:spcPct val="116199"/>
              </a:lnSpc>
              <a:spcBef>
                <a:spcPts val="0"/>
              </a:spcBef>
              <a:spcAft>
                <a:spcPts val="0"/>
              </a:spcAft>
              <a:buNone/>
            </a:pPr>
            <a:r>
              <a:rPr lang="en-US" sz="1900">
                <a:solidFill>
                  <a:schemeClr val="dk1"/>
                </a:solidFill>
                <a:latin typeface="Archivo"/>
                <a:ea typeface="Archivo"/>
                <a:cs typeface="Archivo"/>
                <a:sym typeface="Archivo"/>
              </a:rPr>
              <a:t>Selain materi pembelajaran, peserta juga mendapatkan akses ke komunitas dan bimbingan untuk menghadapi tantangan di dunia kerja.</a:t>
            </a:r>
            <a:endParaRPr sz="1900">
              <a:solidFill>
                <a:schemeClr val="dk1"/>
              </a:solidFill>
              <a:latin typeface="Archivo"/>
              <a:ea typeface="Archivo"/>
              <a:cs typeface="Archivo"/>
              <a:sym typeface="Archivo"/>
            </a:endParaRPr>
          </a:p>
          <a:p>
            <a:pPr indent="0" lvl="0" marL="0" marR="0" rtl="0" algn="just">
              <a:lnSpc>
                <a:spcPct val="116199"/>
              </a:lnSpc>
              <a:spcBef>
                <a:spcPts val="0"/>
              </a:spcBef>
              <a:spcAft>
                <a:spcPts val="0"/>
              </a:spcAft>
              <a:buNone/>
            </a:pPr>
            <a:r>
              <a:t/>
            </a:r>
            <a:endParaRPr sz="1900">
              <a:solidFill>
                <a:schemeClr val="dk1"/>
              </a:solidFill>
              <a:latin typeface="Archivo"/>
              <a:ea typeface="Archivo"/>
              <a:cs typeface="Archivo"/>
              <a:sym typeface="Archivo"/>
            </a:endParaRPr>
          </a:p>
          <a:p>
            <a:pPr indent="0" lvl="0" marL="0" marR="0" rtl="0" algn="just">
              <a:lnSpc>
                <a:spcPct val="116199"/>
              </a:lnSpc>
              <a:spcBef>
                <a:spcPts val="0"/>
              </a:spcBef>
              <a:spcAft>
                <a:spcPts val="0"/>
              </a:spcAft>
              <a:buNone/>
            </a:pPr>
            <a:r>
              <a:rPr lang="en-US" sz="1900">
                <a:solidFill>
                  <a:schemeClr val="dk1"/>
                </a:solidFill>
                <a:latin typeface="Archivo"/>
                <a:ea typeface="Archivo"/>
                <a:cs typeface="Archivo"/>
                <a:sym typeface="Archivo"/>
              </a:rPr>
              <a:t>Jangan lewatkan kesempatan untuk berkembang lebih jauh dalam karir data science! Dengan bergabung di bootcamp atau kursus yang sesuai, kamu bisa mengambil langkah lebih maju dan lebih siap menghadapi industri.</a:t>
            </a:r>
            <a:endParaRPr sz="1900">
              <a:solidFill>
                <a:schemeClr val="dk1"/>
              </a:solidFill>
              <a:latin typeface="Archivo"/>
              <a:ea typeface="Archivo"/>
              <a:cs typeface="Archivo"/>
              <a:sym typeface="Archiv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0" name="Shape 290"/>
        <p:cNvGrpSpPr/>
        <p:nvPr/>
      </p:nvGrpSpPr>
      <p:grpSpPr>
        <a:xfrm>
          <a:off x="0" y="0"/>
          <a:ext cx="0" cy="0"/>
          <a:chOff x="0" y="0"/>
          <a:chExt cx="0" cy="0"/>
        </a:xfrm>
      </p:grpSpPr>
      <p:pic>
        <p:nvPicPr>
          <p:cNvPr id="291" name="Google Shape;291;p16"/>
          <p:cNvPicPr preferRelativeResize="0"/>
          <p:nvPr/>
        </p:nvPicPr>
        <p:blipFill rotWithShape="1">
          <a:blip r:embed="rId3">
            <a:alphaModFix/>
          </a:blip>
          <a:srcRect b="0" l="0" r="0" t="0"/>
          <a:stretch/>
        </p:blipFill>
        <p:spPr>
          <a:xfrm rot="9180000">
            <a:off x="-4229100" y="-215900"/>
            <a:ext cx="10350500" cy="5334000"/>
          </a:xfrm>
          <a:prstGeom prst="rect">
            <a:avLst/>
          </a:prstGeom>
          <a:noFill/>
          <a:ln>
            <a:noFill/>
          </a:ln>
        </p:spPr>
      </p:pic>
      <p:pic>
        <p:nvPicPr>
          <p:cNvPr id="292" name="Google Shape;292;p16"/>
          <p:cNvPicPr preferRelativeResize="0"/>
          <p:nvPr/>
        </p:nvPicPr>
        <p:blipFill rotWithShape="1">
          <a:blip r:embed="rId4">
            <a:alphaModFix/>
          </a:blip>
          <a:srcRect b="0" l="0" r="0" t="0"/>
          <a:stretch/>
        </p:blipFill>
        <p:spPr>
          <a:xfrm>
            <a:off x="10528300" y="-698500"/>
            <a:ext cx="10287000" cy="10464800"/>
          </a:xfrm>
          <a:prstGeom prst="rect">
            <a:avLst/>
          </a:prstGeom>
          <a:noFill/>
          <a:ln>
            <a:noFill/>
          </a:ln>
        </p:spPr>
      </p:pic>
      <p:pic>
        <p:nvPicPr>
          <p:cNvPr id="293" name="Google Shape;293;p16"/>
          <p:cNvPicPr preferRelativeResize="0"/>
          <p:nvPr/>
        </p:nvPicPr>
        <p:blipFill rotWithShape="1">
          <a:blip r:embed="rId5">
            <a:alphaModFix/>
          </a:blip>
          <a:srcRect b="0" l="0" r="0" t="0"/>
          <a:stretch/>
        </p:blipFill>
        <p:spPr>
          <a:xfrm>
            <a:off x="13373100" y="2730500"/>
            <a:ext cx="3276600" cy="3276600"/>
          </a:xfrm>
          <a:prstGeom prst="rect">
            <a:avLst/>
          </a:prstGeom>
          <a:noFill/>
          <a:ln>
            <a:noFill/>
          </a:ln>
        </p:spPr>
      </p:pic>
      <p:pic>
        <p:nvPicPr>
          <p:cNvPr id="294" name="Google Shape;294;p16"/>
          <p:cNvPicPr preferRelativeResize="0"/>
          <p:nvPr/>
        </p:nvPicPr>
        <p:blipFill rotWithShape="1">
          <a:blip r:embed="rId6">
            <a:alphaModFix/>
          </a:blip>
          <a:srcRect b="0" l="0" r="0" t="0"/>
          <a:stretch/>
        </p:blipFill>
        <p:spPr>
          <a:xfrm>
            <a:off x="13373100" y="6388100"/>
            <a:ext cx="3276600" cy="685800"/>
          </a:xfrm>
          <a:prstGeom prst="rect">
            <a:avLst/>
          </a:prstGeom>
          <a:noFill/>
          <a:ln>
            <a:noFill/>
          </a:ln>
        </p:spPr>
      </p:pic>
      <p:sp>
        <p:nvSpPr>
          <p:cNvPr id="295" name="Google Shape;295;p16"/>
          <p:cNvSpPr txBox="1"/>
          <p:nvPr/>
        </p:nvSpPr>
        <p:spPr>
          <a:xfrm>
            <a:off x="13843000" y="6489700"/>
            <a:ext cx="2336800" cy="5080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2900"/>
              <a:buFont typeface="Arial"/>
              <a:buNone/>
            </a:pPr>
            <a:r>
              <a:rPr b="1" i="0" lang="en-US" sz="2900" u="none" cap="none" strike="noStrike">
                <a:solidFill>
                  <a:srgbClr val="3A3685"/>
                </a:solidFill>
                <a:latin typeface="Archivo Medium"/>
                <a:ea typeface="Archivo Medium"/>
                <a:cs typeface="Archivo Medium"/>
                <a:sym typeface="Archivo Medium"/>
              </a:rPr>
              <a:t>Contact Us</a:t>
            </a:r>
            <a:endParaRPr b="0" i="0" sz="1400" u="none" cap="none" strike="noStrike">
              <a:solidFill>
                <a:srgbClr val="000000"/>
              </a:solidFill>
              <a:latin typeface="Arial"/>
              <a:ea typeface="Arial"/>
              <a:cs typeface="Arial"/>
              <a:sym typeface="Arial"/>
            </a:endParaRPr>
          </a:p>
        </p:txBody>
      </p:sp>
      <p:pic>
        <p:nvPicPr>
          <p:cNvPr id="296" name="Google Shape;296;p16"/>
          <p:cNvPicPr preferRelativeResize="0"/>
          <p:nvPr/>
        </p:nvPicPr>
        <p:blipFill rotWithShape="1">
          <a:blip r:embed="rId7">
            <a:alphaModFix/>
          </a:blip>
          <a:srcRect b="0" l="0" r="0" t="0"/>
          <a:stretch/>
        </p:blipFill>
        <p:spPr>
          <a:xfrm>
            <a:off x="13804900" y="3162300"/>
            <a:ext cx="2400300" cy="2400300"/>
          </a:xfrm>
          <a:prstGeom prst="rect">
            <a:avLst/>
          </a:prstGeom>
          <a:noFill/>
          <a:ln>
            <a:noFill/>
          </a:ln>
        </p:spPr>
      </p:pic>
      <p:sp>
        <p:nvSpPr>
          <p:cNvPr id="297" name="Google Shape;297;p16"/>
          <p:cNvSpPr txBox="1"/>
          <p:nvPr/>
        </p:nvSpPr>
        <p:spPr>
          <a:xfrm>
            <a:off x="838200" y="1727200"/>
            <a:ext cx="11404600" cy="4025900"/>
          </a:xfrm>
          <a:prstGeom prst="rect">
            <a:avLst/>
          </a:prstGeom>
          <a:noFill/>
          <a:ln>
            <a:noFill/>
          </a:ln>
        </p:spPr>
        <p:txBody>
          <a:bodyPr anchorCtr="0" anchor="b" bIns="0" lIns="0" spcFirstLastPara="1" rIns="0" wrap="square" tIns="0">
            <a:noAutofit/>
          </a:bodyPr>
          <a:lstStyle/>
          <a:p>
            <a:pPr indent="0" lvl="0" marL="0" marR="0" rtl="0" algn="l">
              <a:lnSpc>
                <a:spcPct val="83000"/>
              </a:lnSpc>
              <a:spcBef>
                <a:spcPts val="0"/>
              </a:spcBef>
              <a:spcAft>
                <a:spcPts val="0"/>
              </a:spcAft>
              <a:buClr>
                <a:srgbClr val="000000"/>
              </a:buClr>
              <a:buSzPts val="13200"/>
              <a:buFont typeface="Arial"/>
              <a:buNone/>
            </a:pPr>
            <a:r>
              <a:rPr b="1" i="0" lang="en-US" sz="13200" u="none" cap="none" strike="noStrike">
                <a:solidFill>
                  <a:srgbClr val="3A3685"/>
                </a:solidFill>
                <a:latin typeface="Archivo"/>
                <a:ea typeface="Archivo"/>
                <a:cs typeface="Archivo"/>
                <a:sym typeface="Archivo"/>
              </a:rPr>
              <a:t>Any Question?</a:t>
            </a:r>
            <a:endParaRPr b="0" i="0" sz="1400" u="none" cap="none" strike="noStrike">
              <a:solidFill>
                <a:srgbClr val="000000"/>
              </a:solidFill>
              <a:latin typeface="Arial"/>
              <a:ea typeface="Arial"/>
              <a:cs typeface="Arial"/>
              <a:sym typeface="Arial"/>
            </a:endParaRPr>
          </a:p>
        </p:txBody>
      </p:sp>
      <p:pic>
        <p:nvPicPr>
          <p:cNvPr id="298" name="Google Shape;298;p16"/>
          <p:cNvPicPr preferRelativeResize="0"/>
          <p:nvPr/>
        </p:nvPicPr>
        <p:blipFill rotWithShape="1">
          <a:blip r:embed="rId8">
            <a:alphaModFix/>
          </a:blip>
          <a:srcRect b="0" l="0" r="0" t="0"/>
          <a:stretch/>
        </p:blipFill>
        <p:spPr>
          <a:xfrm>
            <a:off x="838200" y="7048500"/>
            <a:ext cx="5295900" cy="711200"/>
          </a:xfrm>
          <a:prstGeom prst="rect">
            <a:avLst/>
          </a:prstGeom>
          <a:noFill/>
          <a:ln>
            <a:noFill/>
          </a:ln>
        </p:spPr>
      </p:pic>
      <p:sp>
        <p:nvSpPr>
          <p:cNvPr id="299" name="Google Shape;299;p16"/>
          <p:cNvSpPr txBox="1"/>
          <p:nvPr/>
        </p:nvSpPr>
        <p:spPr>
          <a:xfrm>
            <a:off x="1219200" y="7200900"/>
            <a:ext cx="2108200" cy="4191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400"/>
              <a:buFont typeface="Arial"/>
              <a:buNone/>
            </a:pPr>
            <a:r>
              <a:rPr b="1" i="0" lang="en-US" sz="2400" u="none" cap="none" strike="noStrike">
                <a:solidFill>
                  <a:srgbClr val="FFFFFF"/>
                </a:solidFill>
                <a:latin typeface="Archivo"/>
                <a:ea typeface="Archivo"/>
                <a:cs typeface="Archivo"/>
                <a:sym typeface="Archivo"/>
              </a:rPr>
              <a:t>Presented by</a:t>
            </a:r>
            <a:endParaRPr b="0" i="0" sz="1400" u="none" cap="none" strike="noStrike">
              <a:solidFill>
                <a:srgbClr val="000000"/>
              </a:solidFill>
              <a:latin typeface="Arial"/>
              <a:ea typeface="Arial"/>
              <a:cs typeface="Arial"/>
              <a:sym typeface="Arial"/>
            </a:endParaRPr>
          </a:p>
        </p:txBody>
      </p:sp>
      <p:sp>
        <p:nvSpPr>
          <p:cNvPr id="300" name="Google Shape;300;p16"/>
          <p:cNvSpPr txBox="1"/>
          <p:nvPr/>
        </p:nvSpPr>
        <p:spPr>
          <a:xfrm>
            <a:off x="3581400" y="7213600"/>
            <a:ext cx="1765300" cy="3937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200"/>
              <a:buFont typeface="Arial"/>
              <a:buNone/>
            </a:pPr>
            <a:r>
              <a:rPr b="0" i="0" lang="en-US" sz="2200" u="none" cap="none" strike="noStrike">
                <a:solidFill>
                  <a:srgbClr val="FFFFFF"/>
                </a:solidFill>
                <a:latin typeface="Archivo"/>
                <a:ea typeface="Archivo"/>
                <a:cs typeface="Archivo"/>
                <a:sym typeface="Archivo"/>
              </a:rPr>
              <a:t>Dimas Putra</a:t>
            </a:r>
            <a:endParaRPr b="0" i="0" sz="1400" u="none" cap="none" strike="noStrike">
              <a:solidFill>
                <a:srgbClr val="000000"/>
              </a:solidFill>
              <a:latin typeface="Arial"/>
              <a:ea typeface="Arial"/>
              <a:cs typeface="Arial"/>
              <a:sym typeface="Arial"/>
            </a:endParaRPr>
          </a:p>
        </p:txBody>
      </p:sp>
      <p:sp>
        <p:nvSpPr>
          <p:cNvPr id="301" name="Google Shape;301;p16"/>
          <p:cNvSpPr txBox="1"/>
          <p:nvPr/>
        </p:nvSpPr>
        <p:spPr>
          <a:xfrm>
            <a:off x="1219200" y="8064500"/>
            <a:ext cx="1409700" cy="4191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400"/>
              <a:buFont typeface="Arial"/>
              <a:buNone/>
            </a:pPr>
            <a:r>
              <a:rPr b="1" i="0" lang="en-US" sz="2400" u="none" cap="none" strike="noStrike">
                <a:solidFill>
                  <a:srgbClr val="FFFFFF"/>
                </a:solidFill>
                <a:latin typeface="Archivo"/>
                <a:ea typeface="Archivo"/>
                <a:cs typeface="Archivo"/>
                <a:sym typeface="Archivo"/>
              </a:rPr>
              <a:t>Email</a:t>
            </a:r>
            <a:endParaRPr b="0" i="0" sz="1400" u="none" cap="none" strike="noStrike">
              <a:solidFill>
                <a:srgbClr val="000000"/>
              </a:solidFill>
              <a:latin typeface="Arial"/>
              <a:ea typeface="Arial"/>
              <a:cs typeface="Arial"/>
              <a:sym typeface="Arial"/>
            </a:endParaRPr>
          </a:p>
        </p:txBody>
      </p:sp>
      <p:pic>
        <p:nvPicPr>
          <p:cNvPr id="302" name="Google Shape;302;p16"/>
          <p:cNvPicPr preferRelativeResize="0"/>
          <p:nvPr/>
        </p:nvPicPr>
        <p:blipFill rotWithShape="1">
          <a:blip r:embed="rId9">
            <a:alphaModFix/>
          </a:blip>
          <a:srcRect b="0" l="0" r="0" t="0"/>
          <a:stretch/>
        </p:blipFill>
        <p:spPr>
          <a:xfrm rot="10800000">
            <a:off x="8293100" y="7175500"/>
            <a:ext cx="4483100" cy="4699000"/>
          </a:xfrm>
          <a:prstGeom prst="rect">
            <a:avLst/>
          </a:prstGeom>
          <a:noFill/>
          <a:ln>
            <a:noFill/>
          </a:ln>
        </p:spPr>
      </p:pic>
      <p:pic>
        <p:nvPicPr>
          <p:cNvPr id="303" name="Google Shape;303;p16"/>
          <p:cNvPicPr preferRelativeResize="0"/>
          <p:nvPr/>
        </p:nvPicPr>
        <p:blipFill rotWithShape="1">
          <a:blip r:embed="rId8">
            <a:alphaModFix/>
          </a:blip>
          <a:srcRect b="0" l="0" r="0" t="0"/>
          <a:stretch/>
        </p:blipFill>
        <p:spPr>
          <a:xfrm>
            <a:off x="838200" y="8801100"/>
            <a:ext cx="5295900" cy="711200"/>
          </a:xfrm>
          <a:prstGeom prst="rect">
            <a:avLst/>
          </a:prstGeom>
          <a:noFill/>
          <a:ln>
            <a:noFill/>
          </a:ln>
        </p:spPr>
      </p:pic>
      <p:pic>
        <p:nvPicPr>
          <p:cNvPr id="304" name="Google Shape;304;p16"/>
          <p:cNvPicPr preferRelativeResize="0"/>
          <p:nvPr/>
        </p:nvPicPr>
        <p:blipFill rotWithShape="1">
          <a:blip r:embed="rId10">
            <a:alphaModFix/>
          </a:blip>
          <a:srcRect b="0" l="0" r="0" t="0"/>
          <a:stretch/>
        </p:blipFill>
        <p:spPr>
          <a:xfrm>
            <a:off x="-215900" y="-635000"/>
            <a:ext cx="2705100" cy="2705100"/>
          </a:xfrm>
          <a:prstGeom prst="rect">
            <a:avLst/>
          </a:prstGeom>
          <a:noFill/>
          <a:ln>
            <a:noFill/>
          </a:ln>
        </p:spPr>
      </p:pic>
      <p:sp>
        <p:nvSpPr>
          <p:cNvPr id="305" name="Google Shape;305;p16"/>
          <p:cNvSpPr txBox="1"/>
          <p:nvPr/>
        </p:nvSpPr>
        <p:spPr>
          <a:xfrm>
            <a:off x="1219200" y="8928100"/>
            <a:ext cx="1409700" cy="4191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400"/>
              <a:buFont typeface="Arial"/>
              <a:buNone/>
            </a:pPr>
            <a:r>
              <a:rPr b="1" i="0" lang="en-US" sz="2400" u="none" cap="none" strike="noStrike">
                <a:solidFill>
                  <a:srgbClr val="FFFFFF"/>
                </a:solidFill>
                <a:latin typeface="Archivo"/>
                <a:ea typeface="Archivo"/>
                <a:cs typeface="Archivo"/>
                <a:sym typeface="Archivo"/>
              </a:rPr>
              <a:t>Call</a:t>
            </a:r>
            <a:endParaRPr b="0" i="0" sz="1400" u="none" cap="none" strike="noStrike">
              <a:solidFill>
                <a:srgbClr val="000000"/>
              </a:solidFill>
              <a:latin typeface="Arial"/>
              <a:ea typeface="Arial"/>
              <a:cs typeface="Arial"/>
              <a:sym typeface="Arial"/>
            </a:endParaRPr>
          </a:p>
        </p:txBody>
      </p:sp>
      <p:sp>
        <p:nvSpPr>
          <p:cNvPr id="306" name="Google Shape;306;p16"/>
          <p:cNvSpPr txBox="1"/>
          <p:nvPr/>
        </p:nvSpPr>
        <p:spPr>
          <a:xfrm>
            <a:off x="3556000" y="8940800"/>
            <a:ext cx="2527300" cy="3937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200"/>
              <a:buFont typeface="Arial"/>
              <a:buNone/>
            </a:pPr>
            <a:r>
              <a:rPr b="0" i="0" lang="en-US" sz="2200" u="none" cap="none" strike="noStrike">
                <a:solidFill>
                  <a:srgbClr val="FFFFFF"/>
                </a:solidFill>
                <a:latin typeface="Archivo"/>
                <a:ea typeface="Archivo"/>
                <a:cs typeface="Archivo"/>
                <a:sym typeface="Archivo"/>
              </a:rPr>
              <a:t>+62 85336196913</a:t>
            </a:r>
            <a:endParaRPr b="0" i="0" sz="1400" u="none" cap="none" strike="noStrike">
              <a:solidFill>
                <a:srgbClr val="000000"/>
              </a:solidFill>
              <a:latin typeface="Arial"/>
              <a:ea typeface="Arial"/>
              <a:cs typeface="Arial"/>
              <a:sym typeface="Arial"/>
            </a:endParaRPr>
          </a:p>
        </p:txBody>
      </p:sp>
      <p:pic>
        <p:nvPicPr>
          <p:cNvPr id="307" name="Google Shape;307;p16"/>
          <p:cNvPicPr preferRelativeResize="0"/>
          <p:nvPr/>
        </p:nvPicPr>
        <p:blipFill rotWithShape="1">
          <a:blip r:embed="rId8">
            <a:alphaModFix/>
          </a:blip>
          <a:srcRect b="0" l="0" r="0" t="0"/>
          <a:stretch/>
        </p:blipFill>
        <p:spPr>
          <a:xfrm>
            <a:off x="838200" y="7950200"/>
            <a:ext cx="7295175" cy="711200"/>
          </a:xfrm>
          <a:prstGeom prst="rect">
            <a:avLst/>
          </a:prstGeom>
          <a:noFill/>
          <a:ln>
            <a:noFill/>
          </a:ln>
        </p:spPr>
      </p:pic>
      <p:sp>
        <p:nvSpPr>
          <p:cNvPr id="308" name="Google Shape;308;p16"/>
          <p:cNvSpPr txBox="1"/>
          <p:nvPr/>
        </p:nvSpPr>
        <p:spPr>
          <a:xfrm>
            <a:off x="1219200" y="8064500"/>
            <a:ext cx="1409700" cy="4191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400"/>
              <a:buFont typeface="Arial"/>
              <a:buNone/>
            </a:pPr>
            <a:r>
              <a:rPr b="1" i="0" lang="en-US" sz="2400" u="none" cap="none" strike="noStrike">
                <a:solidFill>
                  <a:srgbClr val="FFFFFF"/>
                </a:solidFill>
                <a:latin typeface="Archivo"/>
                <a:ea typeface="Archivo"/>
                <a:cs typeface="Archivo"/>
                <a:sym typeface="Archivo"/>
              </a:rPr>
              <a:t>Email</a:t>
            </a:r>
            <a:endParaRPr b="0" i="0" sz="1400" u="none" cap="none" strike="noStrike">
              <a:solidFill>
                <a:srgbClr val="000000"/>
              </a:solidFill>
              <a:latin typeface="Arial"/>
              <a:ea typeface="Arial"/>
              <a:cs typeface="Arial"/>
              <a:sym typeface="Arial"/>
            </a:endParaRPr>
          </a:p>
        </p:txBody>
      </p:sp>
      <p:sp>
        <p:nvSpPr>
          <p:cNvPr id="309" name="Google Shape;309;p16"/>
          <p:cNvSpPr txBox="1"/>
          <p:nvPr/>
        </p:nvSpPr>
        <p:spPr>
          <a:xfrm>
            <a:off x="3543100" y="8077200"/>
            <a:ext cx="4483200" cy="393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200"/>
              <a:buFont typeface="Arial"/>
              <a:buNone/>
            </a:pPr>
            <a:r>
              <a:rPr b="0" i="0" lang="en-US" sz="2200" u="none" cap="none" strike="noStrike">
                <a:solidFill>
                  <a:srgbClr val="FFFFFF"/>
                </a:solidFill>
                <a:latin typeface="Archivo"/>
                <a:ea typeface="Archivo"/>
                <a:cs typeface="Archivo"/>
                <a:sym typeface="Archivo"/>
              </a:rPr>
              <a:t>dimashermawan2103@gmail.com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A78"/>
        </a:solidFill>
      </p:bgPr>
    </p:bg>
    <p:spTree>
      <p:nvGrpSpPr>
        <p:cNvPr id="313" name="Shape 313"/>
        <p:cNvGrpSpPr/>
        <p:nvPr/>
      </p:nvGrpSpPr>
      <p:grpSpPr>
        <a:xfrm>
          <a:off x="0" y="0"/>
          <a:ext cx="0" cy="0"/>
          <a:chOff x="0" y="0"/>
          <a:chExt cx="0" cy="0"/>
        </a:xfrm>
      </p:grpSpPr>
      <p:pic>
        <p:nvPicPr>
          <p:cNvPr id="314" name="Google Shape;314;p17"/>
          <p:cNvPicPr preferRelativeResize="0"/>
          <p:nvPr/>
        </p:nvPicPr>
        <p:blipFill rotWithShape="1">
          <a:blip r:embed="rId3">
            <a:alphaModFix/>
          </a:blip>
          <a:srcRect b="0" l="0" r="0" t="0"/>
          <a:stretch/>
        </p:blipFill>
        <p:spPr>
          <a:xfrm>
            <a:off x="7391400" y="1196550"/>
            <a:ext cx="3505200" cy="749300"/>
          </a:xfrm>
          <a:prstGeom prst="rect">
            <a:avLst/>
          </a:prstGeom>
          <a:noFill/>
          <a:ln>
            <a:noFill/>
          </a:ln>
        </p:spPr>
      </p:pic>
      <p:pic>
        <p:nvPicPr>
          <p:cNvPr id="315" name="Google Shape;315;p17"/>
          <p:cNvPicPr preferRelativeResize="0"/>
          <p:nvPr/>
        </p:nvPicPr>
        <p:blipFill rotWithShape="1">
          <a:blip r:embed="rId4">
            <a:alphaModFix/>
          </a:blip>
          <a:srcRect b="0" l="0" r="0" t="0"/>
          <a:stretch/>
        </p:blipFill>
        <p:spPr>
          <a:xfrm>
            <a:off x="-812800" y="1816100"/>
            <a:ext cx="1765300" cy="1765300"/>
          </a:xfrm>
          <a:prstGeom prst="rect">
            <a:avLst/>
          </a:prstGeom>
          <a:noFill/>
          <a:ln>
            <a:noFill/>
          </a:ln>
        </p:spPr>
      </p:pic>
      <p:pic>
        <p:nvPicPr>
          <p:cNvPr id="316" name="Google Shape;316;p17"/>
          <p:cNvPicPr preferRelativeResize="0"/>
          <p:nvPr/>
        </p:nvPicPr>
        <p:blipFill rotWithShape="1">
          <a:blip r:embed="rId5">
            <a:alphaModFix/>
          </a:blip>
          <a:srcRect b="0" l="0" r="0" t="0"/>
          <a:stretch/>
        </p:blipFill>
        <p:spPr>
          <a:xfrm>
            <a:off x="16802100" y="4165600"/>
            <a:ext cx="3416300" cy="3416300"/>
          </a:xfrm>
          <a:prstGeom prst="rect">
            <a:avLst/>
          </a:prstGeom>
          <a:noFill/>
          <a:ln>
            <a:noFill/>
          </a:ln>
        </p:spPr>
      </p:pic>
      <p:pic>
        <p:nvPicPr>
          <p:cNvPr id="317" name="Google Shape;317;p17"/>
          <p:cNvPicPr preferRelativeResize="0"/>
          <p:nvPr/>
        </p:nvPicPr>
        <p:blipFill rotWithShape="1">
          <a:blip r:embed="rId6">
            <a:alphaModFix/>
          </a:blip>
          <a:srcRect b="0" l="0" r="0" t="0"/>
          <a:stretch/>
        </p:blipFill>
        <p:spPr>
          <a:xfrm>
            <a:off x="-215900" y="-635000"/>
            <a:ext cx="2705100" cy="2705100"/>
          </a:xfrm>
          <a:prstGeom prst="rect">
            <a:avLst/>
          </a:prstGeom>
          <a:noFill/>
          <a:ln>
            <a:noFill/>
          </a:ln>
        </p:spPr>
      </p:pic>
      <p:sp>
        <p:nvSpPr>
          <p:cNvPr id="318" name="Google Shape;318;p17"/>
          <p:cNvSpPr txBox="1"/>
          <p:nvPr/>
        </p:nvSpPr>
        <p:spPr>
          <a:xfrm>
            <a:off x="-271350" y="7581900"/>
            <a:ext cx="18830700" cy="8637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4900"/>
              <a:buFont typeface="Arial"/>
              <a:buNone/>
            </a:pPr>
            <a:r>
              <a:rPr b="0" i="0" lang="en-US" sz="4900" u="none" cap="none" strike="noStrike">
                <a:solidFill>
                  <a:srgbClr val="FFFFFF"/>
                </a:solidFill>
                <a:latin typeface="Archivo"/>
                <a:ea typeface="Archivo"/>
                <a:cs typeface="Archivo"/>
                <a:sym typeface="Archivo"/>
              </a:rPr>
              <a:t>"</a:t>
            </a:r>
            <a:r>
              <a:rPr b="1" lang="en-US" sz="4900">
                <a:solidFill>
                  <a:srgbClr val="FFFFFF"/>
                </a:solidFill>
                <a:latin typeface="Archivo"/>
                <a:ea typeface="Archivo"/>
                <a:cs typeface="Archivo"/>
                <a:sym typeface="Archivo"/>
              </a:rPr>
              <a:t>Nobody cares about your struggles. Work harder</a:t>
            </a:r>
            <a:r>
              <a:rPr b="0" i="0" lang="en-US" sz="4900" u="none" cap="none" strike="noStrike">
                <a:solidFill>
                  <a:srgbClr val="FFFFFF"/>
                </a:solidFill>
                <a:latin typeface="Archivo"/>
                <a:ea typeface="Archivo"/>
                <a:cs typeface="Archivo"/>
                <a:sym typeface="Archivo"/>
              </a:rPr>
              <a:t>"</a:t>
            </a:r>
            <a:endParaRPr b="0" i="0" sz="1400" u="none" cap="none" strike="noStrike">
              <a:solidFill>
                <a:srgbClr val="000000"/>
              </a:solidFill>
              <a:latin typeface="Arial"/>
              <a:ea typeface="Arial"/>
              <a:cs typeface="Arial"/>
              <a:sym typeface="Arial"/>
            </a:endParaRPr>
          </a:p>
        </p:txBody>
      </p:sp>
      <p:sp>
        <p:nvSpPr>
          <p:cNvPr id="319" name="Google Shape;319;p17"/>
          <p:cNvSpPr txBox="1"/>
          <p:nvPr/>
        </p:nvSpPr>
        <p:spPr>
          <a:xfrm>
            <a:off x="1663650" y="2222500"/>
            <a:ext cx="14960700" cy="25782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14500"/>
              <a:buFont typeface="Arial"/>
              <a:buNone/>
            </a:pPr>
            <a:r>
              <a:rPr b="1" i="0" lang="en-US" sz="14500" u="none" cap="none" strike="noStrike">
                <a:solidFill>
                  <a:srgbClr val="38AF69"/>
                </a:solidFill>
                <a:latin typeface="Archivo"/>
                <a:ea typeface="Archivo"/>
                <a:cs typeface="Archivo"/>
                <a:sym typeface="Archivo"/>
              </a:rPr>
              <a:t>T</a:t>
            </a:r>
            <a:r>
              <a:rPr b="1" lang="en-US" sz="14500">
                <a:solidFill>
                  <a:srgbClr val="38AF69"/>
                </a:solidFill>
                <a:latin typeface="Archivo"/>
                <a:ea typeface="Archivo"/>
                <a:cs typeface="Archivo"/>
                <a:sym typeface="Archivo"/>
              </a:rPr>
              <a:t>hanks &amp;</a:t>
            </a:r>
            <a:endParaRPr b="1" sz="14500">
              <a:solidFill>
                <a:srgbClr val="38AF69"/>
              </a:solidFill>
              <a:latin typeface="Archivo"/>
              <a:ea typeface="Archivo"/>
              <a:cs typeface="Archivo"/>
              <a:sym typeface="Archivo"/>
            </a:endParaRPr>
          </a:p>
          <a:p>
            <a:pPr indent="0" lvl="0" marL="0" marR="0" rtl="0" algn="ctr">
              <a:lnSpc>
                <a:spcPct val="99600"/>
              </a:lnSpc>
              <a:spcBef>
                <a:spcPts val="0"/>
              </a:spcBef>
              <a:spcAft>
                <a:spcPts val="0"/>
              </a:spcAft>
              <a:buClr>
                <a:srgbClr val="000000"/>
              </a:buClr>
              <a:buSzPts val="14500"/>
              <a:buFont typeface="Arial"/>
              <a:buNone/>
            </a:pPr>
            <a:r>
              <a:rPr b="1" lang="en-US" sz="14500">
                <a:solidFill>
                  <a:srgbClr val="38AF69"/>
                </a:solidFill>
                <a:latin typeface="Archivo"/>
                <a:ea typeface="Archivo"/>
                <a:cs typeface="Archivo"/>
                <a:sym typeface="Archivo"/>
              </a:rPr>
              <a:t>See You Again</a:t>
            </a:r>
            <a:endParaRPr b="1" sz="14500">
              <a:solidFill>
                <a:srgbClr val="38AF69"/>
              </a:solidFill>
              <a:latin typeface="Archivo"/>
              <a:ea typeface="Archivo"/>
              <a:cs typeface="Archivo"/>
              <a:sym typeface="Archivo"/>
            </a:endParaRPr>
          </a:p>
        </p:txBody>
      </p:sp>
      <p:pic>
        <p:nvPicPr>
          <p:cNvPr id="320" name="Google Shape;320;p17"/>
          <p:cNvPicPr preferRelativeResize="0"/>
          <p:nvPr/>
        </p:nvPicPr>
        <p:blipFill rotWithShape="1">
          <a:blip r:embed="rId7">
            <a:alphaModFix/>
          </a:blip>
          <a:srcRect b="0" l="0" r="0" t="0"/>
          <a:stretch/>
        </p:blipFill>
        <p:spPr>
          <a:xfrm>
            <a:off x="812800" y="0"/>
            <a:ext cx="1498600" cy="149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pic>
        <p:nvPicPr>
          <p:cNvPr id="100" name="Google Shape;100;p3"/>
          <p:cNvPicPr preferRelativeResize="0"/>
          <p:nvPr/>
        </p:nvPicPr>
        <p:blipFill rotWithShape="1">
          <a:blip r:embed="rId3">
            <a:alphaModFix/>
          </a:blip>
          <a:srcRect b="0" l="0" r="0" t="0"/>
          <a:stretch/>
        </p:blipFill>
        <p:spPr>
          <a:xfrm>
            <a:off x="9245600" y="0"/>
            <a:ext cx="9042400" cy="10287000"/>
          </a:xfrm>
          <a:prstGeom prst="rect">
            <a:avLst/>
          </a:prstGeom>
          <a:noFill/>
          <a:ln>
            <a:noFill/>
          </a:ln>
          <a:effectLst>
            <a:outerShdw blurRad="813197" dir="2700000" dist="834109">
              <a:srgbClr val="000000">
                <a:alpha val="47450"/>
              </a:srgbClr>
            </a:outerShdw>
          </a:effectLst>
        </p:spPr>
      </p:pic>
      <p:pic>
        <p:nvPicPr>
          <p:cNvPr id="101" name="Google Shape;101;p3"/>
          <p:cNvPicPr preferRelativeResize="0"/>
          <p:nvPr/>
        </p:nvPicPr>
        <p:blipFill rotWithShape="1">
          <a:blip r:embed="rId4">
            <a:alphaModFix/>
          </a:blip>
          <a:srcRect b="0" l="0" r="0" t="0"/>
          <a:stretch/>
        </p:blipFill>
        <p:spPr>
          <a:xfrm>
            <a:off x="10668000" y="1346200"/>
            <a:ext cx="6172200" cy="7620000"/>
          </a:xfrm>
          <a:prstGeom prst="rect">
            <a:avLst/>
          </a:prstGeom>
          <a:noFill/>
          <a:ln>
            <a:noFill/>
          </a:ln>
        </p:spPr>
      </p:pic>
      <p:sp>
        <p:nvSpPr>
          <p:cNvPr id="102" name="Google Shape;102;p3"/>
          <p:cNvSpPr txBox="1"/>
          <p:nvPr/>
        </p:nvSpPr>
        <p:spPr>
          <a:xfrm>
            <a:off x="876300" y="1320800"/>
            <a:ext cx="8445500" cy="12827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7200"/>
              <a:buFont typeface="Arial"/>
              <a:buNone/>
            </a:pPr>
            <a:r>
              <a:rPr b="1" i="0" lang="en-US" sz="7200" u="none" cap="none" strike="noStrike">
                <a:solidFill>
                  <a:srgbClr val="293A78"/>
                </a:solidFill>
                <a:latin typeface="Archivo"/>
                <a:ea typeface="Archivo"/>
                <a:cs typeface="Archivo"/>
                <a:sym typeface="Archivo"/>
              </a:rPr>
              <a:t>Table of Contents</a:t>
            </a:r>
            <a:endParaRPr b="0" i="0" sz="1400" u="none" cap="none" strike="noStrike">
              <a:solidFill>
                <a:srgbClr val="000000"/>
              </a:solidFill>
              <a:latin typeface="Arial"/>
              <a:ea typeface="Arial"/>
              <a:cs typeface="Arial"/>
              <a:sym typeface="Arial"/>
            </a:endParaRPr>
          </a:p>
        </p:txBody>
      </p:sp>
      <p:pic>
        <p:nvPicPr>
          <p:cNvPr id="103" name="Google Shape;103;p3"/>
          <p:cNvPicPr preferRelativeResize="0"/>
          <p:nvPr/>
        </p:nvPicPr>
        <p:blipFill rotWithShape="1">
          <a:blip r:embed="rId5">
            <a:alphaModFix/>
          </a:blip>
          <a:srcRect b="0" l="0" r="0" t="0"/>
          <a:stretch/>
        </p:blipFill>
        <p:spPr>
          <a:xfrm>
            <a:off x="1181100" y="3515175"/>
            <a:ext cx="292100" cy="292100"/>
          </a:xfrm>
          <a:prstGeom prst="rect">
            <a:avLst/>
          </a:prstGeom>
          <a:noFill/>
          <a:ln>
            <a:noFill/>
          </a:ln>
        </p:spPr>
      </p:pic>
      <p:sp>
        <p:nvSpPr>
          <p:cNvPr id="104" name="Google Shape;104;p3"/>
          <p:cNvSpPr txBox="1"/>
          <p:nvPr/>
        </p:nvSpPr>
        <p:spPr>
          <a:xfrm>
            <a:off x="1676400" y="3464375"/>
            <a:ext cx="5802600" cy="355500"/>
          </a:xfrm>
          <a:prstGeom prst="rect">
            <a:avLst/>
          </a:prstGeom>
          <a:noFill/>
          <a:ln>
            <a:noFill/>
          </a:ln>
        </p:spPr>
        <p:txBody>
          <a:bodyPr anchorCtr="0" anchor="ctr" bIns="0" lIns="0" spcFirstLastPara="1" rIns="0" wrap="square" tIns="0">
            <a:noAutofit/>
          </a:bodyPr>
          <a:lstStyle/>
          <a:p>
            <a:pPr indent="0" lvl="0" marL="0" rtl="0" algn="l">
              <a:lnSpc>
                <a:spcPct val="116199"/>
              </a:lnSpc>
              <a:spcBef>
                <a:spcPts val="0"/>
              </a:spcBef>
              <a:spcAft>
                <a:spcPts val="0"/>
              </a:spcAft>
              <a:buClr>
                <a:schemeClr val="dk1"/>
              </a:buClr>
              <a:buSzPts val="2000"/>
              <a:buFont typeface="Arial"/>
              <a:buNone/>
            </a:pPr>
            <a:r>
              <a:rPr lang="en-US" sz="2000">
                <a:solidFill>
                  <a:schemeClr val="dk1"/>
                </a:solidFill>
              </a:rPr>
              <a:t>Hal Penting</a:t>
            </a:r>
            <a:r>
              <a:rPr lang="en-US" sz="2000">
                <a:solidFill>
                  <a:schemeClr val="dk1"/>
                </a:solidFill>
              </a:rPr>
              <a:t> Karir di Data Science</a:t>
            </a:r>
            <a:endParaRPr b="0" i="0" sz="1400" u="none" cap="none" strike="noStrike">
              <a:solidFill>
                <a:srgbClr val="000000"/>
              </a:solidFill>
              <a:latin typeface="Arial"/>
              <a:ea typeface="Arial"/>
              <a:cs typeface="Arial"/>
              <a:sym typeface="Arial"/>
            </a:endParaRPr>
          </a:p>
        </p:txBody>
      </p:sp>
      <p:sp>
        <p:nvSpPr>
          <p:cNvPr id="105" name="Google Shape;105;p3"/>
          <p:cNvSpPr txBox="1"/>
          <p:nvPr/>
        </p:nvSpPr>
        <p:spPr>
          <a:xfrm>
            <a:off x="7340600" y="3464375"/>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pic>
        <p:nvPicPr>
          <p:cNvPr id="106" name="Google Shape;106;p3"/>
          <p:cNvPicPr preferRelativeResize="0"/>
          <p:nvPr/>
        </p:nvPicPr>
        <p:blipFill rotWithShape="1">
          <a:blip r:embed="rId5">
            <a:alphaModFix/>
          </a:blip>
          <a:srcRect b="0" l="0" r="0" t="0"/>
          <a:stretch/>
        </p:blipFill>
        <p:spPr>
          <a:xfrm>
            <a:off x="1181100" y="4023175"/>
            <a:ext cx="292100" cy="292100"/>
          </a:xfrm>
          <a:prstGeom prst="rect">
            <a:avLst/>
          </a:prstGeom>
          <a:noFill/>
          <a:ln>
            <a:noFill/>
          </a:ln>
        </p:spPr>
      </p:pic>
      <p:sp>
        <p:nvSpPr>
          <p:cNvPr id="107" name="Google Shape;107;p3"/>
          <p:cNvSpPr txBox="1"/>
          <p:nvPr/>
        </p:nvSpPr>
        <p:spPr>
          <a:xfrm>
            <a:off x="1676400" y="3985075"/>
            <a:ext cx="6037500" cy="355500"/>
          </a:xfrm>
          <a:prstGeom prst="rect">
            <a:avLst/>
          </a:prstGeom>
          <a:noFill/>
          <a:ln>
            <a:noFill/>
          </a:ln>
        </p:spPr>
        <p:txBody>
          <a:bodyPr anchorCtr="0" anchor="ctr" bIns="0" lIns="0" spcFirstLastPara="1" rIns="0" wrap="square" tIns="0">
            <a:noAutofit/>
          </a:bodyPr>
          <a:lstStyle/>
          <a:p>
            <a:pPr indent="0" lvl="0" marL="0" rtl="0" algn="l">
              <a:lnSpc>
                <a:spcPct val="116199"/>
              </a:lnSpc>
              <a:spcBef>
                <a:spcPts val="0"/>
              </a:spcBef>
              <a:spcAft>
                <a:spcPts val="0"/>
              </a:spcAft>
              <a:buClr>
                <a:schemeClr val="dk1"/>
              </a:buClr>
              <a:buSzPts val="2000"/>
              <a:buFont typeface="Arial"/>
              <a:buNone/>
            </a:pPr>
            <a:r>
              <a:rPr lang="en-US" sz="2000">
                <a:solidFill>
                  <a:schemeClr val="dk1"/>
                </a:solidFill>
              </a:rPr>
              <a:t>Pilihan Role di Data Science - Dasar</a:t>
            </a:r>
            <a:endParaRPr b="0" i="0" sz="2000" u="none" cap="none" strike="noStrike">
              <a:solidFill>
                <a:srgbClr val="000000"/>
              </a:solidFill>
              <a:latin typeface="Arial"/>
              <a:ea typeface="Arial"/>
              <a:cs typeface="Arial"/>
              <a:sym typeface="Arial"/>
            </a:endParaRPr>
          </a:p>
        </p:txBody>
      </p:sp>
      <p:sp>
        <p:nvSpPr>
          <p:cNvPr id="108" name="Google Shape;108;p3"/>
          <p:cNvSpPr txBox="1"/>
          <p:nvPr/>
        </p:nvSpPr>
        <p:spPr>
          <a:xfrm>
            <a:off x="7340600" y="3985075"/>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pic>
        <p:nvPicPr>
          <p:cNvPr id="109" name="Google Shape;109;p3"/>
          <p:cNvPicPr preferRelativeResize="0"/>
          <p:nvPr/>
        </p:nvPicPr>
        <p:blipFill rotWithShape="1">
          <a:blip r:embed="rId5">
            <a:alphaModFix/>
          </a:blip>
          <a:srcRect b="0" l="0" r="0" t="0"/>
          <a:stretch/>
        </p:blipFill>
        <p:spPr>
          <a:xfrm>
            <a:off x="1181100" y="4581975"/>
            <a:ext cx="292100" cy="292100"/>
          </a:xfrm>
          <a:prstGeom prst="rect">
            <a:avLst/>
          </a:prstGeom>
          <a:noFill/>
          <a:ln>
            <a:noFill/>
          </a:ln>
        </p:spPr>
      </p:pic>
      <p:sp>
        <p:nvSpPr>
          <p:cNvPr id="110" name="Google Shape;110;p3"/>
          <p:cNvSpPr txBox="1"/>
          <p:nvPr/>
        </p:nvSpPr>
        <p:spPr>
          <a:xfrm>
            <a:off x="1676400" y="4531175"/>
            <a:ext cx="4829100" cy="355500"/>
          </a:xfrm>
          <a:prstGeom prst="rect">
            <a:avLst/>
          </a:prstGeom>
          <a:noFill/>
          <a:ln>
            <a:noFill/>
          </a:ln>
        </p:spPr>
        <p:txBody>
          <a:bodyPr anchorCtr="0" anchor="ctr" bIns="0" lIns="0" spcFirstLastPara="1" rIns="0" wrap="square" tIns="0">
            <a:noAutofit/>
          </a:bodyPr>
          <a:lstStyle/>
          <a:p>
            <a:pPr indent="0" lvl="0" marL="0" rtl="0" algn="l">
              <a:lnSpc>
                <a:spcPct val="116199"/>
              </a:lnSpc>
              <a:spcBef>
                <a:spcPts val="0"/>
              </a:spcBef>
              <a:spcAft>
                <a:spcPts val="0"/>
              </a:spcAft>
              <a:buClr>
                <a:schemeClr val="dk1"/>
              </a:buClr>
              <a:buSzPts val="2000"/>
              <a:buFont typeface="Arial"/>
              <a:buNone/>
            </a:pPr>
            <a:r>
              <a:rPr lang="en-US" sz="2000">
                <a:solidFill>
                  <a:schemeClr val="dk1"/>
                </a:solidFill>
              </a:rPr>
              <a:t>Pilihan Role di Data Science - Mid to High</a:t>
            </a:r>
            <a:endParaRPr b="0" i="0" sz="1400" u="none" cap="none" strike="noStrike">
              <a:solidFill>
                <a:srgbClr val="000000"/>
              </a:solidFill>
              <a:latin typeface="Arial"/>
              <a:ea typeface="Arial"/>
              <a:cs typeface="Arial"/>
              <a:sym typeface="Arial"/>
            </a:endParaRPr>
          </a:p>
        </p:txBody>
      </p:sp>
      <p:sp>
        <p:nvSpPr>
          <p:cNvPr id="111" name="Google Shape;111;p3"/>
          <p:cNvSpPr txBox="1"/>
          <p:nvPr/>
        </p:nvSpPr>
        <p:spPr>
          <a:xfrm>
            <a:off x="7340600" y="4531175"/>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pic>
        <p:nvPicPr>
          <p:cNvPr id="112" name="Google Shape;112;p3"/>
          <p:cNvPicPr preferRelativeResize="0"/>
          <p:nvPr/>
        </p:nvPicPr>
        <p:blipFill rotWithShape="1">
          <a:blip r:embed="rId5">
            <a:alphaModFix/>
          </a:blip>
          <a:srcRect b="0" l="0" r="0" t="0"/>
          <a:stretch/>
        </p:blipFill>
        <p:spPr>
          <a:xfrm>
            <a:off x="1181100" y="5089975"/>
            <a:ext cx="292100" cy="292100"/>
          </a:xfrm>
          <a:prstGeom prst="rect">
            <a:avLst/>
          </a:prstGeom>
          <a:noFill/>
          <a:ln>
            <a:noFill/>
          </a:ln>
        </p:spPr>
      </p:pic>
      <p:sp>
        <p:nvSpPr>
          <p:cNvPr id="113" name="Google Shape;113;p3"/>
          <p:cNvSpPr txBox="1"/>
          <p:nvPr/>
        </p:nvSpPr>
        <p:spPr>
          <a:xfrm>
            <a:off x="1676400" y="5051875"/>
            <a:ext cx="5664300" cy="355500"/>
          </a:xfrm>
          <a:prstGeom prst="rect">
            <a:avLst/>
          </a:prstGeom>
          <a:noFill/>
          <a:ln>
            <a:noFill/>
          </a:ln>
        </p:spPr>
        <p:txBody>
          <a:bodyPr anchorCtr="0" anchor="ctr" bIns="0" lIns="0" spcFirstLastPara="1" rIns="0" wrap="square" tIns="0">
            <a:noAutofit/>
          </a:bodyPr>
          <a:lstStyle/>
          <a:p>
            <a:pPr indent="0" lvl="0" marL="0" rtl="0" algn="l">
              <a:lnSpc>
                <a:spcPct val="116199"/>
              </a:lnSpc>
              <a:spcBef>
                <a:spcPts val="0"/>
              </a:spcBef>
              <a:spcAft>
                <a:spcPts val="0"/>
              </a:spcAft>
              <a:buClr>
                <a:schemeClr val="dk1"/>
              </a:buClr>
              <a:buSzPts val="2000"/>
              <a:buFont typeface="Arial"/>
              <a:buNone/>
            </a:pPr>
            <a:r>
              <a:rPr lang="en-US" sz="2000">
                <a:solidFill>
                  <a:schemeClr val="dk1"/>
                </a:solidFill>
              </a:rPr>
              <a:t>Cara Memilih Role yang Sesuai</a:t>
            </a:r>
            <a:endParaRPr b="0" i="0" sz="1400" u="none" cap="none" strike="noStrike">
              <a:solidFill>
                <a:srgbClr val="000000"/>
              </a:solidFill>
              <a:latin typeface="Arial"/>
              <a:ea typeface="Arial"/>
              <a:cs typeface="Arial"/>
              <a:sym typeface="Arial"/>
            </a:endParaRPr>
          </a:p>
        </p:txBody>
      </p:sp>
      <p:sp>
        <p:nvSpPr>
          <p:cNvPr id="114" name="Google Shape;114;p3"/>
          <p:cNvSpPr txBox="1"/>
          <p:nvPr/>
        </p:nvSpPr>
        <p:spPr>
          <a:xfrm>
            <a:off x="7340600" y="5051875"/>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pic>
        <p:nvPicPr>
          <p:cNvPr id="115" name="Google Shape;115;p3"/>
          <p:cNvPicPr preferRelativeResize="0"/>
          <p:nvPr/>
        </p:nvPicPr>
        <p:blipFill rotWithShape="1">
          <a:blip r:embed="rId6">
            <a:alphaModFix/>
          </a:blip>
          <a:srcRect b="0" l="0" r="0" t="0"/>
          <a:stretch/>
        </p:blipFill>
        <p:spPr>
          <a:xfrm>
            <a:off x="-215900" y="-635000"/>
            <a:ext cx="2705100" cy="2705100"/>
          </a:xfrm>
          <a:prstGeom prst="rect">
            <a:avLst/>
          </a:prstGeom>
          <a:noFill/>
          <a:ln>
            <a:noFill/>
          </a:ln>
        </p:spPr>
      </p:pic>
      <p:pic>
        <p:nvPicPr>
          <p:cNvPr id="116" name="Google Shape;116;p3"/>
          <p:cNvPicPr preferRelativeResize="0"/>
          <p:nvPr/>
        </p:nvPicPr>
        <p:blipFill rotWithShape="1">
          <a:blip r:embed="rId5">
            <a:alphaModFix/>
          </a:blip>
          <a:srcRect b="0" l="0" r="0" t="0"/>
          <a:stretch/>
        </p:blipFill>
        <p:spPr>
          <a:xfrm>
            <a:off x="1170950" y="5623375"/>
            <a:ext cx="292100" cy="292100"/>
          </a:xfrm>
          <a:prstGeom prst="rect">
            <a:avLst/>
          </a:prstGeom>
          <a:noFill/>
          <a:ln>
            <a:noFill/>
          </a:ln>
        </p:spPr>
      </p:pic>
      <p:sp>
        <p:nvSpPr>
          <p:cNvPr id="117" name="Google Shape;117;p3"/>
          <p:cNvSpPr txBox="1"/>
          <p:nvPr/>
        </p:nvSpPr>
        <p:spPr>
          <a:xfrm>
            <a:off x="1666250" y="5572575"/>
            <a:ext cx="5802600" cy="355500"/>
          </a:xfrm>
          <a:prstGeom prst="rect">
            <a:avLst/>
          </a:prstGeom>
          <a:noFill/>
          <a:ln>
            <a:noFill/>
          </a:ln>
        </p:spPr>
        <p:txBody>
          <a:bodyPr anchorCtr="0" anchor="ctr" bIns="0" lIns="0" spcFirstLastPara="1" rIns="0" wrap="square" tIns="0">
            <a:noAutofit/>
          </a:bodyPr>
          <a:lstStyle/>
          <a:p>
            <a:pPr indent="0" lvl="0" marL="0" rtl="0" algn="l">
              <a:lnSpc>
                <a:spcPct val="116199"/>
              </a:lnSpc>
              <a:spcBef>
                <a:spcPts val="0"/>
              </a:spcBef>
              <a:spcAft>
                <a:spcPts val="0"/>
              </a:spcAft>
              <a:buClr>
                <a:schemeClr val="dk1"/>
              </a:buClr>
              <a:buSzPts val="2000"/>
              <a:buFont typeface="Arial"/>
              <a:buNone/>
            </a:pPr>
            <a:r>
              <a:rPr lang="en-US" sz="2000">
                <a:solidFill>
                  <a:schemeClr val="dk1"/>
                </a:solidFill>
              </a:rPr>
              <a:t>Problem dan Kendala dalam Karir</a:t>
            </a:r>
            <a:endParaRPr b="0" i="0" sz="1400" u="none" cap="none" strike="noStrike">
              <a:solidFill>
                <a:srgbClr val="000000"/>
              </a:solidFill>
              <a:latin typeface="Arial"/>
              <a:ea typeface="Arial"/>
              <a:cs typeface="Arial"/>
              <a:sym typeface="Arial"/>
            </a:endParaRPr>
          </a:p>
        </p:txBody>
      </p:sp>
      <p:sp>
        <p:nvSpPr>
          <p:cNvPr id="118" name="Google Shape;118;p3"/>
          <p:cNvSpPr txBox="1"/>
          <p:nvPr/>
        </p:nvSpPr>
        <p:spPr>
          <a:xfrm>
            <a:off x="7330450" y="5572575"/>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lang="en-US" sz="2000"/>
              <a:t>7</a:t>
            </a:r>
            <a:endParaRPr b="0" i="0" sz="1400" u="none" cap="none" strike="noStrike">
              <a:solidFill>
                <a:srgbClr val="000000"/>
              </a:solidFill>
              <a:latin typeface="Arial"/>
              <a:ea typeface="Arial"/>
              <a:cs typeface="Arial"/>
              <a:sym typeface="Arial"/>
            </a:endParaRPr>
          </a:p>
        </p:txBody>
      </p:sp>
      <p:pic>
        <p:nvPicPr>
          <p:cNvPr id="119" name="Google Shape;119;p3"/>
          <p:cNvPicPr preferRelativeResize="0"/>
          <p:nvPr/>
        </p:nvPicPr>
        <p:blipFill rotWithShape="1">
          <a:blip r:embed="rId5">
            <a:alphaModFix/>
          </a:blip>
          <a:srcRect b="0" l="0" r="0" t="0"/>
          <a:stretch/>
        </p:blipFill>
        <p:spPr>
          <a:xfrm>
            <a:off x="1170950" y="6131375"/>
            <a:ext cx="292100" cy="292100"/>
          </a:xfrm>
          <a:prstGeom prst="rect">
            <a:avLst/>
          </a:prstGeom>
          <a:noFill/>
          <a:ln>
            <a:noFill/>
          </a:ln>
        </p:spPr>
      </p:pic>
      <p:sp>
        <p:nvSpPr>
          <p:cNvPr id="120" name="Google Shape;120;p3"/>
          <p:cNvSpPr txBox="1"/>
          <p:nvPr/>
        </p:nvSpPr>
        <p:spPr>
          <a:xfrm>
            <a:off x="1666250" y="6093275"/>
            <a:ext cx="6037500" cy="355500"/>
          </a:xfrm>
          <a:prstGeom prst="rect">
            <a:avLst/>
          </a:prstGeom>
          <a:noFill/>
          <a:ln>
            <a:noFill/>
          </a:ln>
        </p:spPr>
        <p:txBody>
          <a:bodyPr anchorCtr="0" anchor="ctr" bIns="0" lIns="0" spcFirstLastPara="1" rIns="0" wrap="square" tIns="0">
            <a:noAutofit/>
          </a:bodyPr>
          <a:lstStyle/>
          <a:p>
            <a:pPr indent="0" lvl="0" marL="0" rtl="0" algn="l">
              <a:lnSpc>
                <a:spcPct val="116199"/>
              </a:lnSpc>
              <a:spcBef>
                <a:spcPts val="0"/>
              </a:spcBef>
              <a:spcAft>
                <a:spcPts val="0"/>
              </a:spcAft>
              <a:buClr>
                <a:schemeClr val="dk1"/>
              </a:buClr>
              <a:buSzPts val="2000"/>
              <a:buFont typeface="Arial"/>
              <a:buNone/>
            </a:pPr>
            <a:r>
              <a:rPr lang="en-US" sz="2000">
                <a:solidFill>
                  <a:schemeClr val="dk1"/>
                </a:solidFill>
              </a:rPr>
              <a:t>How to Overcome Problems</a:t>
            </a:r>
            <a:endParaRPr b="0" i="0" sz="2000" u="none" cap="none" strike="noStrike">
              <a:solidFill>
                <a:srgbClr val="000000"/>
              </a:solidFill>
              <a:latin typeface="Arial"/>
              <a:ea typeface="Arial"/>
              <a:cs typeface="Arial"/>
              <a:sym typeface="Arial"/>
            </a:endParaRPr>
          </a:p>
        </p:txBody>
      </p:sp>
      <p:sp>
        <p:nvSpPr>
          <p:cNvPr id="121" name="Google Shape;121;p3"/>
          <p:cNvSpPr txBox="1"/>
          <p:nvPr/>
        </p:nvSpPr>
        <p:spPr>
          <a:xfrm>
            <a:off x="7330450" y="6093275"/>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lang="en-US" sz="2000"/>
              <a:t>8</a:t>
            </a:r>
            <a:endParaRPr b="0" i="0" sz="1400" u="none" cap="none" strike="noStrike">
              <a:solidFill>
                <a:srgbClr val="000000"/>
              </a:solidFill>
              <a:latin typeface="Arial"/>
              <a:ea typeface="Arial"/>
              <a:cs typeface="Arial"/>
              <a:sym typeface="Arial"/>
            </a:endParaRPr>
          </a:p>
        </p:txBody>
      </p:sp>
      <p:pic>
        <p:nvPicPr>
          <p:cNvPr id="122" name="Google Shape;122;p3"/>
          <p:cNvPicPr preferRelativeResize="0"/>
          <p:nvPr/>
        </p:nvPicPr>
        <p:blipFill rotWithShape="1">
          <a:blip r:embed="rId5">
            <a:alphaModFix/>
          </a:blip>
          <a:srcRect b="0" l="0" r="0" t="0"/>
          <a:stretch/>
        </p:blipFill>
        <p:spPr>
          <a:xfrm>
            <a:off x="1170950" y="6690175"/>
            <a:ext cx="292100" cy="292100"/>
          </a:xfrm>
          <a:prstGeom prst="rect">
            <a:avLst/>
          </a:prstGeom>
          <a:noFill/>
          <a:ln>
            <a:noFill/>
          </a:ln>
        </p:spPr>
      </p:pic>
      <p:sp>
        <p:nvSpPr>
          <p:cNvPr id="123" name="Google Shape;123;p3"/>
          <p:cNvSpPr txBox="1"/>
          <p:nvPr/>
        </p:nvSpPr>
        <p:spPr>
          <a:xfrm>
            <a:off x="1666250" y="6639375"/>
            <a:ext cx="4829100" cy="355500"/>
          </a:xfrm>
          <a:prstGeom prst="rect">
            <a:avLst/>
          </a:prstGeom>
          <a:noFill/>
          <a:ln>
            <a:noFill/>
          </a:ln>
        </p:spPr>
        <p:txBody>
          <a:bodyPr anchorCtr="0" anchor="ctr" bIns="0" lIns="0" spcFirstLastPara="1" rIns="0" wrap="square" tIns="0">
            <a:noAutofit/>
          </a:bodyPr>
          <a:lstStyle/>
          <a:p>
            <a:pPr indent="0" lvl="0" marL="0" rtl="0" algn="l">
              <a:lnSpc>
                <a:spcPct val="116199"/>
              </a:lnSpc>
              <a:spcBef>
                <a:spcPts val="0"/>
              </a:spcBef>
              <a:spcAft>
                <a:spcPts val="0"/>
              </a:spcAft>
              <a:buClr>
                <a:schemeClr val="dk1"/>
              </a:buClr>
              <a:buSzPts val="2000"/>
              <a:buFont typeface="Arial"/>
              <a:buNone/>
            </a:pPr>
            <a:r>
              <a:rPr lang="en-US" sz="2000">
                <a:solidFill>
                  <a:schemeClr val="dk1"/>
                </a:solidFill>
              </a:rPr>
              <a:t>How to Overcome Problems</a:t>
            </a:r>
            <a:endParaRPr b="0" i="0" sz="1400" u="none" cap="none" strike="noStrike">
              <a:solidFill>
                <a:srgbClr val="000000"/>
              </a:solidFill>
              <a:latin typeface="Arial"/>
              <a:ea typeface="Arial"/>
              <a:cs typeface="Arial"/>
              <a:sym typeface="Arial"/>
            </a:endParaRPr>
          </a:p>
        </p:txBody>
      </p:sp>
      <p:sp>
        <p:nvSpPr>
          <p:cNvPr id="124" name="Google Shape;124;p3"/>
          <p:cNvSpPr txBox="1"/>
          <p:nvPr/>
        </p:nvSpPr>
        <p:spPr>
          <a:xfrm>
            <a:off x="7330450" y="6639375"/>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lang="en-US" sz="2000"/>
              <a:t>9</a:t>
            </a:r>
            <a:endParaRPr b="0" i="0" sz="1400" u="none" cap="none" strike="noStrike">
              <a:solidFill>
                <a:srgbClr val="000000"/>
              </a:solidFill>
              <a:latin typeface="Arial"/>
              <a:ea typeface="Arial"/>
              <a:cs typeface="Arial"/>
              <a:sym typeface="Arial"/>
            </a:endParaRPr>
          </a:p>
        </p:txBody>
      </p:sp>
      <p:pic>
        <p:nvPicPr>
          <p:cNvPr id="125" name="Google Shape;125;p3"/>
          <p:cNvPicPr preferRelativeResize="0"/>
          <p:nvPr/>
        </p:nvPicPr>
        <p:blipFill rotWithShape="1">
          <a:blip r:embed="rId5">
            <a:alphaModFix/>
          </a:blip>
          <a:srcRect b="0" l="0" r="0" t="0"/>
          <a:stretch/>
        </p:blipFill>
        <p:spPr>
          <a:xfrm>
            <a:off x="1170950" y="7198175"/>
            <a:ext cx="292100" cy="292100"/>
          </a:xfrm>
          <a:prstGeom prst="rect">
            <a:avLst/>
          </a:prstGeom>
          <a:noFill/>
          <a:ln>
            <a:noFill/>
          </a:ln>
        </p:spPr>
      </p:pic>
      <p:sp>
        <p:nvSpPr>
          <p:cNvPr id="126" name="Google Shape;126;p3"/>
          <p:cNvSpPr txBox="1"/>
          <p:nvPr/>
        </p:nvSpPr>
        <p:spPr>
          <a:xfrm>
            <a:off x="1666250" y="7160075"/>
            <a:ext cx="5664300" cy="3555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2000"/>
              <a:buFont typeface="Arial"/>
              <a:buNone/>
            </a:pPr>
            <a:r>
              <a:rPr lang="en-US" sz="2000"/>
              <a:t>Thanks and See You Again</a:t>
            </a:r>
            <a:endParaRPr b="0" i="0" sz="1400" u="none" cap="none" strike="noStrike">
              <a:solidFill>
                <a:srgbClr val="000000"/>
              </a:solidFill>
              <a:latin typeface="Arial"/>
              <a:ea typeface="Arial"/>
              <a:cs typeface="Arial"/>
              <a:sym typeface="Arial"/>
            </a:endParaRPr>
          </a:p>
        </p:txBody>
      </p:sp>
      <p:sp>
        <p:nvSpPr>
          <p:cNvPr id="127" name="Google Shape;127;p3"/>
          <p:cNvSpPr txBox="1"/>
          <p:nvPr/>
        </p:nvSpPr>
        <p:spPr>
          <a:xfrm>
            <a:off x="7330450" y="7160075"/>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lang="en-US" sz="2000"/>
              <a:t>10</a:t>
            </a:r>
            <a:endParaRPr b="0" i="0" sz="1400" u="none" cap="none" strike="noStrike">
              <a:solidFill>
                <a:srgbClr val="000000"/>
              </a:solidFill>
              <a:latin typeface="Arial"/>
              <a:ea typeface="Arial"/>
              <a:cs typeface="Arial"/>
              <a:sym typeface="Arial"/>
            </a:endParaRPr>
          </a:p>
        </p:txBody>
      </p:sp>
      <p:pic>
        <p:nvPicPr>
          <p:cNvPr id="128" name="Google Shape;128;p3"/>
          <p:cNvPicPr preferRelativeResize="0"/>
          <p:nvPr/>
        </p:nvPicPr>
        <p:blipFill rotWithShape="1">
          <a:blip r:embed="rId5">
            <a:alphaModFix/>
          </a:blip>
          <a:srcRect b="0" l="0" r="0" t="0"/>
          <a:stretch/>
        </p:blipFill>
        <p:spPr>
          <a:xfrm>
            <a:off x="1181100" y="3057975"/>
            <a:ext cx="292100" cy="292100"/>
          </a:xfrm>
          <a:prstGeom prst="rect">
            <a:avLst/>
          </a:prstGeom>
          <a:noFill/>
          <a:ln>
            <a:noFill/>
          </a:ln>
        </p:spPr>
      </p:pic>
      <p:sp>
        <p:nvSpPr>
          <p:cNvPr id="129" name="Google Shape;129;p3"/>
          <p:cNvSpPr txBox="1"/>
          <p:nvPr/>
        </p:nvSpPr>
        <p:spPr>
          <a:xfrm>
            <a:off x="1676400" y="3007175"/>
            <a:ext cx="5802600" cy="355500"/>
          </a:xfrm>
          <a:prstGeom prst="rect">
            <a:avLst/>
          </a:prstGeom>
          <a:noFill/>
          <a:ln>
            <a:noFill/>
          </a:ln>
        </p:spPr>
        <p:txBody>
          <a:bodyPr anchorCtr="0" anchor="ctr" bIns="0" lIns="0" spcFirstLastPara="1" rIns="0" wrap="square" tIns="0">
            <a:noAutofit/>
          </a:bodyPr>
          <a:lstStyle/>
          <a:p>
            <a:pPr indent="0" lvl="0" marL="0" rtl="0" algn="l">
              <a:lnSpc>
                <a:spcPct val="116199"/>
              </a:lnSpc>
              <a:spcBef>
                <a:spcPts val="0"/>
              </a:spcBef>
              <a:spcAft>
                <a:spcPts val="0"/>
              </a:spcAft>
              <a:buClr>
                <a:schemeClr val="dk1"/>
              </a:buClr>
              <a:buSzPts val="2000"/>
              <a:buFont typeface="Arial"/>
              <a:buNone/>
            </a:pPr>
            <a:r>
              <a:rPr lang="en-US" sz="2000">
                <a:solidFill>
                  <a:schemeClr val="dk1"/>
                </a:solidFill>
              </a:rPr>
              <a:t>Ilmu lebih dalam di Data Science</a:t>
            </a:r>
            <a:endParaRPr b="0" i="0" sz="1400" u="none" cap="none" strike="noStrike">
              <a:solidFill>
                <a:srgbClr val="000000"/>
              </a:solidFill>
              <a:latin typeface="Arial"/>
              <a:ea typeface="Arial"/>
              <a:cs typeface="Arial"/>
              <a:sym typeface="Arial"/>
            </a:endParaRPr>
          </a:p>
        </p:txBody>
      </p:sp>
      <p:sp>
        <p:nvSpPr>
          <p:cNvPr id="130" name="Google Shape;130;p3"/>
          <p:cNvSpPr txBox="1"/>
          <p:nvPr/>
        </p:nvSpPr>
        <p:spPr>
          <a:xfrm>
            <a:off x="7340600" y="3007175"/>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pic>
        <p:nvPicPr>
          <p:cNvPr id="135" name="Google Shape;135;g341848e7843_0_175"/>
          <p:cNvPicPr preferRelativeResize="0"/>
          <p:nvPr/>
        </p:nvPicPr>
        <p:blipFill rotWithShape="1">
          <a:blip r:embed="rId3">
            <a:alphaModFix/>
          </a:blip>
          <a:srcRect b="0" l="0" r="0" t="0"/>
          <a:stretch/>
        </p:blipFill>
        <p:spPr>
          <a:xfrm>
            <a:off x="1117600" y="2628900"/>
            <a:ext cx="16052798" cy="25400"/>
          </a:xfrm>
          <a:prstGeom prst="rect">
            <a:avLst/>
          </a:prstGeom>
          <a:noFill/>
          <a:ln>
            <a:noFill/>
          </a:ln>
        </p:spPr>
      </p:pic>
      <p:pic>
        <p:nvPicPr>
          <p:cNvPr id="136" name="Google Shape;136;g341848e7843_0_175"/>
          <p:cNvPicPr preferRelativeResize="0"/>
          <p:nvPr/>
        </p:nvPicPr>
        <p:blipFill rotWithShape="1">
          <a:blip r:embed="rId4">
            <a:alphaModFix/>
          </a:blip>
          <a:srcRect b="0" l="0" r="0" t="0"/>
          <a:stretch/>
        </p:blipFill>
        <p:spPr>
          <a:xfrm>
            <a:off x="7227175" y="4753400"/>
            <a:ext cx="4472026" cy="2504600"/>
          </a:xfrm>
          <a:prstGeom prst="rect">
            <a:avLst/>
          </a:prstGeom>
          <a:noFill/>
          <a:ln>
            <a:noFill/>
          </a:ln>
        </p:spPr>
      </p:pic>
      <p:pic>
        <p:nvPicPr>
          <p:cNvPr id="137" name="Google Shape;137;g341848e7843_0_175"/>
          <p:cNvPicPr preferRelativeResize="0"/>
          <p:nvPr/>
        </p:nvPicPr>
        <p:blipFill rotWithShape="1">
          <a:blip r:embed="rId5">
            <a:alphaModFix/>
          </a:blip>
          <a:srcRect b="0" l="0" r="0" t="0"/>
          <a:stretch/>
        </p:blipFill>
        <p:spPr>
          <a:xfrm>
            <a:off x="-215900" y="-635000"/>
            <a:ext cx="2705100" cy="2705100"/>
          </a:xfrm>
          <a:prstGeom prst="rect">
            <a:avLst/>
          </a:prstGeom>
          <a:noFill/>
          <a:ln>
            <a:noFill/>
          </a:ln>
        </p:spPr>
      </p:pic>
      <p:sp>
        <p:nvSpPr>
          <p:cNvPr id="138" name="Google Shape;138;g341848e7843_0_175"/>
          <p:cNvSpPr txBox="1"/>
          <p:nvPr/>
        </p:nvSpPr>
        <p:spPr>
          <a:xfrm>
            <a:off x="1117600" y="3125600"/>
            <a:ext cx="5676900" cy="2235300"/>
          </a:xfrm>
          <a:prstGeom prst="rect">
            <a:avLst/>
          </a:prstGeom>
          <a:noFill/>
          <a:ln>
            <a:noFill/>
          </a:ln>
        </p:spPr>
        <p:txBody>
          <a:bodyPr anchorCtr="0" anchor="t" bIns="0" lIns="0" spcFirstLastPara="1" rIns="0" wrap="square" tIns="0">
            <a:noAutofit/>
          </a:bodyPr>
          <a:lstStyle/>
          <a:p>
            <a:pPr indent="0" lvl="0" marL="0" marR="0" rtl="0" algn="just">
              <a:lnSpc>
                <a:spcPct val="116199"/>
              </a:lnSpc>
              <a:spcBef>
                <a:spcPts val="0"/>
              </a:spcBef>
              <a:spcAft>
                <a:spcPts val="0"/>
              </a:spcAft>
              <a:buClr>
                <a:srgbClr val="000000"/>
              </a:buClr>
              <a:buSzPts val="1800"/>
              <a:buFont typeface="Arial"/>
              <a:buNone/>
            </a:pPr>
            <a:r>
              <a:rPr lang="en-US" sz="1800">
                <a:latin typeface="Archivo"/>
                <a:ea typeface="Archivo"/>
                <a:cs typeface="Archivo"/>
                <a:sym typeface="Archivo"/>
              </a:rPr>
              <a:t>Sejauh ini, kita  telah mempelajari berbagai konsep dasar dalam data science, mulai dari eksplorasi data (EDA), data preprocessing, hingga membangun model machine learning untuk analisis prediktif. Pemahaman ini memberikan fondasi yang kuat dalam mengolah dan memahami data. Namun, dunia data science jauh lebih luas, dengan banyak aspek yang lebih kompleks dan mendalam yang masih bisa dieksplorasi.</a:t>
            </a:r>
            <a:endParaRPr b="0" i="0" sz="1400" u="none" cap="none" strike="noStrike">
              <a:solidFill>
                <a:srgbClr val="000000"/>
              </a:solidFill>
              <a:latin typeface="Arial"/>
              <a:ea typeface="Arial"/>
              <a:cs typeface="Arial"/>
              <a:sym typeface="Arial"/>
            </a:endParaRPr>
          </a:p>
        </p:txBody>
      </p:sp>
      <p:sp>
        <p:nvSpPr>
          <p:cNvPr id="139" name="Google Shape;139;g341848e7843_0_175"/>
          <p:cNvSpPr txBox="1"/>
          <p:nvPr/>
        </p:nvSpPr>
        <p:spPr>
          <a:xfrm>
            <a:off x="1117600" y="5939100"/>
            <a:ext cx="5676900" cy="2235300"/>
          </a:xfrm>
          <a:prstGeom prst="rect">
            <a:avLst/>
          </a:prstGeom>
          <a:noFill/>
          <a:ln>
            <a:noFill/>
          </a:ln>
        </p:spPr>
        <p:txBody>
          <a:bodyPr anchorCtr="0" anchor="t" bIns="0" lIns="0" spcFirstLastPara="1" rIns="0" wrap="square" tIns="0">
            <a:noAutofit/>
          </a:bodyPr>
          <a:lstStyle/>
          <a:p>
            <a:pPr indent="0" lvl="0" marL="0" marR="0" rtl="0" algn="just">
              <a:lnSpc>
                <a:spcPct val="116199"/>
              </a:lnSpc>
              <a:spcBef>
                <a:spcPts val="0"/>
              </a:spcBef>
              <a:spcAft>
                <a:spcPts val="0"/>
              </a:spcAft>
              <a:buClr>
                <a:srgbClr val="000000"/>
              </a:buClr>
              <a:buSzPts val="1800"/>
              <a:buFont typeface="Arial"/>
              <a:buNone/>
            </a:pPr>
            <a:r>
              <a:rPr lang="en-US" sz="1800">
                <a:latin typeface="Archivo"/>
                <a:ea typeface="Archivo"/>
                <a:cs typeface="Archivo"/>
                <a:sym typeface="Archivo"/>
              </a:rPr>
              <a:t>Namun, Dalam praktik industri, data science tidak hanya sebatas membangun model, tetapi juga mencakup aspek lebih lanjut seperti </a:t>
            </a:r>
            <a:r>
              <a:rPr b="1" lang="en-US" sz="1800">
                <a:latin typeface="Archivo"/>
                <a:ea typeface="Archivo"/>
                <a:cs typeface="Archivo"/>
                <a:sym typeface="Archivo"/>
              </a:rPr>
              <a:t>Deep Learning, Natural Language Processing (NLP), Big Data Engineering, dan MLOps (Machine Learning Operations)</a:t>
            </a:r>
            <a:r>
              <a:rPr lang="en-US" sz="1800">
                <a:latin typeface="Archivo"/>
                <a:ea typeface="Archivo"/>
                <a:cs typeface="Archivo"/>
                <a:sym typeface="Archivo"/>
              </a:rPr>
              <a:t>. Selain itu, ada juga bidang </a:t>
            </a:r>
            <a:r>
              <a:rPr b="1" lang="en-US" sz="1800">
                <a:latin typeface="Archivo"/>
                <a:ea typeface="Archivo"/>
                <a:cs typeface="Archivo"/>
                <a:sym typeface="Archivo"/>
              </a:rPr>
              <a:t>Data Governance, Cloud Computing</a:t>
            </a:r>
            <a:r>
              <a:rPr lang="en-US" sz="1800">
                <a:latin typeface="Archivo"/>
                <a:ea typeface="Archivo"/>
                <a:cs typeface="Archivo"/>
                <a:sym typeface="Archivo"/>
              </a:rPr>
              <a:t>, serta </a:t>
            </a:r>
            <a:r>
              <a:rPr b="1" lang="en-US" sz="1800">
                <a:latin typeface="Archivo"/>
                <a:ea typeface="Archivo"/>
                <a:cs typeface="Archivo"/>
                <a:sym typeface="Archivo"/>
              </a:rPr>
              <a:t>Data Security &amp; Privacy,</a:t>
            </a:r>
            <a:r>
              <a:rPr lang="en-US" sz="1800">
                <a:latin typeface="Archivo"/>
                <a:ea typeface="Archivo"/>
                <a:cs typeface="Archivo"/>
                <a:sym typeface="Archivo"/>
              </a:rPr>
              <a:t> yang sangat penting ketika bekerja dengan data dalam skala besar dan lingkungan bisnis yang kompleks.</a:t>
            </a:r>
            <a:endParaRPr b="0" i="0" sz="1400" u="none" cap="none" strike="noStrike">
              <a:solidFill>
                <a:srgbClr val="000000"/>
              </a:solidFill>
              <a:latin typeface="Arial"/>
              <a:ea typeface="Arial"/>
              <a:cs typeface="Arial"/>
              <a:sym typeface="Arial"/>
            </a:endParaRPr>
          </a:p>
        </p:txBody>
      </p:sp>
      <p:sp>
        <p:nvSpPr>
          <p:cNvPr id="140" name="Google Shape;140;g341848e7843_0_175"/>
          <p:cNvSpPr txBox="1"/>
          <p:nvPr/>
        </p:nvSpPr>
        <p:spPr>
          <a:xfrm>
            <a:off x="939800" y="1397000"/>
            <a:ext cx="18453900" cy="15114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8500"/>
              <a:buFont typeface="Arial"/>
              <a:buNone/>
            </a:pPr>
            <a:r>
              <a:rPr b="1" lang="en-US" sz="7100">
                <a:solidFill>
                  <a:srgbClr val="3A3685"/>
                </a:solidFill>
                <a:latin typeface="Archivo"/>
                <a:ea typeface="Archivo"/>
                <a:cs typeface="Archivo"/>
                <a:sym typeface="Archivo"/>
              </a:rPr>
              <a:t>Deep Dive to Other Data Science??</a:t>
            </a:r>
            <a:endParaRPr b="0" i="0" sz="100" u="none" cap="none" strike="noStrike">
              <a:solidFill>
                <a:srgbClr val="000000"/>
              </a:solidFill>
              <a:latin typeface="Arial"/>
              <a:ea typeface="Arial"/>
              <a:cs typeface="Arial"/>
              <a:sym typeface="Arial"/>
            </a:endParaRPr>
          </a:p>
        </p:txBody>
      </p:sp>
      <p:sp>
        <p:nvSpPr>
          <p:cNvPr id="141" name="Google Shape;141;g341848e7843_0_175"/>
          <p:cNvSpPr txBox="1"/>
          <p:nvPr/>
        </p:nvSpPr>
        <p:spPr>
          <a:xfrm>
            <a:off x="12131875" y="3703800"/>
            <a:ext cx="5676900" cy="2235300"/>
          </a:xfrm>
          <a:prstGeom prst="rect">
            <a:avLst/>
          </a:prstGeom>
          <a:noFill/>
          <a:ln>
            <a:noFill/>
          </a:ln>
        </p:spPr>
        <p:txBody>
          <a:bodyPr anchorCtr="0" anchor="t" bIns="0" lIns="0" spcFirstLastPara="1" rIns="0" wrap="square" tIns="0">
            <a:noAutofit/>
          </a:bodyPr>
          <a:lstStyle/>
          <a:p>
            <a:pPr indent="0" lvl="0" marL="0" marR="0" rtl="0" algn="just">
              <a:lnSpc>
                <a:spcPct val="116199"/>
              </a:lnSpc>
              <a:spcBef>
                <a:spcPts val="0"/>
              </a:spcBef>
              <a:spcAft>
                <a:spcPts val="0"/>
              </a:spcAft>
              <a:buClr>
                <a:srgbClr val="000000"/>
              </a:buClr>
              <a:buSzPts val="1800"/>
              <a:buFont typeface="Arial"/>
              <a:buNone/>
            </a:pPr>
            <a:r>
              <a:rPr lang="en-US" sz="1800">
                <a:latin typeface="Archivo"/>
                <a:ea typeface="Archivo"/>
                <a:cs typeface="Archivo"/>
                <a:sym typeface="Archivo"/>
              </a:rPr>
              <a:t>Meskipun teman-teman sudah memahami bahwa data science memiliki cakupan yang luas, yang lebih penting adalah menentukan bidang yang paling sesuai dengan minat dan keterampilan masing-masing. Menguasai semuanya dalam satu waktu bukanlah hal yang realistis, sehingga memilih fokus yang tepat akan membantu dalam pembelajaran yang lebih efektif. </a:t>
            </a:r>
            <a:endParaRPr sz="1800">
              <a:latin typeface="Archivo"/>
              <a:ea typeface="Archivo"/>
              <a:cs typeface="Archivo"/>
              <a:sym typeface="Archivo"/>
            </a:endParaRPr>
          </a:p>
          <a:p>
            <a:pPr indent="0" lvl="0" marL="0" marR="0" rtl="0" algn="just">
              <a:lnSpc>
                <a:spcPct val="116199"/>
              </a:lnSpc>
              <a:spcBef>
                <a:spcPts val="0"/>
              </a:spcBef>
              <a:spcAft>
                <a:spcPts val="0"/>
              </a:spcAft>
              <a:buClr>
                <a:srgbClr val="000000"/>
              </a:buClr>
              <a:buSzPts val="1800"/>
              <a:buFont typeface="Arial"/>
              <a:buNone/>
            </a:pPr>
            <a:r>
              <a:t/>
            </a:r>
            <a:endParaRPr sz="1800">
              <a:latin typeface="Archivo"/>
              <a:ea typeface="Archivo"/>
              <a:cs typeface="Archivo"/>
              <a:sym typeface="Archivo"/>
            </a:endParaRPr>
          </a:p>
          <a:p>
            <a:pPr indent="0" lvl="0" marL="0" marR="0" rtl="0" algn="just">
              <a:lnSpc>
                <a:spcPct val="116199"/>
              </a:lnSpc>
              <a:spcBef>
                <a:spcPts val="0"/>
              </a:spcBef>
              <a:spcAft>
                <a:spcPts val="0"/>
              </a:spcAft>
              <a:buClr>
                <a:srgbClr val="000000"/>
              </a:buClr>
              <a:buSzPts val="1800"/>
              <a:buFont typeface="Arial"/>
              <a:buNone/>
            </a:pPr>
            <a:r>
              <a:rPr lang="en-US" sz="1800">
                <a:latin typeface="Archivo"/>
                <a:ea typeface="Archivo"/>
                <a:cs typeface="Archivo"/>
                <a:sym typeface="Archivo"/>
              </a:rPr>
              <a:t>Dengan menentukan jalur yang sesuai, teman-teman dapat menghindari kebingungan dalam belajar, menyesuaikan pembelajaran dengan minat pribadi, serta meningkatkan efektivitas dalam mencapai tujuan karir. Selain itu, memiliki spesialisasi yang jelas akan mempersiapkan teman-teman lebih baik untuk pasar kerja, karena industri saat ini mencari individu dengan keahlian yang mendalam dalam bidang tertentu.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5" name="Shape 145"/>
        <p:cNvGrpSpPr/>
        <p:nvPr/>
      </p:nvGrpSpPr>
      <p:grpSpPr>
        <a:xfrm>
          <a:off x="0" y="0"/>
          <a:ext cx="0" cy="0"/>
          <a:chOff x="0" y="0"/>
          <a:chExt cx="0" cy="0"/>
        </a:xfrm>
      </p:grpSpPr>
      <p:pic>
        <p:nvPicPr>
          <p:cNvPr id="146" name="Google Shape;146;p6"/>
          <p:cNvPicPr preferRelativeResize="0"/>
          <p:nvPr/>
        </p:nvPicPr>
        <p:blipFill rotWithShape="1">
          <a:blip r:embed="rId3">
            <a:alphaModFix/>
          </a:blip>
          <a:srcRect b="0" l="0" r="0" t="0"/>
          <a:stretch/>
        </p:blipFill>
        <p:spPr>
          <a:xfrm rot="5400000">
            <a:off x="9971700" y="1159800"/>
            <a:ext cx="4699000" cy="2006600"/>
          </a:xfrm>
          <a:prstGeom prst="rect">
            <a:avLst/>
          </a:prstGeom>
          <a:noFill/>
          <a:ln>
            <a:noFill/>
          </a:ln>
        </p:spPr>
      </p:pic>
      <p:pic>
        <p:nvPicPr>
          <p:cNvPr id="147" name="Google Shape;147;p6"/>
          <p:cNvPicPr preferRelativeResize="0"/>
          <p:nvPr/>
        </p:nvPicPr>
        <p:blipFill rotWithShape="1">
          <a:blip r:embed="rId4">
            <a:alphaModFix/>
          </a:blip>
          <a:srcRect b="0" l="0" r="0" t="0"/>
          <a:stretch/>
        </p:blipFill>
        <p:spPr>
          <a:xfrm rot="10800000">
            <a:off x="14274800" y="7078000"/>
            <a:ext cx="2336800" cy="5486400"/>
          </a:xfrm>
          <a:prstGeom prst="rect">
            <a:avLst/>
          </a:prstGeom>
          <a:noFill/>
          <a:ln>
            <a:noFill/>
          </a:ln>
        </p:spPr>
      </p:pic>
      <p:pic>
        <p:nvPicPr>
          <p:cNvPr id="148" name="Google Shape;148;p6"/>
          <p:cNvPicPr preferRelativeResize="0"/>
          <p:nvPr/>
        </p:nvPicPr>
        <p:blipFill rotWithShape="1">
          <a:blip r:embed="rId4">
            <a:alphaModFix/>
          </a:blip>
          <a:srcRect b="0" l="0" r="0" t="0"/>
          <a:stretch/>
        </p:blipFill>
        <p:spPr>
          <a:xfrm rot="10800000">
            <a:off x="16751300" y="7078000"/>
            <a:ext cx="2336800" cy="5486400"/>
          </a:xfrm>
          <a:prstGeom prst="rect">
            <a:avLst/>
          </a:prstGeom>
          <a:noFill/>
          <a:ln>
            <a:noFill/>
          </a:ln>
        </p:spPr>
      </p:pic>
      <p:pic>
        <p:nvPicPr>
          <p:cNvPr id="149" name="Google Shape;149;p6"/>
          <p:cNvPicPr preferRelativeResize="0"/>
          <p:nvPr/>
        </p:nvPicPr>
        <p:blipFill rotWithShape="1">
          <a:blip r:embed="rId5">
            <a:alphaModFix/>
          </a:blip>
          <a:srcRect b="0" l="0" r="0" t="0"/>
          <a:stretch/>
        </p:blipFill>
        <p:spPr>
          <a:xfrm>
            <a:off x="14029350" y="-127000"/>
            <a:ext cx="5143499" cy="7112000"/>
          </a:xfrm>
          <a:prstGeom prst="rect">
            <a:avLst/>
          </a:prstGeom>
          <a:noFill/>
          <a:ln>
            <a:noFill/>
          </a:ln>
        </p:spPr>
      </p:pic>
      <p:pic>
        <p:nvPicPr>
          <p:cNvPr id="150" name="Google Shape;150;p6"/>
          <p:cNvPicPr preferRelativeResize="0"/>
          <p:nvPr/>
        </p:nvPicPr>
        <p:blipFill rotWithShape="1">
          <a:blip r:embed="rId6">
            <a:alphaModFix/>
          </a:blip>
          <a:srcRect b="0" l="0" r="0" t="0"/>
          <a:stretch/>
        </p:blipFill>
        <p:spPr>
          <a:xfrm>
            <a:off x="14029350" y="3263850"/>
            <a:ext cx="5143499" cy="3860800"/>
          </a:xfrm>
          <a:prstGeom prst="rect">
            <a:avLst/>
          </a:prstGeom>
          <a:noFill/>
          <a:ln>
            <a:noFill/>
          </a:ln>
        </p:spPr>
      </p:pic>
      <p:pic>
        <p:nvPicPr>
          <p:cNvPr id="151" name="Google Shape;151;p6"/>
          <p:cNvPicPr preferRelativeResize="0"/>
          <p:nvPr/>
        </p:nvPicPr>
        <p:blipFill rotWithShape="1">
          <a:blip r:embed="rId7">
            <a:alphaModFix/>
          </a:blip>
          <a:srcRect b="0" l="0" r="0" t="0"/>
          <a:stretch/>
        </p:blipFill>
        <p:spPr>
          <a:xfrm>
            <a:off x="16594750" y="0"/>
            <a:ext cx="2578100" cy="3860800"/>
          </a:xfrm>
          <a:prstGeom prst="rect">
            <a:avLst/>
          </a:prstGeom>
          <a:noFill/>
          <a:ln>
            <a:noFill/>
          </a:ln>
        </p:spPr>
      </p:pic>
      <p:pic>
        <p:nvPicPr>
          <p:cNvPr id="152" name="Google Shape;152;p6"/>
          <p:cNvPicPr preferRelativeResize="0"/>
          <p:nvPr/>
        </p:nvPicPr>
        <p:blipFill rotWithShape="1">
          <a:blip r:embed="rId8">
            <a:alphaModFix/>
          </a:blip>
          <a:srcRect b="0" l="0" r="0" t="0"/>
          <a:stretch/>
        </p:blipFill>
        <p:spPr>
          <a:xfrm rot="5400000">
            <a:off x="17572650" y="35850"/>
            <a:ext cx="1943100" cy="7112000"/>
          </a:xfrm>
          <a:prstGeom prst="rect">
            <a:avLst/>
          </a:prstGeom>
          <a:noFill/>
          <a:ln>
            <a:noFill/>
          </a:ln>
        </p:spPr>
      </p:pic>
      <p:pic>
        <p:nvPicPr>
          <p:cNvPr id="153" name="Google Shape;153;p6"/>
          <p:cNvPicPr preferRelativeResize="0"/>
          <p:nvPr/>
        </p:nvPicPr>
        <p:blipFill rotWithShape="1">
          <a:blip r:embed="rId9">
            <a:alphaModFix/>
          </a:blip>
          <a:srcRect b="0" l="0" r="0" t="0"/>
          <a:stretch/>
        </p:blipFill>
        <p:spPr>
          <a:xfrm>
            <a:off x="11597300" y="1439200"/>
            <a:ext cx="6172200" cy="3073400"/>
          </a:xfrm>
          <a:prstGeom prst="rect">
            <a:avLst/>
          </a:prstGeom>
          <a:noFill/>
          <a:ln>
            <a:noFill/>
          </a:ln>
        </p:spPr>
      </p:pic>
      <p:pic>
        <p:nvPicPr>
          <p:cNvPr id="154" name="Google Shape;154;p6"/>
          <p:cNvPicPr preferRelativeResize="0"/>
          <p:nvPr/>
        </p:nvPicPr>
        <p:blipFill rotWithShape="1">
          <a:blip r:embed="rId10">
            <a:alphaModFix/>
          </a:blip>
          <a:srcRect b="0" l="0" r="0" t="0"/>
          <a:stretch/>
        </p:blipFill>
        <p:spPr>
          <a:xfrm>
            <a:off x="14289700" y="3985550"/>
            <a:ext cx="787400" cy="787400"/>
          </a:xfrm>
          <a:prstGeom prst="rect">
            <a:avLst/>
          </a:prstGeom>
          <a:noFill/>
          <a:ln>
            <a:noFill/>
          </a:ln>
        </p:spPr>
      </p:pic>
      <p:pic>
        <p:nvPicPr>
          <p:cNvPr id="155" name="Google Shape;155;p6"/>
          <p:cNvPicPr preferRelativeResize="0"/>
          <p:nvPr/>
        </p:nvPicPr>
        <p:blipFill rotWithShape="1">
          <a:blip r:embed="rId10">
            <a:alphaModFix/>
          </a:blip>
          <a:srcRect b="0" l="0" r="0" t="0"/>
          <a:stretch/>
        </p:blipFill>
        <p:spPr>
          <a:xfrm>
            <a:off x="15432700" y="3198150"/>
            <a:ext cx="787400" cy="787400"/>
          </a:xfrm>
          <a:prstGeom prst="rect">
            <a:avLst/>
          </a:prstGeom>
          <a:noFill/>
          <a:ln>
            <a:noFill/>
          </a:ln>
        </p:spPr>
      </p:pic>
      <p:pic>
        <p:nvPicPr>
          <p:cNvPr id="156" name="Google Shape;156;p6"/>
          <p:cNvPicPr preferRelativeResize="0"/>
          <p:nvPr/>
        </p:nvPicPr>
        <p:blipFill rotWithShape="1">
          <a:blip r:embed="rId11">
            <a:alphaModFix/>
          </a:blip>
          <a:srcRect b="0" l="0" r="0" t="0"/>
          <a:stretch/>
        </p:blipFill>
        <p:spPr>
          <a:xfrm>
            <a:off x="17909200" y="475850"/>
            <a:ext cx="330200" cy="330200"/>
          </a:xfrm>
          <a:prstGeom prst="rect">
            <a:avLst/>
          </a:prstGeom>
          <a:noFill/>
          <a:ln>
            <a:noFill/>
          </a:ln>
        </p:spPr>
      </p:pic>
      <p:pic>
        <p:nvPicPr>
          <p:cNvPr id="157" name="Google Shape;157;p6"/>
          <p:cNvPicPr preferRelativeResize="0"/>
          <p:nvPr/>
        </p:nvPicPr>
        <p:blipFill rotWithShape="1">
          <a:blip r:embed="rId12">
            <a:alphaModFix/>
          </a:blip>
          <a:srcRect b="0" l="0" r="0" t="0"/>
          <a:stretch/>
        </p:blipFill>
        <p:spPr>
          <a:xfrm>
            <a:off x="1054100" y="3492500"/>
            <a:ext cx="825500" cy="825500"/>
          </a:xfrm>
          <a:prstGeom prst="rect">
            <a:avLst/>
          </a:prstGeom>
          <a:noFill/>
          <a:ln>
            <a:noFill/>
          </a:ln>
        </p:spPr>
      </p:pic>
      <p:pic>
        <p:nvPicPr>
          <p:cNvPr id="158" name="Google Shape;158;p6"/>
          <p:cNvPicPr preferRelativeResize="0"/>
          <p:nvPr/>
        </p:nvPicPr>
        <p:blipFill rotWithShape="1">
          <a:blip r:embed="rId13">
            <a:alphaModFix/>
          </a:blip>
          <a:srcRect b="0" l="0" r="0" t="0"/>
          <a:stretch/>
        </p:blipFill>
        <p:spPr>
          <a:xfrm>
            <a:off x="1282700" y="3771900"/>
            <a:ext cx="368300" cy="279400"/>
          </a:xfrm>
          <a:prstGeom prst="rect">
            <a:avLst/>
          </a:prstGeom>
          <a:noFill/>
          <a:ln>
            <a:noFill/>
          </a:ln>
        </p:spPr>
      </p:pic>
      <p:sp>
        <p:nvSpPr>
          <p:cNvPr id="159" name="Google Shape;159;p6"/>
          <p:cNvSpPr txBox="1"/>
          <p:nvPr/>
        </p:nvSpPr>
        <p:spPr>
          <a:xfrm>
            <a:off x="2324100" y="4025900"/>
            <a:ext cx="8175600" cy="3048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1700"/>
              <a:buFont typeface="Arial"/>
              <a:buNone/>
            </a:pPr>
            <a:r>
              <a:rPr lang="en-US" sz="1700">
                <a:solidFill>
                  <a:srgbClr val="141918"/>
                </a:solidFill>
              </a:rPr>
              <a:t>Dengan memahami jalur karir, kamu bisa fokus pada skill yang benar tanpa membuang waktu mempelajari hal yang tidak relevan</a:t>
            </a:r>
            <a:r>
              <a:rPr b="0" i="0" lang="en-US" sz="1700" u="none" cap="none" strike="noStrike">
                <a:solidFill>
                  <a:srgbClr val="14191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60" name="Google Shape;160;p6"/>
          <p:cNvSpPr txBox="1"/>
          <p:nvPr/>
        </p:nvSpPr>
        <p:spPr>
          <a:xfrm>
            <a:off x="2324100" y="3505200"/>
            <a:ext cx="5591100" cy="4317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400"/>
              <a:buFont typeface="Arial"/>
              <a:buNone/>
            </a:pPr>
            <a:r>
              <a:rPr b="1" lang="en-US" sz="2400">
                <a:solidFill>
                  <a:srgbClr val="141918"/>
                </a:solidFill>
              </a:rPr>
              <a:t>Avoiding Learning Confusion</a:t>
            </a:r>
            <a:endParaRPr b="1" i="0" sz="1400" u="none" cap="none" strike="noStrike">
              <a:solidFill>
                <a:srgbClr val="000000"/>
              </a:solidFill>
              <a:latin typeface="Arial"/>
              <a:ea typeface="Arial"/>
              <a:cs typeface="Arial"/>
              <a:sym typeface="Arial"/>
            </a:endParaRPr>
          </a:p>
        </p:txBody>
      </p:sp>
      <p:pic>
        <p:nvPicPr>
          <p:cNvPr id="161" name="Google Shape;161;p6"/>
          <p:cNvPicPr preferRelativeResize="0"/>
          <p:nvPr/>
        </p:nvPicPr>
        <p:blipFill rotWithShape="1">
          <a:blip r:embed="rId12">
            <a:alphaModFix/>
          </a:blip>
          <a:srcRect b="0" l="0" r="0" t="0"/>
          <a:stretch/>
        </p:blipFill>
        <p:spPr>
          <a:xfrm>
            <a:off x="1054100" y="5231825"/>
            <a:ext cx="825500" cy="825500"/>
          </a:xfrm>
          <a:prstGeom prst="rect">
            <a:avLst/>
          </a:prstGeom>
          <a:noFill/>
          <a:ln>
            <a:noFill/>
          </a:ln>
        </p:spPr>
      </p:pic>
      <p:pic>
        <p:nvPicPr>
          <p:cNvPr id="162" name="Google Shape;162;p6"/>
          <p:cNvPicPr preferRelativeResize="0"/>
          <p:nvPr/>
        </p:nvPicPr>
        <p:blipFill rotWithShape="1">
          <a:blip r:embed="rId13">
            <a:alphaModFix/>
          </a:blip>
          <a:srcRect b="0" l="0" r="0" t="0"/>
          <a:stretch/>
        </p:blipFill>
        <p:spPr>
          <a:xfrm>
            <a:off x="1282700" y="5511225"/>
            <a:ext cx="368300" cy="279400"/>
          </a:xfrm>
          <a:prstGeom prst="rect">
            <a:avLst/>
          </a:prstGeom>
          <a:noFill/>
          <a:ln>
            <a:noFill/>
          </a:ln>
        </p:spPr>
      </p:pic>
      <p:sp>
        <p:nvSpPr>
          <p:cNvPr id="163" name="Google Shape;163;p6"/>
          <p:cNvSpPr txBox="1"/>
          <p:nvPr/>
        </p:nvSpPr>
        <p:spPr>
          <a:xfrm>
            <a:off x="2324100" y="5765225"/>
            <a:ext cx="8225400" cy="3048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1700"/>
              <a:buFont typeface="Arial"/>
              <a:buNone/>
            </a:pPr>
            <a:r>
              <a:rPr lang="en-US" sz="1700">
                <a:solidFill>
                  <a:srgbClr val="141918"/>
                </a:solidFill>
              </a:rPr>
              <a:t>Setiap role dalam Data Science memiliki kebutuhan skill yang berbeda. Memahami jalur karir membantu kamu memilih yang paling sesuai dengan minat dan kemampuanmu</a:t>
            </a:r>
            <a:endParaRPr b="0" i="0" sz="1400" u="none" cap="none" strike="noStrike">
              <a:solidFill>
                <a:srgbClr val="000000"/>
              </a:solidFill>
              <a:latin typeface="Arial"/>
              <a:ea typeface="Arial"/>
              <a:cs typeface="Arial"/>
              <a:sym typeface="Arial"/>
            </a:endParaRPr>
          </a:p>
        </p:txBody>
      </p:sp>
      <p:sp>
        <p:nvSpPr>
          <p:cNvPr id="164" name="Google Shape;164;p6"/>
          <p:cNvSpPr txBox="1"/>
          <p:nvPr/>
        </p:nvSpPr>
        <p:spPr>
          <a:xfrm>
            <a:off x="2324100" y="5244525"/>
            <a:ext cx="8124600" cy="4317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400"/>
              <a:buFont typeface="Arial"/>
              <a:buNone/>
            </a:pPr>
            <a:r>
              <a:rPr b="1" lang="en-US" sz="2400">
                <a:solidFill>
                  <a:srgbClr val="141918"/>
                </a:solidFill>
              </a:rPr>
              <a:t>Aligning with Interests and Skills</a:t>
            </a:r>
            <a:endParaRPr b="1" i="0" sz="1400" u="none" cap="none" strike="noStrike">
              <a:solidFill>
                <a:srgbClr val="000000"/>
              </a:solidFill>
              <a:latin typeface="Arial"/>
              <a:ea typeface="Arial"/>
              <a:cs typeface="Arial"/>
              <a:sym typeface="Arial"/>
            </a:endParaRPr>
          </a:p>
        </p:txBody>
      </p:sp>
      <p:pic>
        <p:nvPicPr>
          <p:cNvPr id="165" name="Google Shape;165;p6"/>
          <p:cNvPicPr preferRelativeResize="0"/>
          <p:nvPr/>
        </p:nvPicPr>
        <p:blipFill rotWithShape="1">
          <a:blip r:embed="rId12">
            <a:alphaModFix/>
          </a:blip>
          <a:srcRect b="0" l="0" r="0" t="0"/>
          <a:stretch/>
        </p:blipFill>
        <p:spPr>
          <a:xfrm>
            <a:off x="1054100" y="6901300"/>
            <a:ext cx="825500" cy="825500"/>
          </a:xfrm>
          <a:prstGeom prst="rect">
            <a:avLst/>
          </a:prstGeom>
          <a:noFill/>
          <a:ln>
            <a:noFill/>
          </a:ln>
        </p:spPr>
      </p:pic>
      <p:pic>
        <p:nvPicPr>
          <p:cNvPr id="166" name="Google Shape;166;p6"/>
          <p:cNvPicPr preferRelativeResize="0"/>
          <p:nvPr/>
        </p:nvPicPr>
        <p:blipFill rotWithShape="1">
          <a:blip r:embed="rId13">
            <a:alphaModFix/>
          </a:blip>
          <a:srcRect b="0" l="0" r="0" t="0"/>
          <a:stretch/>
        </p:blipFill>
        <p:spPr>
          <a:xfrm>
            <a:off x="1282700" y="7180700"/>
            <a:ext cx="368300" cy="279400"/>
          </a:xfrm>
          <a:prstGeom prst="rect">
            <a:avLst/>
          </a:prstGeom>
          <a:noFill/>
          <a:ln>
            <a:noFill/>
          </a:ln>
        </p:spPr>
      </p:pic>
      <p:sp>
        <p:nvSpPr>
          <p:cNvPr id="167" name="Google Shape;167;p6"/>
          <p:cNvSpPr txBox="1"/>
          <p:nvPr/>
        </p:nvSpPr>
        <p:spPr>
          <a:xfrm>
            <a:off x="2324100" y="7434700"/>
            <a:ext cx="8398500" cy="3048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1700"/>
              <a:buFont typeface="Arial"/>
              <a:buNone/>
            </a:pPr>
            <a:r>
              <a:rPr lang="en-US" sz="1700">
                <a:solidFill>
                  <a:srgbClr val="141918"/>
                </a:solidFill>
              </a:rPr>
              <a:t>Dengan jalur yang jelas, kamu bisa membuat strategi pembelajaran dan pengembangan diri yang lebih terarah</a:t>
            </a:r>
            <a:endParaRPr b="0" i="0" sz="1400" u="none" cap="none" strike="noStrike">
              <a:solidFill>
                <a:srgbClr val="000000"/>
              </a:solidFill>
              <a:latin typeface="Arial"/>
              <a:ea typeface="Arial"/>
              <a:cs typeface="Arial"/>
              <a:sym typeface="Arial"/>
            </a:endParaRPr>
          </a:p>
        </p:txBody>
      </p:sp>
      <p:sp>
        <p:nvSpPr>
          <p:cNvPr id="168" name="Google Shape;168;p6"/>
          <p:cNvSpPr txBox="1"/>
          <p:nvPr/>
        </p:nvSpPr>
        <p:spPr>
          <a:xfrm>
            <a:off x="2324100" y="6914000"/>
            <a:ext cx="6262500" cy="4317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400"/>
              <a:buFont typeface="Arial"/>
              <a:buNone/>
            </a:pPr>
            <a:r>
              <a:rPr b="1" lang="en-US" sz="2400">
                <a:solidFill>
                  <a:srgbClr val="141918"/>
                </a:solidFill>
              </a:rPr>
              <a:t>Enhancing Career Goal Effectiveness</a:t>
            </a:r>
            <a:endParaRPr b="1" i="0" sz="1400" u="none" cap="none" strike="noStrike">
              <a:solidFill>
                <a:srgbClr val="000000"/>
              </a:solidFill>
              <a:latin typeface="Arial"/>
              <a:ea typeface="Arial"/>
              <a:cs typeface="Arial"/>
              <a:sym typeface="Arial"/>
            </a:endParaRPr>
          </a:p>
        </p:txBody>
      </p:sp>
      <p:pic>
        <p:nvPicPr>
          <p:cNvPr id="169" name="Google Shape;169;p6"/>
          <p:cNvPicPr preferRelativeResize="0"/>
          <p:nvPr/>
        </p:nvPicPr>
        <p:blipFill rotWithShape="1">
          <a:blip r:embed="rId12">
            <a:alphaModFix/>
          </a:blip>
          <a:srcRect b="0" l="0" r="0" t="0"/>
          <a:stretch/>
        </p:blipFill>
        <p:spPr>
          <a:xfrm>
            <a:off x="1054100" y="8583500"/>
            <a:ext cx="825500" cy="825500"/>
          </a:xfrm>
          <a:prstGeom prst="rect">
            <a:avLst/>
          </a:prstGeom>
          <a:noFill/>
          <a:ln>
            <a:noFill/>
          </a:ln>
        </p:spPr>
      </p:pic>
      <p:pic>
        <p:nvPicPr>
          <p:cNvPr id="170" name="Google Shape;170;p6"/>
          <p:cNvPicPr preferRelativeResize="0"/>
          <p:nvPr/>
        </p:nvPicPr>
        <p:blipFill rotWithShape="1">
          <a:blip r:embed="rId13">
            <a:alphaModFix/>
          </a:blip>
          <a:srcRect b="0" l="0" r="0" t="0"/>
          <a:stretch/>
        </p:blipFill>
        <p:spPr>
          <a:xfrm>
            <a:off x="1282700" y="8850200"/>
            <a:ext cx="368300" cy="279400"/>
          </a:xfrm>
          <a:prstGeom prst="rect">
            <a:avLst/>
          </a:prstGeom>
          <a:noFill/>
          <a:ln>
            <a:noFill/>
          </a:ln>
        </p:spPr>
      </p:pic>
      <p:pic>
        <p:nvPicPr>
          <p:cNvPr id="171" name="Google Shape;171;p6"/>
          <p:cNvPicPr preferRelativeResize="0"/>
          <p:nvPr/>
        </p:nvPicPr>
        <p:blipFill rotWithShape="1">
          <a:blip r:embed="rId14">
            <a:alphaModFix/>
          </a:blip>
          <a:srcRect b="0" l="0" r="0" t="0"/>
          <a:stretch/>
        </p:blipFill>
        <p:spPr>
          <a:xfrm rot="-5400000">
            <a:off x="9639300" y="6062000"/>
            <a:ext cx="6172200" cy="3073400"/>
          </a:xfrm>
          <a:prstGeom prst="rect">
            <a:avLst/>
          </a:prstGeom>
          <a:noFill/>
          <a:ln>
            <a:noFill/>
          </a:ln>
        </p:spPr>
      </p:pic>
      <p:sp>
        <p:nvSpPr>
          <p:cNvPr id="172" name="Google Shape;172;p6"/>
          <p:cNvSpPr txBox="1"/>
          <p:nvPr/>
        </p:nvSpPr>
        <p:spPr>
          <a:xfrm>
            <a:off x="2324100" y="9104200"/>
            <a:ext cx="9273000" cy="3048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1700"/>
              <a:buFont typeface="Arial"/>
              <a:buNone/>
            </a:pPr>
            <a:r>
              <a:rPr lang="en-US" sz="1700">
                <a:solidFill>
                  <a:srgbClr val="141918"/>
                </a:solidFill>
              </a:rPr>
              <a:t>Mengetahui skill dan tools yang dibutuhkan dan sesuai di industri yang kamu mau, akan membuatmu lebih siap menghadapi persaingan kerja dan lebih mudah mendapatkan peluang.</a:t>
            </a:r>
            <a:endParaRPr sz="1700">
              <a:solidFill>
                <a:srgbClr val="141918"/>
              </a:solidFill>
            </a:endParaRPr>
          </a:p>
          <a:p>
            <a:pPr indent="0" lvl="0" marL="0" marR="0" rtl="0" algn="l">
              <a:lnSpc>
                <a:spcPct val="116199"/>
              </a:lnSpc>
              <a:spcBef>
                <a:spcPts val="0"/>
              </a:spcBef>
              <a:spcAft>
                <a:spcPts val="0"/>
              </a:spcAft>
              <a:buClr>
                <a:srgbClr val="000000"/>
              </a:buClr>
              <a:buSzPts val="1700"/>
              <a:buFont typeface="Arial"/>
              <a:buNone/>
            </a:pPr>
            <a:r>
              <a:t/>
            </a:r>
            <a:endParaRPr sz="1700">
              <a:solidFill>
                <a:srgbClr val="141918"/>
              </a:solidFill>
            </a:endParaRPr>
          </a:p>
          <a:p>
            <a:pPr indent="0" lvl="0" marL="0" marR="0" rtl="0" algn="l">
              <a:lnSpc>
                <a:spcPct val="116199"/>
              </a:lnSpc>
              <a:spcBef>
                <a:spcPts val="0"/>
              </a:spcBef>
              <a:spcAft>
                <a:spcPts val="0"/>
              </a:spcAft>
              <a:buClr>
                <a:srgbClr val="000000"/>
              </a:buClr>
              <a:buSzPts val="1700"/>
              <a:buFont typeface="Arial"/>
              <a:buNone/>
            </a:pPr>
            <a:r>
              <a:t/>
            </a:r>
            <a:endParaRPr sz="1700">
              <a:solidFill>
                <a:srgbClr val="141918"/>
              </a:solidFill>
            </a:endParaRPr>
          </a:p>
          <a:p>
            <a:pPr indent="0" lvl="0" marL="0" marR="0" rtl="0" algn="l">
              <a:lnSpc>
                <a:spcPct val="116199"/>
              </a:lnSpc>
              <a:spcBef>
                <a:spcPts val="0"/>
              </a:spcBef>
              <a:spcAft>
                <a:spcPts val="0"/>
              </a:spcAft>
              <a:buClr>
                <a:srgbClr val="000000"/>
              </a:buClr>
              <a:buSzPts val="1700"/>
              <a:buFont typeface="Arial"/>
              <a:buNone/>
            </a:pPr>
            <a:r>
              <a:t/>
            </a:r>
            <a:endParaRPr sz="1700">
              <a:solidFill>
                <a:srgbClr val="141918"/>
              </a:solidFill>
            </a:endParaRPr>
          </a:p>
          <a:p>
            <a:pPr indent="0" lvl="0" marL="0" marR="0" rtl="0" algn="l">
              <a:lnSpc>
                <a:spcPct val="116199"/>
              </a:lnSpc>
              <a:spcBef>
                <a:spcPts val="0"/>
              </a:spcBef>
              <a:spcAft>
                <a:spcPts val="0"/>
              </a:spcAft>
              <a:buClr>
                <a:srgbClr val="000000"/>
              </a:buClr>
              <a:buSzPts val="1700"/>
              <a:buFont typeface="Arial"/>
              <a:buNone/>
            </a:pPr>
            <a:r>
              <a:t/>
            </a:r>
            <a:endParaRPr sz="1700">
              <a:solidFill>
                <a:srgbClr val="141918"/>
              </a:solidFill>
            </a:endParaRPr>
          </a:p>
          <a:p>
            <a:pPr indent="0" lvl="0" marL="0" marR="0" rtl="0" algn="l">
              <a:lnSpc>
                <a:spcPct val="116199"/>
              </a:lnSpc>
              <a:spcBef>
                <a:spcPts val="0"/>
              </a:spcBef>
              <a:spcAft>
                <a:spcPts val="0"/>
              </a:spcAft>
              <a:buClr>
                <a:srgbClr val="000000"/>
              </a:buClr>
              <a:buSzPts val="1700"/>
              <a:buFont typeface="Arial"/>
              <a:buNone/>
            </a:pPr>
            <a:r>
              <a:t/>
            </a:r>
            <a:endParaRPr sz="1700">
              <a:solidFill>
                <a:srgbClr val="141918"/>
              </a:solidFill>
            </a:endParaRPr>
          </a:p>
          <a:p>
            <a:pPr indent="0" lvl="0" marL="0" marR="0" rtl="0" algn="l">
              <a:lnSpc>
                <a:spcPct val="116199"/>
              </a:lnSpc>
              <a:spcBef>
                <a:spcPts val="0"/>
              </a:spcBef>
              <a:spcAft>
                <a:spcPts val="0"/>
              </a:spcAft>
              <a:buClr>
                <a:srgbClr val="000000"/>
              </a:buClr>
              <a:buSzPts val="1700"/>
              <a:buFont typeface="Arial"/>
              <a:buNone/>
            </a:pPr>
            <a:r>
              <a:t/>
            </a:r>
            <a:endParaRPr sz="1700">
              <a:solidFill>
                <a:srgbClr val="141918"/>
              </a:solidFill>
            </a:endParaRPr>
          </a:p>
          <a:p>
            <a:pPr indent="0" lvl="0" marL="0" marR="0" rtl="0" algn="l">
              <a:lnSpc>
                <a:spcPct val="116199"/>
              </a:lnSpc>
              <a:spcBef>
                <a:spcPts val="0"/>
              </a:spcBef>
              <a:spcAft>
                <a:spcPts val="0"/>
              </a:spcAft>
              <a:buClr>
                <a:srgbClr val="000000"/>
              </a:buClr>
              <a:buSzPts val="1700"/>
              <a:buFont typeface="Arial"/>
              <a:buNone/>
            </a:pPr>
            <a:r>
              <a:t/>
            </a:r>
            <a:endParaRPr sz="1700">
              <a:solidFill>
                <a:srgbClr val="141918"/>
              </a:solidFill>
            </a:endParaRPr>
          </a:p>
          <a:p>
            <a:pPr indent="0" lvl="0" marL="0" marR="0" rtl="0" algn="l">
              <a:lnSpc>
                <a:spcPct val="116199"/>
              </a:lnSpc>
              <a:spcBef>
                <a:spcPts val="0"/>
              </a:spcBef>
              <a:spcAft>
                <a:spcPts val="0"/>
              </a:spcAft>
              <a:buClr>
                <a:srgbClr val="000000"/>
              </a:buClr>
              <a:buSzPts val="1700"/>
              <a:buFont typeface="Arial"/>
              <a:buNone/>
            </a:pPr>
            <a:r>
              <a:t/>
            </a:r>
            <a:endParaRPr sz="1700">
              <a:solidFill>
                <a:srgbClr val="141918"/>
              </a:solidFill>
            </a:endParaRPr>
          </a:p>
        </p:txBody>
      </p:sp>
      <p:sp>
        <p:nvSpPr>
          <p:cNvPr id="173" name="Google Shape;173;p6"/>
          <p:cNvSpPr txBox="1"/>
          <p:nvPr/>
        </p:nvSpPr>
        <p:spPr>
          <a:xfrm>
            <a:off x="2324100" y="8596200"/>
            <a:ext cx="5859600" cy="4317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400"/>
              <a:buFont typeface="Arial"/>
              <a:buNone/>
            </a:pPr>
            <a:r>
              <a:rPr b="1" lang="en-US" sz="2400">
                <a:solidFill>
                  <a:srgbClr val="141918"/>
                </a:solidFill>
              </a:rPr>
              <a:t>Better Preparation for the Job Market</a:t>
            </a:r>
            <a:endParaRPr b="1" i="0" sz="1400" u="none" cap="none" strike="noStrike">
              <a:solidFill>
                <a:srgbClr val="000000"/>
              </a:solidFill>
              <a:latin typeface="Arial"/>
              <a:ea typeface="Arial"/>
              <a:cs typeface="Arial"/>
              <a:sym typeface="Arial"/>
            </a:endParaRPr>
          </a:p>
        </p:txBody>
      </p:sp>
      <p:sp>
        <p:nvSpPr>
          <p:cNvPr id="174" name="Google Shape;174;p6"/>
          <p:cNvSpPr txBox="1"/>
          <p:nvPr/>
        </p:nvSpPr>
        <p:spPr>
          <a:xfrm>
            <a:off x="855425" y="927000"/>
            <a:ext cx="10741800" cy="23241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chemeClr val="dk1"/>
              </a:buClr>
              <a:buSzPts val="8500"/>
              <a:buFont typeface="Arial"/>
              <a:buNone/>
            </a:pPr>
            <a:r>
              <a:rPr b="1" lang="en-US" sz="8500">
                <a:solidFill>
                  <a:srgbClr val="3A3685"/>
                </a:solidFill>
                <a:latin typeface="Archivo"/>
                <a:ea typeface="Archivo"/>
                <a:cs typeface="Archivo"/>
                <a:sym typeface="Archivo"/>
              </a:rPr>
              <a:t>Important to Knows</a:t>
            </a:r>
            <a:endParaRPr b="1" i="0" sz="8500" u="none" cap="none" strike="noStrike">
              <a:solidFill>
                <a:srgbClr val="3A3685"/>
              </a:solidFill>
              <a:latin typeface="Archivo"/>
              <a:ea typeface="Archivo"/>
              <a:cs typeface="Archivo"/>
              <a:sym typeface="Archivo"/>
            </a:endParaRPr>
          </a:p>
          <a:p>
            <a:pPr indent="0" lvl="0" marL="0" marR="0" rtl="0" algn="l">
              <a:lnSpc>
                <a:spcPct val="99600"/>
              </a:lnSpc>
              <a:spcBef>
                <a:spcPts val="0"/>
              </a:spcBef>
              <a:spcAft>
                <a:spcPts val="0"/>
              </a:spcAft>
              <a:buClr>
                <a:srgbClr val="000000"/>
              </a:buClr>
              <a:buSzPts val="8500"/>
              <a:buFont typeface="Arial"/>
              <a:buNone/>
            </a:pPr>
            <a:r>
              <a:rPr b="1" lang="en-US" sz="5000">
                <a:solidFill>
                  <a:srgbClr val="3A3685"/>
                </a:solidFill>
                <a:latin typeface="Archivo"/>
                <a:ea typeface="Archivo"/>
                <a:cs typeface="Archivo"/>
                <a:sym typeface="Archivo"/>
              </a:rPr>
              <a:t>Career Track in Data Science</a:t>
            </a:r>
            <a:endParaRPr b="1" i="0" sz="5000" u="none" cap="none" strike="noStrike">
              <a:solidFill>
                <a:srgbClr val="3A3685"/>
              </a:solidFill>
              <a:latin typeface="Archivo"/>
              <a:ea typeface="Archivo"/>
              <a:cs typeface="Archivo"/>
              <a:sym typeface="Archiv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8" name="Shape 178"/>
        <p:cNvGrpSpPr/>
        <p:nvPr/>
      </p:nvGrpSpPr>
      <p:grpSpPr>
        <a:xfrm>
          <a:off x="0" y="0"/>
          <a:ext cx="0" cy="0"/>
          <a:chOff x="0" y="0"/>
          <a:chExt cx="0" cy="0"/>
        </a:xfrm>
      </p:grpSpPr>
      <p:pic>
        <p:nvPicPr>
          <p:cNvPr id="179" name="Google Shape;179;g3387e47e35d_0_19"/>
          <p:cNvPicPr preferRelativeResize="0"/>
          <p:nvPr/>
        </p:nvPicPr>
        <p:blipFill rotWithShape="1">
          <a:blip r:embed="rId3">
            <a:alphaModFix/>
          </a:blip>
          <a:srcRect b="0" l="0" r="0" t="0"/>
          <a:stretch/>
        </p:blipFill>
        <p:spPr>
          <a:xfrm>
            <a:off x="-114300" y="-1333500"/>
            <a:ext cx="18732500" cy="7556500"/>
          </a:xfrm>
          <a:prstGeom prst="rect">
            <a:avLst/>
          </a:prstGeom>
          <a:noFill/>
          <a:ln>
            <a:noFill/>
          </a:ln>
        </p:spPr>
      </p:pic>
      <p:sp>
        <p:nvSpPr>
          <p:cNvPr id="180" name="Google Shape;180;g3387e47e35d_0_19"/>
          <p:cNvSpPr txBox="1"/>
          <p:nvPr/>
        </p:nvSpPr>
        <p:spPr>
          <a:xfrm>
            <a:off x="889000" y="1397000"/>
            <a:ext cx="16188900" cy="1511400"/>
          </a:xfrm>
          <a:prstGeom prst="rect">
            <a:avLst/>
          </a:prstGeom>
          <a:noFill/>
          <a:ln>
            <a:noFill/>
          </a:ln>
        </p:spPr>
        <p:txBody>
          <a:bodyPr anchorCtr="0" anchor="t" bIns="0" lIns="0" spcFirstLastPara="1" rIns="0" wrap="square" tIns="0">
            <a:noAutofit/>
          </a:bodyPr>
          <a:lstStyle/>
          <a:p>
            <a:pPr indent="0" lvl="0" marL="0" rtl="0" algn="l">
              <a:lnSpc>
                <a:spcPct val="99600"/>
              </a:lnSpc>
              <a:spcBef>
                <a:spcPts val="0"/>
              </a:spcBef>
              <a:spcAft>
                <a:spcPts val="0"/>
              </a:spcAft>
              <a:buClr>
                <a:schemeClr val="dk1"/>
              </a:buClr>
              <a:buSzPts val="8500"/>
              <a:buFont typeface="Arial"/>
              <a:buNone/>
            </a:pPr>
            <a:r>
              <a:rPr b="1" lang="en-US" sz="8500">
                <a:solidFill>
                  <a:srgbClr val="3A3685"/>
                </a:solidFill>
                <a:latin typeface="Archivo"/>
                <a:ea typeface="Archivo"/>
                <a:cs typeface="Archivo"/>
                <a:sym typeface="Archivo"/>
              </a:rPr>
              <a:t>Career Role Options </a:t>
            </a:r>
            <a:r>
              <a:rPr lang="en-US" sz="3200">
                <a:solidFill>
                  <a:srgbClr val="55536E"/>
                </a:solidFill>
                <a:latin typeface="Archivo"/>
                <a:ea typeface="Archivo"/>
                <a:cs typeface="Archivo"/>
                <a:sym typeface="Archivo"/>
              </a:rPr>
              <a:t>Start Level</a:t>
            </a:r>
            <a:endParaRPr>
              <a:solidFill>
                <a:schemeClr val="dk1"/>
              </a:solidFill>
            </a:endParaRPr>
          </a:p>
          <a:p>
            <a:pPr indent="0" lvl="0" marL="0" marR="0" rtl="0" algn="l">
              <a:lnSpc>
                <a:spcPct val="99600"/>
              </a:lnSpc>
              <a:spcBef>
                <a:spcPts val="0"/>
              </a:spcBef>
              <a:spcAft>
                <a:spcPts val="0"/>
              </a:spcAft>
              <a:buClr>
                <a:srgbClr val="000000"/>
              </a:buClr>
              <a:buSzPts val="8500"/>
              <a:buFont typeface="Arial"/>
              <a:buNone/>
            </a:pPr>
            <a:r>
              <a:t/>
            </a:r>
            <a:endParaRPr b="1" sz="8500">
              <a:solidFill>
                <a:srgbClr val="3A3685"/>
              </a:solidFill>
              <a:latin typeface="Archivo"/>
              <a:ea typeface="Archivo"/>
              <a:cs typeface="Archivo"/>
              <a:sym typeface="Archivo"/>
            </a:endParaRPr>
          </a:p>
        </p:txBody>
      </p:sp>
      <p:sp>
        <p:nvSpPr>
          <p:cNvPr id="181" name="Google Shape;181;g3387e47e35d_0_19"/>
          <p:cNvSpPr txBox="1"/>
          <p:nvPr/>
        </p:nvSpPr>
        <p:spPr>
          <a:xfrm>
            <a:off x="939800" y="2832100"/>
            <a:ext cx="5778600" cy="5715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3200"/>
              <a:buFont typeface="Arial"/>
              <a:buNone/>
            </a:pPr>
            <a:r>
              <a:t/>
            </a:r>
            <a:endParaRPr b="0" i="0" sz="1400" u="none" cap="none" strike="noStrike">
              <a:solidFill>
                <a:srgbClr val="000000"/>
              </a:solidFill>
              <a:latin typeface="Arial"/>
              <a:ea typeface="Arial"/>
              <a:cs typeface="Arial"/>
              <a:sym typeface="Arial"/>
            </a:endParaRPr>
          </a:p>
        </p:txBody>
      </p:sp>
      <p:pic>
        <p:nvPicPr>
          <p:cNvPr id="182" name="Google Shape;182;g3387e47e35d_0_19"/>
          <p:cNvPicPr preferRelativeResize="0"/>
          <p:nvPr/>
        </p:nvPicPr>
        <p:blipFill rotWithShape="1">
          <a:blip r:embed="rId4">
            <a:alphaModFix/>
          </a:blip>
          <a:srcRect b="0" l="0" r="0" t="0"/>
          <a:stretch/>
        </p:blipFill>
        <p:spPr>
          <a:xfrm>
            <a:off x="920750" y="3295225"/>
            <a:ext cx="4787900" cy="6533076"/>
          </a:xfrm>
          <a:prstGeom prst="rect">
            <a:avLst/>
          </a:prstGeom>
          <a:noFill/>
          <a:ln>
            <a:noFill/>
          </a:ln>
        </p:spPr>
      </p:pic>
      <p:pic>
        <p:nvPicPr>
          <p:cNvPr id="183" name="Google Shape;183;g3387e47e35d_0_19"/>
          <p:cNvPicPr preferRelativeResize="0"/>
          <p:nvPr/>
        </p:nvPicPr>
        <p:blipFill rotWithShape="1">
          <a:blip r:embed="rId5">
            <a:alphaModFix/>
          </a:blip>
          <a:srcRect b="0" l="0" r="0" t="0"/>
          <a:stretch/>
        </p:blipFill>
        <p:spPr>
          <a:xfrm>
            <a:off x="1352550" y="3676225"/>
            <a:ext cx="3949700" cy="2349500"/>
          </a:xfrm>
          <a:prstGeom prst="rect">
            <a:avLst/>
          </a:prstGeom>
          <a:noFill/>
          <a:ln>
            <a:noFill/>
          </a:ln>
        </p:spPr>
      </p:pic>
      <p:sp>
        <p:nvSpPr>
          <p:cNvPr id="184" name="Google Shape;184;g3387e47e35d_0_19"/>
          <p:cNvSpPr txBox="1"/>
          <p:nvPr/>
        </p:nvSpPr>
        <p:spPr>
          <a:xfrm>
            <a:off x="1441450" y="6228925"/>
            <a:ext cx="3759300" cy="558900"/>
          </a:xfrm>
          <a:prstGeom prst="rect">
            <a:avLst/>
          </a:prstGeom>
          <a:noFill/>
          <a:ln>
            <a:noFill/>
          </a:ln>
        </p:spPr>
        <p:txBody>
          <a:bodyPr anchorCtr="0" anchor="b" bIns="0" lIns="0" spcFirstLastPara="1" rIns="0" wrap="square" tIns="0">
            <a:noAutofit/>
          </a:bodyPr>
          <a:lstStyle/>
          <a:p>
            <a:pPr indent="0" lvl="0" marL="0" marR="0" rtl="0" algn="ctr">
              <a:lnSpc>
                <a:spcPct val="116199"/>
              </a:lnSpc>
              <a:spcBef>
                <a:spcPts val="0"/>
              </a:spcBef>
              <a:spcAft>
                <a:spcPts val="0"/>
              </a:spcAft>
              <a:buClr>
                <a:srgbClr val="000000"/>
              </a:buClr>
              <a:buSzPts val="3100"/>
              <a:buFont typeface="Arial"/>
              <a:buNone/>
            </a:pPr>
            <a:r>
              <a:rPr b="1" lang="en-US" sz="3100">
                <a:solidFill>
                  <a:srgbClr val="38AF69"/>
                </a:solidFill>
                <a:latin typeface="Archivo Medium"/>
                <a:ea typeface="Archivo Medium"/>
                <a:cs typeface="Archivo Medium"/>
                <a:sym typeface="Archivo Medium"/>
              </a:rPr>
              <a:t>Data Analyst</a:t>
            </a:r>
            <a:endParaRPr b="0" i="0" sz="1400" u="none" cap="none" strike="noStrike">
              <a:solidFill>
                <a:srgbClr val="000000"/>
              </a:solidFill>
              <a:latin typeface="Arial"/>
              <a:ea typeface="Arial"/>
              <a:cs typeface="Arial"/>
              <a:sym typeface="Arial"/>
            </a:endParaRPr>
          </a:p>
        </p:txBody>
      </p:sp>
      <p:sp>
        <p:nvSpPr>
          <p:cNvPr id="185" name="Google Shape;185;g3387e47e35d_0_19"/>
          <p:cNvSpPr txBox="1"/>
          <p:nvPr/>
        </p:nvSpPr>
        <p:spPr>
          <a:xfrm>
            <a:off x="1168350" y="6991025"/>
            <a:ext cx="4292700" cy="355500"/>
          </a:xfrm>
          <a:prstGeom prst="rect">
            <a:avLst/>
          </a:prstGeom>
          <a:noFill/>
          <a:ln>
            <a:noFill/>
          </a:ln>
        </p:spPr>
        <p:txBody>
          <a:bodyPr anchorCtr="0" anchor="t" bIns="0" lIns="0" spcFirstLastPara="1" rIns="0" wrap="square" tIns="0">
            <a:noAutofit/>
          </a:bodyPr>
          <a:lstStyle/>
          <a:p>
            <a:pPr indent="0" lvl="0" marL="0" marR="0" rtl="0" algn="just">
              <a:lnSpc>
                <a:spcPct val="124499"/>
              </a:lnSpc>
              <a:spcBef>
                <a:spcPts val="0"/>
              </a:spcBef>
              <a:spcAft>
                <a:spcPts val="0"/>
              </a:spcAft>
              <a:buClr>
                <a:srgbClr val="000000"/>
              </a:buClr>
              <a:buSzPts val="2000"/>
              <a:buFont typeface="Arial"/>
              <a:buNone/>
            </a:pPr>
            <a:r>
              <a:rPr lang="en-US" sz="2000">
                <a:solidFill>
                  <a:srgbClr val="FFFFFF"/>
                </a:solidFill>
                <a:latin typeface="Archivo"/>
                <a:ea typeface="Archivo"/>
                <a:cs typeface="Archivo"/>
                <a:sym typeface="Archivo"/>
              </a:rPr>
              <a:t>Fokus pada analisis dan visualisasi data untuk memberikan insight bisnis. Menggunakan SQL, Excel, Python, dan tools seperti Tableau atau Power BI.</a:t>
            </a:r>
            <a:endParaRPr b="0" i="0" sz="1400" u="none" cap="none" strike="noStrike">
              <a:solidFill>
                <a:srgbClr val="000000"/>
              </a:solidFill>
              <a:latin typeface="Arial"/>
              <a:ea typeface="Arial"/>
              <a:cs typeface="Arial"/>
              <a:sym typeface="Arial"/>
            </a:endParaRPr>
          </a:p>
        </p:txBody>
      </p:sp>
      <p:pic>
        <p:nvPicPr>
          <p:cNvPr id="186" name="Google Shape;186;g3387e47e35d_0_19"/>
          <p:cNvPicPr preferRelativeResize="0"/>
          <p:nvPr/>
        </p:nvPicPr>
        <p:blipFill rotWithShape="1">
          <a:blip r:embed="rId6">
            <a:alphaModFix/>
          </a:blip>
          <a:srcRect b="0" l="0" r="0" t="0"/>
          <a:stretch/>
        </p:blipFill>
        <p:spPr>
          <a:xfrm>
            <a:off x="2628900" y="4102100"/>
            <a:ext cx="1435100" cy="1435100"/>
          </a:xfrm>
          <a:prstGeom prst="rect">
            <a:avLst/>
          </a:prstGeom>
          <a:noFill/>
          <a:ln>
            <a:noFill/>
          </a:ln>
        </p:spPr>
      </p:pic>
      <p:pic>
        <p:nvPicPr>
          <p:cNvPr id="187" name="Google Shape;187;g3387e47e35d_0_19"/>
          <p:cNvPicPr preferRelativeResize="0"/>
          <p:nvPr/>
        </p:nvPicPr>
        <p:blipFill rotWithShape="1">
          <a:blip r:embed="rId7">
            <a:alphaModFix/>
          </a:blip>
          <a:srcRect b="0" l="0" r="0" t="0"/>
          <a:stretch/>
        </p:blipFill>
        <p:spPr>
          <a:xfrm>
            <a:off x="6673850" y="3295225"/>
            <a:ext cx="4826000" cy="6533076"/>
          </a:xfrm>
          <a:prstGeom prst="rect">
            <a:avLst/>
          </a:prstGeom>
          <a:noFill/>
          <a:ln>
            <a:noFill/>
          </a:ln>
        </p:spPr>
      </p:pic>
      <p:pic>
        <p:nvPicPr>
          <p:cNvPr id="188" name="Google Shape;188;g3387e47e35d_0_19"/>
          <p:cNvPicPr preferRelativeResize="0"/>
          <p:nvPr/>
        </p:nvPicPr>
        <p:blipFill rotWithShape="1">
          <a:blip r:embed="rId8">
            <a:alphaModFix/>
          </a:blip>
          <a:srcRect b="0" l="0" r="0" t="0"/>
          <a:stretch/>
        </p:blipFill>
        <p:spPr>
          <a:xfrm>
            <a:off x="7118350" y="3688925"/>
            <a:ext cx="3949700" cy="2336800"/>
          </a:xfrm>
          <a:prstGeom prst="rect">
            <a:avLst/>
          </a:prstGeom>
          <a:noFill/>
          <a:ln>
            <a:noFill/>
          </a:ln>
        </p:spPr>
      </p:pic>
      <p:sp>
        <p:nvSpPr>
          <p:cNvPr id="189" name="Google Shape;189;g3387e47e35d_0_19"/>
          <p:cNvSpPr txBox="1"/>
          <p:nvPr/>
        </p:nvSpPr>
        <p:spPr>
          <a:xfrm>
            <a:off x="7207250" y="6228925"/>
            <a:ext cx="3759300" cy="558900"/>
          </a:xfrm>
          <a:prstGeom prst="rect">
            <a:avLst/>
          </a:prstGeom>
          <a:noFill/>
          <a:ln>
            <a:noFill/>
          </a:ln>
        </p:spPr>
        <p:txBody>
          <a:bodyPr anchorCtr="0" anchor="b" bIns="0" lIns="0" spcFirstLastPara="1" rIns="0" wrap="square" tIns="0">
            <a:noAutofit/>
          </a:bodyPr>
          <a:lstStyle/>
          <a:p>
            <a:pPr indent="0" lvl="0" marL="0" marR="0" rtl="0" algn="ctr">
              <a:lnSpc>
                <a:spcPct val="116199"/>
              </a:lnSpc>
              <a:spcBef>
                <a:spcPts val="0"/>
              </a:spcBef>
              <a:spcAft>
                <a:spcPts val="0"/>
              </a:spcAft>
              <a:buClr>
                <a:srgbClr val="000000"/>
              </a:buClr>
              <a:buSzPts val="3100"/>
              <a:buFont typeface="Arial"/>
              <a:buNone/>
            </a:pPr>
            <a:r>
              <a:rPr b="1" lang="en-US" sz="3100">
                <a:solidFill>
                  <a:srgbClr val="3A3685"/>
                </a:solidFill>
                <a:latin typeface="Archivo Medium"/>
                <a:ea typeface="Archivo Medium"/>
                <a:cs typeface="Archivo Medium"/>
                <a:sym typeface="Archivo Medium"/>
              </a:rPr>
              <a:t>Data Scientist</a:t>
            </a:r>
            <a:endParaRPr b="0" i="0" sz="1400" u="none" cap="none" strike="noStrike">
              <a:solidFill>
                <a:srgbClr val="000000"/>
              </a:solidFill>
              <a:latin typeface="Arial"/>
              <a:ea typeface="Arial"/>
              <a:cs typeface="Arial"/>
              <a:sym typeface="Arial"/>
            </a:endParaRPr>
          </a:p>
        </p:txBody>
      </p:sp>
      <p:pic>
        <p:nvPicPr>
          <p:cNvPr id="190" name="Google Shape;190;g3387e47e35d_0_19"/>
          <p:cNvPicPr preferRelativeResize="0"/>
          <p:nvPr/>
        </p:nvPicPr>
        <p:blipFill rotWithShape="1">
          <a:blip r:embed="rId9">
            <a:alphaModFix/>
          </a:blip>
          <a:srcRect b="0" l="0" r="0" t="0"/>
          <a:stretch/>
        </p:blipFill>
        <p:spPr>
          <a:xfrm>
            <a:off x="8293100" y="3937000"/>
            <a:ext cx="1625600" cy="1625600"/>
          </a:xfrm>
          <a:prstGeom prst="rect">
            <a:avLst/>
          </a:prstGeom>
          <a:noFill/>
          <a:ln>
            <a:noFill/>
          </a:ln>
        </p:spPr>
      </p:pic>
      <p:sp>
        <p:nvSpPr>
          <p:cNvPr id="191" name="Google Shape;191;g3387e47e35d_0_19"/>
          <p:cNvSpPr txBox="1"/>
          <p:nvPr/>
        </p:nvSpPr>
        <p:spPr>
          <a:xfrm>
            <a:off x="7026400" y="6914825"/>
            <a:ext cx="4178100" cy="3555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900"/>
              </a:spcBef>
              <a:spcAft>
                <a:spcPts val="0"/>
              </a:spcAft>
              <a:buNone/>
            </a:pPr>
            <a:r>
              <a:rPr lang="en-US" sz="2000">
                <a:solidFill>
                  <a:srgbClr val="FFFFFF"/>
                </a:solidFill>
                <a:latin typeface="Archivo"/>
                <a:ea typeface="Archivo"/>
                <a:cs typeface="Archivo"/>
                <a:sym typeface="Archivo"/>
              </a:rPr>
              <a:t>Menggunakan metode statistik dan machine learning untuk membangun model prediktif dan memberikan solusi berbasis data. Menggunakan Python, R, serta library seperti Scikit-learn dan TensorFlow.</a:t>
            </a:r>
            <a:br>
              <a:rPr lang="en-US" sz="2000">
                <a:solidFill>
                  <a:srgbClr val="FFFFFF"/>
                </a:solidFill>
                <a:latin typeface="Archivo"/>
                <a:ea typeface="Archivo"/>
                <a:cs typeface="Archivo"/>
                <a:sym typeface="Archivo"/>
              </a:rPr>
            </a:br>
            <a:endParaRPr sz="2000">
              <a:solidFill>
                <a:srgbClr val="FFFFFF"/>
              </a:solidFill>
              <a:latin typeface="Archivo"/>
              <a:ea typeface="Archivo"/>
              <a:cs typeface="Archivo"/>
              <a:sym typeface="Archivo"/>
            </a:endParaRPr>
          </a:p>
          <a:p>
            <a:pPr indent="0" lvl="0" marL="0" marR="0" rtl="0" algn="just">
              <a:lnSpc>
                <a:spcPct val="124499"/>
              </a:lnSpc>
              <a:spcBef>
                <a:spcPts val="900"/>
              </a:spcBef>
              <a:spcAft>
                <a:spcPts val="0"/>
              </a:spcAft>
              <a:buClr>
                <a:srgbClr val="000000"/>
              </a:buClr>
              <a:buSzPts val="2000"/>
              <a:buFont typeface="Arial"/>
              <a:buNone/>
            </a:pPr>
            <a:r>
              <a:rPr lang="en-US" sz="2000">
                <a:solidFill>
                  <a:srgbClr val="FFFFFF"/>
                </a:solidFill>
                <a:latin typeface="Archivo"/>
                <a:ea typeface="Archivo"/>
                <a:cs typeface="Archivo"/>
                <a:sym typeface="Archivo"/>
              </a:rPr>
              <a:t>1</a:t>
            </a:r>
            <a:endParaRPr sz="2000">
              <a:solidFill>
                <a:srgbClr val="FFFFFF"/>
              </a:solidFill>
              <a:latin typeface="Archivo"/>
              <a:ea typeface="Archivo"/>
              <a:cs typeface="Archivo"/>
              <a:sym typeface="Archivo"/>
            </a:endParaRPr>
          </a:p>
        </p:txBody>
      </p:sp>
      <p:pic>
        <p:nvPicPr>
          <p:cNvPr id="192" name="Google Shape;192;g3387e47e35d_0_19"/>
          <p:cNvPicPr preferRelativeResize="0"/>
          <p:nvPr/>
        </p:nvPicPr>
        <p:blipFill rotWithShape="1">
          <a:blip r:embed="rId10">
            <a:alphaModFix/>
          </a:blip>
          <a:srcRect b="0" l="0" r="0" t="0"/>
          <a:stretch/>
        </p:blipFill>
        <p:spPr>
          <a:xfrm>
            <a:off x="12465050" y="3295225"/>
            <a:ext cx="4826000" cy="6533076"/>
          </a:xfrm>
          <a:prstGeom prst="rect">
            <a:avLst/>
          </a:prstGeom>
          <a:noFill/>
          <a:ln>
            <a:noFill/>
          </a:ln>
        </p:spPr>
      </p:pic>
      <p:pic>
        <p:nvPicPr>
          <p:cNvPr id="193" name="Google Shape;193;g3387e47e35d_0_19"/>
          <p:cNvPicPr preferRelativeResize="0"/>
          <p:nvPr/>
        </p:nvPicPr>
        <p:blipFill rotWithShape="1">
          <a:blip r:embed="rId8">
            <a:alphaModFix/>
          </a:blip>
          <a:srcRect b="0" l="0" r="0" t="0"/>
          <a:stretch/>
        </p:blipFill>
        <p:spPr>
          <a:xfrm>
            <a:off x="12909550" y="3688925"/>
            <a:ext cx="3949700" cy="2336800"/>
          </a:xfrm>
          <a:prstGeom prst="rect">
            <a:avLst/>
          </a:prstGeom>
          <a:noFill/>
          <a:ln>
            <a:noFill/>
          </a:ln>
        </p:spPr>
      </p:pic>
      <p:pic>
        <p:nvPicPr>
          <p:cNvPr id="194" name="Google Shape;194;g3387e47e35d_0_19"/>
          <p:cNvPicPr preferRelativeResize="0"/>
          <p:nvPr/>
        </p:nvPicPr>
        <p:blipFill rotWithShape="1">
          <a:blip r:embed="rId11">
            <a:alphaModFix/>
          </a:blip>
          <a:srcRect b="0" l="0" r="0" t="0"/>
          <a:stretch/>
        </p:blipFill>
        <p:spPr>
          <a:xfrm>
            <a:off x="14217650" y="4140200"/>
            <a:ext cx="1371600" cy="1371600"/>
          </a:xfrm>
          <a:prstGeom prst="rect">
            <a:avLst/>
          </a:prstGeom>
          <a:noFill/>
          <a:ln>
            <a:noFill/>
          </a:ln>
        </p:spPr>
      </p:pic>
      <p:sp>
        <p:nvSpPr>
          <p:cNvPr id="195" name="Google Shape;195;g3387e47e35d_0_19"/>
          <p:cNvSpPr txBox="1"/>
          <p:nvPr/>
        </p:nvSpPr>
        <p:spPr>
          <a:xfrm>
            <a:off x="13074650" y="6228925"/>
            <a:ext cx="3759300" cy="558900"/>
          </a:xfrm>
          <a:prstGeom prst="rect">
            <a:avLst/>
          </a:prstGeom>
          <a:noFill/>
          <a:ln>
            <a:noFill/>
          </a:ln>
        </p:spPr>
        <p:txBody>
          <a:bodyPr anchorCtr="0" anchor="b" bIns="0" lIns="0" spcFirstLastPara="1" rIns="0" wrap="square" tIns="0">
            <a:noAutofit/>
          </a:bodyPr>
          <a:lstStyle/>
          <a:p>
            <a:pPr indent="0" lvl="0" marL="0" marR="0" rtl="0" algn="ctr">
              <a:lnSpc>
                <a:spcPct val="116199"/>
              </a:lnSpc>
              <a:spcBef>
                <a:spcPts val="0"/>
              </a:spcBef>
              <a:spcAft>
                <a:spcPts val="0"/>
              </a:spcAft>
              <a:buClr>
                <a:srgbClr val="000000"/>
              </a:buClr>
              <a:buSzPts val="3100"/>
              <a:buFont typeface="Arial"/>
              <a:buNone/>
            </a:pPr>
            <a:r>
              <a:rPr lang="en-US" sz="3100">
                <a:solidFill>
                  <a:srgbClr val="38AF69"/>
                </a:solidFill>
                <a:latin typeface="Archivo Medium"/>
                <a:ea typeface="Archivo Medium"/>
                <a:cs typeface="Archivo Medium"/>
                <a:sym typeface="Archivo Medium"/>
              </a:rPr>
              <a:t>Data Engineer</a:t>
            </a:r>
            <a:endParaRPr b="0" i="0" sz="1400" u="none" cap="none" strike="noStrike">
              <a:solidFill>
                <a:srgbClr val="000000"/>
              </a:solidFill>
              <a:latin typeface="Arial"/>
              <a:ea typeface="Arial"/>
              <a:cs typeface="Arial"/>
              <a:sym typeface="Arial"/>
            </a:endParaRPr>
          </a:p>
        </p:txBody>
      </p:sp>
      <p:sp>
        <p:nvSpPr>
          <p:cNvPr id="196" name="Google Shape;196;g3387e47e35d_0_19"/>
          <p:cNvSpPr txBox="1"/>
          <p:nvPr/>
        </p:nvSpPr>
        <p:spPr>
          <a:xfrm>
            <a:off x="12769850" y="6914825"/>
            <a:ext cx="4292700" cy="355500"/>
          </a:xfrm>
          <a:prstGeom prst="rect">
            <a:avLst/>
          </a:prstGeom>
          <a:noFill/>
          <a:ln>
            <a:noFill/>
          </a:ln>
        </p:spPr>
        <p:txBody>
          <a:bodyPr anchorCtr="0" anchor="t" bIns="0" lIns="0" spcFirstLastPara="1" rIns="0" wrap="square" tIns="0">
            <a:noAutofit/>
          </a:bodyPr>
          <a:lstStyle/>
          <a:p>
            <a:pPr indent="0" lvl="0" marL="0" marR="0" rtl="0" algn="just">
              <a:lnSpc>
                <a:spcPct val="124499"/>
              </a:lnSpc>
              <a:spcBef>
                <a:spcPts val="0"/>
              </a:spcBef>
              <a:spcAft>
                <a:spcPts val="0"/>
              </a:spcAft>
              <a:buClr>
                <a:srgbClr val="000000"/>
              </a:buClr>
              <a:buSzPts val="2000"/>
              <a:buFont typeface="Arial"/>
              <a:buNone/>
            </a:pPr>
            <a:r>
              <a:rPr lang="en-US" sz="2000">
                <a:solidFill>
                  <a:srgbClr val="FFFFFF"/>
                </a:solidFill>
                <a:latin typeface="Archivo"/>
                <a:ea typeface="Archivo"/>
                <a:cs typeface="Archivo"/>
                <a:sym typeface="Archivo"/>
              </a:rPr>
              <a:t>Bertanggung jawab membangun infrastruktur data, memproses data dalam skala besar, dan memastikan data siap digunakan untuk analisis.</a:t>
            </a:r>
            <a:endParaRPr b="0" i="0" sz="1400" u="none" cap="none" strike="noStrike">
              <a:solidFill>
                <a:srgbClr val="000000"/>
              </a:solidFill>
              <a:latin typeface="Arial"/>
              <a:ea typeface="Arial"/>
              <a:cs typeface="Arial"/>
              <a:sym typeface="Arial"/>
            </a:endParaRPr>
          </a:p>
        </p:txBody>
      </p:sp>
      <p:pic>
        <p:nvPicPr>
          <p:cNvPr id="197" name="Google Shape;197;g3387e47e35d_0_19"/>
          <p:cNvPicPr preferRelativeResize="0"/>
          <p:nvPr/>
        </p:nvPicPr>
        <p:blipFill rotWithShape="1">
          <a:blip r:embed="rId12">
            <a:alphaModFix/>
          </a:blip>
          <a:srcRect b="0" l="0" r="0" t="0"/>
          <a:stretch/>
        </p:blipFill>
        <p:spPr>
          <a:xfrm>
            <a:off x="-215900" y="-635000"/>
            <a:ext cx="2705100" cy="270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pic>
        <p:nvPicPr>
          <p:cNvPr id="202" name="Google Shape;202;p12"/>
          <p:cNvPicPr preferRelativeResize="0"/>
          <p:nvPr/>
        </p:nvPicPr>
        <p:blipFill rotWithShape="1">
          <a:blip r:embed="rId3">
            <a:alphaModFix/>
          </a:blip>
          <a:srcRect b="0" l="0" r="0" t="0"/>
          <a:stretch/>
        </p:blipFill>
        <p:spPr>
          <a:xfrm>
            <a:off x="-299825" y="-2146300"/>
            <a:ext cx="18669000" cy="7404100"/>
          </a:xfrm>
          <a:prstGeom prst="rect">
            <a:avLst/>
          </a:prstGeom>
          <a:noFill/>
          <a:ln>
            <a:noFill/>
          </a:ln>
        </p:spPr>
      </p:pic>
      <p:sp>
        <p:nvSpPr>
          <p:cNvPr id="203" name="Google Shape;203;p12"/>
          <p:cNvSpPr txBox="1"/>
          <p:nvPr/>
        </p:nvSpPr>
        <p:spPr>
          <a:xfrm>
            <a:off x="1426450" y="1308100"/>
            <a:ext cx="10751400" cy="15114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8500"/>
              <a:buFont typeface="Arial"/>
              <a:buNone/>
            </a:pPr>
            <a:r>
              <a:rPr b="1" lang="en-US" sz="8500">
                <a:solidFill>
                  <a:srgbClr val="3A3685"/>
                </a:solidFill>
                <a:latin typeface="Archivo"/>
                <a:ea typeface="Archivo"/>
                <a:cs typeface="Archivo"/>
                <a:sym typeface="Archivo"/>
              </a:rPr>
              <a:t>Career Role Options</a:t>
            </a:r>
            <a:endParaRPr b="0" i="0" sz="1400" u="none" cap="none" strike="noStrike">
              <a:solidFill>
                <a:srgbClr val="000000"/>
              </a:solidFill>
              <a:latin typeface="Arial"/>
              <a:ea typeface="Arial"/>
              <a:cs typeface="Arial"/>
              <a:sym typeface="Arial"/>
            </a:endParaRPr>
          </a:p>
        </p:txBody>
      </p:sp>
      <p:sp>
        <p:nvSpPr>
          <p:cNvPr id="204" name="Google Shape;204;p12"/>
          <p:cNvSpPr txBox="1"/>
          <p:nvPr/>
        </p:nvSpPr>
        <p:spPr>
          <a:xfrm>
            <a:off x="11929800" y="1989875"/>
            <a:ext cx="5892900" cy="5715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3200"/>
              <a:buFont typeface="Arial"/>
              <a:buNone/>
            </a:pPr>
            <a:r>
              <a:rPr lang="en-US" sz="3200">
                <a:solidFill>
                  <a:srgbClr val="55536E"/>
                </a:solidFill>
                <a:latin typeface="Archivo"/>
                <a:ea typeface="Archivo"/>
                <a:cs typeface="Archivo"/>
                <a:sym typeface="Archivo"/>
              </a:rPr>
              <a:t>Specific / Advanced Level</a:t>
            </a:r>
            <a:endParaRPr b="0" i="0" sz="1400" u="none" cap="none" strike="noStrike">
              <a:solidFill>
                <a:srgbClr val="000000"/>
              </a:solidFill>
              <a:latin typeface="Arial"/>
              <a:ea typeface="Arial"/>
              <a:cs typeface="Arial"/>
              <a:sym typeface="Arial"/>
            </a:endParaRPr>
          </a:p>
        </p:txBody>
      </p:sp>
      <p:graphicFrame>
        <p:nvGraphicFramePr>
          <p:cNvPr id="205" name="Google Shape;205;p12"/>
          <p:cNvGraphicFramePr/>
          <p:nvPr/>
        </p:nvGraphicFramePr>
        <p:xfrm>
          <a:off x="1253388" y="4241325"/>
          <a:ext cx="3000000" cy="3000000"/>
        </p:xfrm>
        <a:graphic>
          <a:graphicData uri="http://schemas.openxmlformats.org/drawingml/2006/table">
            <a:tbl>
              <a:tblPr>
                <a:noFill/>
                <a:tableStyleId>{5F13D8C4-039E-44D8-8DEC-F6120156AC8B}</a:tableStyleId>
              </a:tblPr>
              <a:tblGrid>
                <a:gridCol w="5187300"/>
                <a:gridCol w="5296950"/>
                <a:gridCol w="5296950"/>
              </a:tblGrid>
              <a:tr h="1799000">
                <a:tc>
                  <a:txBody>
                    <a:bodyPr/>
                    <a:lstStyle/>
                    <a:p>
                      <a:pPr indent="0" lvl="0" marL="0" marR="0" rtl="0" algn="ctr">
                        <a:lnSpc>
                          <a:spcPct val="91714"/>
                        </a:lnSpc>
                        <a:spcBef>
                          <a:spcPts val="0"/>
                        </a:spcBef>
                        <a:spcAft>
                          <a:spcPts val="0"/>
                        </a:spcAft>
                        <a:buClr>
                          <a:srgbClr val="000000"/>
                        </a:buClr>
                        <a:buSzPts val="2500"/>
                        <a:buFont typeface="Arial"/>
                        <a:buNone/>
                      </a:pPr>
                      <a:r>
                        <a:rPr lang="en-US" sz="2500">
                          <a:solidFill>
                            <a:srgbClr val="3A3685"/>
                          </a:solidFill>
                          <a:latin typeface="Archivo"/>
                          <a:ea typeface="Archivo"/>
                          <a:cs typeface="Archivo"/>
                          <a:sym typeface="Archivo"/>
                        </a:rPr>
                        <a:t>Business Intelligence (BI) Analyst</a:t>
                      </a:r>
                      <a:endParaRPr sz="1100" u="none" cap="none" strike="noStrike"/>
                    </a:p>
                  </a:txBody>
                  <a:tcPr marT="19050" marB="19050" marR="19050" marL="19050" anchor="ctr">
                    <a:lnL cap="flat" cmpd="sng" w="9525">
                      <a:solidFill>
                        <a:schemeClr val="dk1"/>
                      </a:solidFill>
                      <a:prstDash val="solid"/>
                      <a:round/>
                      <a:headEnd len="sm" w="sm" type="none"/>
                      <a:tailEnd len="sm" w="sm" type="none"/>
                    </a:lnL>
                    <a:lnR cap="flat" cmpd="sng" w="190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ctr">
                        <a:lnSpc>
                          <a:spcPct val="91714"/>
                        </a:lnSpc>
                        <a:spcBef>
                          <a:spcPts val="0"/>
                        </a:spcBef>
                        <a:spcAft>
                          <a:spcPts val="0"/>
                        </a:spcAft>
                        <a:buClr>
                          <a:srgbClr val="000000"/>
                        </a:buClr>
                        <a:buSzPts val="2500"/>
                        <a:buFont typeface="Arial"/>
                        <a:buNone/>
                      </a:pPr>
                      <a:r>
                        <a:rPr lang="en-US" sz="2500">
                          <a:solidFill>
                            <a:srgbClr val="3A3685"/>
                          </a:solidFill>
                          <a:latin typeface="Archivo"/>
                          <a:ea typeface="Archivo"/>
                          <a:cs typeface="Archivo"/>
                          <a:sym typeface="Archivo"/>
                        </a:rPr>
                        <a:t>Machine Learning Engineer </a:t>
                      </a:r>
                      <a:endParaRPr sz="2500">
                        <a:solidFill>
                          <a:srgbClr val="3A3685"/>
                        </a:solidFill>
                        <a:latin typeface="Archivo"/>
                        <a:ea typeface="Archivo"/>
                        <a:cs typeface="Archivo"/>
                        <a:sym typeface="Archivo"/>
                      </a:endParaRPr>
                    </a:p>
                    <a:p>
                      <a:pPr indent="0" lvl="0" marL="0" marR="0" rtl="0" algn="ctr">
                        <a:lnSpc>
                          <a:spcPct val="91714"/>
                        </a:lnSpc>
                        <a:spcBef>
                          <a:spcPts val="0"/>
                        </a:spcBef>
                        <a:spcAft>
                          <a:spcPts val="0"/>
                        </a:spcAft>
                        <a:buClr>
                          <a:srgbClr val="000000"/>
                        </a:buClr>
                        <a:buSzPts val="2500"/>
                        <a:buFont typeface="Arial"/>
                        <a:buNone/>
                      </a:pPr>
                      <a:r>
                        <a:rPr lang="en-US" sz="2500">
                          <a:solidFill>
                            <a:srgbClr val="3A3685"/>
                          </a:solidFill>
                          <a:latin typeface="Archivo"/>
                          <a:ea typeface="Archivo"/>
                          <a:cs typeface="Archivo"/>
                          <a:sym typeface="Archivo"/>
                        </a:rPr>
                        <a:t> &amp; It’s Specializations</a:t>
                      </a:r>
                      <a:endParaRPr sz="1100" u="none" cap="none" strike="noStrike"/>
                    </a:p>
                  </a:txBody>
                  <a:tcPr marT="19050" marB="19050" marR="19050" marL="19050" anchor="ctr">
                    <a:lnL cap="flat" cmpd="sng" w="19025">
                      <a:solidFill>
                        <a:schemeClr val="dk1"/>
                      </a:solidFill>
                      <a:prstDash val="solid"/>
                      <a:round/>
                      <a:headEnd len="sm" w="sm" type="none"/>
                      <a:tailEnd len="sm" w="sm" type="none"/>
                    </a:lnL>
                    <a:lnR cap="flat" cmpd="sng" w="19025">
                      <a:solidFill>
                        <a:srgbClr val="88888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ctr">
                        <a:lnSpc>
                          <a:spcPct val="91714"/>
                        </a:lnSpc>
                        <a:spcBef>
                          <a:spcPts val="0"/>
                        </a:spcBef>
                        <a:spcAft>
                          <a:spcPts val="0"/>
                        </a:spcAft>
                        <a:buNone/>
                      </a:pPr>
                      <a:r>
                        <a:rPr lang="en-US" sz="2500">
                          <a:solidFill>
                            <a:srgbClr val="3A3685"/>
                          </a:solidFill>
                          <a:latin typeface="Archivo"/>
                          <a:ea typeface="Archivo"/>
                          <a:cs typeface="Archivo"/>
                          <a:sym typeface="Archivo"/>
                        </a:rPr>
                        <a:t>Database Administrator (DBA)</a:t>
                      </a:r>
                      <a:endParaRPr sz="2500" u="none" cap="none" strike="noStrike">
                        <a:solidFill>
                          <a:srgbClr val="3A3685"/>
                        </a:solidFill>
                        <a:latin typeface="Archivo"/>
                        <a:ea typeface="Archivo"/>
                        <a:cs typeface="Archivo"/>
                        <a:sym typeface="Archivo"/>
                      </a:endParaRPr>
                    </a:p>
                  </a:txBody>
                  <a:tcPr marT="19050" marB="19050" marR="19050" marL="19050" anchor="ctr">
                    <a:lnL cap="flat" cmpd="sng" w="190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FFFFFF"/>
                    </a:solidFill>
                  </a:tcPr>
                </a:tc>
              </a:tr>
              <a:tr h="1692600">
                <a:tc>
                  <a:txBody>
                    <a:bodyPr/>
                    <a:lstStyle/>
                    <a:p>
                      <a:pPr indent="0" lvl="0" marL="0" marR="0" rtl="0" algn="ctr">
                        <a:lnSpc>
                          <a:spcPct val="91714"/>
                        </a:lnSpc>
                        <a:spcBef>
                          <a:spcPts val="0"/>
                        </a:spcBef>
                        <a:spcAft>
                          <a:spcPts val="0"/>
                        </a:spcAft>
                        <a:buClr>
                          <a:srgbClr val="000000"/>
                        </a:buClr>
                        <a:buSzPts val="2500"/>
                        <a:buFont typeface="Arial"/>
                        <a:buNone/>
                      </a:pPr>
                      <a:r>
                        <a:rPr lang="en-US" sz="2500">
                          <a:solidFill>
                            <a:srgbClr val="3A3685"/>
                          </a:solidFill>
                          <a:latin typeface="Archivo"/>
                          <a:ea typeface="Archivo"/>
                          <a:cs typeface="Archivo"/>
                          <a:sym typeface="Archivo"/>
                        </a:rPr>
                        <a:t>Marketing Analyst</a:t>
                      </a:r>
                      <a:endParaRPr sz="1100" u="none" cap="none" strike="noStrike"/>
                    </a:p>
                  </a:txBody>
                  <a:tcPr marT="19050" marB="19050" marR="19050" marL="19050" anchor="ctr">
                    <a:lnL cap="flat" cmpd="sng" w="9525">
                      <a:solidFill>
                        <a:schemeClr val="dk1"/>
                      </a:solidFill>
                      <a:prstDash val="solid"/>
                      <a:round/>
                      <a:headEnd len="sm" w="sm" type="none"/>
                      <a:tailEnd len="sm" w="sm" type="none"/>
                    </a:lnL>
                    <a:lnR cap="flat" cmpd="sng" w="190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EEEEE"/>
                    </a:solidFill>
                  </a:tcPr>
                </a:tc>
                <a:tc>
                  <a:txBody>
                    <a:bodyPr/>
                    <a:lstStyle/>
                    <a:p>
                      <a:pPr indent="0" lvl="0" marL="0" marR="0" rtl="0" algn="ctr">
                        <a:lnSpc>
                          <a:spcPct val="91714"/>
                        </a:lnSpc>
                        <a:spcBef>
                          <a:spcPts val="0"/>
                        </a:spcBef>
                        <a:spcAft>
                          <a:spcPts val="0"/>
                        </a:spcAft>
                        <a:buClr>
                          <a:srgbClr val="000000"/>
                        </a:buClr>
                        <a:buSzPts val="2500"/>
                        <a:buFont typeface="Arial"/>
                        <a:buNone/>
                      </a:pPr>
                      <a:r>
                        <a:rPr lang="en-US" sz="2500">
                          <a:solidFill>
                            <a:srgbClr val="3A3685"/>
                          </a:solidFill>
                          <a:latin typeface="Archivo"/>
                          <a:ea typeface="Archivo"/>
                          <a:cs typeface="Archivo"/>
                          <a:sym typeface="Archivo"/>
                        </a:rPr>
                        <a:t>AI Researcher</a:t>
                      </a:r>
                      <a:endParaRPr sz="1100" u="none" cap="none" strike="noStrike"/>
                    </a:p>
                  </a:txBody>
                  <a:tcPr marT="19050" marB="19050" marR="19050" marL="19050" anchor="ctr">
                    <a:lnL cap="flat" cmpd="sng" w="19025">
                      <a:solidFill>
                        <a:schemeClr val="dk1"/>
                      </a:solidFill>
                      <a:prstDash val="solid"/>
                      <a:round/>
                      <a:headEnd len="sm" w="sm" type="none"/>
                      <a:tailEnd len="sm" w="sm" type="none"/>
                    </a:lnL>
                    <a:lnR cap="flat" cmpd="sng" w="190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EEEEE"/>
                    </a:solidFill>
                  </a:tcPr>
                </a:tc>
                <a:tc>
                  <a:txBody>
                    <a:bodyPr/>
                    <a:lstStyle/>
                    <a:p>
                      <a:pPr indent="0" lvl="0" marL="0" marR="0" rtl="0" algn="ctr">
                        <a:lnSpc>
                          <a:spcPct val="91714"/>
                        </a:lnSpc>
                        <a:spcBef>
                          <a:spcPts val="0"/>
                        </a:spcBef>
                        <a:spcAft>
                          <a:spcPts val="0"/>
                        </a:spcAft>
                        <a:buNone/>
                      </a:pPr>
                      <a:r>
                        <a:rPr lang="en-US" sz="2500">
                          <a:solidFill>
                            <a:srgbClr val="3A3685"/>
                          </a:solidFill>
                          <a:latin typeface="Archivo"/>
                          <a:ea typeface="Archivo"/>
                          <a:cs typeface="Archivo"/>
                          <a:sym typeface="Archivo"/>
                        </a:rPr>
                        <a:t>Big Data Engineer</a:t>
                      </a:r>
                      <a:endParaRPr sz="2500" u="none" cap="none" strike="noStrike">
                        <a:solidFill>
                          <a:srgbClr val="3A3685"/>
                        </a:solidFill>
                        <a:latin typeface="Archivo"/>
                        <a:ea typeface="Archivo"/>
                        <a:cs typeface="Archivo"/>
                        <a:sym typeface="Archivo"/>
                      </a:endParaRPr>
                    </a:p>
                  </a:txBody>
                  <a:tcPr marT="19050" marB="19050" marR="19050" marL="19050" anchor="ctr">
                    <a:lnL cap="flat" cmpd="sng" w="190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chemeClr val="dk1"/>
                      </a:solidFill>
                      <a:prstDash val="solid"/>
                      <a:round/>
                      <a:headEnd len="sm" w="sm" type="none"/>
                      <a:tailEnd len="sm" w="sm" type="none"/>
                    </a:lnB>
                    <a:solidFill>
                      <a:srgbClr val="EEEEEE"/>
                    </a:solidFill>
                  </a:tcPr>
                </a:tc>
              </a:tr>
              <a:tr h="1747675">
                <a:tc>
                  <a:txBody>
                    <a:bodyPr/>
                    <a:lstStyle/>
                    <a:p>
                      <a:pPr indent="0" lvl="0" marL="0" marR="0" rtl="0" algn="ctr">
                        <a:lnSpc>
                          <a:spcPct val="91714"/>
                        </a:lnSpc>
                        <a:spcBef>
                          <a:spcPts val="0"/>
                        </a:spcBef>
                        <a:spcAft>
                          <a:spcPts val="0"/>
                        </a:spcAft>
                        <a:buClr>
                          <a:srgbClr val="000000"/>
                        </a:buClr>
                        <a:buSzPts val="2500"/>
                        <a:buFont typeface="Arial"/>
                        <a:buNone/>
                      </a:pPr>
                      <a:r>
                        <a:rPr lang="en-US" sz="2500">
                          <a:solidFill>
                            <a:srgbClr val="3A3685"/>
                          </a:solidFill>
                          <a:latin typeface="Archivo"/>
                          <a:ea typeface="Archivo"/>
                          <a:cs typeface="Archivo"/>
                          <a:sym typeface="Archivo"/>
                        </a:rPr>
                        <a:t>Product Analyst</a:t>
                      </a:r>
                      <a:endParaRPr sz="2500">
                        <a:solidFill>
                          <a:srgbClr val="3A3685"/>
                        </a:solidFill>
                        <a:latin typeface="Archivo"/>
                        <a:ea typeface="Archivo"/>
                        <a:cs typeface="Archivo"/>
                        <a:sym typeface="Archivo"/>
                      </a:endParaRPr>
                    </a:p>
                    <a:p>
                      <a:pPr indent="0" lvl="0" marL="0" marR="0" rtl="0" algn="ctr">
                        <a:lnSpc>
                          <a:spcPct val="91714"/>
                        </a:lnSpc>
                        <a:spcBef>
                          <a:spcPts val="0"/>
                        </a:spcBef>
                        <a:spcAft>
                          <a:spcPts val="0"/>
                        </a:spcAft>
                        <a:buClr>
                          <a:srgbClr val="000000"/>
                        </a:buClr>
                        <a:buSzPts val="2500"/>
                        <a:buFont typeface="Arial"/>
                        <a:buNone/>
                      </a:pPr>
                      <a:r>
                        <a:rPr lang="en-US" sz="2500">
                          <a:solidFill>
                            <a:srgbClr val="3A3685"/>
                          </a:solidFill>
                          <a:latin typeface="Archivo"/>
                          <a:ea typeface="Archivo"/>
                          <a:cs typeface="Archivo"/>
                          <a:sym typeface="Archivo"/>
                        </a:rPr>
                        <a:t>&amp; Others</a:t>
                      </a:r>
                      <a:endParaRPr sz="2500">
                        <a:solidFill>
                          <a:srgbClr val="3A3685"/>
                        </a:solidFill>
                        <a:latin typeface="Archivo"/>
                        <a:ea typeface="Archivo"/>
                        <a:cs typeface="Archivo"/>
                        <a:sym typeface="Archivo"/>
                      </a:endParaRPr>
                    </a:p>
                  </a:txBody>
                  <a:tcPr marT="19050" marB="19050" marR="19050" marL="19050" anchor="ctr">
                    <a:lnL cap="flat" cmpd="sng" w="9525">
                      <a:solidFill>
                        <a:schemeClr val="dk1"/>
                      </a:solidFill>
                      <a:prstDash val="solid"/>
                      <a:round/>
                      <a:headEnd len="sm" w="sm" type="none"/>
                      <a:tailEnd len="sm" w="sm" type="none"/>
                    </a:lnL>
                    <a:lnR cap="flat" cmpd="sng" w="190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ctr">
                        <a:lnSpc>
                          <a:spcPct val="91714"/>
                        </a:lnSpc>
                        <a:spcBef>
                          <a:spcPts val="0"/>
                        </a:spcBef>
                        <a:spcAft>
                          <a:spcPts val="0"/>
                        </a:spcAft>
                        <a:buClr>
                          <a:srgbClr val="000000"/>
                        </a:buClr>
                        <a:buSzPts val="2500"/>
                        <a:buFont typeface="Arial"/>
                        <a:buNone/>
                      </a:pPr>
                      <a:r>
                        <a:rPr lang="en-US" sz="2500">
                          <a:solidFill>
                            <a:srgbClr val="3A3685"/>
                          </a:solidFill>
                          <a:latin typeface="Archivo"/>
                          <a:ea typeface="Archivo"/>
                          <a:cs typeface="Archivo"/>
                          <a:sym typeface="Archivo"/>
                        </a:rPr>
                        <a:t>Data Ethics &amp; Fairness Specialist</a:t>
                      </a:r>
                      <a:endParaRPr sz="2500">
                        <a:solidFill>
                          <a:srgbClr val="3A3685"/>
                        </a:solidFill>
                        <a:latin typeface="Archivo"/>
                        <a:ea typeface="Archivo"/>
                        <a:cs typeface="Archivo"/>
                        <a:sym typeface="Archivo"/>
                      </a:endParaRPr>
                    </a:p>
                    <a:p>
                      <a:pPr indent="0" lvl="0" marL="0" marR="0" rtl="0" algn="ctr">
                        <a:lnSpc>
                          <a:spcPct val="91714"/>
                        </a:lnSpc>
                        <a:spcBef>
                          <a:spcPts val="0"/>
                        </a:spcBef>
                        <a:spcAft>
                          <a:spcPts val="0"/>
                        </a:spcAft>
                        <a:buClr>
                          <a:srgbClr val="000000"/>
                        </a:buClr>
                        <a:buSzPts val="2500"/>
                        <a:buFont typeface="Arial"/>
                        <a:buNone/>
                      </a:pPr>
                      <a:r>
                        <a:rPr lang="en-US" sz="2500">
                          <a:solidFill>
                            <a:srgbClr val="3A3685"/>
                          </a:solidFill>
                          <a:latin typeface="Archivo"/>
                          <a:ea typeface="Archivo"/>
                          <a:cs typeface="Archivo"/>
                          <a:sym typeface="Archivo"/>
                        </a:rPr>
                        <a:t>&amp; Others</a:t>
                      </a:r>
                      <a:endParaRPr sz="2500">
                        <a:solidFill>
                          <a:srgbClr val="3A3685"/>
                        </a:solidFill>
                        <a:latin typeface="Archivo"/>
                        <a:ea typeface="Archivo"/>
                        <a:cs typeface="Archivo"/>
                        <a:sym typeface="Archivo"/>
                      </a:endParaRPr>
                    </a:p>
                  </a:txBody>
                  <a:tcPr marT="19050" marB="19050" marR="19050" marL="19050" anchor="ctr">
                    <a:lnL cap="flat" cmpd="sng" w="19025">
                      <a:solidFill>
                        <a:schemeClr val="dk1"/>
                      </a:solidFill>
                      <a:prstDash val="solid"/>
                      <a:round/>
                      <a:headEnd len="sm" w="sm" type="none"/>
                      <a:tailEnd len="sm" w="sm" type="none"/>
                    </a:lnL>
                    <a:lnR cap="flat" cmpd="sng" w="190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ctr">
                        <a:lnSpc>
                          <a:spcPct val="91714"/>
                        </a:lnSpc>
                        <a:spcBef>
                          <a:spcPts val="0"/>
                        </a:spcBef>
                        <a:spcAft>
                          <a:spcPts val="0"/>
                        </a:spcAft>
                        <a:buNone/>
                      </a:pPr>
                      <a:r>
                        <a:rPr lang="en-US" sz="2500">
                          <a:solidFill>
                            <a:srgbClr val="3A3685"/>
                          </a:solidFill>
                          <a:latin typeface="Archivo"/>
                          <a:ea typeface="Archivo"/>
                          <a:cs typeface="Archivo"/>
                          <a:sym typeface="Archivo"/>
                        </a:rPr>
                        <a:t>Cloud Data Engineer </a:t>
                      </a:r>
                      <a:br>
                        <a:rPr lang="en-US" sz="2500">
                          <a:solidFill>
                            <a:srgbClr val="3A3685"/>
                          </a:solidFill>
                          <a:latin typeface="Archivo"/>
                          <a:ea typeface="Archivo"/>
                          <a:cs typeface="Archivo"/>
                          <a:sym typeface="Archivo"/>
                        </a:rPr>
                      </a:br>
                      <a:r>
                        <a:rPr lang="en-US" sz="2500">
                          <a:solidFill>
                            <a:srgbClr val="3A3685"/>
                          </a:solidFill>
                          <a:latin typeface="Archivo"/>
                          <a:ea typeface="Archivo"/>
                          <a:cs typeface="Archivo"/>
                          <a:sym typeface="Archivo"/>
                        </a:rPr>
                        <a:t>&amp; Others</a:t>
                      </a:r>
                      <a:endParaRPr sz="2500" u="none" cap="none" strike="noStrike">
                        <a:solidFill>
                          <a:srgbClr val="3A3685"/>
                        </a:solidFill>
                        <a:latin typeface="Archivo"/>
                        <a:ea typeface="Archivo"/>
                        <a:cs typeface="Archivo"/>
                        <a:sym typeface="Archivo"/>
                      </a:endParaRPr>
                    </a:p>
                  </a:txBody>
                  <a:tcPr marT="19050" marB="19050" marR="19050" marL="19050" anchor="ctr">
                    <a:lnL cap="flat" cmpd="sng" w="190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pic>
        <p:nvPicPr>
          <p:cNvPr id="206" name="Google Shape;206;p12"/>
          <p:cNvPicPr preferRelativeResize="0"/>
          <p:nvPr/>
        </p:nvPicPr>
        <p:blipFill rotWithShape="1">
          <a:blip r:embed="rId4">
            <a:alphaModFix/>
          </a:blip>
          <a:srcRect b="0" l="0" r="0" t="0"/>
          <a:stretch/>
        </p:blipFill>
        <p:spPr>
          <a:xfrm>
            <a:off x="6440699" y="3326950"/>
            <a:ext cx="5296950" cy="1079500"/>
          </a:xfrm>
          <a:prstGeom prst="rect">
            <a:avLst/>
          </a:prstGeom>
          <a:noFill/>
          <a:ln>
            <a:noFill/>
          </a:ln>
        </p:spPr>
      </p:pic>
      <p:pic>
        <p:nvPicPr>
          <p:cNvPr id="207" name="Google Shape;207;p12"/>
          <p:cNvPicPr preferRelativeResize="0"/>
          <p:nvPr/>
        </p:nvPicPr>
        <p:blipFill rotWithShape="1">
          <a:blip r:embed="rId5">
            <a:alphaModFix/>
          </a:blip>
          <a:srcRect b="0" l="0" r="0" t="0"/>
          <a:stretch/>
        </p:blipFill>
        <p:spPr>
          <a:xfrm>
            <a:off x="1253400" y="3326950"/>
            <a:ext cx="5187300" cy="1079500"/>
          </a:xfrm>
          <a:prstGeom prst="rect">
            <a:avLst/>
          </a:prstGeom>
          <a:noFill/>
          <a:ln>
            <a:noFill/>
          </a:ln>
        </p:spPr>
      </p:pic>
      <p:sp>
        <p:nvSpPr>
          <p:cNvPr id="208" name="Google Shape;208;p12"/>
          <p:cNvSpPr txBox="1"/>
          <p:nvPr/>
        </p:nvSpPr>
        <p:spPr>
          <a:xfrm>
            <a:off x="2817153" y="3644400"/>
            <a:ext cx="2059800" cy="4446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500"/>
              <a:buFont typeface="Arial"/>
              <a:buNone/>
            </a:pPr>
            <a:r>
              <a:rPr b="1" lang="en-US" sz="2500">
                <a:solidFill>
                  <a:srgbClr val="3A3685"/>
                </a:solidFill>
                <a:latin typeface="Archivo"/>
                <a:ea typeface="Archivo"/>
                <a:cs typeface="Archivo"/>
                <a:sym typeface="Archivo"/>
              </a:rPr>
              <a:t>Data Analyst</a:t>
            </a:r>
            <a:endParaRPr b="1" i="0" sz="1400" u="none" cap="none" strike="noStrike">
              <a:solidFill>
                <a:srgbClr val="000000"/>
              </a:solidFill>
              <a:latin typeface="Arial"/>
              <a:ea typeface="Arial"/>
              <a:cs typeface="Arial"/>
              <a:sym typeface="Arial"/>
            </a:endParaRPr>
          </a:p>
        </p:txBody>
      </p:sp>
      <p:sp>
        <p:nvSpPr>
          <p:cNvPr id="209" name="Google Shape;209;p12"/>
          <p:cNvSpPr txBox="1"/>
          <p:nvPr/>
        </p:nvSpPr>
        <p:spPr>
          <a:xfrm>
            <a:off x="7901725" y="3644400"/>
            <a:ext cx="2265900" cy="4446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500"/>
              <a:buFont typeface="Arial"/>
              <a:buNone/>
            </a:pPr>
            <a:r>
              <a:rPr b="1" lang="en-US" sz="2500">
                <a:solidFill>
                  <a:srgbClr val="38AF69"/>
                </a:solidFill>
                <a:latin typeface="Archivo Medium"/>
                <a:ea typeface="Archivo Medium"/>
                <a:cs typeface="Archivo Medium"/>
                <a:sym typeface="Archivo Medium"/>
              </a:rPr>
              <a:t>Data Scientist</a:t>
            </a:r>
            <a:endParaRPr b="0" i="0" sz="1400" u="none" cap="none" strike="noStrike">
              <a:solidFill>
                <a:srgbClr val="000000"/>
              </a:solidFill>
              <a:latin typeface="Arial"/>
              <a:ea typeface="Arial"/>
              <a:cs typeface="Arial"/>
              <a:sym typeface="Arial"/>
            </a:endParaRPr>
          </a:p>
        </p:txBody>
      </p:sp>
      <p:pic>
        <p:nvPicPr>
          <p:cNvPr id="210" name="Google Shape;210;p12"/>
          <p:cNvPicPr preferRelativeResize="0"/>
          <p:nvPr/>
        </p:nvPicPr>
        <p:blipFill rotWithShape="1">
          <a:blip r:embed="rId6">
            <a:alphaModFix/>
          </a:blip>
          <a:srcRect b="0" l="0" r="0" t="0"/>
          <a:stretch/>
        </p:blipFill>
        <p:spPr>
          <a:xfrm>
            <a:off x="-215900" y="-635000"/>
            <a:ext cx="2705100" cy="2705100"/>
          </a:xfrm>
          <a:prstGeom prst="rect">
            <a:avLst/>
          </a:prstGeom>
          <a:noFill/>
          <a:ln>
            <a:noFill/>
          </a:ln>
        </p:spPr>
      </p:pic>
      <p:pic>
        <p:nvPicPr>
          <p:cNvPr id="211" name="Google Shape;211;p12"/>
          <p:cNvPicPr preferRelativeResize="0"/>
          <p:nvPr/>
        </p:nvPicPr>
        <p:blipFill rotWithShape="1">
          <a:blip r:embed="rId5">
            <a:alphaModFix/>
          </a:blip>
          <a:srcRect b="0" l="0" r="0" t="0"/>
          <a:stretch/>
        </p:blipFill>
        <p:spPr>
          <a:xfrm>
            <a:off x="11737650" y="3326950"/>
            <a:ext cx="5296950" cy="1079500"/>
          </a:xfrm>
          <a:prstGeom prst="rect">
            <a:avLst/>
          </a:prstGeom>
          <a:noFill/>
          <a:ln>
            <a:noFill/>
          </a:ln>
        </p:spPr>
      </p:pic>
      <p:sp>
        <p:nvSpPr>
          <p:cNvPr id="212" name="Google Shape;212;p12"/>
          <p:cNvSpPr txBox="1"/>
          <p:nvPr/>
        </p:nvSpPr>
        <p:spPr>
          <a:xfrm>
            <a:off x="13420996" y="3644400"/>
            <a:ext cx="2265900" cy="4446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500"/>
              <a:buFont typeface="Arial"/>
              <a:buNone/>
            </a:pPr>
            <a:r>
              <a:rPr b="1" lang="en-US" sz="2500">
                <a:solidFill>
                  <a:srgbClr val="3A3685"/>
                </a:solidFill>
                <a:latin typeface="Archivo"/>
                <a:ea typeface="Archivo"/>
                <a:cs typeface="Archivo"/>
                <a:sym typeface="Archivo"/>
              </a:rPr>
              <a:t>Data Engineer</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6" name="Shape 216"/>
        <p:cNvGrpSpPr/>
        <p:nvPr/>
      </p:nvGrpSpPr>
      <p:grpSpPr>
        <a:xfrm>
          <a:off x="0" y="0"/>
          <a:ext cx="0" cy="0"/>
          <a:chOff x="0" y="0"/>
          <a:chExt cx="0" cy="0"/>
        </a:xfrm>
      </p:grpSpPr>
      <p:pic>
        <p:nvPicPr>
          <p:cNvPr id="217" name="Google Shape;217;p10"/>
          <p:cNvPicPr preferRelativeResize="0"/>
          <p:nvPr/>
        </p:nvPicPr>
        <p:blipFill rotWithShape="1">
          <a:blip r:embed="rId3">
            <a:alphaModFix/>
          </a:blip>
          <a:srcRect b="0" l="0" r="0" t="0"/>
          <a:stretch/>
        </p:blipFill>
        <p:spPr>
          <a:xfrm>
            <a:off x="1117600" y="3086100"/>
            <a:ext cx="16052798" cy="25400"/>
          </a:xfrm>
          <a:prstGeom prst="rect">
            <a:avLst/>
          </a:prstGeom>
          <a:noFill/>
          <a:ln>
            <a:noFill/>
          </a:ln>
        </p:spPr>
      </p:pic>
      <p:pic>
        <p:nvPicPr>
          <p:cNvPr id="218" name="Google Shape;218;p10"/>
          <p:cNvPicPr preferRelativeResize="0"/>
          <p:nvPr/>
        </p:nvPicPr>
        <p:blipFill rotWithShape="1">
          <a:blip r:embed="rId4">
            <a:alphaModFix/>
          </a:blip>
          <a:srcRect b="4551" l="0" r="0" t="4562"/>
          <a:stretch/>
        </p:blipFill>
        <p:spPr>
          <a:xfrm>
            <a:off x="12986325" y="3265125"/>
            <a:ext cx="5301676" cy="2969250"/>
          </a:xfrm>
          <a:prstGeom prst="rect">
            <a:avLst/>
          </a:prstGeom>
          <a:noFill/>
          <a:ln>
            <a:noFill/>
          </a:ln>
        </p:spPr>
      </p:pic>
      <p:pic>
        <p:nvPicPr>
          <p:cNvPr id="219" name="Google Shape;219;p10"/>
          <p:cNvPicPr preferRelativeResize="0"/>
          <p:nvPr/>
        </p:nvPicPr>
        <p:blipFill rotWithShape="1">
          <a:blip r:embed="rId5">
            <a:alphaModFix/>
          </a:blip>
          <a:srcRect b="0" l="0" r="0" t="0"/>
          <a:stretch/>
        </p:blipFill>
        <p:spPr>
          <a:xfrm>
            <a:off x="-215900" y="-635000"/>
            <a:ext cx="2705100" cy="2705100"/>
          </a:xfrm>
          <a:prstGeom prst="rect">
            <a:avLst/>
          </a:prstGeom>
          <a:noFill/>
          <a:ln>
            <a:noFill/>
          </a:ln>
        </p:spPr>
      </p:pic>
      <p:sp>
        <p:nvSpPr>
          <p:cNvPr id="220" name="Google Shape;220;p10"/>
          <p:cNvSpPr txBox="1"/>
          <p:nvPr/>
        </p:nvSpPr>
        <p:spPr>
          <a:xfrm>
            <a:off x="1520350" y="3454350"/>
            <a:ext cx="11466000" cy="2235300"/>
          </a:xfrm>
          <a:prstGeom prst="rect">
            <a:avLst/>
          </a:prstGeom>
          <a:noFill/>
          <a:ln>
            <a:noFill/>
          </a:ln>
        </p:spPr>
        <p:txBody>
          <a:bodyPr anchorCtr="0" anchor="t" bIns="0" lIns="0" spcFirstLastPara="1" rIns="0" wrap="square" tIns="0">
            <a:noAutofit/>
          </a:bodyPr>
          <a:lstStyle/>
          <a:p>
            <a:pPr indent="0" lvl="0" marL="0" marR="0" rtl="0" algn="just">
              <a:lnSpc>
                <a:spcPct val="115000"/>
              </a:lnSpc>
              <a:spcBef>
                <a:spcPts val="0"/>
              </a:spcBef>
              <a:spcAft>
                <a:spcPts val="0"/>
              </a:spcAft>
              <a:buClr>
                <a:srgbClr val="000000"/>
              </a:buClr>
              <a:buSzPts val="1800"/>
              <a:buFont typeface="Arial"/>
              <a:buNone/>
            </a:pPr>
            <a:r>
              <a:rPr b="1" lang="en-US" sz="1800">
                <a:latin typeface="Archivo"/>
                <a:ea typeface="Archivo"/>
                <a:cs typeface="Archivo"/>
                <a:sym typeface="Archivo"/>
              </a:rPr>
              <a:t>Bagaimana Cara Memilih Role yang Tepat?</a:t>
            </a:r>
            <a:endParaRPr b="1" sz="1800">
              <a:latin typeface="Archivo"/>
              <a:ea typeface="Archivo"/>
              <a:cs typeface="Archivo"/>
              <a:sym typeface="Archivo"/>
            </a:endParaRPr>
          </a:p>
          <a:p>
            <a:pPr indent="0" lvl="0" marL="0" marR="0" rtl="0" algn="just">
              <a:lnSpc>
                <a:spcPct val="116199"/>
              </a:lnSpc>
              <a:spcBef>
                <a:spcPts val="0"/>
              </a:spcBef>
              <a:spcAft>
                <a:spcPts val="0"/>
              </a:spcAft>
              <a:buClr>
                <a:srgbClr val="000000"/>
              </a:buClr>
              <a:buSzPts val="1800"/>
              <a:buFont typeface="Arial"/>
              <a:buNone/>
            </a:pPr>
            <a:r>
              <a:rPr lang="en-US" sz="1800">
                <a:latin typeface="Archivo"/>
                <a:ea typeface="Archivo"/>
                <a:cs typeface="Archivo"/>
                <a:sym typeface="Archivo"/>
              </a:rPr>
              <a:t>Memilih peran dalam data science bisa terasa membingungkan karena ada begitu banyak pilihan. Namun, kunci utamanya adalah memahami minat, keterampilan, dan tujuan karier yang ingin dicapai. </a:t>
            </a:r>
            <a:endParaRPr sz="1800">
              <a:latin typeface="Archivo"/>
              <a:ea typeface="Archivo"/>
              <a:cs typeface="Archivo"/>
              <a:sym typeface="Archivo"/>
            </a:endParaRPr>
          </a:p>
          <a:p>
            <a:pPr indent="0" lvl="0" marL="0" marR="0" rtl="0" algn="just">
              <a:lnSpc>
                <a:spcPct val="116199"/>
              </a:lnSpc>
              <a:spcBef>
                <a:spcPts val="0"/>
              </a:spcBef>
              <a:spcAft>
                <a:spcPts val="0"/>
              </a:spcAft>
              <a:buClr>
                <a:srgbClr val="000000"/>
              </a:buClr>
              <a:buSzPts val="1800"/>
              <a:buFont typeface="Arial"/>
              <a:buNone/>
            </a:pPr>
            <a:r>
              <a:t/>
            </a:r>
            <a:endParaRPr sz="1800">
              <a:latin typeface="Archivo"/>
              <a:ea typeface="Archivo"/>
              <a:cs typeface="Archivo"/>
              <a:sym typeface="Archivo"/>
            </a:endParaRPr>
          </a:p>
          <a:p>
            <a:pPr indent="-342900" lvl="0" marL="0" marR="0" rtl="0" algn="just">
              <a:lnSpc>
                <a:spcPct val="116199"/>
              </a:lnSpc>
              <a:spcBef>
                <a:spcPts val="0"/>
              </a:spcBef>
              <a:spcAft>
                <a:spcPts val="0"/>
              </a:spcAft>
              <a:buSzPts val="1800"/>
              <a:buFont typeface="Archivo"/>
              <a:buChar char="-"/>
            </a:pPr>
            <a:r>
              <a:rPr lang="en-US" sz="1800">
                <a:latin typeface="Archivo"/>
                <a:ea typeface="Archivo"/>
                <a:cs typeface="Archivo"/>
                <a:sym typeface="Archivo"/>
              </a:rPr>
              <a:t>Jika lebih tertarik pada </a:t>
            </a:r>
            <a:r>
              <a:rPr b="1" lang="en-US" sz="1800">
                <a:latin typeface="Archivo"/>
                <a:ea typeface="Archivo"/>
                <a:cs typeface="Archivo"/>
                <a:sym typeface="Archivo"/>
              </a:rPr>
              <a:t>pemrosesan dan manajemen data</a:t>
            </a:r>
            <a:r>
              <a:rPr lang="en-US" sz="1800">
                <a:latin typeface="Archivo"/>
                <a:ea typeface="Archivo"/>
                <a:cs typeface="Archivo"/>
                <a:sym typeface="Archivo"/>
              </a:rPr>
              <a:t>, maka </a:t>
            </a:r>
            <a:r>
              <a:rPr b="1" lang="en-US" sz="1800">
                <a:latin typeface="Archivo"/>
                <a:ea typeface="Archivo"/>
                <a:cs typeface="Archivo"/>
                <a:sym typeface="Archivo"/>
              </a:rPr>
              <a:t>Data Engineer</a:t>
            </a:r>
            <a:r>
              <a:rPr lang="en-US" sz="1800">
                <a:latin typeface="Archivo"/>
                <a:ea typeface="Archivo"/>
                <a:cs typeface="Archivo"/>
                <a:sym typeface="Archivo"/>
              </a:rPr>
              <a:t> bisa menjadi pilihan. </a:t>
            </a:r>
            <a:endParaRPr sz="1800">
              <a:latin typeface="Archivo"/>
              <a:ea typeface="Archivo"/>
              <a:cs typeface="Archivo"/>
              <a:sym typeface="Archivo"/>
            </a:endParaRPr>
          </a:p>
          <a:p>
            <a:pPr indent="-342900" lvl="0" marL="0" marR="0" rtl="0" algn="just">
              <a:lnSpc>
                <a:spcPct val="116199"/>
              </a:lnSpc>
              <a:spcBef>
                <a:spcPts val="0"/>
              </a:spcBef>
              <a:spcAft>
                <a:spcPts val="0"/>
              </a:spcAft>
              <a:buSzPts val="1800"/>
              <a:buFont typeface="Archivo"/>
              <a:buChar char="-"/>
            </a:pPr>
            <a:r>
              <a:rPr lang="en-US" sz="1800">
                <a:latin typeface="Archivo"/>
                <a:ea typeface="Archivo"/>
                <a:cs typeface="Archivo"/>
                <a:sym typeface="Archivo"/>
              </a:rPr>
              <a:t>Jika lebih suka </a:t>
            </a:r>
            <a:r>
              <a:rPr b="1" lang="en-US" sz="1800">
                <a:latin typeface="Archivo"/>
                <a:ea typeface="Archivo"/>
                <a:cs typeface="Archivo"/>
                <a:sym typeface="Archivo"/>
              </a:rPr>
              <a:t>menganalisis tren dan menyajikan insight</a:t>
            </a:r>
            <a:r>
              <a:rPr lang="en-US" sz="1800">
                <a:latin typeface="Archivo"/>
                <a:ea typeface="Archivo"/>
                <a:cs typeface="Archivo"/>
                <a:sym typeface="Archivo"/>
              </a:rPr>
              <a:t> dari data,</a:t>
            </a:r>
            <a:r>
              <a:rPr b="1" lang="en-US" sz="1800">
                <a:latin typeface="Archivo"/>
                <a:ea typeface="Archivo"/>
                <a:cs typeface="Archivo"/>
                <a:sym typeface="Archivo"/>
              </a:rPr>
              <a:t> Data Analyst</a:t>
            </a:r>
            <a:r>
              <a:rPr lang="en-US" sz="1800">
                <a:latin typeface="Archivo"/>
                <a:ea typeface="Archivo"/>
                <a:cs typeface="Archivo"/>
                <a:sym typeface="Archivo"/>
              </a:rPr>
              <a:t> mungkin lebih cocok. </a:t>
            </a:r>
            <a:endParaRPr sz="1800">
              <a:latin typeface="Archivo"/>
              <a:ea typeface="Archivo"/>
              <a:cs typeface="Archivo"/>
              <a:sym typeface="Archivo"/>
            </a:endParaRPr>
          </a:p>
          <a:p>
            <a:pPr indent="-342900" lvl="0" marL="0" marR="0" rtl="0" algn="just">
              <a:lnSpc>
                <a:spcPct val="116199"/>
              </a:lnSpc>
              <a:spcBef>
                <a:spcPts val="0"/>
              </a:spcBef>
              <a:spcAft>
                <a:spcPts val="0"/>
              </a:spcAft>
              <a:buSzPts val="1800"/>
              <a:buFont typeface="Archivo"/>
              <a:buChar char="-"/>
            </a:pPr>
            <a:r>
              <a:rPr lang="en-US" sz="1800">
                <a:latin typeface="Archivo"/>
                <a:ea typeface="Archivo"/>
                <a:cs typeface="Archivo"/>
                <a:sym typeface="Archivo"/>
              </a:rPr>
              <a:t>Sementara itu, jika ingin berfokus pada </a:t>
            </a:r>
            <a:r>
              <a:rPr b="1" lang="en-US" sz="1800">
                <a:latin typeface="Archivo"/>
                <a:ea typeface="Archivo"/>
                <a:cs typeface="Archivo"/>
                <a:sym typeface="Archivo"/>
              </a:rPr>
              <a:t>pembuatan model prediksi dan algoritma</a:t>
            </a:r>
            <a:r>
              <a:rPr lang="en-US" sz="1800">
                <a:latin typeface="Archivo"/>
                <a:ea typeface="Archivo"/>
                <a:cs typeface="Archivo"/>
                <a:sym typeface="Archivo"/>
              </a:rPr>
              <a:t>, </a:t>
            </a:r>
            <a:r>
              <a:rPr b="1" lang="en-US" sz="1800">
                <a:latin typeface="Archivo"/>
                <a:ea typeface="Archivo"/>
                <a:cs typeface="Archivo"/>
                <a:sym typeface="Archivo"/>
              </a:rPr>
              <a:t>Data Scientist</a:t>
            </a:r>
            <a:r>
              <a:rPr lang="en-US" sz="1800">
                <a:latin typeface="Archivo"/>
                <a:ea typeface="Archivo"/>
                <a:cs typeface="Archivo"/>
                <a:sym typeface="Archivo"/>
              </a:rPr>
              <a:t> atau </a:t>
            </a:r>
            <a:r>
              <a:rPr b="1" lang="en-US" sz="1800">
                <a:latin typeface="Archivo"/>
                <a:ea typeface="Archivo"/>
                <a:cs typeface="Archivo"/>
                <a:sym typeface="Archivo"/>
              </a:rPr>
              <a:t>Machine Learning</a:t>
            </a:r>
            <a:r>
              <a:rPr lang="en-US" sz="1800">
                <a:latin typeface="Archivo"/>
                <a:ea typeface="Archivo"/>
                <a:cs typeface="Archivo"/>
                <a:sym typeface="Archivo"/>
              </a:rPr>
              <a:t> Engineer bisa menjadi pilihan yang menarik.</a:t>
            </a:r>
            <a:endParaRPr sz="1800">
              <a:latin typeface="Archivo"/>
              <a:ea typeface="Archivo"/>
              <a:cs typeface="Archivo"/>
              <a:sym typeface="Archivo"/>
            </a:endParaRPr>
          </a:p>
        </p:txBody>
      </p:sp>
      <p:sp>
        <p:nvSpPr>
          <p:cNvPr id="221" name="Google Shape;221;p10"/>
          <p:cNvSpPr txBox="1"/>
          <p:nvPr/>
        </p:nvSpPr>
        <p:spPr>
          <a:xfrm>
            <a:off x="5565826" y="6388000"/>
            <a:ext cx="11881200" cy="2235300"/>
          </a:xfrm>
          <a:prstGeom prst="rect">
            <a:avLst/>
          </a:prstGeom>
          <a:noFill/>
          <a:ln>
            <a:noFill/>
          </a:ln>
        </p:spPr>
        <p:txBody>
          <a:bodyPr anchorCtr="0" anchor="t" bIns="0" lIns="0" spcFirstLastPara="1" rIns="0" wrap="square" tIns="0">
            <a:noAutofit/>
          </a:bodyPr>
          <a:lstStyle/>
          <a:p>
            <a:pPr indent="0" lvl="0" marL="0" marR="0" rtl="0" algn="just">
              <a:lnSpc>
                <a:spcPct val="116199"/>
              </a:lnSpc>
              <a:spcBef>
                <a:spcPts val="0"/>
              </a:spcBef>
              <a:spcAft>
                <a:spcPts val="0"/>
              </a:spcAft>
              <a:buClr>
                <a:srgbClr val="000000"/>
              </a:buClr>
              <a:buSzPts val="1800"/>
              <a:buFont typeface="Arial"/>
              <a:buNone/>
            </a:pPr>
            <a:r>
              <a:rPr b="1" lang="en-US" sz="1800">
                <a:latin typeface="Archivo"/>
                <a:ea typeface="Archivo"/>
                <a:cs typeface="Archivo"/>
                <a:sym typeface="Archivo"/>
              </a:rPr>
              <a:t>Hal yang Perlu Dipertimbangkan Sebelum Memilih Role:</a:t>
            </a:r>
            <a:endParaRPr b="1" sz="1800">
              <a:latin typeface="Archivo"/>
              <a:ea typeface="Archivo"/>
              <a:cs typeface="Archivo"/>
              <a:sym typeface="Archivo"/>
            </a:endParaRPr>
          </a:p>
          <a:p>
            <a:pPr indent="-342900" lvl="0" marL="457200" marR="0" rtl="0" algn="just">
              <a:lnSpc>
                <a:spcPct val="116199"/>
              </a:lnSpc>
              <a:spcBef>
                <a:spcPts val="0"/>
              </a:spcBef>
              <a:spcAft>
                <a:spcPts val="0"/>
              </a:spcAft>
              <a:buSzPts val="1800"/>
              <a:buFont typeface="Archivo"/>
              <a:buAutoNum type="arabicPeriod"/>
            </a:pPr>
            <a:r>
              <a:rPr lang="en-US" sz="1800">
                <a:latin typeface="Archivo"/>
                <a:ea typeface="Archivo"/>
                <a:cs typeface="Archivo"/>
                <a:sym typeface="Archivo"/>
              </a:rPr>
              <a:t>Tingkat kenyamanan dengan pemrograman</a:t>
            </a:r>
            <a:endParaRPr sz="1800">
              <a:latin typeface="Archivo"/>
              <a:ea typeface="Archivo"/>
              <a:cs typeface="Archivo"/>
              <a:sym typeface="Archivo"/>
            </a:endParaRPr>
          </a:p>
          <a:p>
            <a:pPr indent="0" lvl="0" marL="457200" marR="0" rtl="0" algn="just">
              <a:lnSpc>
                <a:spcPct val="116199"/>
              </a:lnSpc>
              <a:spcBef>
                <a:spcPts val="0"/>
              </a:spcBef>
              <a:spcAft>
                <a:spcPts val="0"/>
              </a:spcAft>
              <a:buNone/>
            </a:pPr>
            <a:r>
              <a:rPr lang="en-US" sz="1800">
                <a:latin typeface="Archivo"/>
                <a:ea typeface="Archivo"/>
                <a:cs typeface="Archivo"/>
                <a:sym typeface="Archivo"/>
              </a:rPr>
              <a:t>Jika merasa nyaman dengan coding, bisa mempertimbangkan Data Engineer atau Machine Learning Engineer. Jika tidak terlalu suka coding tetapi tetap ingin bekerja dengan data, Data Analyst bisa menjadi pilihan.</a:t>
            </a:r>
            <a:endParaRPr sz="1800">
              <a:latin typeface="Archivo"/>
              <a:ea typeface="Archivo"/>
              <a:cs typeface="Archivo"/>
              <a:sym typeface="Archivo"/>
            </a:endParaRPr>
          </a:p>
          <a:p>
            <a:pPr indent="-342900" lvl="0" marL="457200" marR="0" rtl="0" algn="just">
              <a:lnSpc>
                <a:spcPct val="116199"/>
              </a:lnSpc>
              <a:spcBef>
                <a:spcPts val="0"/>
              </a:spcBef>
              <a:spcAft>
                <a:spcPts val="0"/>
              </a:spcAft>
              <a:buSzPts val="1800"/>
              <a:buFont typeface="Archivo"/>
              <a:buAutoNum type="arabicPeriod"/>
            </a:pPr>
            <a:r>
              <a:rPr lang="en-US" sz="1800">
                <a:latin typeface="Archivo"/>
                <a:ea typeface="Archivo"/>
                <a:cs typeface="Archivo"/>
                <a:sym typeface="Archivo"/>
              </a:rPr>
              <a:t>Ketertarikan terhadap statistik dan matematika</a:t>
            </a:r>
            <a:endParaRPr sz="1800">
              <a:latin typeface="Archivo"/>
              <a:ea typeface="Archivo"/>
              <a:cs typeface="Archivo"/>
              <a:sym typeface="Archivo"/>
            </a:endParaRPr>
          </a:p>
          <a:p>
            <a:pPr indent="0" lvl="0" marL="457200" marR="0" rtl="0" algn="just">
              <a:lnSpc>
                <a:spcPct val="116199"/>
              </a:lnSpc>
              <a:spcBef>
                <a:spcPts val="0"/>
              </a:spcBef>
              <a:spcAft>
                <a:spcPts val="0"/>
              </a:spcAft>
              <a:buNone/>
            </a:pPr>
            <a:r>
              <a:rPr lang="en-US" sz="1800">
                <a:latin typeface="Archivo"/>
                <a:ea typeface="Archivo"/>
                <a:cs typeface="Archivo"/>
                <a:sym typeface="Archivo"/>
              </a:rPr>
              <a:t>Jika menyukai analisis statistik dan pemodelan, maka peran seperti Data Scientist atau Machine Learning Engineer lebih sesuai. Jika lebih suka menggunakan data untuk pengambilan keputusan bisnis, Business Intelligence Analyst atau Product Analyst bisa menjadi pilihan.</a:t>
            </a:r>
            <a:endParaRPr sz="1800">
              <a:latin typeface="Archivo"/>
              <a:ea typeface="Archivo"/>
              <a:cs typeface="Archivo"/>
              <a:sym typeface="Archivo"/>
            </a:endParaRPr>
          </a:p>
          <a:p>
            <a:pPr indent="-342900" lvl="0" marL="457200" marR="0" rtl="0" algn="just">
              <a:lnSpc>
                <a:spcPct val="116199"/>
              </a:lnSpc>
              <a:spcBef>
                <a:spcPts val="0"/>
              </a:spcBef>
              <a:spcAft>
                <a:spcPts val="0"/>
              </a:spcAft>
              <a:buSzPts val="1800"/>
              <a:buFont typeface="Archivo"/>
              <a:buAutoNum type="arabicPeriod"/>
            </a:pPr>
            <a:r>
              <a:rPr lang="en-US" sz="1800">
                <a:latin typeface="Archivo"/>
                <a:ea typeface="Archivo"/>
                <a:cs typeface="Archivo"/>
                <a:sym typeface="Archivo"/>
              </a:rPr>
              <a:t>Industri yang diminati</a:t>
            </a:r>
            <a:endParaRPr sz="1800">
              <a:latin typeface="Archivo"/>
              <a:ea typeface="Archivo"/>
              <a:cs typeface="Archivo"/>
              <a:sym typeface="Archivo"/>
            </a:endParaRPr>
          </a:p>
          <a:p>
            <a:pPr indent="0" lvl="0" marL="457200" marR="0" rtl="0" algn="just">
              <a:lnSpc>
                <a:spcPct val="116199"/>
              </a:lnSpc>
              <a:spcBef>
                <a:spcPts val="0"/>
              </a:spcBef>
              <a:spcAft>
                <a:spcPts val="0"/>
              </a:spcAft>
              <a:buNone/>
            </a:pPr>
            <a:r>
              <a:rPr lang="en-US" sz="1800">
                <a:latin typeface="Archivo"/>
                <a:ea typeface="Archivo"/>
                <a:cs typeface="Archivo"/>
                <a:sym typeface="Archivo"/>
              </a:rPr>
              <a:t>Peran dalam data science dapat diterapkan di berbagai bidang, seperti keuangan, kesehatan, pemasaran, dan e-commerce. Memilih industri yang sesuai dengan minat akan membuat pekerjaan lebih menyenangkan.</a:t>
            </a:r>
            <a:endParaRPr sz="1800">
              <a:latin typeface="Archivo"/>
              <a:ea typeface="Archivo"/>
              <a:cs typeface="Archivo"/>
              <a:sym typeface="Archivo"/>
            </a:endParaRPr>
          </a:p>
        </p:txBody>
      </p:sp>
      <p:sp>
        <p:nvSpPr>
          <p:cNvPr id="222" name="Google Shape;222;p10"/>
          <p:cNvSpPr txBox="1"/>
          <p:nvPr/>
        </p:nvSpPr>
        <p:spPr>
          <a:xfrm>
            <a:off x="939800" y="1244600"/>
            <a:ext cx="17027400" cy="15114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8500"/>
              <a:buFont typeface="Arial"/>
              <a:buNone/>
            </a:pPr>
            <a:r>
              <a:rPr b="1" lang="en-US" sz="8500">
                <a:solidFill>
                  <a:srgbClr val="3A3685"/>
                </a:solidFill>
                <a:latin typeface="Archivo"/>
                <a:ea typeface="Archivo"/>
                <a:cs typeface="Archivo"/>
                <a:sym typeface="Archivo"/>
              </a:rPr>
              <a:t>How’s to Choose Role?</a:t>
            </a:r>
            <a:endParaRPr b="0" i="0" sz="5000" u="none" cap="none" strike="noStrike">
              <a:solidFill>
                <a:srgbClr val="000000"/>
              </a:solidFill>
              <a:latin typeface="Arial"/>
              <a:ea typeface="Arial"/>
              <a:cs typeface="Arial"/>
              <a:sym typeface="Arial"/>
            </a:endParaRPr>
          </a:p>
        </p:txBody>
      </p:sp>
      <p:pic>
        <p:nvPicPr>
          <p:cNvPr id="223" name="Google Shape;223;p10"/>
          <p:cNvPicPr preferRelativeResize="0"/>
          <p:nvPr/>
        </p:nvPicPr>
        <p:blipFill rotWithShape="1">
          <a:blip r:embed="rId4">
            <a:alphaModFix/>
          </a:blip>
          <a:srcRect b="4553" l="0" r="0" t="4562"/>
          <a:stretch/>
        </p:blipFill>
        <p:spPr>
          <a:xfrm>
            <a:off x="-215900" y="6564825"/>
            <a:ext cx="5490084" cy="296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7" name="Shape 227"/>
        <p:cNvGrpSpPr/>
        <p:nvPr/>
      </p:nvGrpSpPr>
      <p:grpSpPr>
        <a:xfrm>
          <a:off x="0" y="0"/>
          <a:ext cx="0" cy="0"/>
          <a:chOff x="0" y="0"/>
          <a:chExt cx="0" cy="0"/>
        </a:xfrm>
      </p:grpSpPr>
      <p:pic>
        <p:nvPicPr>
          <p:cNvPr id="228" name="Google Shape;228;g3387e47e35d_0_217"/>
          <p:cNvPicPr preferRelativeResize="0"/>
          <p:nvPr/>
        </p:nvPicPr>
        <p:blipFill rotWithShape="1">
          <a:blip r:embed="rId3">
            <a:alphaModFix/>
          </a:blip>
          <a:srcRect b="0" l="0" r="0" t="0"/>
          <a:stretch/>
        </p:blipFill>
        <p:spPr>
          <a:xfrm>
            <a:off x="-374650" y="-2273275"/>
            <a:ext cx="19037299" cy="7429500"/>
          </a:xfrm>
          <a:prstGeom prst="rect">
            <a:avLst/>
          </a:prstGeom>
          <a:noFill/>
          <a:ln>
            <a:noFill/>
          </a:ln>
        </p:spPr>
      </p:pic>
      <p:sp>
        <p:nvSpPr>
          <p:cNvPr id="229" name="Google Shape;229;g3387e47e35d_0_217"/>
          <p:cNvSpPr txBox="1"/>
          <p:nvPr/>
        </p:nvSpPr>
        <p:spPr>
          <a:xfrm>
            <a:off x="939800" y="1196025"/>
            <a:ext cx="5689500" cy="1511400"/>
          </a:xfrm>
          <a:prstGeom prst="rect">
            <a:avLst/>
          </a:prstGeom>
          <a:noFill/>
          <a:ln>
            <a:noFill/>
          </a:ln>
        </p:spPr>
        <p:txBody>
          <a:bodyPr anchorCtr="0" anchor="t" bIns="0" lIns="0" spcFirstLastPara="1" rIns="0" wrap="square" tIns="0">
            <a:noAutofit/>
          </a:bodyPr>
          <a:lstStyle/>
          <a:p>
            <a:pPr indent="0" lvl="0" marL="0" rtl="0" algn="ctr">
              <a:lnSpc>
                <a:spcPct val="99600"/>
              </a:lnSpc>
              <a:spcBef>
                <a:spcPts val="0"/>
              </a:spcBef>
              <a:spcAft>
                <a:spcPts val="0"/>
              </a:spcAft>
              <a:buClr>
                <a:schemeClr val="dk1"/>
              </a:buClr>
              <a:buSzPts val="8500"/>
              <a:buFont typeface="Arial"/>
              <a:buNone/>
            </a:pPr>
            <a:r>
              <a:rPr b="1" lang="en-US" sz="8100">
                <a:solidFill>
                  <a:srgbClr val="3A3685"/>
                </a:solidFill>
                <a:latin typeface="Archivo"/>
                <a:ea typeface="Archivo"/>
                <a:cs typeface="Archivo"/>
                <a:sym typeface="Archivo"/>
              </a:rPr>
              <a:t>Problem</a:t>
            </a:r>
            <a:endParaRPr b="1" sz="8100">
              <a:solidFill>
                <a:srgbClr val="3A3685"/>
              </a:solidFill>
              <a:latin typeface="Archivo"/>
              <a:ea typeface="Archivo"/>
              <a:cs typeface="Archivo"/>
              <a:sym typeface="Archivo"/>
            </a:endParaRPr>
          </a:p>
          <a:p>
            <a:pPr indent="0" lvl="0" marL="0" rtl="0" algn="ctr">
              <a:lnSpc>
                <a:spcPct val="99600"/>
              </a:lnSpc>
              <a:spcBef>
                <a:spcPts val="0"/>
              </a:spcBef>
              <a:spcAft>
                <a:spcPts val="0"/>
              </a:spcAft>
              <a:buClr>
                <a:schemeClr val="dk1"/>
              </a:buClr>
              <a:buSzPts val="8500"/>
              <a:buFont typeface="Arial"/>
              <a:buNone/>
            </a:pPr>
            <a:r>
              <a:rPr b="1" lang="en-US" sz="8100">
                <a:solidFill>
                  <a:srgbClr val="3A3685"/>
                </a:solidFill>
                <a:latin typeface="Archivo"/>
                <a:ea typeface="Archivo"/>
                <a:cs typeface="Archivo"/>
                <a:sym typeface="Archivo"/>
              </a:rPr>
              <a:t>Challenge</a:t>
            </a:r>
            <a:endParaRPr b="1" sz="8100">
              <a:solidFill>
                <a:srgbClr val="3A3685"/>
              </a:solidFill>
              <a:latin typeface="Archivo"/>
              <a:ea typeface="Archivo"/>
              <a:cs typeface="Archivo"/>
              <a:sym typeface="Archivo"/>
            </a:endParaRPr>
          </a:p>
        </p:txBody>
      </p:sp>
      <p:pic>
        <p:nvPicPr>
          <p:cNvPr id="230" name="Google Shape;230;g3387e47e35d_0_217"/>
          <p:cNvPicPr preferRelativeResize="0"/>
          <p:nvPr/>
        </p:nvPicPr>
        <p:blipFill rotWithShape="1">
          <a:blip r:embed="rId4">
            <a:alphaModFix/>
          </a:blip>
          <a:srcRect b="0" l="0" r="0" t="0"/>
          <a:stretch/>
        </p:blipFill>
        <p:spPr>
          <a:xfrm>
            <a:off x="939788" y="3964750"/>
            <a:ext cx="3415333" cy="3475475"/>
          </a:xfrm>
          <a:prstGeom prst="rect">
            <a:avLst/>
          </a:prstGeom>
          <a:noFill/>
          <a:ln>
            <a:noFill/>
          </a:ln>
        </p:spPr>
      </p:pic>
      <p:pic>
        <p:nvPicPr>
          <p:cNvPr id="231" name="Google Shape;231;g3387e47e35d_0_217"/>
          <p:cNvPicPr preferRelativeResize="0"/>
          <p:nvPr/>
        </p:nvPicPr>
        <p:blipFill rotWithShape="1">
          <a:blip r:embed="rId5">
            <a:alphaModFix/>
          </a:blip>
          <a:srcRect b="0" l="0" r="0" t="0"/>
          <a:stretch/>
        </p:blipFill>
        <p:spPr>
          <a:xfrm>
            <a:off x="6794283" y="3964737"/>
            <a:ext cx="3415333" cy="3475475"/>
          </a:xfrm>
          <a:prstGeom prst="rect">
            <a:avLst/>
          </a:prstGeom>
          <a:noFill/>
          <a:ln>
            <a:noFill/>
          </a:ln>
        </p:spPr>
      </p:pic>
      <p:pic>
        <p:nvPicPr>
          <p:cNvPr id="232" name="Google Shape;232;g3387e47e35d_0_217"/>
          <p:cNvPicPr preferRelativeResize="0"/>
          <p:nvPr/>
        </p:nvPicPr>
        <p:blipFill rotWithShape="1">
          <a:blip r:embed="rId6">
            <a:alphaModFix/>
          </a:blip>
          <a:srcRect b="0" l="0" r="0" t="0"/>
          <a:stretch/>
        </p:blipFill>
        <p:spPr>
          <a:xfrm>
            <a:off x="13156379" y="3964737"/>
            <a:ext cx="3415333" cy="3475475"/>
          </a:xfrm>
          <a:prstGeom prst="rect">
            <a:avLst/>
          </a:prstGeom>
          <a:noFill/>
          <a:ln>
            <a:noFill/>
          </a:ln>
        </p:spPr>
      </p:pic>
      <p:pic>
        <p:nvPicPr>
          <p:cNvPr id="233" name="Google Shape;233;g3387e47e35d_0_217"/>
          <p:cNvPicPr preferRelativeResize="0"/>
          <p:nvPr/>
        </p:nvPicPr>
        <p:blipFill rotWithShape="1">
          <a:blip r:embed="rId7">
            <a:alphaModFix/>
          </a:blip>
          <a:srcRect b="0" l="0" r="0" t="0"/>
          <a:stretch/>
        </p:blipFill>
        <p:spPr>
          <a:xfrm>
            <a:off x="1195659" y="4217328"/>
            <a:ext cx="2892464" cy="2606607"/>
          </a:xfrm>
          <a:prstGeom prst="rect">
            <a:avLst/>
          </a:prstGeom>
          <a:noFill/>
          <a:ln>
            <a:noFill/>
          </a:ln>
        </p:spPr>
      </p:pic>
      <p:sp>
        <p:nvSpPr>
          <p:cNvPr id="234" name="Google Shape;234;g3387e47e35d_0_217"/>
          <p:cNvSpPr txBox="1"/>
          <p:nvPr/>
        </p:nvSpPr>
        <p:spPr>
          <a:xfrm>
            <a:off x="7518400" y="1524000"/>
            <a:ext cx="9828000" cy="584100"/>
          </a:xfrm>
          <a:prstGeom prst="rect">
            <a:avLst/>
          </a:prstGeom>
          <a:noFill/>
          <a:ln>
            <a:noFill/>
          </a:ln>
        </p:spPr>
        <p:txBody>
          <a:bodyPr anchorCtr="0" anchor="b" bIns="0" lIns="0" spcFirstLastPara="1" rIns="0" wrap="square" tIns="0">
            <a:noAutofit/>
          </a:bodyPr>
          <a:lstStyle/>
          <a:p>
            <a:pPr indent="0" lvl="0" marL="0" marR="0" rtl="0" algn="l">
              <a:lnSpc>
                <a:spcPct val="107899"/>
              </a:lnSpc>
              <a:spcBef>
                <a:spcPts val="0"/>
              </a:spcBef>
              <a:spcAft>
                <a:spcPts val="0"/>
              </a:spcAft>
              <a:buClr>
                <a:srgbClr val="000000"/>
              </a:buClr>
              <a:buSzPts val="3300"/>
              <a:buFont typeface="Arial"/>
              <a:buNone/>
            </a:pPr>
            <a:r>
              <a:rPr lang="en-US" sz="3300">
                <a:solidFill>
                  <a:srgbClr val="3A3685"/>
                </a:solidFill>
                <a:latin typeface="Archivo Medium"/>
                <a:ea typeface="Archivo Medium"/>
                <a:cs typeface="Archivo Medium"/>
                <a:sym typeface="Archivo Medium"/>
              </a:rPr>
              <a:t>Tantangan dalam Berkarir di bidang Data Science</a:t>
            </a:r>
            <a:endParaRPr b="0" i="0" sz="1400" u="none" cap="none" strike="noStrike">
              <a:solidFill>
                <a:srgbClr val="000000"/>
              </a:solidFill>
              <a:latin typeface="Arial"/>
              <a:ea typeface="Arial"/>
              <a:cs typeface="Arial"/>
              <a:sym typeface="Arial"/>
            </a:endParaRPr>
          </a:p>
        </p:txBody>
      </p:sp>
      <p:sp>
        <p:nvSpPr>
          <p:cNvPr id="235" name="Google Shape;235;g3387e47e35d_0_217"/>
          <p:cNvSpPr txBox="1"/>
          <p:nvPr/>
        </p:nvSpPr>
        <p:spPr>
          <a:xfrm>
            <a:off x="7518400" y="2247900"/>
            <a:ext cx="10264200" cy="7494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100"/>
              <a:buFont typeface="Arial"/>
              <a:buNone/>
            </a:pPr>
            <a:r>
              <a:rPr lang="en-US" sz="2100">
                <a:solidFill>
                  <a:srgbClr val="55536E"/>
                </a:solidFill>
                <a:latin typeface="Archivo"/>
                <a:ea typeface="Archivo"/>
                <a:cs typeface="Archivo"/>
                <a:sym typeface="Archivo"/>
              </a:rPr>
              <a:t>Membangun karir di dunia data science memang terdengar menjanjikan, tetapi bukan berarti tanpa tantangan. Seiring dengan berkembangnya industri ini, ada berbagai hal yang perlu dihadapi, mulai dari ekspektasi perusahaan hingga dinamika persaingan di lapangan. </a:t>
            </a:r>
            <a:endParaRPr b="0" i="0" sz="1400" u="none" cap="none" strike="noStrike">
              <a:solidFill>
                <a:srgbClr val="000000"/>
              </a:solidFill>
              <a:latin typeface="Arial"/>
              <a:ea typeface="Arial"/>
              <a:cs typeface="Arial"/>
              <a:sym typeface="Arial"/>
            </a:endParaRPr>
          </a:p>
        </p:txBody>
      </p:sp>
      <p:sp>
        <p:nvSpPr>
          <p:cNvPr id="236" name="Google Shape;236;g3387e47e35d_0_217"/>
          <p:cNvSpPr txBox="1"/>
          <p:nvPr/>
        </p:nvSpPr>
        <p:spPr>
          <a:xfrm>
            <a:off x="543838" y="7690800"/>
            <a:ext cx="3898800" cy="3684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b="1" lang="en-US" sz="2700">
                <a:solidFill>
                  <a:srgbClr val="55536E"/>
                </a:solidFill>
                <a:latin typeface="Archivo"/>
                <a:ea typeface="Archivo"/>
                <a:cs typeface="Archivo"/>
                <a:sym typeface="Archivo"/>
              </a:rPr>
              <a:t>Persaingan yang Ketat</a:t>
            </a:r>
            <a:endParaRPr b="1" i="0" sz="2000" u="none" cap="none" strike="noStrike">
              <a:solidFill>
                <a:srgbClr val="000000"/>
              </a:solidFill>
            </a:endParaRPr>
          </a:p>
        </p:txBody>
      </p:sp>
      <p:sp>
        <p:nvSpPr>
          <p:cNvPr id="237" name="Google Shape;237;g3387e47e35d_0_217"/>
          <p:cNvSpPr txBox="1"/>
          <p:nvPr/>
        </p:nvSpPr>
        <p:spPr>
          <a:xfrm>
            <a:off x="6326663" y="7690800"/>
            <a:ext cx="4075500" cy="3684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b="1" lang="en-US" sz="2700">
                <a:solidFill>
                  <a:srgbClr val="55536E"/>
                </a:solidFill>
                <a:latin typeface="Archivo"/>
                <a:ea typeface="Archivo"/>
                <a:cs typeface="Archivo"/>
                <a:sym typeface="Archivo"/>
              </a:rPr>
              <a:t>Tuntutan Skill yang Luas</a:t>
            </a:r>
            <a:endParaRPr b="1" i="0" sz="2000" u="none" cap="none" strike="noStrike">
              <a:solidFill>
                <a:srgbClr val="000000"/>
              </a:solidFill>
            </a:endParaRPr>
          </a:p>
        </p:txBody>
      </p:sp>
      <p:sp>
        <p:nvSpPr>
          <p:cNvPr id="238" name="Google Shape;238;g3387e47e35d_0_217"/>
          <p:cNvSpPr txBox="1"/>
          <p:nvPr/>
        </p:nvSpPr>
        <p:spPr>
          <a:xfrm>
            <a:off x="11570375" y="7606900"/>
            <a:ext cx="6595200" cy="3684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b="1" lang="en-US" sz="2700">
                <a:solidFill>
                  <a:srgbClr val="55536E"/>
                </a:solidFill>
                <a:latin typeface="Archivo"/>
                <a:ea typeface="Archivo"/>
                <a:cs typeface="Archivo"/>
                <a:sym typeface="Archivo"/>
              </a:rPr>
              <a:t>Kurangnya Kesempatan Belajar Materi Role Spesifik</a:t>
            </a:r>
            <a:endParaRPr b="1" i="0" sz="2000" u="none" cap="none" strike="noStrike">
              <a:solidFill>
                <a:srgbClr val="000000"/>
              </a:solidFill>
            </a:endParaRPr>
          </a:p>
        </p:txBody>
      </p:sp>
      <p:pic>
        <p:nvPicPr>
          <p:cNvPr id="239" name="Google Shape;239;g3387e47e35d_0_217"/>
          <p:cNvPicPr preferRelativeResize="0"/>
          <p:nvPr/>
        </p:nvPicPr>
        <p:blipFill rotWithShape="1">
          <a:blip r:embed="rId8">
            <a:alphaModFix/>
          </a:blip>
          <a:srcRect b="0" l="0" r="0" t="0"/>
          <a:stretch/>
        </p:blipFill>
        <p:spPr>
          <a:xfrm>
            <a:off x="7072405" y="4217316"/>
            <a:ext cx="2892464" cy="2606607"/>
          </a:xfrm>
          <a:prstGeom prst="rect">
            <a:avLst/>
          </a:prstGeom>
          <a:noFill/>
          <a:ln>
            <a:noFill/>
          </a:ln>
        </p:spPr>
      </p:pic>
      <p:pic>
        <p:nvPicPr>
          <p:cNvPr id="240" name="Google Shape;240;g3387e47e35d_0_217"/>
          <p:cNvPicPr preferRelativeResize="0"/>
          <p:nvPr/>
        </p:nvPicPr>
        <p:blipFill rotWithShape="1">
          <a:blip r:embed="rId9">
            <a:alphaModFix/>
          </a:blip>
          <a:srcRect b="0" l="0" r="0" t="0"/>
          <a:stretch/>
        </p:blipFill>
        <p:spPr>
          <a:xfrm>
            <a:off x="13412251" y="4217316"/>
            <a:ext cx="2892464" cy="2606607"/>
          </a:xfrm>
          <a:prstGeom prst="rect">
            <a:avLst/>
          </a:prstGeom>
          <a:noFill/>
          <a:ln>
            <a:noFill/>
          </a:ln>
        </p:spPr>
      </p:pic>
      <p:pic>
        <p:nvPicPr>
          <p:cNvPr id="241" name="Google Shape;241;g3387e47e35d_0_217"/>
          <p:cNvPicPr preferRelativeResize="0"/>
          <p:nvPr/>
        </p:nvPicPr>
        <p:blipFill rotWithShape="1">
          <a:blip r:embed="rId10">
            <a:alphaModFix/>
          </a:blip>
          <a:srcRect b="0" l="0" r="0" t="0"/>
          <a:stretch/>
        </p:blipFill>
        <p:spPr>
          <a:xfrm rot="5400000">
            <a:off x="6210300" y="2425700"/>
            <a:ext cx="1447800" cy="25400"/>
          </a:xfrm>
          <a:prstGeom prst="rect">
            <a:avLst/>
          </a:prstGeom>
          <a:noFill/>
          <a:ln>
            <a:noFill/>
          </a:ln>
        </p:spPr>
      </p:pic>
      <p:pic>
        <p:nvPicPr>
          <p:cNvPr id="242" name="Google Shape;242;g3387e47e35d_0_217"/>
          <p:cNvPicPr preferRelativeResize="0"/>
          <p:nvPr/>
        </p:nvPicPr>
        <p:blipFill rotWithShape="1">
          <a:blip r:embed="rId11">
            <a:alphaModFix/>
          </a:blip>
          <a:srcRect b="0" l="0" r="0" t="0"/>
          <a:stretch/>
        </p:blipFill>
        <p:spPr>
          <a:xfrm>
            <a:off x="-215900" y="-635000"/>
            <a:ext cx="2705100" cy="2705100"/>
          </a:xfrm>
          <a:prstGeom prst="rect">
            <a:avLst/>
          </a:prstGeom>
          <a:noFill/>
          <a:ln>
            <a:noFill/>
          </a:ln>
        </p:spPr>
      </p:pic>
      <p:sp>
        <p:nvSpPr>
          <p:cNvPr id="243" name="Google Shape;243;g3387e47e35d_0_217"/>
          <p:cNvSpPr txBox="1"/>
          <p:nvPr/>
        </p:nvSpPr>
        <p:spPr>
          <a:xfrm>
            <a:off x="57213" y="8242650"/>
            <a:ext cx="4860900" cy="3684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lang="en-US" sz="1800">
                <a:solidFill>
                  <a:srgbClr val="55536E"/>
                </a:solidFill>
                <a:latin typeface="Archivo"/>
                <a:ea typeface="Archivo"/>
                <a:cs typeface="Archivo"/>
                <a:sym typeface="Archivo"/>
              </a:rPr>
              <a:t>Jumlah kandidat jauh lebih banyak dibandingkan lowongan yang tersedia, sehingga sulit mendapatkan pekerjaan tanpa portofolio yang kuat.</a:t>
            </a:r>
            <a:endParaRPr b="0" i="0" sz="1100" u="none" cap="none" strike="noStrike">
              <a:solidFill>
                <a:srgbClr val="000000"/>
              </a:solidFill>
              <a:latin typeface="Arial"/>
              <a:ea typeface="Arial"/>
              <a:cs typeface="Arial"/>
              <a:sym typeface="Arial"/>
            </a:endParaRPr>
          </a:p>
        </p:txBody>
      </p:sp>
      <p:sp>
        <p:nvSpPr>
          <p:cNvPr id="244" name="Google Shape;244;g3387e47e35d_0_217"/>
          <p:cNvSpPr txBox="1"/>
          <p:nvPr/>
        </p:nvSpPr>
        <p:spPr>
          <a:xfrm>
            <a:off x="5234675" y="8242650"/>
            <a:ext cx="6259500" cy="3684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lang="en-US" sz="1800">
                <a:solidFill>
                  <a:srgbClr val="55536E"/>
                </a:solidFill>
                <a:latin typeface="Archivo"/>
                <a:ea typeface="Archivo"/>
                <a:cs typeface="Archivo"/>
                <a:sym typeface="Archivo"/>
              </a:rPr>
              <a:t>Data science bukan hanya soal analisis data, tapi juga membutuhkan pemahaman bisnis, pemrograman, dan komunikasi. Banyak yang merasa kewalahan karena harus menguasai banyak aspek sekaligus.</a:t>
            </a:r>
            <a:endParaRPr b="0" i="0" sz="1100" u="none" cap="none" strike="noStrike">
              <a:solidFill>
                <a:srgbClr val="000000"/>
              </a:solidFill>
              <a:latin typeface="Arial"/>
              <a:ea typeface="Arial"/>
              <a:cs typeface="Arial"/>
              <a:sym typeface="Arial"/>
            </a:endParaRPr>
          </a:p>
        </p:txBody>
      </p:sp>
      <p:sp>
        <p:nvSpPr>
          <p:cNvPr id="245" name="Google Shape;245;g3387e47e35d_0_217"/>
          <p:cNvSpPr txBox="1"/>
          <p:nvPr/>
        </p:nvSpPr>
        <p:spPr>
          <a:xfrm>
            <a:off x="11423612" y="8558200"/>
            <a:ext cx="6724800" cy="3684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lang="en-US" sz="1800">
                <a:solidFill>
                  <a:srgbClr val="55536E"/>
                </a:solidFill>
                <a:latin typeface="Archivo"/>
                <a:ea typeface="Archivo"/>
                <a:cs typeface="Archivo"/>
                <a:sym typeface="Archivo"/>
              </a:rPr>
              <a:t>Banyak peserta yang kesulitan menemukan materi pembelajaran yang spesifik untuk peran tertentu dalam data science, sehingga mereka sering kali belajar secara umum tanpa fokus yang jelas. Hal ini dapat membuat pemahaman menjadi dangkal dan kurang relevan dengan kebutuhan industri.</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9" name="Shape 249"/>
        <p:cNvGrpSpPr/>
        <p:nvPr/>
      </p:nvGrpSpPr>
      <p:grpSpPr>
        <a:xfrm>
          <a:off x="0" y="0"/>
          <a:ext cx="0" cy="0"/>
          <a:chOff x="0" y="0"/>
          <a:chExt cx="0" cy="0"/>
        </a:xfrm>
      </p:grpSpPr>
      <p:pic>
        <p:nvPicPr>
          <p:cNvPr id="250" name="Google Shape;250;g3387e47e35d_0_120"/>
          <p:cNvPicPr preferRelativeResize="0"/>
          <p:nvPr/>
        </p:nvPicPr>
        <p:blipFill rotWithShape="1">
          <a:blip r:embed="rId3">
            <a:alphaModFix/>
          </a:blip>
          <a:srcRect b="0" l="0" r="0" t="0"/>
          <a:stretch/>
        </p:blipFill>
        <p:spPr>
          <a:xfrm>
            <a:off x="-749300" y="9196850"/>
            <a:ext cx="1877550" cy="1877550"/>
          </a:xfrm>
          <a:prstGeom prst="rect">
            <a:avLst/>
          </a:prstGeom>
          <a:noFill/>
          <a:ln>
            <a:noFill/>
          </a:ln>
        </p:spPr>
      </p:pic>
      <p:pic>
        <p:nvPicPr>
          <p:cNvPr id="251" name="Google Shape;251;g3387e47e35d_0_120"/>
          <p:cNvPicPr preferRelativeResize="0"/>
          <p:nvPr/>
        </p:nvPicPr>
        <p:blipFill rotWithShape="1">
          <a:blip r:embed="rId4">
            <a:alphaModFix/>
          </a:blip>
          <a:srcRect b="0" l="0" r="0" t="0"/>
          <a:stretch/>
        </p:blipFill>
        <p:spPr>
          <a:xfrm>
            <a:off x="-127000" y="-1079500"/>
            <a:ext cx="18541999" cy="5269250"/>
          </a:xfrm>
          <a:prstGeom prst="rect">
            <a:avLst/>
          </a:prstGeom>
          <a:noFill/>
          <a:ln>
            <a:noFill/>
          </a:ln>
        </p:spPr>
      </p:pic>
      <p:sp>
        <p:nvSpPr>
          <p:cNvPr id="252" name="Google Shape;252;g3387e47e35d_0_120"/>
          <p:cNvSpPr txBox="1"/>
          <p:nvPr/>
        </p:nvSpPr>
        <p:spPr>
          <a:xfrm>
            <a:off x="2587050" y="406300"/>
            <a:ext cx="13113900" cy="15114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8500"/>
              <a:buFont typeface="Arial"/>
              <a:buNone/>
            </a:pPr>
            <a:r>
              <a:rPr b="1" lang="en-US" sz="8500">
                <a:solidFill>
                  <a:srgbClr val="3A3685"/>
                </a:solidFill>
                <a:latin typeface="Archivo"/>
                <a:ea typeface="Archivo"/>
                <a:cs typeface="Archivo"/>
                <a:sym typeface="Archivo"/>
              </a:rPr>
              <a:t>How Overcome Problem?</a:t>
            </a:r>
            <a:endParaRPr b="0" i="0" sz="1400" u="none" cap="none" strike="noStrike">
              <a:solidFill>
                <a:srgbClr val="000000"/>
              </a:solidFill>
              <a:latin typeface="Arial"/>
              <a:ea typeface="Arial"/>
              <a:cs typeface="Arial"/>
              <a:sym typeface="Arial"/>
            </a:endParaRPr>
          </a:p>
        </p:txBody>
      </p:sp>
      <p:pic>
        <p:nvPicPr>
          <p:cNvPr id="253" name="Google Shape;253;g3387e47e35d_0_120"/>
          <p:cNvPicPr preferRelativeResize="0"/>
          <p:nvPr/>
        </p:nvPicPr>
        <p:blipFill rotWithShape="1">
          <a:blip r:embed="rId5">
            <a:alphaModFix/>
          </a:blip>
          <a:srcRect b="0" l="3712" r="3712" t="0"/>
          <a:stretch/>
        </p:blipFill>
        <p:spPr>
          <a:xfrm>
            <a:off x="7914500" y="2921275"/>
            <a:ext cx="2459000" cy="2656135"/>
          </a:xfrm>
          <a:prstGeom prst="rect">
            <a:avLst/>
          </a:prstGeom>
          <a:noFill/>
          <a:ln>
            <a:noFill/>
          </a:ln>
          <a:effectLst>
            <a:outerShdw blurRad="50832" dir="2700000" dist="34757">
              <a:srgbClr val="000000">
                <a:alpha val="49020"/>
              </a:srgbClr>
            </a:outerShdw>
          </a:effectLst>
        </p:spPr>
      </p:pic>
      <p:pic>
        <p:nvPicPr>
          <p:cNvPr id="254" name="Google Shape;254;g3387e47e35d_0_120"/>
          <p:cNvPicPr preferRelativeResize="0"/>
          <p:nvPr/>
        </p:nvPicPr>
        <p:blipFill rotWithShape="1">
          <a:blip r:embed="rId6">
            <a:alphaModFix/>
          </a:blip>
          <a:srcRect b="0" l="0" r="0" t="0"/>
          <a:stretch/>
        </p:blipFill>
        <p:spPr>
          <a:xfrm>
            <a:off x="17373600" y="6807200"/>
            <a:ext cx="1549400" cy="1549400"/>
          </a:xfrm>
          <a:prstGeom prst="rect">
            <a:avLst/>
          </a:prstGeom>
          <a:noFill/>
          <a:ln>
            <a:noFill/>
          </a:ln>
        </p:spPr>
      </p:pic>
      <p:pic>
        <p:nvPicPr>
          <p:cNvPr id="255" name="Google Shape;255;g3387e47e35d_0_120"/>
          <p:cNvPicPr preferRelativeResize="0"/>
          <p:nvPr/>
        </p:nvPicPr>
        <p:blipFill rotWithShape="1">
          <a:blip r:embed="rId7">
            <a:alphaModFix/>
          </a:blip>
          <a:srcRect b="0" l="0" r="0" t="0"/>
          <a:stretch/>
        </p:blipFill>
        <p:spPr>
          <a:xfrm>
            <a:off x="1821288" y="5729450"/>
            <a:ext cx="3530600" cy="1162975"/>
          </a:xfrm>
          <a:prstGeom prst="rect">
            <a:avLst/>
          </a:prstGeom>
          <a:noFill/>
          <a:ln>
            <a:noFill/>
          </a:ln>
        </p:spPr>
      </p:pic>
      <p:pic>
        <p:nvPicPr>
          <p:cNvPr id="256" name="Google Shape;256;g3387e47e35d_0_120"/>
          <p:cNvPicPr preferRelativeResize="0"/>
          <p:nvPr/>
        </p:nvPicPr>
        <p:blipFill rotWithShape="1">
          <a:blip r:embed="rId8">
            <a:alphaModFix/>
          </a:blip>
          <a:srcRect b="0" l="0" r="0" t="0"/>
          <a:stretch/>
        </p:blipFill>
        <p:spPr>
          <a:xfrm>
            <a:off x="7341675" y="5729450"/>
            <a:ext cx="3530600" cy="1162975"/>
          </a:xfrm>
          <a:prstGeom prst="rect">
            <a:avLst/>
          </a:prstGeom>
          <a:noFill/>
          <a:ln>
            <a:noFill/>
          </a:ln>
        </p:spPr>
      </p:pic>
      <p:pic>
        <p:nvPicPr>
          <p:cNvPr id="257" name="Google Shape;257;g3387e47e35d_0_120"/>
          <p:cNvPicPr preferRelativeResize="0"/>
          <p:nvPr/>
        </p:nvPicPr>
        <p:blipFill rotWithShape="1">
          <a:blip r:embed="rId8">
            <a:alphaModFix/>
          </a:blip>
          <a:srcRect b="0" l="0" r="0" t="0"/>
          <a:stretch/>
        </p:blipFill>
        <p:spPr>
          <a:xfrm>
            <a:off x="11984151" y="5776875"/>
            <a:ext cx="5969100" cy="1162950"/>
          </a:xfrm>
          <a:prstGeom prst="rect">
            <a:avLst/>
          </a:prstGeom>
          <a:noFill/>
          <a:ln>
            <a:noFill/>
          </a:ln>
        </p:spPr>
      </p:pic>
      <p:sp>
        <p:nvSpPr>
          <p:cNvPr id="258" name="Google Shape;258;g3387e47e35d_0_120"/>
          <p:cNvSpPr txBox="1"/>
          <p:nvPr/>
        </p:nvSpPr>
        <p:spPr>
          <a:xfrm>
            <a:off x="1128250" y="7171350"/>
            <a:ext cx="4916700" cy="3684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lang="en-US" sz="2100">
                <a:solidFill>
                  <a:srgbClr val="55536E"/>
                </a:solidFill>
                <a:latin typeface="Archivo"/>
                <a:ea typeface="Archivo"/>
                <a:cs typeface="Archivo"/>
                <a:sym typeface="Archivo"/>
              </a:rPr>
              <a:t>Buat portofolio proyek nyata, kontribusi di open-source, aktif di komunitas data science untuk meningkatkan visibilitas serta membangun koneksi yang dapat membantu mendapatkan peluang kerja.</a:t>
            </a:r>
            <a:endParaRPr b="0" i="0" sz="1400" u="none" cap="none" strike="noStrike">
              <a:solidFill>
                <a:srgbClr val="000000"/>
              </a:solidFill>
              <a:latin typeface="Arial"/>
              <a:ea typeface="Arial"/>
              <a:cs typeface="Arial"/>
              <a:sym typeface="Arial"/>
            </a:endParaRPr>
          </a:p>
        </p:txBody>
      </p:sp>
      <p:sp>
        <p:nvSpPr>
          <p:cNvPr id="259" name="Google Shape;259;g3387e47e35d_0_120"/>
          <p:cNvSpPr txBox="1"/>
          <p:nvPr/>
        </p:nvSpPr>
        <p:spPr>
          <a:xfrm>
            <a:off x="5676900" y="1917700"/>
            <a:ext cx="6934200" cy="5715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3200"/>
              <a:buFont typeface="Arial"/>
              <a:buNone/>
            </a:pPr>
            <a:r>
              <a:rPr lang="en-US" sz="3200">
                <a:solidFill>
                  <a:srgbClr val="55536E"/>
                </a:solidFill>
                <a:latin typeface="Archivo"/>
                <a:ea typeface="Archivo"/>
                <a:cs typeface="Archivo"/>
                <a:sym typeface="Archivo"/>
              </a:rPr>
              <a:t>for Career Problem in Data Science</a:t>
            </a:r>
            <a:endParaRPr b="0" i="0" sz="1400" u="none" cap="none" strike="noStrike">
              <a:solidFill>
                <a:srgbClr val="000000"/>
              </a:solidFill>
              <a:latin typeface="Arial"/>
              <a:ea typeface="Arial"/>
              <a:cs typeface="Arial"/>
              <a:sym typeface="Arial"/>
            </a:endParaRPr>
          </a:p>
        </p:txBody>
      </p:sp>
      <p:sp>
        <p:nvSpPr>
          <p:cNvPr id="260" name="Google Shape;260;g3387e47e35d_0_120"/>
          <p:cNvSpPr txBox="1"/>
          <p:nvPr/>
        </p:nvSpPr>
        <p:spPr>
          <a:xfrm>
            <a:off x="7544875" y="5894550"/>
            <a:ext cx="3136800" cy="4953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2800"/>
              <a:buFont typeface="Arial"/>
              <a:buNone/>
            </a:pPr>
            <a:r>
              <a:rPr b="1" lang="en-US" sz="2800">
                <a:solidFill>
                  <a:srgbClr val="FFFFFF"/>
                </a:solidFill>
                <a:latin typeface="Archivo Medium"/>
                <a:ea typeface="Archivo Medium"/>
                <a:cs typeface="Archivo Medium"/>
                <a:sym typeface="Archivo Medium"/>
              </a:rPr>
              <a:t>Tuntutan Skill yang Luas</a:t>
            </a:r>
            <a:endParaRPr b="0" i="0" sz="1400" u="none" cap="none" strike="noStrike">
              <a:solidFill>
                <a:srgbClr val="000000"/>
              </a:solidFill>
              <a:latin typeface="Arial"/>
              <a:ea typeface="Arial"/>
              <a:cs typeface="Arial"/>
              <a:sym typeface="Arial"/>
            </a:endParaRPr>
          </a:p>
        </p:txBody>
      </p:sp>
      <p:sp>
        <p:nvSpPr>
          <p:cNvPr id="261" name="Google Shape;261;g3387e47e35d_0_120"/>
          <p:cNvSpPr txBox="1"/>
          <p:nvPr/>
        </p:nvSpPr>
        <p:spPr>
          <a:xfrm>
            <a:off x="12488238" y="5928613"/>
            <a:ext cx="5046600" cy="4953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2800"/>
              <a:buFont typeface="Arial"/>
              <a:buNone/>
            </a:pPr>
            <a:r>
              <a:rPr b="1" lang="en-US" sz="2800">
                <a:solidFill>
                  <a:srgbClr val="FFFFFF"/>
                </a:solidFill>
                <a:latin typeface="Archivo Medium"/>
                <a:ea typeface="Archivo Medium"/>
                <a:cs typeface="Archivo Medium"/>
                <a:sym typeface="Archivo Medium"/>
              </a:rPr>
              <a:t>Kurangnya Kesempatan Belajar Materi Role Spesifik</a:t>
            </a:r>
            <a:endParaRPr b="1" sz="2800">
              <a:solidFill>
                <a:srgbClr val="FFFFFF"/>
              </a:solidFill>
              <a:latin typeface="Archivo Medium"/>
              <a:ea typeface="Archivo Medium"/>
              <a:cs typeface="Archivo Medium"/>
              <a:sym typeface="Archivo Medium"/>
            </a:endParaRPr>
          </a:p>
          <a:p>
            <a:pPr indent="0" lvl="0" marL="0" marR="0" rtl="0" algn="ctr">
              <a:lnSpc>
                <a:spcPct val="99600"/>
              </a:lnSpc>
              <a:spcBef>
                <a:spcPts val="0"/>
              </a:spcBef>
              <a:spcAft>
                <a:spcPts val="0"/>
              </a:spcAft>
              <a:buClr>
                <a:srgbClr val="000000"/>
              </a:buClr>
              <a:buSzPts val="2800"/>
              <a:buFont typeface="Arial"/>
              <a:buNone/>
            </a:pPr>
            <a:r>
              <a:t/>
            </a:r>
            <a:endParaRPr b="1" sz="2800">
              <a:solidFill>
                <a:srgbClr val="FFFFFF"/>
              </a:solidFill>
              <a:latin typeface="Archivo Medium"/>
              <a:ea typeface="Archivo Medium"/>
              <a:cs typeface="Archivo Medium"/>
              <a:sym typeface="Archivo Medium"/>
            </a:endParaRPr>
          </a:p>
        </p:txBody>
      </p:sp>
      <p:sp>
        <p:nvSpPr>
          <p:cNvPr id="262" name="Google Shape;262;g3387e47e35d_0_120"/>
          <p:cNvSpPr txBox="1"/>
          <p:nvPr/>
        </p:nvSpPr>
        <p:spPr>
          <a:xfrm>
            <a:off x="12541025" y="7171350"/>
            <a:ext cx="4434900" cy="3684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lang="en-US" sz="2100">
                <a:solidFill>
                  <a:srgbClr val="55536E"/>
                </a:solidFill>
                <a:latin typeface="Archivo"/>
                <a:ea typeface="Archivo"/>
                <a:cs typeface="Archivo"/>
                <a:sym typeface="Archivo"/>
              </a:rPr>
              <a:t>peserta dapat mencari sumber belajar yang lebih terarah, seperti kursus atau bootcamp yang berfokus pada role tertentu, misalnya machine learning engineer atau data analyst. </a:t>
            </a:r>
            <a:endParaRPr b="0" i="0" sz="1400" u="none" cap="none" strike="noStrike">
              <a:solidFill>
                <a:srgbClr val="000000"/>
              </a:solidFill>
              <a:latin typeface="Arial"/>
              <a:ea typeface="Arial"/>
              <a:cs typeface="Arial"/>
              <a:sym typeface="Arial"/>
            </a:endParaRPr>
          </a:p>
        </p:txBody>
      </p:sp>
      <p:pic>
        <p:nvPicPr>
          <p:cNvPr id="263" name="Google Shape;263;g3387e47e35d_0_120"/>
          <p:cNvPicPr preferRelativeResize="0"/>
          <p:nvPr/>
        </p:nvPicPr>
        <p:blipFill rotWithShape="1">
          <a:blip r:embed="rId9">
            <a:alphaModFix/>
          </a:blip>
          <a:srcRect b="0" l="3712" r="3712" t="0"/>
          <a:stretch/>
        </p:blipFill>
        <p:spPr>
          <a:xfrm>
            <a:off x="2483225" y="3101025"/>
            <a:ext cx="2175128" cy="2349500"/>
          </a:xfrm>
          <a:prstGeom prst="rect">
            <a:avLst/>
          </a:prstGeom>
          <a:noFill/>
          <a:ln>
            <a:noFill/>
          </a:ln>
          <a:effectLst>
            <a:outerShdw blurRad="50832" dir="2700000" dist="34757">
              <a:srgbClr val="000000">
                <a:alpha val="49020"/>
              </a:srgbClr>
            </a:outerShdw>
          </a:effectLst>
        </p:spPr>
      </p:pic>
      <p:pic>
        <p:nvPicPr>
          <p:cNvPr id="264" name="Google Shape;264;g3387e47e35d_0_120"/>
          <p:cNvPicPr preferRelativeResize="0"/>
          <p:nvPr/>
        </p:nvPicPr>
        <p:blipFill rotWithShape="1">
          <a:blip r:embed="rId10">
            <a:alphaModFix/>
          </a:blip>
          <a:srcRect b="0" l="9003" r="8995" t="0"/>
          <a:stretch/>
        </p:blipFill>
        <p:spPr>
          <a:xfrm>
            <a:off x="13629650" y="2889213"/>
            <a:ext cx="2459000" cy="2656136"/>
          </a:xfrm>
          <a:prstGeom prst="rect">
            <a:avLst/>
          </a:prstGeom>
          <a:noFill/>
          <a:ln>
            <a:noFill/>
          </a:ln>
          <a:effectLst>
            <a:outerShdw blurRad="50832" dir="2700000" dist="34757">
              <a:srgbClr val="000000">
                <a:alpha val="49020"/>
              </a:srgbClr>
            </a:outerShdw>
          </a:effectLst>
        </p:spPr>
      </p:pic>
      <p:pic>
        <p:nvPicPr>
          <p:cNvPr id="265" name="Google Shape;265;g3387e47e35d_0_120"/>
          <p:cNvPicPr preferRelativeResize="0"/>
          <p:nvPr/>
        </p:nvPicPr>
        <p:blipFill rotWithShape="1">
          <a:blip r:embed="rId11">
            <a:alphaModFix/>
          </a:blip>
          <a:srcRect b="0" l="0" r="0" t="0"/>
          <a:stretch/>
        </p:blipFill>
        <p:spPr>
          <a:xfrm>
            <a:off x="-215900" y="-635000"/>
            <a:ext cx="2705100" cy="2705100"/>
          </a:xfrm>
          <a:prstGeom prst="rect">
            <a:avLst/>
          </a:prstGeom>
          <a:noFill/>
          <a:ln>
            <a:noFill/>
          </a:ln>
        </p:spPr>
      </p:pic>
      <p:sp>
        <p:nvSpPr>
          <p:cNvPr id="266" name="Google Shape;266;g3387e47e35d_0_120"/>
          <p:cNvSpPr txBox="1"/>
          <p:nvPr/>
        </p:nvSpPr>
        <p:spPr>
          <a:xfrm>
            <a:off x="6889525" y="7171350"/>
            <a:ext cx="4434900" cy="3684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lang="en-US" sz="2100">
                <a:solidFill>
                  <a:srgbClr val="55536E"/>
                </a:solidFill>
                <a:latin typeface="Archivo"/>
                <a:ea typeface="Archivo"/>
                <a:cs typeface="Archivo"/>
                <a:sym typeface="Archivo"/>
              </a:rPr>
              <a:t> Fokus belajar secara bertahap sesuai kebutuhan role yang dituju, gunakan roadmap pembelajaran yang terstruktur, dan terapkan konsep dengan proyek kecil agar tidak merasa kewalahan.</a:t>
            </a:r>
            <a:endParaRPr b="0" i="0" sz="1400" u="none" cap="none" strike="noStrike">
              <a:solidFill>
                <a:srgbClr val="000000"/>
              </a:solidFill>
              <a:latin typeface="Arial"/>
              <a:ea typeface="Arial"/>
              <a:cs typeface="Arial"/>
              <a:sym typeface="Arial"/>
            </a:endParaRPr>
          </a:p>
        </p:txBody>
      </p:sp>
      <p:sp>
        <p:nvSpPr>
          <p:cNvPr id="267" name="Google Shape;267;g3387e47e35d_0_120"/>
          <p:cNvSpPr txBox="1"/>
          <p:nvPr/>
        </p:nvSpPr>
        <p:spPr>
          <a:xfrm>
            <a:off x="2113388" y="5894550"/>
            <a:ext cx="2933700" cy="4953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2800"/>
              <a:buFont typeface="Arial"/>
              <a:buNone/>
            </a:pPr>
            <a:r>
              <a:rPr b="1" lang="en-US" sz="2800">
                <a:solidFill>
                  <a:srgbClr val="FFFFFF"/>
                </a:solidFill>
                <a:latin typeface="Archivo Medium"/>
                <a:ea typeface="Archivo Medium"/>
                <a:cs typeface="Archivo Medium"/>
                <a:sym typeface="Archivo Medium"/>
              </a:rPr>
              <a:t>Persaingan yang Ketat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