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10287000" cx="18288000"/>
  <p:notesSz cx="6858000" cy="9144000"/>
  <p:embeddedFontLst>
    <p:embeddedFont>
      <p:font typeface="Archivo ExtraBold"/>
      <p:bold r:id="rId16"/>
      <p:boldItalic r:id="rId17"/>
    </p:embeddedFont>
    <p:embeddedFont>
      <p:font typeface="Archivo Medium"/>
      <p:regular r:id="rId18"/>
      <p:bold r:id="rId19"/>
      <p:italic r:id="rId20"/>
      <p:boldItalic r:id="rId21"/>
    </p:embeddedFont>
    <p:embeddedFont>
      <p:font typeface="Archiv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6" roundtripDataSignature="AMtx7mh52d2Fql2y+3nQS3jZ+Xmrt/qb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18F512-B5D2-4601-A543-45C4BC735E32}">
  <a:tblStyle styleId="{BE18F512-B5D2-4601-A543-45C4BC735E3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chivoMedium-italic.fntdata"/><Relationship Id="rId22" Type="http://schemas.openxmlformats.org/officeDocument/2006/relationships/font" Target="fonts/Archivo-regular.fntdata"/><Relationship Id="rId21" Type="http://schemas.openxmlformats.org/officeDocument/2006/relationships/font" Target="fonts/ArchivoMedium-boldItalic.fntdata"/><Relationship Id="rId24" Type="http://schemas.openxmlformats.org/officeDocument/2006/relationships/font" Target="fonts/Archivo-italic.fntdata"/><Relationship Id="rId23" Type="http://schemas.openxmlformats.org/officeDocument/2006/relationships/font" Target="fonts/Archiv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Archiv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rchivoExtraBold-boldItalic.fntdata"/><Relationship Id="rId16" Type="http://schemas.openxmlformats.org/officeDocument/2006/relationships/font" Target="fonts/ArchivoExtraBold-bold.fntdata"/><Relationship Id="rId19" Type="http://schemas.openxmlformats.org/officeDocument/2006/relationships/font" Target="fonts/ArchivoMedium-bold.fntdata"/><Relationship Id="rId18" Type="http://schemas.openxmlformats.org/officeDocument/2006/relationships/font" Target="fonts/Archivo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334c4cdf11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3334c4cdf11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p:nvPr>
            <p:ph idx="2" type="pic"/>
          </p:nvPr>
        </p:nvSpPr>
        <p:spPr>
          <a:xfrm>
            <a:off x="1792288" y="612775"/>
            <a:ext cx="5486400" cy="4114800"/>
          </a:xfrm>
          <a:prstGeom prst="rect">
            <a:avLst/>
          </a:prstGeom>
          <a:noFill/>
          <a:ln>
            <a:noFill/>
          </a:ln>
        </p:spPr>
      </p:sp>
      <p:sp>
        <p:nvSpPr>
          <p:cNvPr id="64" name="Google Shape;64;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 Id="rId10" Type="http://schemas.openxmlformats.org/officeDocument/2006/relationships/image" Target="../media/image1.png"/><Relationship Id="rId9"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47.png"/><Relationship Id="rId8"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38.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18.png"/><Relationship Id="rId13" Type="http://schemas.openxmlformats.org/officeDocument/2006/relationships/image" Target="../media/image21.png"/><Relationship Id="rId12"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7.png"/><Relationship Id="rId14" Type="http://schemas.openxmlformats.org/officeDocument/2006/relationships/image" Target="../media/image29.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19.png"/><Relationship Id="rId8"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6.png"/><Relationship Id="rId4" Type="http://schemas.openxmlformats.org/officeDocument/2006/relationships/image" Target="../media/image1.png"/><Relationship Id="rId5" Type="http://schemas.openxmlformats.org/officeDocument/2006/relationships/image" Target="../media/image5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4.png"/><Relationship Id="rId4" Type="http://schemas.openxmlformats.org/officeDocument/2006/relationships/image" Target="../media/image24.png"/><Relationship Id="rId9" Type="http://schemas.openxmlformats.org/officeDocument/2006/relationships/image" Target="../media/image1.png"/><Relationship Id="rId5" Type="http://schemas.openxmlformats.org/officeDocument/2006/relationships/image" Target="../media/image27.png"/><Relationship Id="rId6" Type="http://schemas.openxmlformats.org/officeDocument/2006/relationships/image" Target="../media/image25.png"/><Relationship Id="rId7" Type="http://schemas.openxmlformats.org/officeDocument/2006/relationships/image" Target="../media/image32.png"/><Relationship Id="rId8"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1.png"/><Relationship Id="rId5" Type="http://schemas.openxmlformats.org/officeDocument/2006/relationships/image" Target="../media/image37.png"/><Relationship Id="rId6" Type="http://schemas.openxmlformats.org/officeDocument/2006/relationships/image" Target="../media/image31.png"/><Relationship Id="rId7" Type="http://schemas.openxmlformats.org/officeDocument/2006/relationships/image" Target="../media/image35.png"/><Relationship Id="rId8" Type="http://schemas.openxmlformats.org/officeDocument/2006/relationships/image" Target="../media/image4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2.png"/><Relationship Id="rId4" Type="http://schemas.openxmlformats.org/officeDocument/2006/relationships/image" Target="../media/image41.png"/><Relationship Id="rId5" Type="http://schemas.openxmlformats.org/officeDocument/2006/relationships/image" Target="../media/image45.png"/><Relationship Id="rId6" Type="http://schemas.openxmlformats.org/officeDocument/2006/relationships/image" Target="../media/image1.png"/><Relationship Id="rId7"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3873500" y="-228600"/>
            <a:ext cx="15443198" cy="11010900"/>
          </a:xfrm>
          <a:prstGeom prst="rect">
            <a:avLst/>
          </a:prstGeom>
          <a:noFill/>
          <a:ln>
            <a:noFill/>
          </a:ln>
        </p:spPr>
      </p:pic>
      <p:sp>
        <p:nvSpPr>
          <p:cNvPr id="85" name="Google Shape;85;p1"/>
          <p:cNvSpPr txBox="1"/>
          <p:nvPr/>
        </p:nvSpPr>
        <p:spPr>
          <a:xfrm>
            <a:off x="1016000" y="1794500"/>
            <a:ext cx="12026700" cy="4352400"/>
          </a:xfrm>
          <a:prstGeom prst="rect">
            <a:avLst/>
          </a:prstGeom>
          <a:noFill/>
          <a:ln>
            <a:noFill/>
          </a:ln>
        </p:spPr>
        <p:txBody>
          <a:bodyPr anchorCtr="0" anchor="t" bIns="0" lIns="0" spcFirstLastPara="1" rIns="0" wrap="square" tIns="0">
            <a:noAutofit/>
          </a:bodyPr>
          <a:lstStyle/>
          <a:p>
            <a:pPr indent="0" lvl="0" marL="0" marR="0" rtl="0" algn="l">
              <a:lnSpc>
                <a:spcPct val="87149"/>
              </a:lnSpc>
              <a:spcBef>
                <a:spcPts val="0"/>
              </a:spcBef>
              <a:spcAft>
                <a:spcPts val="0"/>
              </a:spcAft>
              <a:buClr>
                <a:srgbClr val="000000"/>
              </a:buClr>
              <a:buSzPts val="12400"/>
              <a:buFont typeface="Arial"/>
              <a:buNone/>
            </a:pPr>
            <a:r>
              <a:rPr b="1" lang="en-US" sz="12400">
                <a:solidFill>
                  <a:srgbClr val="3A3685"/>
                </a:solidFill>
                <a:latin typeface="Archivo"/>
                <a:ea typeface="Archivo"/>
                <a:cs typeface="Archivo"/>
                <a:sym typeface="Archivo"/>
              </a:rPr>
              <a:t>Kendala </a:t>
            </a:r>
            <a:r>
              <a:rPr b="1" lang="en-US" sz="12400">
                <a:solidFill>
                  <a:srgbClr val="3A3685"/>
                </a:solidFill>
                <a:latin typeface="Archivo"/>
                <a:ea typeface="Archivo"/>
                <a:cs typeface="Archivo"/>
                <a:sym typeface="Archivo"/>
              </a:rPr>
              <a:t>&amp;</a:t>
            </a:r>
            <a:endParaRPr b="1" sz="12400">
              <a:solidFill>
                <a:srgbClr val="3A3685"/>
              </a:solidFill>
              <a:latin typeface="Archivo"/>
              <a:ea typeface="Archivo"/>
              <a:cs typeface="Archivo"/>
              <a:sym typeface="Archivo"/>
            </a:endParaRPr>
          </a:p>
          <a:p>
            <a:pPr indent="0" lvl="0" marL="0" marR="0" rtl="0" algn="l">
              <a:lnSpc>
                <a:spcPct val="87149"/>
              </a:lnSpc>
              <a:spcBef>
                <a:spcPts val="0"/>
              </a:spcBef>
              <a:spcAft>
                <a:spcPts val="0"/>
              </a:spcAft>
              <a:buClr>
                <a:srgbClr val="000000"/>
              </a:buClr>
              <a:buSzPts val="12400"/>
              <a:buFont typeface="Arial"/>
              <a:buNone/>
            </a:pPr>
            <a:r>
              <a:rPr b="1" lang="en-US" sz="12400">
                <a:solidFill>
                  <a:srgbClr val="3A3685"/>
                </a:solidFill>
                <a:latin typeface="Archivo"/>
                <a:ea typeface="Archivo"/>
                <a:cs typeface="Archivo"/>
                <a:sym typeface="Archivo"/>
              </a:rPr>
              <a:t>Problem</a:t>
            </a:r>
            <a:br>
              <a:rPr b="1" lang="en-US" sz="12400">
                <a:solidFill>
                  <a:srgbClr val="3A3685"/>
                </a:solidFill>
                <a:latin typeface="Archivo"/>
                <a:ea typeface="Archivo"/>
                <a:cs typeface="Archivo"/>
                <a:sym typeface="Archivo"/>
              </a:rPr>
            </a:br>
            <a:r>
              <a:rPr b="1" lang="en-US" sz="12400">
                <a:solidFill>
                  <a:srgbClr val="3A3685"/>
                </a:solidFill>
                <a:latin typeface="Archivo"/>
                <a:ea typeface="Archivo"/>
                <a:cs typeface="Archivo"/>
                <a:sym typeface="Archivo"/>
              </a:rPr>
              <a:t>Proyek Akhir</a:t>
            </a:r>
            <a:endParaRPr b="1" sz="12400">
              <a:solidFill>
                <a:srgbClr val="3A3685"/>
              </a:solidFill>
              <a:latin typeface="Archivo"/>
              <a:ea typeface="Archivo"/>
              <a:cs typeface="Archivo"/>
              <a:sym typeface="Archivo"/>
            </a:endParaRPr>
          </a:p>
        </p:txBody>
      </p:sp>
      <p:sp>
        <p:nvSpPr>
          <p:cNvPr id="86" name="Google Shape;86;p1"/>
          <p:cNvSpPr txBox="1"/>
          <p:nvPr/>
        </p:nvSpPr>
        <p:spPr>
          <a:xfrm>
            <a:off x="1016000" y="7607300"/>
            <a:ext cx="9118500" cy="5970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chemeClr val="dk1"/>
              </a:buClr>
              <a:buSzPts val="3400"/>
              <a:buFont typeface="Arial"/>
              <a:buNone/>
            </a:pPr>
            <a:r>
              <a:rPr b="0" i="0" lang="en-US" sz="3400" u="none" cap="none" strike="noStrike">
                <a:solidFill>
                  <a:srgbClr val="55536E"/>
                </a:solidFill>
                <a:latin typeface="Archivo Medium"/>
                <a:ea typeface="Archivo Medium"/>
                <a:cs typeface="Archivo Medium"/>
                <a:sym typeface="Archivo Medium"/>
              </a:rPr>
              <a:t>Team Mentoring TemuDataku</a:t>
            </a:r>
            <a:endParaRPr b="0" i="0" sz="1400" u="none" cap="none" strike="noStrike">
              <a:solidFill>
                <a:srgbClr val="000000"/>
              </a:solidFill>
              <a:latin typeface="Arial"/>
              <a:ea typeface="Arial"/>
              <a:cs typeface="Arial"/>
              <a:sym typeface="Arial"/>
            </a:endParaRPr>
          </a:p>
        </p:txBody>
      </p:sp>
      <p:pic>
        <p:nvPicPr>
          <p:cNvPr id="87" name="Google Shape;87;p1"/>
          <p:cNvPicPr preferRelativeResize="0"/>
          <p:nvPr/>
        </p:nvPicPr>
        <p:blipFill rotWithShape="1">
          <a:blip r:embed="rId4">
            <a:alphaModFix/>
          </a:blip>
          <a:srcRect b="0" l="0" r="0" t="0"/>
          <a:stretch/>
        </p:blipFill>
        <p:spPr>
          <a:xfrm rot="480000">
            <a:off x="11633200" y="-2730500"/>
            <a:ext cx="8991600" cy="9194800"/>
          </a:xfrm>
          <a:prstGeom prst="rect">
            <a:avLst/>
          </a:prstGeom>
          <a:noFill/>
          <a:ln>
            <a:noFill/>
          </a:ln>
        </p:spPr>
      </p:pic>
      <p:pic>
        <p:nvPicPr>
          <p:cNvPr id="88" name="Google Shape;88;p1"/>
          <p:cNvPicPr preferRelativeResize="0"/>
          <p:nvPr/>
        </p:nvPicPr>
        <p:blipFill rotWithShape="1">
          <a:blip r:embed="rId5">
            <a:alphaModFix/>
          </a:blip>
          <a:srcRect b="0" l="0" r="0" t="0"/>
          <a:stretch/>
        </p:blipFill>
        <p:spPr>
          <a:xfrm>
            <a:off x="170925" y="9080500"/>
            <a:ext cx="16796277" cy="952500"/>
          </a:xfrm>
          <a:prstGeom prst="rect">
            <a:avLst/>
          </a:prstGeom>
          <a:noFill/>
          <a:ln>
            <a:noFill/>
          </a:ln>
        </p:spPr>
      </p:pic>
      <p:sp>
        <p:nvSpPr>
          <p:cNvPr id="89" name="Google Shape;89;p1"/>
          <p:cNvSpPr txBox="1"/>
          <p:nvPr/>
        </p:nvSpPr>
        <p:spPr>
          <a:xfrm>
            <a:off x="1155700" y="9321800"/>
            <a:ext cx="2070000" cy="444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500"/>
              <a:buFont typeface="Arial"/>
              <a:buNone/>
            </a:pPr>
            <a:r>
              <a:rPr b="1" i="0" lang="en-US" sz="2500" u="none" cap="none" strike="noStrike">
                <a:solidFill>
                  <a:srgbClr val="FFFFFF"/>
                </a:solidFill>
                <a:latin typeface="Archivo"/>
                <a:ea typeface="Archivo"/>
                <a:cs typeface="Archivo"/>
                <a:sym typeface="Archivo"/>
              </a:rPr>
              <a:t>Social Media</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8102600" y="9359900"/>
            <a:ext cx="4292600" cy="3937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200"/>
              <a:buFont typeface="Arial"/>
              <a:buNone/>
            </a:pPr>
            <a:r>
              <a:rPr b="0" i="0" lang="en-US" sz="2200" u="none" cap="none" strike="noStrike">
                <a:solidFill>
                  <a:srgbClr val="FFFFFF"/>
                </a:solidFill>
                <a:latin typeface="Archivo"/>
                <a:ea typeface="Archivo"/>
                <a:cs typeface="Archivo"/>
                <a:sym typeface="Archivo"/>
              </a:rPr>
              <a:t>TemuDataku</a:t>
            </a:r>
            <a:endParaRPr b="0" i="0" sz="1400" u="none" cap="none" strike="noStrike">
              <a:solidFill>
                <a:srgbClr val="000000"/>
              </a:solidFill>
              <a:latin typeface="Arial"/>
              <a:ea typeface="Arial"/>
              <a:cs typeface="Arial"/>
              <a:sym typeface="Arial"/>
            </a:endParaRPr>
          </a:p>
        </p:txBody>
      </p:sp>
      <p:pic>
        <p:nvPicPr>
          <p:cNvPr id="91" name="Google Shape;91;p1"/>
          <p:cNvPicPr preferRelativeResize="0"/>
          <p:nvPr/>
        </p:nvPicPr>
        <p:blipFill rotWithShape="1">
          <a:blip r:embed="rId6">
            <a:alphaModFix/>
          </a:blip>
          <a:srcRect b="0" l="0" r="0" t="0"/>
          <a:stretch/>
        </p:blipFill>
        <p:spPr>
          <a:xfrm rot="10740000">
            <a:off x="14770100" y="6819900"/>
            <a:ext cx="4203700" cy="4495800"/>
          </a:xfrm>
          <a:prstGeom prst="rect">
            <a:avLst/>
          </a:prstGeom>
          <a:noFill/>
          <a:ln>
            <a:noFill/>
          </a:ln>
        </p:spPr>
      </p:pic>
      <p:pic>
        <p:nvPicPr>
          <p:cNvPr id="92" name="Google Shape;92;p1"/>
          <p:cNvPicPr preferRelativeResize="0"/>
          <p:nvPr/>
        </p:nvPicPr>
        <p:blipFill rotWithShape="1">
          <a:blip r:embed="rId7">
            <a:alphaModFix/>
          </a:blip>
          <a:srcRect b="0" l="0" r="0" t="0"/>
          <a:stretch/>
        </p:blipFill>
        <p:spPr>
          <a:xfrm>
            <a:off x="4559300" y="9283700"/>
            <a:ext cx="558800" cy="558800"/>
          </a:xfrm>
          <a:prstGeom prst="rect">
            <a:avLst/>
          </a:prstGeom>
          <a:noFill/>
          <a:ln>
            <a:noFill/>
          </a:ln>
        </p:spPr>
      </p:pic>
      <p:pic>
        <p:nvPicPr>
          <p:cNvPr id="93" name="Google Shape;93;p1"/>
          <p:cNvPicPr preferRelativeResize="0"/>
          <p:nvPr/>
        </p:nvPicPr>
        <p:blipFill rotWithShape="1">
          <a:blip r:embed="rId8">
            <a:alphaModFix/>
          </a:blip>
          <a:srcRect b="0" l="0" r="0" t="0"/>
          <a:stretch/>
        </p:blipFill>
        <p:spPr>
          <a:xfrm>
            <a:off x="3886200" y="9283700"/>
            <a:ext cx="558800" cy="558800"/>
          </a:xfrm>
          <a:prstGeom prst="rect">
            <a:avLst/>
          </a:prstGeom>
          <a:noFill/>
          <a:ln>
            <a:noFill/>
          </a:ln>
        </p:spPr>
      </p:pic>
      <p:pic>
        <p:nvPicPr>
          <p:cNvPr id="94" name="Google Shape;94;p1"/>
          <p:cNvPicPr preferRelativeResize="0"/>
          <p:nvPr/>
        </p:nvPicPr>
        <p:blipFill rotWithShape="1">
          <a:blip r:embed="rId9">
            <a:alphaModFix/>
          </a:blip>
          <a:srcRect b="0" l="0" r="0" t="0"/>
          <a:stretch/>
        </p:blipFill>
        <p:spPr>
          <a:xfrm>
            <a:off x="5346700" y="9563100"/>
            <a:ext cx="2476500" cy="25400"/>
          </a:xfrm>
          <a:prstGeom prst="rect">
            <a:avLst/>
          </a:prstGeom>
          <a:noFill/>
          <a:ln>
            <a:noFill/>
          </a:ln>
        </p:spPr>
      </p:pic>
      <p:pic>
        <p:nvPicPr>
          <p:cNvPr id="95" name="Google Shape;95;p1"/>
          <p:cNvPicPr preferRelativeResize="0"/>
          <p:nvPr/>
        </p:nvPicPr>
        <p:blipFill rotWithShape="1">
          <a:blip r:embed="rId10">
            <a:alphaModFix/>
          </a:blip>
          <a:srcRect b="0" l="0" r="0" t="0"/>
          <a:stretch/>
        </p:blipFill>
        <p:spPr>
          <a:xfrm>
            <a:off x="-215900" y="-635000"/>
            <a:ext cx="2705100" cy="270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pic>
        <p:nvPicPr>
          <p:cNvPr id="100" name="Google Shape;100;p3"/>
          <p:cNvPicPr preferRelativeResize="0"/>
          <p:nvPr/>
        </p:nvPicPr>
        <p:blipFill rotWithShape="1">
          <a:blip r:embed="rId3">
            <a:alphaModFix/>
          </a:blip>
          <a:srcRect b="0" l="0" r="0" t="0"/>
          <a:stretch/>
        </p:blipFill>
        <p:spPr>
          <a:xfrm>
            <a:off x="9245600" y="0"/>
            <a:ext cx="9042400" cy="10287000"/>
          </a:xfrm>
          <a:prstGeom prst="rect">
            <a:avLst/>
          </a:prstGeom>
          <a:noFill/>
          <a:ln>
            <a:noFill/>
          </a:ln>
          <a:effectLst>
            <a:outerShdw blurRad="813197" dir="2700000" dist="834109">
              <a:srgbClr val="000000">
                <a:alpha val="47843"/>
              </a:srgbClr>
            </a:outerShdw>
          </a:effectLst>
        </p:spPr>
      </p:pic>
      <p:pic>
        <p:nvPicPr>
          <p:cNvPr id="101" name="Google Shape;101;p3"/>
          <p:cNvPicPr preferRelativeResize="0"/>
          <p:nvPr/>
        </p:nvPicPr>
        <p:blipFill rotWithShape="1">
          <a:blip r:embed="rId4">
            <a:alphaModFix/>
          </a:blip>
          <a:srcRect b="0" l="0" r="0" t="0"/>
          <a:stretch/>
        </p:blipFill>
        <p:spPr>
          <a:xfrm>
            <a:off x="10668000" y="1346200"/>
            <a:ext cx="6172200" cy="7620000"/>
          </a:xfrm>
          <a:prstGeom prst="rect">
            <a:avLst/>
          </a:prstGeom>
          <a:noFill/>
          <a:ln>
            <a:noFill/>
          </a:ln>
        </p:spPr>
      </p:pic>
      <p:sp>
        <p:nvSpPr>
          <p:cNvPr id="102" name="Google Shape;102;p3"/>
          <p:cNvSpPr txBox="1"/>
          <p:nvPr/>
        </p:nvSpPr>
        <p:spPr>
          <a:xfrm>
            <a:off x="876300" y="1320800"/>
            <a:ext cx="8445500" cy="12827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7200"/>
              <a:buFont typeface="Arial"/>
              <a:buNone/>
            </a:pPr>
            <a:r>
              <a:rPr b="1" i="0" lang="en-US" sz="7200" u="none" cap="none" strike="noStrike">
                <a:solidFill>
                  <a:srgbClr val="293A78"/>
                </a:solidFill>
                <a:latin typeface="Archivo"/>
                <a:ea typeface="Archivo"/>
                <a:cs typeface="Archivo"/>
                <a:sym typeface="Archivo"/>
              </a:rPr>
              <a:t>Table of Contents</a:t>
            </a:r>
            <a:endParaRPr b="0" i="0" sz="1400" u="none" cap="none" strike="noStrike">
              <a:solidFill>
                <a:srgbClr val="000000"/>
              </a:solidFill>
              <a:latin typeface="Arial"/>
              <a:ea typeface="Arial"/>
              <a:cs typeface="Arial"/>
              <a:sym typeface="Arial"/>
            </a:endParaRPr>
          </a:p>
        </p:txBody>
      </p:sp>
      <p:pic>
        <p:nvPicPr>
          <p:cNvPr id="103" name="Google Shape;103;p3"/>
          <p:cNvPicPr preferRelativeResize="0"/>
          <p:nvPr/>
        </p:nvPicPr>
        <p:blipFill rotWithShape="1">
          <a:blip r:embed="rId5">
            <a:alphaModFix/>
          </a:blip>
          <a:srcRect b="0" l="0" r="0" t="0"/>
          <a:stretch/>
        </p:blipFill>
        <p:spPr>
          <a:xfrm>
            <a:off x="1181100" y="3213100"/>
            <a:ext cx="292100" cy="292100"/>
          </a:xfrm>
          <a:prstGeom prst="rect">
            <a:avLst/>
          </a:prstGeom>
          <a:noFill/>
          <a:ln>
            <a:noFill/>
          </a:ln>
        </p:spPr>
      </p:pic>
      <p:sp>
        <p:nvSpPr>
          <p:cNvPr id="104" name="Google Shape;104;p3"/>
          <p:cNvSpPr txBox="1"/>
          <p:nvPr/>
        </p:nvSpPr>
        <p:spPr>
          <a:xfrm>
            <a:off x="1676400" y="3162300"/>
            <a:ext cx="4445000" cy="3556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Kendala Umum Proyek Akhir</a:t>
            </a:r>
            <a:endParaRPr b="0" i="0" sz="1400" u="none" cap="none" strike="noStrike">
              <a:solidFill>
                <a:srgbClr val="000000"/>
              </a:solidFill>
              <a:latin typeface="Arial"/>
              <a:ea typeface="Arial"/>
              <a:cs typeface="Arial"/>
              <a:sym typeface="Arial"/>
            </a:endParaRPr>
          </a:p>
        </p:txBody>
      </p:sp>
      <p:sp>
        <p:nvSpPr>
          <p:cNvPr id="105" name="Google Shape;105;p3"/>
          <p:cNvSpPr txBox="1"/>
          <p:nvPr/>
        </p:nvSpPr>
        <p:spPr>
          <a:xfrm>
            <a:off x="7340600" y="3162300"/>
            <a:ext cx="889000" cy="3556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pic>
        <p:nvPicPr>
          <p:cNvPr id="106" name="Google Shape;106;p3"/>
          <p:cNvPicPr preferRelativeResize="0"/>
          <p:nvPr/>
        </p:nvPicPr>
        <p:blipFill rotWithShape="1">
          <a:blip r:embed="rId5">
            <a:alphaModFix/>
          </a:blip>
          <a:srcRect b="0" l="0" r="0" t="0"/>
          <a:stretch/>
        </p:blipFill>
        <p:spPr>
          <a:xfrm>
            <a:off x="1181100" y="3721100"/>
            <a:ext cx="292100" cy="292100"/>
          </a:xfrm>
          <a:prstGeom prst="rect">
            <a:avLst/>
          </a:prstGeom>
          <a:noFill/>
          <a:ln>
            <a:noFill/>
          </a:ln>
        </p:spPr>
      </p:pic>
      <p:sp>
        <p:nvSpPr>
          <p:cNvPr id="107" name="Google Shape;107;p3"/>
          <p:cNvSpPr txBox="1"/>
          <p:nvPr/>
        </p:nvSpPr>
        <p:spPr>
          <a:xfrm>
            <a:off x="1676400" y="3683000"/>
            <a:ext cx="6037500" cy="3555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Kesalahan yang Banyak Dilakukan</a:t>
            </a:r>
            <a:endParaRPr b="0" i="0" sz="2000" u="none" cap="none" strike="noStrike">
              <a:solidFill>
                <a:srgbClr val="000000"/>
              </a:solidFill>
              <a:latin typeface="Arial"/>
              <a:ea typeface="Arial"/>
              <a:cs typeface="Arial"/>
              <a:sym typeface="Arial"/>
            </a:endParaRPr>
          </a:p>
        </p:txBody>
      </p:sp>
      <p:sp>
        <p:nvSpPr>
          <p:cNvPr id="108" name="Google Shape;108;p3"/>
          <p:cNvSpPr txBox="1"/>
          <p:nvPr/>
        </p:nvSpPr>
        <p:spPr>
          <a:xfrm>
            <a:off x="7340600" y="3683000"/>
            <a:ext cx="889000" cy="3556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pic>
        <p:nvPicPr>
          <p:cNvPr id="109" name="Google Shape;109;p3"/>
          <p:cNvPicPr preferRelativeResize="0"/>
          <p:nvPr/>
        </p:nvPicPr>
        <p:blipFill rotWithShape="1">
          <a:blip r:embed="rId5">
            <a:alphaModFix/>
          </a:blip>
          <a:srcRect b="0" l="0" r="0" t="0"/>
          <a:stretch/>
        </p:blipFill>
        <p:spPr>
          <a:xfrm>
            <a:off x="1181100" y="4279900"/>
            <a:ext cx="292100" cy="292100"/>
          </a:xfrm>
          <a:prstGeom prst="rect">
            <a:avLst/>
          </a:prstGeom>
          <a:noFill/>
          <a:ln>
            <a:noFill/>
          </a:ln>
        </p:spPr>
      </p:pic>
      <p:sp>
        <p:nvSpPr>
          <p:cNvPr id="110" name="Google Shape;110;p3"/>
          <p:cNvSpPr txBox="1"/>
          <p:nvPr/>
        </p:nvSpPr>
        <p:spPr>
          <a:xfrm>
            <a:off x="1676400" y="4229100"/>
            <a:ext cx="4829100" cy="3555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Cara Mengatasi Masalah Tersebut</a:t>
            </a:r>
            <a:endParaRPr b="0" i="0" sz="1400" u="none" cap="none" strike="noStrike">
              <a:solidFill>
                <a:srgbClr val="000000"/>
              </a:solidFill>
              <a:latin typeface="Arial"/>
              <a:ea typeface="Arial"/>
              <a:cs typeface="Arial"/>
              <a:sym typeface="Arial"/>
            </a:endParaRPr>
          </a:p>
        </p:txBody>
      </p:sp>
      <p:sp>
        <p:nvSpPr>
          <p:cNvPr id="111" name="Google Shape;111;p3"/>
          <p:cNvSpPr txBox="1"/>
          <p:nvPr/>
        </p:nvSpPr>
        <p:spPr>
          <a:xfrm>
            <a:off x="7340600" y="4229100"/>
            <a:ext cx="889000" cy="3556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pic>
        <p:nvPicPr>
          <p:cNvPr id="112" name="Google Shape;112;p3"/>
          <p:cNvPicPr preferRelativeResize="0"/>
          <p:nvPr/>
        </p:nvPicPr>
        <p:blipFill rotWithShape="1">
          <a:blip r:embed="rId5">
            <a:alphaModFix/>
          </a:blip>
          <a:srcRect b="0" l="0" r="0" t="0"/>
          <a:stretch/>
        </p:blipFill>
        <p:spPr>
          <a:xfrm>
            <a:off x="1181100" y="4787900"/>
            <a:ext cx="292100" cy="292100"/>
          </a:xfrm>
          <a:prstGeom prst="rect">
            <a:avLst/>
          </a:prstGeom>
          <a:noFill/>
          <a:ln>
            <a:noFill/>
          </a:ln>
        </p:spPr>
      </p:pic>
      <p:sp>
        <p:nvSpPr>
          <p:cNvPr id="113" name="Google Shape;113;p3"/>
          <p:cNvSpPr txBox="1"/>
          <p:nvPr/>
        </p:nvSpPr>
        <p:spPr>
          <a:xfrm>
            <a:off x="1676400" y="4749800"/>
            <a:ext cx="5664300" cy="3555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QNA</a:t>
            </a:r>
            <a:endParaRPr b="0" i="0" sz="1400" u="none" cap="none" strike="noStrike">
              <a:solidFill>
                <a:srgbClr val="000000"/>
              </a:solidFill>
              <a:latin typeface="Arial"/>
              <a:ea typeface="Arial"/>
              <a:cs typeface="Arial"/>
              <a:sym typeface="Arial"/>
            </a:endParaRPr>
          </a:p>
        </p:txBody>
      </p:sp>
      <p:sp>
        <p:nvSpPr>
          <p:cNvPr id="114" name="Google Shape;114;p3"/>
          <p:cNvSpPr txBox="1"/>
          <p:nvPr/>
        </p:nvSpPr>
        <p:spPr>
          <a:xfrm>
            <a:off x="7340600" y="4749800"/>
            <a:ext cx="889000" cy="3556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pic>
        <p:nvPicPr>
          <p:cNvPr id="115" name="Google Shape;115;p3"/>
          <p:cNvPicPr preferRelativeResize="0"/>
          <p:nvPr/>
        </p:nvPicPr>
        <p:blipFill rotWithShape="1">
          <a:blip r:embed="rId5">
            <a:alphaModFix/>
          </a:blip>
          <a:srcRect b="0" l="0" r="0" t="0"/>
          <a:stretch/>
        </p:blipFill>
        <p:spPr>
          <a:xfrm>
            <a:off x="1181100" y="5346700"/>
            <a:ext cx="292100" cy="292100"/>
          </a:xfrm>
          <a:prstGeom prst="rect">
            <a:avLst/>
          </a:prstGeom>
          <a:noFill/>
          <a:ln>
            <a:noFill/>
          </a:ln>
        </p:spPr>
      </p:pic>
      <p:sp>
        <p:nvSpPr>
          <p:cNvPr id="116" name="Google Shape;116;p3"/>
          <p:cNvSpPr txBox="1"/>
          <p:nvPr/>
        </p:nvSpPr>
        <p:spPr>
          <a:xfrm>
            <a:off x="1676400" y="5308600"/>
            <a:ext cx="5438700" cy="355500"/>
          </a:xfrm>
          <a:prstGeom prst="rect">
            <a:avLst/>
          </a:prstGeom>
          <a:noFill/>
          <a:ln>
            <a:noFill/>
          </a:ln>
        </p:spPr>
        <p:txBody>
          <a:bodyPr anchorCtr="0" anchor="ctr" bIns="0" lIns="0" spcFirstLastPara="1" rIns="0" wrap="square" tIns="0">
            <a:noAutofit/>
          </a:bodyPr>
          <a:lstStyle/>
          <a:p>
            <a:pPr indent="0" lvl="0" marL="0" rtl="0" algn="l">
              <a:lnSpc>
                <a:spcPct val="116199"/>
              </a:lnSpc>
              <a:spcBef>
                <a:spcPts val="0"/>
              </a:spcBef>
              <a:spcAft>
                <a:spcPts val="0"/>
              </a:spcAft>
              <a:buClr>
                <a:schemeClr val="dk1"/>
              </a:buClr>
              <a:buSzPts val="2000"/>
              <a:buFont typeface="Arial"/>
              <a:buNone/>
            </a:pPr>
            <a:r>
              <a:rPr lang="en-US" sz="2000">
                <a:solidFill>
                  <a:schemeClr val="dk1"/>
                </a:solidFill>
              </a:rPr>
              <a:t>What’s Next</a:t>
            </a:r>
            <a:endParaRPr b="0" i="0" sz="1400" u="none" cap="none" strike="noStrike">
              <a:solidFill>
                <a:srgbClr val="000000"/>
              </a:solidFill>
              <a:latin typeface="Arial"/>
              <a:ea typeface="Arial"/>
              <a:cs typeface="Arial"/>
              <a:sym typeface="Arial"/>
            </a:endParaRPr>
          </a:p>
        </p:txBody>
      </p:sp>
      <p:sp>
        <p:nvSpPr>
          <p:cNvPr id="117" name="Google Shape;117;p3"/>
          <p:cNvSpPr txBox="1"/>
          <p:nvPr/>
        </p:nvSpPr>
        <p:spPr>
          <a:xfrm>
            <a:off x="7340600" y="5308600"/>
            <a:ext cx="889000" cy="3556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pic>
        <p:nvPicPr>
          <p:cNvPr id="118" name="Google Shape;118;p3"/>
          <p:cNvPicPr preferRelativeResize="0"/>
          <p:nvPr/>
        </p:nvPicPr>
        <p:blipFill rotWithShape="1">
          <a:blip r:embed="rId6">
            <a:alphaModFix/>
          </a:blip>
          <a:srcRect b="0" l="0" r="0" t="0"/>
          <a:stretch/>
        </p:blipFill>
        <p:spPr>
          <a:xfrm>
            <a:off x="-215900" y="-635000"/>
            <a:ext cx="2705100" cy="2705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A78"/>
        </a:solidFill>
      </p:bgPr>
    </p:bg>
    <p:spTree>
      <p:nvGrpSpPr>
        <p:cNvPr id="122" name="Shape 122"/>
        <p:cNvGrpSpPr/>
        <p:nvPr/>
      </p:nvGrpSpPr>
      <p:grpSpPr>
        <a:xfrm>
          <a:off x="0" y="0"/>
          <a:ext cx="0" cy="0"/>
          <a:chOff x="0" y="0"/>
          <a:chExt cx="0" cy="0"/>
        </a:xfrm>
      </p:grpSpPr>
      <p:pic>
        <p:nvPicPr>
          <p:cNvPr id="123" name="Google Shape;123;p2"/>
          <p:cNvPicPr preferRelativeResize="0"/>
          <p:nvPr/>
        </p:nvPicPr>
        <p:blipFill rotWithShape="1">
          <a:blip r:embed="rId3">
            <a:alphaModFix/>
          </a:blip>
          <a:srcRect b="0" l="0" r="0" t="0"/>
          <a:stretch/>
        </p:blipFill>
        <p:spPr>
          <a:xfrm>
            <a:off x="10947400" y="-190500"/>
            <a:ext cx="5194300" cy="5194300"/>
          </a:xfrm>
          <a:prstGeom prst="rect">
            <a:avLst/>
          </a:prstGeom>
          <a:noFill/>
          <a:ln>
            <a:noFill/>
          </a:ln>
        </p:spPr>
      </p:pic>
      <p:pic>
        <p:nvPicPr>
          <p:cNvPr id="124" name="Google Shape;124;p2"/>
          <p:cNvPicPr preferRelativeResize="0"/>
          <p:nvPr/>
        </p:nvPicPr>
        <p:blipFill rotWithShape="1">
          <a:blip r:embed="rId3">
            <a:alphaModFix/>
          </a:blip>
          <a:srcRect b="0" l="0" r="0" t="0"/>
          <a:stretch/>
        </p:blipFill>
        <p:spPr>
          <a:xfrm>
            <a:off x="10947400" y="5067300"/>
            <a:ext cx="5194300" cy="5194300"/>
          </a:xfrm>
          <a:prstGeom prst="rect">
            <a:avLst/>
          </a:prstGeom>
          <a:noFill/>
          <a:ln>
            <a:noFill/>
          </a:ln>
        </p:spPr>
      </p:pic>
      <p:pic>
        <p:nvPicPr>
          <p:cNvPr id="125" name="Google Shape;125;p2"/>
          <p:cNvPicPr preferRelativeResize="0"/>
          <p:nvPr/>
        </p:nvPicPr>
        <p:blipFill rotWithShape="1">
          <a:blip r:embed="rId3">
            <a:alphaModFix/>
          </a:blip>
          <a:srcRect b="0" l="0" r="0" t="0"/>
          <a:stretch/>
        </p:blipFill>
        <p:spPr>
          <a:xfrm>
            <a:off x="16154400" y="-190500"/>
            <a:ext cx="5194300" cy="5194300"/>
          </a:xfrm>
          <a:prstGeom prst="rect">
            <a:avLst/>
          </a:prstGeom>
          <a:noFill/>
          <a:ln>
            <a:noFill/>
          </a:ln>
        </p:spPr>
      </p:pic>
      <p:pic>
        <p:nvPicPr>
          <p:cNvPr id="126" name="Google Shape;126;p2"/>
          <p:cNvPicPr preferRelativeResize="0"/>
          <p:nvPr/>
        </p:nvPicPr>
        <p:blipFill rotWithShape="1">
          <a:blip r:embed="rId3">
            <a:alphaModFix/>
          </a:blip>
          <a:srcRect b="0" l="0" r="0" t="0"/>
          <a:stretch/>
        </p:blipFill>
        <p:spPr>
          <a:xfrm>
            <a:off x="16154400" y="5067300"/>
            <a:ext cx="5194300" cy="5194300"/>
          </a:xfrm>
          <a:prstGeom prst="rect">
            <a:avLst/>
          </a:prstGeom>
          <a:noFill/>
          <a:ln>
            <a:noFill/>
          </a:ln>
        </p:spPr>
      </p:pic>
      <p:pic>
        <p:nvPicPr>
          <p:cNvPr id="127" name="Google Shape;127;p2"/>
          <p:cNvPicPr preferRelativeResize="0"/>
          <p:nvPr/>
        </p:nvPicPr>
        <p:blipFill rotWithShape="1">
          <a:blip r:embed="rId4">
            <a:alphaModFix/>
          </a:blip>
          <a:srcRect b="0" l="0" r="0" t="0"/>
          <a:stretch/>
        </p:blipFill>
        <p:spPr>
          <a:xfrm>
            <a:off x="-215900" y="-635000"/>
            <a:ext cx="2705100" cy="2705100"/>
          </a:xfrm>
          <a:prstGeom prst="rect">
            <a:avLst/>
          </a:prstGeom>
          <a:noFill/>
          <a:ln>
            <a:noFill/>
          </a:ln>
        </p:spPr>
      </p:pic>
      <p:pic>
        <p:nvPicPr>
          <p:cNvPr id="128" name="Google Shape;128;p2"/>
          <p:cNvPicPr preferRelativeResize="0"/>
          <p:nvPr/>
        </p:nvPicPr>
        <p:blipFill rotWithShape="1">
          <a:blip r:embed="rId5">
            <a:alphaModFix/>
          </a:blip>
          <a:srcRect b="0" l="0" r="0" t="0"/>
          <a:stretch/>
        </p:blipFill>
        <p:spPr>
          <a:xfrm>
            <a:off x="850900" y="-25400"/>
            <a:ext cx="1498600" cy="1498600"/>
          </a:xfrm>
          <a:prstGeom prst="rect">
            <a:avLst/>
          </a:prstGeom>
          <a:noFill/>
          <a:ln>
            <a:noFill/>
          </a:ln>
        </p:spPr>
      </p:pic>
      <p:sp>
        <p:nvSpPr>
          <p:cNvPr id="129" name="Google Shape;129;p2"/>
          <p:cNvSpPr txBox="1"/>
          <p:nvPr/>
        </p:nvSpPr>
        <p:spPr>
          <a:xfrm>
            <a:off x="1060200" y="1473200"/>
            <a:ext cx="11463000" cy="2297100"/>
          </a:xfrm>
          <a:prstGeom prst="rect">
            <a:avLst/>
          </a:prstGeom>
          <a:noFill/>
          <a:ln>
            <a:noFill/>
          </a:ln>
        </p:spPr>
        <p:txBody>
          <a:bodyPr anchorCtr="0" anchor="t" bIns="0" lIns="0" spcFirstLastPara="1" rIns="0" wrap="square" tIns="0">
            <a:noAutofit/>
          </a:bodyPr>
          <a:lstStyle/>
          <a:p>
            <a:pPr indent="0" lvl="0" marL="0" marR="0" rtl="0" algn="l">
              <a:lnSpc>
                <a:spcPct val="81339"/>
              </a:lnSpc>
              <a:spcBef>
                <a:spcPts val="0"/>
              </a:spcBef>
              <a:spcAft>
                <a:spcPts val="0"/>
              </a:spcAft>
              <a:buClr>
                <a:srgbClr val="000000"/>
              </a:buClr>
              <a:buSzPts val="11400"/>
              <a:buFont typeface="Arial"/>
              <a:buNone/>
            </a:pPr>
            <a:r>
              <a:rPr lang="en-US" sz="9300">
                <a:solidFill>
                  <a:srgbClr val="FFFFFF"/>
                </a:solidFill>
                <a:latin typeface="Archivo ExtraBold"/>
                <a:ea typeface="Archivo ExtraBold"/>
                <a:cs typeface="Archivo ExtraBold"/>
                <a:sym typeface="Archivo ExtraBold"/>
              </a:rPr>
              <a:t>Kendala Umum</a:t>
            </a:r>
            <a:endParaRPr sz="9300">
              <a:solidFill>
                <a:srgbClr val="FFFFFF"/>
              </a:solidFill>
              <a:latin typeface="Archivo ExtraBold"/>
              <a:ea typeface="Archivo ExtraBold"/>
              <a:cs typeface="Archivo ExtraBold"/>
              <a:sym typeface="Archivo ExtraBold"/>
            </a:endParaRPr>
          </a:p>
          <a:p>
            <a:pPr indent="0" lvl="0" marL="0" marR="0" rtl="0" algn="l">
              <a:lnSpc>
                <a:spcPct val="81339"/>
              </a:lnSpc>
              <a:spcBef>
                <a:spcPts val="0"/>
              </a:spcBef>
              <a:spcAft>
                <a:spcPts val="0"/>
              </a:spcAft>
              <a:buClr>
                <a:srgbClr val="000000"/>
              </a:buClr>
              <a:buSzPts val="11400"/>
              <a:buFont typeface="Arial"/>
              <a:buNone/>
            </a:pPr>
            <a:r>
              <a:rPr lang="en-US" sz="9300">
                <a:solidFill>
                  <a:srgbClr val="FFFFFF"/>
                </a:solidFill>
                <a:latin typeface="Archivo ExtraBold"/>
                <a:ea typeface="Archivo ExtraBold"/>
                <a:cs typeface="Archivo ExtraBold"/>
                <a:sym typeface="Archivo ExtraBold"/>
              </a:rPr>
              <a:t>Proyek Akhir</a:t>
            </a:r>
            <a:endParaRPr sz="9300">
              <a:solidFill>
                <a:srgbClr val="FFFFFF"/>
              </a:solidFill>
              <a:latin typeface="Archivo ExtraBold"/>
              <a:ea typeface="Archivo ExtraBold"/>
              <a:cs typeface="Archivo ExtraBold"/>
              <a:sym typeface="Archivo ExtraBold"/>
            </a:endParaRPr>
          </a:p>
        </p:txBody>
      </p:sp>
      <p:sp>
        <p:nvSpPr>
          <p:cNvPr id="130" name="Google Shape;130;p2"/>
          <p:cNvSpPr txBox="1"/>
          <p:nvPr/>
        </p:nvSpPr>
        <p:spPr>
          <a:xfrm>
            <a:off x="1060200" y="3988425"/>
            <a:ext cx="7023600" cy="1498500"/>
          </a:xfrm>
          <a:prstGeom prst="rect">
            <a:avLst/>
          </a:prstGeom>
          <a:noFill/>
          <a:ln>
            <a:noFill/>
          </a:ln>
        </p:spPr>
        <p:txBody>
          <a:bodyPr anchorCtr="0" anchor="t" bIns="0" lIns="0" spcFirstLastPara="1" rIns="0" wrap="square" tIns="0">
            <a:noAutofit/>
          </a:bodyPr>
          <a:lstStyle/>
          <a:p>
            <a:pPr indent="0" lvl="0" marL="0" marR="0" rtl="0" algn="just">
              <a:lnSpc>
                <a:spcPct val="116199"/>
              </a:lnSpc>
              <a:spcBef>
                <a:spcPts val="0"/>
              </a:spcBef>
              <a:spcAft>
                <a:spcPts val="0"/>
              </a:spcAft>
              <a:buClr>
                <a:schemeClr val="dk1"/>
              </a:buClr>
              <a:buSzPts val="2100"/>
              <a:buFont typeface="Arial"/>
              <a:buNone/>
            </a:pPr>
            <a:r>
              <a:rPr b="1" lang="en-US" sz="2100">
                <a:solidFill>
                  <a:srgbClr val="EEEEEE"/>
                </a:solidFill>
                <a:latin typeface="Archivo"/>
                <a:ea typeface="Archivo"/>
                <a:cs typeface="Archivo"/>
                <a:sym typeface="Archivo"/>
              </a:rPr>
              <a:t>Pemrosesan data</a:t>
            </a:r>
            <a:endParaRPr b="1" sz="2100">
              <a:solidFill>
                <a:srgbClr val="EEEEEE"/>
              </a:solidFill>
              <a:latin typeface="Archivo"/>
              <a:ea typeface="Archivo"/>
              <a:cs typeface="Archivo"/>
              <a:sym typeface="Archivo"/>
            </a:endParaRPr>
          </a:p>
          <a:p>
            <a:pPr indent="0" lvl="0" marL="0" marR="0" rtl="0" algn="just">
              <a:lnSpc>
                <a:spcPct val="116199"/>
              </a:lnSpc>
              <a:spcBef>
                <a:spcPts val="0"/>
              </a:spcBef>
              <a:spcAft>
                <a:spcPts val="0"/>
              </a:spcAft>
              <a:buClr>
                <a:schemeClr val="dk1"/>
              </a:buClr>
              <a:buSzPts val="2100"/>
              <a:buFont typeface="Arial"/>
              <a:buNone/>
            </a:pPr>
            <a:r>
              <a:rPr lang="en-US" sz="2100">
                <a:solidFill>
                  <a:srgbClr val="EEEEEE"/>
                </a:solidFill>
                <a:latin typeface="Archivo"/>
                <a:ea typeface="Archivo"/>
                <a:cs typeface="Archivo"/>
                <a:sym typeface="Archivo"/>
              </a:rPr>
              <a:t>Salah satu kendala dalam proyek akhir ini adalah kompleksitas dalam memahami hubungan antar variabel pada dataset, terutama saat melakukan Exploratory Data Analysis (EDA). Selain itu, pemrosesan data seperti menangani nilai yang hilang, mengonversi data kategorikal, dan menentukan fitur yang paling berpengaruh juga menjadi tantangan utama.</a:t>
            </a:r>
            <a:endParaRPr sz="2100">
              <a:solidFill>
                <a:srgbClr val="EEEEEE"/>
              </a:solidFill>
              <a:latin typeface="Archivo"/>
              <a:ea typeface="Archivo"/>
              <a:cs typeface="Archivo"/>
              <a:sym typeface="Archivo"/>
            </a:endParaRPr>
          </a:p>
          <a:p>
            <a:pPr indent="0" lvl="0" marL="0" marR="0" rtl="0" algn="just">
              <a:lnSpc>
                <a:spcPct val="116199"/>
              </a:lnSpc>
              <a:spcBef>
                <a:spcPts val="0"/>
              </a:spcBef>
              <a:spcAft>
                <a:spcPts val="0"/>
              </a:spcAft>
              <a:buClr>
                <a:schemeClr val="dk1"/>
              </a:buClr>
              <a:buSzPts val="2100"/>
              <a:buFont typeface="Arial"/>
              <a:buNone/>
            </a:pPr>
            <a:r>
              <a:t/>
            </a:r>
            <a:endParaRPr sz="2100">
              <a:solidFill>
                <a:srgbClr val="EEEEEE"/>
              </a:solidFill>
              <a:latin typeface="Archivo"/>
              <a:ea typeface="Archivo"/>
              <a:cs typeface="Archivo"/>
              <a:sym typeface="Archivo"/>
            </a:endParaRPr>
          </a:p>
          <a:p>
            <a:pPr indent="0" lvl="0" marL="0" marR="0" rtl="0" algn="just">
              <a:lnSpc>
                <a:spcPct val="116199"/>
              </a:lnSpc>
              <a:spcBef>
                <a:spcPts val="0"/>
              </a:spcBef>
              <a:spcAft>
                <a:spcPts val="0"/>
              </a:spcAft>
              <a:buClr>
                <a:schemeClr val="dk1"/>
              </a:buClr>
              <a:buSzPts val="2100"/>
              <a:buFont typeface="Arial"/>
              <a:buNone/>
            </a:pPr>
            <a:r>
              <a:rPr b="1" lang="en-US" sz="2100">
                <a:solidFill>
                  <a:srgbClr val="EEEEEE"/>
                </a:solidFill>
                <a:latin typeface="Archivo"/>
                <a:ea typeface="Archivo"/>
                <a:cs typeface="Archivo"/>
                <a:sym typeface="Archivo"/>
              </a:rPr>
              <a:t>Pemilihan model</a:t>
            </a:r>
            <a:endParaRPr b="1" sz="2100">
              <a:solidFill>
                <a:srgbClr val="EEEEEE"/>
              </a:solidFill>
              <a:latin typeface="Archivo"/>
              <a:ea typeface="Archivo"/>
              <a:cs typeface="Archivo"/>
              <a:sym typeface="Archivo"/>
            </a:endParaRPr>
          </a:p>
          <a:p>
            <a:pPr indent="0" lvl="0" marL="0" marR="0" rtl="0" algn="just">
              <a:lnSpc>
                <a:spcPct val="116199"/>
              </a:lnSpc>
              <a:spcBef>
                <a:spcPts val="0"/>
              </a:spcBef>
              <a:spcAft>
                <a:spcPts val="0"/>
              </a:spcAft>
              <a:buClr>
                <a:schemeClr val="dk1"/>
              </a:buClr>
              <a:buSzPts val="2100"/>
              <a:buFont typeface="Arial"/>
              <a:buNone/>
            </a:pPr>
            <a:r>
              <a:rPr lang="en-US" sz="2100">
                <a:solidFill>
                  <a:srgbClr val="EEEEEE"/>
                </a:solidFill>
                <a:latin typeface="Archivo"/>
                <a:ea typeface="Archivo"/>
                <a:cs typeface="Archivo"/>
                <a:sym typeface="Archivo"/>
              </a:rPr>
              <a:t>Kendala lainnya adalah pemilihan model yang tepat untuk memprediksi churn, mengingat setiap algoritma memiliki kelebihan dan kelemahan dalam menangani dataset ini. Evaluasi model juga harus dilakukan dengan cermat menggunakan metrik yang sesuai agar hasil prediksi dapat diandalkan untuk pengambilan keputusan bisnis.</a:t>
            </a:r>
            <a:endParaRPr b="0" i="0" sz="1400" u="none" cap="none" strike="noStrike">
              <a:solidFill>
                <a:schemeClr val="dk1"/>
              </a:solidFill>
              <a:latin typeface="Arial"/>
              <a:ea typeface="Arial"/>
              <a:cs typeface="Arial"/>
              <a:sym typeface="Arial"/>
            </a:endParaRPr>
          </a:p>
          <a:p>
            <a:pPr indent="0" lvl="0" marL="0" marR="0" rtl="0" algn="just">
              <a:lnSpc>
                <a:spcPct val="116199"/>
              </a:lnSpc>
              <a:spcBef>
                <a:spcPts val="0"/>
              </a:spcBef>
              <a:spcAft>
                <a:spcPts val="0"/>
              </a:spcAft>
              <a:buClr>
                <a:srgbClr val="000000"/>
              </a:buClr>
              <a:buSzPts val="2100"/>
              <a:buFont typeface="Arial"/>
              <a:buNone/>
            </a:pPr>
            <a:r>
              <a:t/>
            </a:r>
            <a:endParaRPr b="1" i="0" sz="2100" u="none" cap="none" strike="noStrike">
              <a:solidFill>
                <a:srgbClr val="EEEEEE"/>
              </a:solidFill>
              <a:latin typeface="Archivo"/>
              <a:ea typeface="Archivo"/>
              <a:cs typeface="Archivo"/>
              <a:sym typeface="Archiv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pic>
        <p:nvPicPr>
          <p:cNvPr id="135" name="Google Shape;135;p6"/>
          <p:cNvPicPr preferRelativeResize="0"/>
          <p:nvPr/>
        </p:nvPicPr>
        <p:blipFill rotWithShape="1">
          <a:blip r:embed="rId3">
            <a:alphaModFix/>
          </a:blip>
          <a:srcRect b="0" l="0" r="0" t="0"/>
          <a:stretch/>
        </p:blipFill>
        <p:spPr>
          <a:xfrm rot="5400000">
            <a:off x="9971700" y="1159800"/>
            <a:ext cx="4699000" cy="2006600"/>
          </a:xfrm>
          <a:prstGeom prst="rect">
            <a:avLst/>
          </a:prstGeom>
          <a:noFill/>
          <a:ln>
            <a:noFill/>
          </a:ln>
        </p:spPr>
      </p:pic>
      <p:pic>
        <p:nvPicPr>
          <p:cNvPr id="136" name="Google Shape;136;p6"/>
          <p:cNvPicPr preferRelativeResize="0"/>
          <p:nvPr/>
        </p:nvPicPr>
        <p:blipFill rotWithShape="1">
          <a:blip r:embed="rId4">
            <a:alphaModFix/>
          </a:blip>
          <a:srcRect b="0" l="0" r="0" t="0"/>
          <a:stretch/>
        </p:blipFill>
        <p:spPr>
          <a:xfrm rot="10800000">
            <a:off x="14274800" y="7078000"/>
            <a:ext cx="2336800" cy="5486400"/>
          </a:xfrm>
          <a:prstGeom prst="rect">
            <a:avLst/>
          </a:prstGeom>
          <a:noFill/>
          <a:ln>
            <a:noFill/>
          </a:ln>
        </p:spPr>
      </p:pic>
      <p:pic>
        <p:nvPicPr>
          <p:cNvPr id="137" name="Google Shape;137;p6"/>
          <p:cNvPicPr preferRelativeResize="0"/>
          <p:nvPr/>
        </p:nvPicPr>
        <p:blipFill rotWithShape="1">
          <a:blip r:embed="rId4">
            <a:alphaModFix/>
          </a:blip>
          <a:srcRect b="0" l="0" r="0" t="0"/>
          <a:stretch/>
        </p:blipFill>
        <p:spPr>
          <a:xfrm rot="10800000">
            <a:off x="16751300" y="7078000"/>
            <a:ext cx="2336800" cy="5486400"/>
          </a:xfrm>
          <a:prstGeom prst="rect">
            <a:avLst/>
          </a:prstGeom>
          <a:noFill/>
          <a:ln>
            <a:noFill/>
          </a:ln>
        </p:spPr>
      </p:pic>
      <p:pic>
        <p:nvPicPr>
          <p:cNvPr id="138" name="Google Shape;138;p6"/>
          <p:cNvPicPr preferRelativeResize="0"/>
          <p:nvPr/>
        </p:nvPicPr>
        <p:blipFill rotWithShape="1">
          <a:blip r:embed="rId5">
            <a:alphaModFix/>
          </a:blip>
          <a:srcRect b="0" l="0" r="0" t="0"/>
          <a:stretch/>
        </p:blipFill>
        <p:spPr>
          <a:xfrm>
            <a:off x="14029350" y="-127000"/>
            <a:ext cx="5143499" cy="7112000"/>
          </a:xfrm>
          <a:prstGeom prst="rect">
            <a:avLst/>
          </a:prstGeom>
          <a:noFill/>
          <a:ln>
            <a:noFill/>
          </a:ln>
        </p:spPr>
      </p:pic>
      <p:pic>
        <p:nvPicPr>
          <p:cNvPr id="139" name="Google Shape;139;p6"/>
          <p:cNvPicPr preferRelativeResize="0"/>
          <p:nvPr/>
        </p:nvPicPr>
        <p:blipFill rotWithShape="1">
          <a:blip r:embed="rId6">
            <a:alphaModFix/>
          </a:blip>
          <a:srcRect b="0" l="0" r="0" t="0"/>
          <a:stretch/>
        </p:blipFill>
        <p:spPr>
          <a:xfrm>
            <a:off x="14029350" y="3263850"/>
            <a:ext cx="5143499" cy="3860800"/>
          </a:xfrm>
          <a:prstGeom prst="rect">
            <a:avLst/>
          </a:prstGeom>
          <a:noFill/>
          <a:ln>
            <a:noFill/>
          </a:ln>
        </p:spPr>
      </p:pic>
      <p:pic>
        <p:nvPicPr>
          <p:cNvPr id="140" name="Google Shape;140;p6"/>
          <p:cNvPicPr preferRelativeResize="0"/>
          <p:nvPr/>
        </p:nvPicPr>
        <p:blipFill rotWithShape="1">
          <a:blip r:embed="rId7">
            <a:alphaModFix/>
          </a:blip>
          <a:srcRect b="0" l="0" r="0" t="0"/>
          <a:stretch/>
        </p:blipFill>
        <p:spPr>
          <a:xfrm>
            <a:off x="16594750" y="0"/>
            <a:ext cx="2578100" cy="3860800"/>
          </a:xfrm>
          <a:prstGeom prst="rect">
            <a:avLst/>
          </a:prstGeom>
          <a:noFill/>
          <a:ln>
            <a:noFill/>
          </a:ln>
        </p:spPr>
      </p:pic>
      <p:pic>
        <p:nvPicPr>
          <p:cNvPr id="141" name="Google Shape;141;p6"/>
          <p:cNvPicPr preferRelativeResize="0"/>
          <p:nvPr/>
        </p:nvPicPr>
        <p:blipFill rotWithShape="1">
          <a:blip r:embed="rId8">
            <a:alphaModFix/>
          </a:blip>
          <a:srcRect b="0" l="0" r="0" t="0"/>
          <a:stretch/>
        </p:blipFill>
        <p:spPr>
          <a:xfrm rot="5400000">
            <a:off x="17572650" y="35850"/>
            <a:ext cx="1943100" cy="7112000"/>
          </a:xfrm>
          <a:prstGeom prst="rect">
            <a:avLst/>
          </a:prstGeom>
          <a:noFill/>
          <a:ln>
            <a:noFill/>
          </a:ln>
        </p:spPr>
      </p:pic>
      <p:pic>
        <p:nvPicPr>
          <p:cNvPr id="142" name="Google Shape;142;p6"/>
          <p:cNvPicPr preferRelativeResize="0"/>
          <p:nvPr/>
        </p:nvPicPr>
        <p:blipFill rotWithShape="1">
          <a:blip r:embed="rId9">
            <a:alphaModFix/>
          </a:blip>
          <a:srcRect b="0" l="0" r="0" t="0"/>
          <a:stretch/>
        </p:blipFill>
        <p:spPr>
          <a:xfrm>
            <a:off x="11597300" y="1439200"/>
            <a:ext cx="6172200" cy="3073400"/>
          </a:xfrm>
          <a:prstGeom prst="rect">
            <a:avLst/>
          </a:prstGeom>
          <a:noFill/>
          <a:ln>
            <a:noFill/>
          </a:ln>
        </p:spPr>
      </p:pic>
      <p:pic>
        <p:nvPicPr>
          <p:cNvPr id="143" name="Google Shape;143;p6"/>
          <p:cNvPicPr preferRelativeResize="0"/>
          <p:nvPr/>
        </p:nvPicPr>
        <p:blipFill rotWithShape="1">
          <a:blip r:embed="rId10">
            <a:alphaModFix/>
          </a:blip>
          <a:srcRect b="0" l="0" r="0" t="0"/>
          <a:stretch/>
        </p:blipFill>
        <p:spPr>
          <a:xfrm>
            <a:off x="14289700" y="3985550"/>
            <a:ext cx="787400" cy="787400"/>
          </a:xfrm>
          <a:prstGeom prst="rect">
            <a:avLst/>
          </a:prstGeom>
          <a:noFill/>
          <a:ln>
            <a:noFill/>
          </a:ln>
        </p:spPr>
      </p:pic>
      <p:pic>
        <p:nvPicPr>
          <p:cNvPr id="144" name="Google Shape;144;p6"/>
          <p:cNvPicPr preferRelativeResize="0"/>
          <p:nvPr/>
        </p:nvPicPr>
        <p:blipFill rotWithShape="1">
          <a:blip r:embed="rId10">
            <a:alphaModFix/>
          </a:blip>
          <a:srcRect b="0" l="0" r="0" t="0"/>
          <a:stretch/>
        </p:blipFill>
        <p:spPr>
          <a:xfrm>
            <a:off x="15432700" y="3198150"/>
            <a:ext cx="787400" cy="787400"/>
          </a:xfrm>
          <a:prstGeom prst="rect">
            <a:avLst/>
          </a:prstGeom>
          <a:noFill/>
          <a:ln>
            <a:noFill/>
          </a:ln>
        </p:spPr>
      </p:pic>
      <p:pic>
        <p:nvPicPr>
          <p:cNvPr id="145" name="Google Shape;145;p6"/>
          <p:cNvPicPr preferRelativeResize="0"/>
          <p:nvPr/>
        </p:nvPicPr>
        <p:blipFill rotWithShape="1">
          <a:blip r:embed="rId11">
            <a:alphaModFix/>
          </a:blip>
          <a:srcRect b="0" l="0" r="0" t="0"/>
          <a:stretch/>
        </p:blipFill>
        <p:spPr>
          <a:xfrm>
            <a:off x="17909200" y="475850"/>
            <a:ext cx="330200" cy="330200"/>
          </a:xfrm>
          <a:prstGeom prst="rect">
            <a:avLst/>
          </a:prstGeom>
          <a:noFill/>
          <a:ln>
            <a:noFill/>
          </a:ln>
        </p:spPr>
      </p:pic>
      <p:pic>
        <p:nvPicPr>
          <p:cNvPr id="146" name="Google Shape;146;p6"/>
          <p:cNvPicPr preferRelativeResize="0"/>
          <p:nvPr/>
        </p:nvPicPr>
        <p:blipFill rotWithShape="1">
          <a:blip r:embed="rId12">
            <a:alphaModFix/>
          </a:blip>
          <a:srcRect b="0" l="0" r="0" t="0"/>
          <a:stretch/>
        </p:blipFill>
        <p:spPr>
          <a:xfrm>
            <a:off x="1054100" y="3492500"/>
            <a:ext cx="825500" cy="825500"/>
          </a:xfrm>
          <a:prstGeom prst="rect">
            <a:avLst/>
          </a:prstGeom>
          <a:noFill/>
          <a:ln>
            <a:noFill/>
          </a:ln>
        </p:spPr>
      </p:pic>
      <p:pic>
        <p:nvPicPr>
          <p:cNvPr id="147" name="Google Shape;147;p6"/>
          <p:cNvPicPr preferRelativeResize="0"/>
          <p:nvPr/>
        </p:nvPicPr>
        <p:blipFill rotWithShape="1">
          <a:blip r:embed="rId13">
            <a:alphaModFix/>
          </a:blip>
          <a:srcRect b="0" l="0" r="0" t="0"/>
          <a:stretch/>
        </p:blipFill>
        <p:spPr>
          <a:xfrm>
            <a:off x="1282700" y="3771900"/>
            <a:ext cx="368300" cy="279400"/>
          </a:xfrm>
          <a:prstGeom prst="rect">
            <a:avLst/>
          </a:prstGeom>
          <a:noFill/>
          <a:ln>
            <a:noFill/>
          </a:ln>
        </p:spPr>
      </p:pic>
      <p:sp>
        <p:nvSpPr>
          <p:cNvPr id="148" name="Google Shape;148;p6"/>
          <p:cNvSpPr txBox="1"/>
          <p:nvPr/>
        </p:nvSpPr>
        <p:spPr>
          <a:xfrm>
            <a:off x="2324100" y="4025900"/>
            <a:ext cx="8175600" cy="3048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1700"/>
              <a:buFont typeface="Arial"/>
              <a:buNone/>
            </a:pPr>
            <a:r>
              <a:rPr b="0" i="0" lang="en-US" sz="1700" u="none" cap="none" strike="noStrike">
                <a:solidFill>
                  <a:srgbClr val="141918"/>
                </a:solidFill>
                <a:latin typeface="Arial"/>
                <a:ea typeface="Arial"/>
                <a:cs typeface="Arial"/>
                <a:sym typeface="Arial"/>
              </a:rPr>
              <a:t>Peserta dapat menggabungkan konsep SQL, Python, EDA, Data Cleaning, dan Machine Learning dalam satu proyek nyata.</a:t>
            </a:r>
            <a:endParaRPr b="0" i="0" sz="1400" u="none" cap="none" strike="noStrike">
              <a:solidFill>
                <a:srgbClr val="000000"/>
              </a:solidFill>
              <a:latin typeface="Arial"/>
              <a:ea typeface="Arial"/>
              <a:cs typeface="Arial"/>
              <a:sym typeface="Arial"/>
            </a:endParaRPr>
          </a:p>
        </p:txBody>
      </p:sp>
      <p:sp>
        <p:nvSpPr>
          <p:cNvPr id="149" name="Google Shape;149;p6"/>
          <p:cNvSpPr txBox="1"/>
          <p:nvPr/>
        </p:nvSpPr>
        <p:spPr>
          <a:xfrm>
            <a:off x="2324100" y="3505200"/>
            <a:ext cx="5591100" cy="4317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400"/>
              <a:buFont typeface="Arial"/>
              <a:buNone/>
            </a:pPr>
            <a:r>
              <a:rPr b="1" lang="en-US" sz="2400">
                <a:solidFill>
                  <a:srgbClr val="141918"/>
                </a:solidFill>
              </a:rPr>
              <a:t>Kesulitan dalam Membersihkan Data</a:t>
            </a:r>
            <a:endParaRPr b="1" i="0" sz="1400" u="none" cap="none" strike="noStrike">
              <a:solidFill>
                <a:srgbClr val="000000"/>
              </a:solidFill>
              <a:latin typeface="Arial"/>
              <a:ea typeface="Arial"/>
              <a:cs typeface="Arial"/>
              <a:sym typeface="Arial"/>
            </a:endParaRPr>
          </a:p>
        </p:txBody>
      </p:sp>
      <p:pic>
        <p:nvPicPr>
          <p:cNvPr id="150" name="Google Shape;150;p6"/>
          <p:cNvPicPr preferRelativeResize="0"/>
          <p:nvPr/>
        </p:nvPicPr>
        <p:blipFill rotWithShape="1">
          <a:blip r:embed="rId12">
            <a:alphaModFix/>
          </a:blip>
          <a:srcRect b="0" l="0" r="0" t="0"/>
          <a:stretch/>
        </p:blipFill>
        <p:spPr>
          <a:xfrm>
            <a:off x="1054100" y="5231825"/>
            <a:ext cx="825500" cy="825500"/>
          </a:xfrm>
          <a:prstGeom prst="rect">
            <a:avLst/>
          </a:prstGeom>
          <a:noFill/>
          <a:ln>
            <a:noFill/>
          </a:ln>
        </p:spPr>
      </p:pic>
      <p:pic>
        <p:nvPicPr>
          <p:cNvPr id="151" name="Google Shape;151;p6"/>
          <p:cNvPicPr preferRelativeResize="0"/>
          <p:nvPr/>
        </p:nvPicPr>
        <p:blipFill rotWithShape="1">
          <a:blip r:embed="rId13">
            <a:alphaModFix/>
          </a:blip>
          <a:srcRect b="0" l="0" r="0" t="0"/>
          <a:stretch/>
        </p:blipFill>
        <p:spPr>
          <a:xfrm>
            <a:off x="1282700" y="5511225"/>
            <a:ext cx="368300" cy="279400"/>
          </a:xfrm>
          <a:prstGeom prst="rect">
            <a:avLst/>
          </a:prstGeom>
          <a:noFill/>
          <a:ln>
            <a:noFill/>
          </a:ln>
        </p:spPr>
      </p:pic>
      <p:sp>
        <p:nvSpPr>
          <p:cNvPr id="152" name="Google Shape;152;p6"/>
          <p:cNvSpPr txBox="1"/>
          <p:nvPr/>
        </p:nvSpPr>
        <p:spPr>
          <a:xfrm>
            <a:off x="2324100" y="5765225"/>
            <a:ext cx="8225400" cy="3048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1700"/>
              <a:buFont typeface="Arial"/>
              <a:buNone/>
            </a:pPr>
            <a:r>
              <a:rPr b="0" i="0" lang="en-US" sz="1700" u="none" cap="none" strike="noStrike">
                <a:solidFill>
                  <a:srgbClr val="141918"/>
                </a:solidFill>
                <a:latin typeface="Arial"/>
                <a:ea typeface="Arial"/>
                <a:cs typeface="Arial"/>
                <a:sym typeface="Arial"/>
              </a:rPr>
              <a:t>Peserta mampu mengolah data, menemukan pola, membuat model prediktif, hingga menghasilkan insight yang berguna bagi pengambilan keputusan.</a:t>
            </a:r>
            <a:endParaRPr b="0" i="0" sz="1400" u="none" cap="none" strike="noStrike">
              <a:solidFill>
                <a:srgbClr val="000000"/>
              </a:solidFill>
              <a:latin typeface="Arial"/>
              <a:ea typeface="Arial"/>
              <a:cs typeface="Arial"/>
              <a:sym typeface="Arial"/>
            </a:endParaRPr>
          </a:p>
        </p:txBody>
      </p:sp>
      <p:sp>
        <p:nvSpPr>
          <p:cNvPr id="153" name="Google Shape;153;p6"/>
          <p:cNvSpPr txBox="1"/>
          <p:nvPr/>
        </p:nvSpPr>
        <p:spPr>
          <a:xfrm>
            <a:off x="2324100" y="5244525"/>
            <a:ext cx="8124600" cy="4317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400"/>
              <a:buFont typeface="Arial"/>
              <a:buNone/>
            </a:pPr>
            <a:r>
              <a:rPr b="1" lang="en-US" sz="2400">
                <a:solidFill>
                  <a:srgbClr val="141918"/>
                </a:solidFill>
              </a:rPr>
              <a:t>Masih Kesulitan Membuat Visualisasi EDA</a:t>
            </a:r>
            <a:endParaRPr b="1" i="0" sz="1400" u="none" cap="none" strike="noStrike">
              <a:solidFill>
                <a:srgbClr val="000000"/>
              </a:solidFill>
              <a:latin typeface="Arial"/>
              <a:ea typeface="Arial"/>
              <a:cs typeface="Arial"/>
              <a:sym typeface="Arial"/>
            </a:endParaRPr>
          </a:p>
        </p:txBody>
      </p:sp>
      <p:pic>
        <p:nvPicPr>
          <p:cNvPr id="154" name="Google Shape;154;p6"/>
          <p:cNvPicPr preferRelativeResize="0"/>
          <p:nvPr/>
        </p:nvPicPr>
        <p:blipFill rotWithShape="1">
          <a:blip r:embed="rId12">
            <a:alphaModFix/>
          </a:blip>
          <a:srcRect b="0" l="0" r="0" t="0"/>
          <a:stretch/>
        </p:blipFill>
        <p:spPr>
          <a:xfrm>
            <a:off x="1054100" y="6901300"/>
            <a:ext cx="825500" cy="825500"/>
          </a:xfrm>
          <a:prstGeom prst="rect">
            <a:avLst/>
          </a:prstGeom>
          <a:noFill/>
          <a:ln>
            <a:noFill/>
          </a:ln>
        </p:spPr>
      </p:pic>
      <p:pic>
        <p:nvPicPr>
          <p:cNvPr id="155" name="Google Shape;155;p6"/>
          <p:cNvPicPr preferRelativeResize="0"/>
          <p:nvPr/>
        </p:nvPicPr>
        <p:blipFill rotWithShape="1">
          <a:blip r:embed="rId13">
            <a:alphaModFix/>
          </a:blip>
          <a:srcRect b="0" l="0" r="0" t="0"/>
          <a:stretch/>
        </p:blipFill>
        <p:spPr>
          <a:xfrm>
            <a:off x="1282700" y="7180700"/>
            <a:ext cx="368300" cy="279400"/>
          </a:xfrm>
          <a:prstGeom prst="rect">
            <a:avLst/>
          </a:prstGeom>
          <a:noFill/>
          <a:ln>
            <a:noFill/>
          </a:ln>
        </p:spPr>
      </p:pic>
      <p:sp>
        <p:nvSpPr>
          <p:cNvPr id="156" name="Google Shape;156;p6"/>
          <p:cNvSpPr txBox="1"/>
          <p:nvPr/>
        </p:nvSpPr>
        <p:spPr>
          <a:xfrm>
            <a:off x="2324100" y="7434700"/>
            <a:ext cx="8398500" cy="3048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1700"/>
              <a:buFont typeface="Arial"/>
              <a:buNone/>
            </a:pPr>
            <a:r>
              <a:rPr b="0" i="0" lang="en-US" sz="1700" u="none" cap="none" strike="noStrike">
                <a:solidFill>
                  <a:srgbClr val="141918"/>
                </a:solidFill>
                <a:latin typeface="Arial"/>
                <a:ea typeface="Arial"/>
                <a:cs typeface="Arial"/>
                <a:sym typeface="Arial"/>
              </a:rPr>
              <a:t>Peserta dapat menyusun laporan dan presentasi yang jelas serta dapat dipahami oleh berbagai pihak. Selain itu Peserta dapat memahami bahwa kemampuan teknis saja belum cukup, dibutuhkan kemampuan komunikasi.</a:t>
            </a:r>
            <a:endParaRPr b="0" i="0" sz="1400" u="none" cap="none" strike="noStrike">
              <a:solidFill>
                <a:srgbClr val="000000"/>
              </a:solidFill>
              <a:latin typeface="Arial"/>
              <a:ea typeface="Arial"/>
              <a:cs typeface="Arial"/>
              <a:sym typeface="Arial"/>
            </a:endParaRPr>
          </a:p>
        </p:txBody>
      </p:sp>
      <p:sp>
        <p:nvSpPr>
          <p:cNvPr id="157" name="Google Shape;157;p6"/>
          <p:cNvSpPr txBox="1"/>
          <p:nvPr/>
        </p:nvSpPr>
        <p:spPr>
          <a:xfrm>
            <a:off x="2324100" y="6914000"/>
            <a:ext cx="6262500" cy="4317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400"/>
              <a:buFont typeface="Arial"/>
              <a:buNone/>
            </a:pPr>
            <a:r>
              <a:rPr b="1" lang="en-US" sz="2400">
                <a:solidFill>
                  <a:srgbClr val="141918"/>
                </a:solidFill>
              </a:rPr>
              <a:t>Susah Menentukan Model yang Tepat</a:t>
            </a:r>
            <a:endParaRPr b="1" i="0" sz="1400" u="none" cap="none" strike="noStrike">
              <a:solidFill>
                <a:srgbClr val="000000"/>
              </a:solidFill>
              <a:latin typeface="Arial"/>
              <a:ea typeface="Arial"/>
              <a:cs typeface="Arial"/>
              <a:sym typeface="Arial"/>
            </a:endParaRPr>
          </a:p>
        </p:txBody>
      </p:sp>
      <p:pic>
        <p:nvPicPr>
          <p:cNvPr id="158" name="Google Shape;158;p6"/>
          <p:cNvPicPr preferRelativeResize="0"/>
          <p:nvPr/>
        </p:nvPicPr>
        <p:blipFill rotWithShape="1">
          <a:blip r:embed="rId14">
            <a:alphaModFix/>
          </a:blip>
          <a:srcRect b="0" l="0" r="0" t="0"/>
          <a:stretch/>
        </p:blipFill>
        <p:spPr>
          <a:xfrm rot="-5400000">
            <a:off x="9639300" y="6062000"/>
            <a:ext cx="6172200" cy="3073400"/>
          </a:xfrm>
          <a:prstGeom prst="rect">
            <a:avLst/>
          </a:prstGeom>
          <a:noFill/>
          <a:ln>
            <a:noFill/>
          </a:ln>
        </p:spPr>
      </p:pic>
      <p:sp>
        <p:nvSpPr>
          <p:cNvPr id="159" name="Google Shape;159;p6"/>
          <p:cNvSpPr txBox="1"/>
          <p:nvPr/>
        </p:nvSpPr>
        <p:spPr>
          <a:xfrm>
            <a:off x="855500" y="475850"/>
            <a:ext cx="10741800" cy="23241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chemeClr val="dk1"/>
              </a:buClr>
              <a:buSzPts val="8500"/>
              <a:buFont typeface="Arial"/>
              <a:buNone/>
            </a:pPr>
            <a:r>
              <a:rPr b="1" lang="en-US" sz="8500">
                <a:solidFill>
                  <a:srgbClr val="3A3685"/>
                </a:solidFill>
                <a:latin typeface="Archivo"/>
                <a:ea typeface="Archivo"/>
                <a:cs typeface="Archivo"/>
                <a:sym typeface="Archivo"/>
              </a:rPr>
              <a:t>Most Problem from</a:t>
            </a:r>
            <a:endParaRPr b="1" sz="8500">
              <a:solidFill>
                <a:srgbClr val="3A3685"/>
              </a:solidFill>
              <a:latin typeface="Archivo"/>
              <a:ea typeface="Archivo"/>
              <a:cs typeface="Archivo"/>
              <a:sym typeface="Archivo"/>
            </a:endParaRPr>
          </a:p>
          <a:p>
            <a:pPr indent="0" lvl="0" marL="0" marR="0" rtl="0" algn="l">
              <a:lnSpc>
                <a:spcPct val="99600"/>
              </a:lnSpc>
              <a:spcBef>
                <a:spcPts val="0"/>
              </a:spcBef>
              <a:spcAft>
                <a:spcPts val="0"/>
              </a:spcAft>
              <a:buClr>
                <a:schemeClr val="dk1"/>
              </a:buClr>
              <a:buSzPts val="8500"/>
              <a:buFont typeface="Arial"/>
              <a:buNone/>
            </a:pPr>
            <a:r>
              <a:rPr b="1" lang="en-US" sz="8500">
                <a:solidFill>
                  <a:srgbClr val="3A3685"/>
                </a:solidFill>
                <a:latin typeface="Archivo"/>
                <a:ea typeface="Archivo"/>
                <a:cs typeface="Archivo"/>
                <a:sym typeface="Archivo"/>
              </a:rPr>
              <a:t>Mentee</a:t>
            </a:r>
            <a:endParaRPr b="1" i="0" sz="5000" u="none" cap="none" strike="noStrike">
              <a:solidFill>
                <a:srgbClr val="3A3685"/>
              </a:solidFill>
              <a:latin typeface="Archivo"/>
              <a:ea typeface="Archivo"/>
              <a:cs typeface="Archivo"/>
              <a:sym typeface="Archiv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3" name="Shape 163"/>
        <p:cNvGrpSpPr/>
        <p:nvPr/>
      </p:nvGrpSpPr>
      <p:grpSpPr>
        <a:xfrm>
          <a:off x="0" y="0"/>
          <a:ext cx="0" cy="0"/>
          <a:chOff x="0" y="0"/>
          <a:chExt cx="0" cy="0"/>
        </a:xfrm>
      </p:grpSpPr>
      <p:pic>
        <p:nvPicPr>
          <p:cNvPr id="164" name="Google Shape;164;p10"/>
          <p:cNvPicPr preferRelativeResize="0"/>
          <p:nvPr/>
        </p:nvPicPr>
        <p:blipFill rotWithShape="1">
          <a:blip r:embed="rId3">
            <a:alphaModFix/>
          </a:blip>
          <a:srcRect b="0" l="0" r="0" t="0"/>
          <a:stretch/>
        </p:blipFill>
        <p:spPr>
          <a:xfrm>
            <a:off x="1117600" y="3238500"/>
            <a:ext cx="16052800" cy="25400"/>
          </a:xfrm>
          <a:prstGeom prst="rect">
            <a:avLst/>
          </a:prstGeom>
          <a:noFill/>
          <a:ln>
            <a:noFill/>
          </a:ln>
        </p:spPr>
      </p:pic>
      <p:pic>
        <p:nvPicPr>
          <p:cNvPr id="165" name="Google Shape;165;p10"/>
          <p:cNvPicPr preferRelativeResize="0"/>
          <p:nvPr/>
        </p:nvPicPr>
        <p:blipFill rotWithShape="1">
          <a:blip r:embed="rId4">
            <a:alphaModFix/>
          </a:blip>
          <a:srcRect b="0" l="0" r="0" t="0"/>
          <a:stretch/>
        </p:blipFill>
        <p:spPr>
          <a:xfrm>
            <a:off x="-215900" y="-635000"/>
            <a:ext cx="2705100" cy="2705100"/>
          </a:xfrm>
          <a:prstGeom prst="rect">
            <a:avLst/>
          </a:prstGeom>
          <a:noFill/>
          <a:ln>
            <a:noFill/>
          </a:ln>
        </p:spPr>
      </p:pic>
      <p:sp>
        <p:nvSpPr>
          <p:cNvPr id="166" name="Google Shape;166;p10"/>
          <p:cNvSpPr txBox="1"/>
          <p:nvPr/>
        </p:nvSpPr>
        <p:spPr>
          <a:xfrm>
            <a:off x="1117600" y="3759200"/>
            <a:ext cx="7452000" cy="2235300"/>
          </a:xfrm>
          <a:prstGeom prst="rect">
            <a:avLst/>
          </a:prstGeom>
          <a:noFill/>
          <a:ln>
            <a:noFill/>
          </a:ln>
        </p:spPr>
        <p:txBody>
          <a:bodyPr anchorCtr="0" anchor="t" bIns="0" lIns="0" spcFirstLastPara="1" rIns="0" wrap="square" tIns="0">
            <a:noAutofit/>
          </a:bodyPr>
          <a:lstStyle/>
          <a:p>
            <a:pPr indent="0" lvl="0" marL="0" rtl="0" algn="just">
              <a:lnSpc>
                <a:spcPct val="150000"/>
              </a:lnSpc>
              <a:spcBef>
                <a:spcPts val="900"/>
              </a:spcBef>
              <a:spcAft>
                <a:spcPts val="0"/>
              </a:spcAft>
              <a:buClr>
                <a:schemeClr val="dk1"/>
              </a:buClr>
              <a:buSzPts val="1100"/>
              <a:buFont typeface="Arial"/>
              <a:buNone/>
            </a:pPr>
            <a:r>
              <a:rPr lang="en-US" sz="1800">
                <a:latin typeface="Archivo"/>
                <a:ea typeface="Archivo"/>
                <a:cs typeface="Archivo"/>
                <a:sym typeface="Archivo"/>
              </a:rPr>
              <a:t>Untuk mengatasi kendala dalam </a:t>
            </a:r>
            <a:r>
              <a:rPr b="1" lang="en-US" sz="1800">
                <a:latin typeface="Archivo"/>
                <a:ea typeface="Archivo"/>
                <a:cs typeface="Archivo"/>
                <a:sym typeface="Archivo"/>
              </a:rPr>
              <a:t>pemrosesan data</a:t>
            </a:r>
            <a:r>
              <a:rPr lang="en-US" sz="1800">
                <a:latin typeface="Archivo"/>
                <a:ea typeface="Archivo"/>
                <a:cs typeface="Archivo"/>
                <a:sym typeface="Archivo"/>
              </a:rPr>
              <a:t>, langkah pertama yang perlu dilakukan adalah </a:t>
            </a:r>
            <a:r>
              <a:rPr b="1" lang="en-US" sz="1800">
                <a:latin typeface="Archivo"/>
                <a:ea typeface="Archivo"/>
                <a:cs typeface="Archivo"/>
                <a:sym typeface="Archivo"/>
              </a:rPr>
              <a:t>memahami karakteristik dataset</a:t>
            </a:r>
            <a:r>
              <a:rPr lang="en-US" sz="1800">
                <a:latin typeface="Archivo"/>
                <a:ea typeface="Archivo"/>
                <a:cs typeface="Archivo"/>
                <a:sym typeface="Archivo"/>
              </a:rPr>
              <a:t> melalui Exploratory Data Analysis (EDA). Dengan meng</a:t>
            </a:r>
            <a:r>
              <a:rPr b="1" lang="en-US" sz="1800">
                <a:latin typeface="Archivo"/>
                <a:ea typeface="Archivo"/>
                <a:cs typeface="Archivo"/>
                <a:sym typeface="Archivo"/>
              </a:rPr>
              <a:t>analisis distribusi data, mencari pola hubungan antar variabel</a:t>
            </a:r>
            <a:r>
              <a:rPr lang="en-US" sz="1800">
                <a:latin typeface="Archivo"/>
                <a:ea typeface="Archivo"/>
                <a:cs typeface="Archivo"/>
                <a:sym typeface="Archivo"/>
              </a:rPr>
              <a:t>, serta </a:t>
            </a:r>
            <a:r>
              <a:rPr b="1" lang="en-US" sz="1800">
                <a:latin typeface="Archivo"/>
                <a:ea typeface="Archivo"/>
                <a:cs typeface="Archivo"/>
                <a:sym typeface="Archivo"/>
              </a:rPr>
              <a:t>menangani data yang hilang atau tidak konsisten</a:t>
            </a:r>
            <a:r>
              <a:rPr lang="en-US" sz="1800">
                <a:latin typeface="Archivo"/>
                <a:ea typeface="Archivo"/>
                <a:cs typeface="Archivo"/>
                <a:sym typeface="Archivo"/>
              </a:rPr>
              <a:t>, proses ini akan membantu dalam mempersiapkan data agar lebih siap digunakan dalam pemodelan.</a:t>
            </a:r>
            <a:endParaRPr sz="1800">
              <a:latin typeface="Archivo"/>
              <a:ea typeface="Archivo"/>
              <a:cs typeface="Archivo"/>
              <a:sym typeface="Archivo"/>
            </a:endParaRPr>
          </a:p>
          <a:p>
            <a:pPr indent="0" lvl="0" marL="0" rtl="0" algn="just">
              <a:lnSpc>
                <a:spcPct val="150000"/>
              </a:lnSpc>
              <a:spcBef>
                <a:spcPts val="900"/>
              </a:spcBef>
              <a:spcAft>
                <a:spcPts val="0"/>
              </a:spcAft>
              <a:buClr>
                <a:schemeClr val="dk1"/>
              </a:buClr>
              <a:buSzPts val="1100"/>
              <a:buFont typeface="Arial"/>
              <a:buNone/>
            </a:pPr>
            <a:r>
              <a:t/>
            </a:r>
            <a:endParaRPr sz="1800">
              <a:latin typeface="Archivo"/>
              <a:ea typeface="Archivo"/>
              <a:cs typeface="Archivo"/>
              <a:sym typeface="Archivo"/>
            </a:endParaRPr>
          </a:p>
          <a:p>
            <a:pPr indent="0" lvl="0" marL="0" rtl="0" algn="just">
              <a:lnSpc>
                <a:spcPct val="150000"/>
              </a:lnSpc>
              <a:spcBef>
                <a:spcPts val="900"/>
              </a:spcBef>
              <a:spcAft>
                <a:spcPts val="900"/>
              </a:spcAft>
              <a:buClr>
                <a:schemeClr val="dk1"/>
              </a:buClr>
              <a:buSzPts val="1100"/>
              <a:buFont typeface="Arial"/>
              <a:buNone/>
            </a:pPr>
            <a:r>
              <a:rPr lang="en-US" sz="1800">
                <a:latin typeface="Archivo"/>
                <a:ea typeface="Archivo"/>
                <a:cs typeface="Archivo"/>
                <a:sym typeface="Archivo"/>
              </a:rPr>
              <a:t>Dalam </a:t>
            </a:r>
            <a:r>
              <a:rPr b="1" lang="en-US" sz="1800">
                <a:latin typeface="Archivo"/>
                <a:ea typeface="Archivo"/>
                <a:cs typeface="Archivo"/>
                <a:sym typeface="Archivo"/>
              </a:rPr>
              <a:t>pemilihan model</a:t>
            </a:r>
            <a:r>
              <a:rPr lang="en-US" sz="1800">
                <a:latin typeface="Archivo"/>
                <a:ea typeface="Archivo"/>
                <a:cs typeface="Archivo"/>
                <a:sym typeface="Archivo"/>
              </a:rPr>
              <a:t>, penting untuk </a:t>
            </a:r>
            <a:r>
              <a:rPr b="1" lang="en-US" sz="1800">
                <a:latin typeface="Archivo"/>
                <a:ea typeface="Archivo"/>
                <a:cs typeface="Archivo"/>
                <a:sym typeface="Archivo"/>
              </a:rPr>
              <a:t>mencoba berbagai pendekatan dan membandingkan hasilnya </a:t>
            </a:r>
            <a:r>
              <a:rPr lang="en-US" sz="1800">
                <a:latin typeface="Archivo"/>
                <a:ea typeface="Archivo"/>
                <a:cs typeface="Archivo"/>
                <a:sym typeface="Archivo"/>
              </a:rPr>
              <a:t>untuk menemukan metode yang paling sesuai dengan dataset. Selain itu, evaluasi model harus dilakukan dengan menggunakan metrik yang tepat agar hasil prediksi tidak hanya akurat secara angka, tetapi juga memiliki manfaat yang nyata dalam mendukung pengambilan keputusan.</a:t>
            </a:r>
            <a:endParaRPr sz="1800">
              <a:latin typeface="Archivo"/>
              <a:ea typeface="Archivo"/>
              <a:cs typeface="Archivo"/>
              <a:sym typeface="Archivo"/>
            </a:endParaRPr>
          </a:p>
        </p:txBody>
      </p:sp>
      <p:sp>
        <p:nvSpPr>
          <p:cNvPr id="167" name="Google Shape;167;p10"/>
          <p:cNvSpPr txBox="1"/>
          <p:nvPr/>
        </p:nvSpPr>
        <p:spPr>
          <a:xfrm>
            <a:off x="939800" y="1397000"/>
            <a:ext cx="17027400" cy="15114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How to Solve That  Problem</a:t>
            </a:r>
            <a:r>
              <a:rPr b="1" lang="en-US" sz="4000">
                <a:solidFill>
                  <a:srgbClr val="3A3685"/>
                </a:solidFill>
                <a:latin typeface="Archivo"/>
                <a:ea typeface="Archivo"/>
                <a:cs typeface="Archivo"/>
                <a:sym typeface="Archivo"/>
              </a:rPr>
              <a:t>(General)</a:t>
            </a:r>
            <a:endParaRPr b="0" i="0" sz="4000" u="none" cap="none" strike="noStrike">
              <a:solidFill>
                <a:srgbClr val="000000"/>
              </a:solidFill>
              <a:latin typeface="Arial"/>
              <a:ea typeface="Arial"/>
              <a:cs typeface="Arial"/>
              <a:sym typeface="Arial"/>
            </a:endParaRPr>
          </a:p>
        </p:txBody>
      </p:sp>
      <p:pic>
        <p:nvPicPr>
          <p:cNvPr id="168" name="Google Shape;168;p10" title="pngwing.com (22).png"/>
          <p:cNvPicPr preferRelativeResize="0"/>
          <p:nvPr/>
        </p:nvPicPr>
        <p:blipFill>
          <a:blip r:embed="rId5">
            <a:alphaModFix/>
          </a:blip>
          <a:stretch>
            <a:fillRect/>
          </a:stretch>
        </p:blipFill>
        <p:spPr>
          <a:xfrm>
            <a:off x="11018500" y="4224000"/>
            <a:ext cx="4727325" cy="4856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2" name="Shape 172"/>
        <p:cNvGrpSpPr/>
        <p:nvPr/>
      </p:nvGrpSpPr>
      <p:grpSpPr>
        <a:xfrm>
          <a:off x="0" y="0"/>
          <a:ext cx="0" cy="0"/>
          <a:chOff x="0" y="0"/>
          <a:chExt cx="0" cy="0"/>
        </a:xfrm>
      </p:grpSpPr>
      <p:pic>
        <p:nvPicPr>
          <p:cNvPr id="173" name="Google Shape;173;p12"/>
          <p:cNvPicPr preferRelativeResize="0"/>
          <p:nvPr/>
        </p:nvPicPr>
        <p:blipFill rotWithShape="1">
          <a:blip r:embed="rId3">
            <a:alphaModFix/>
          </a:blip>
          <a:srcRect b="0" l="0" r="0" t="0"/>
          <a:stretch/>
        </p:blipFill>
        <p:spPr>
          <a:xfrm>
            <a:off x="-299825" y="-2146300"/>
            <a:ext cx="18669000" cy="7404100"/>
          </a:xfrm>
          <a:prstGeom prst="rect">
            <a:avLst/>
          </a:prstGeom>
          <a:noFill/>
          <a:ln>
            <a:noFill/>
          </a:ln>
        </p:spPr>
      </p:pic>
      <p:sp>
        <p:nvSpPr>
          <p:cNvPr id="174" name="Google Shape;174;p12"/>
          <p:cNvSpPr txBox="1"/>
          <p:nvPr/>
        </p:nvSpPr>
        <p:spPr>
          <a:xfrm>
            <a:off x="1426450" y="1308100"/>
            <a:ext cx="7874100" cy="15114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8500"/>
              <a:buFont typeface="Arial"/>
              <a:buNone/>
            </a:pPr>
            <a:r>
              <a:rPr b="1" i="0" lang="en-US" sz="8500" u="none" cap="none" strike="noStrike">
                <a:solidFill>
                  <a:srgbClr val="3A3685"/>
                </a:solidFill>
                <a:latin typeface="Archivo"/>
                <a:ea typeface="Archivo"/>
                <a:cs typeface="Archivo"/>
                <a:sym typeface="Archivo"/>
              </a:rPr>
              <a:t>SQL &amp; Python</a:t>
            </a:r>
            <a:endParaRPr b="0" i="0" sz="1400" u="none" cap="none" strike="noStrike">
              <a:solidFill>
                <a:srgbClr val="000000"/>
              </a:solidFill>
              <a:latin typeface="Arial"/>
              <a:ea typeface="Arial"/>
              <a:cs typeface="Arial"/>
              <a:sym typeface="Arial"/>
            </a:endParaRPr>
          </a:p>
        </p:txBody>
      </p:sp>
      <p:sp>
        <p:nvSpPr>
          <p:cNvPr id="175" name="Google Shape;175;p12"/>
          <p:cNvSpPr txBox="1"/>
          <p:nvPr/>
        </p:nvSpPr>
        <p:spPr>
          <a:xfrm>
            <a:off x="8806950" y="2006650"/>
            <a:ext cx="5892900" cy="5715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3200"/>
              <a:buFont typeface="Arial"/>
              <a:buNone/>
            </a:pPr>
            <a:r>
              <a:rPr b="0" i="0" lang="en-US" sz="3200" u="none" cap="none" strike="noStrike">
                <a:solidFill>
                  <a:srgbClr val="55536E"/>
                </a:solidFill>
                <a:latin typeface="Archivo"/>
                <a:ea typeface="Archivo"/>
                <a:cs typeface="Archivo"/>
                <a:sym typeface="Archivo"/>
              </a:rPr>
              <a:t>Difference in Data Science</a:t>
            </a:r>
            <a:endParaRPr b="0" i="0" sz="1400" u="none" cap="none" strike="noStrike">
              <a:solidFill>
                <a:srgbClr val="000000"/>
              </a:solidFill>
              <a:latin typeface="Arial"/>
              <a:ea typeface="Arial"/>
              <a:cs typeface="Arial"/>
              <a:sym typeface="Arial"/>
            </a:endParaRPr>
          </a:p>
        </p:txBody>
      </p:sp>
      <p:graphicFrame>
        <p:nvGraphicFramePr>
          <p:cNvPr id="176" name="Google Shape;176;p12"/>
          <p:cNvGraphicFramePr/>
          <p:nvPr/>
        </p:nvGraphicFramePr>
        <p:xfrm>
          <a:off x="6493100" y="4241325"/>
          <a:ext cx="3000000" cy="3000000"/>
        </p:xfrm>
        <a:graphic>
          <a:graphicData uri="http://schemas.openxmlformats.org/drawingml/2006/table">
            <a:tbl>
              <a:tblPr>
                <a:noFill/>
                <a:tableStyleId>{BE18F512-B5D2-4601-A543-45C4BC735E32}</a:tableStyleId>
              </a:tblPr>
              <a:tblGrid>
                <a:gridCol w="5549675"/>
                <a:gridCol w="5666950"/>
              </a:tblGrid>
              <a:tr h="1799000">
                <a:tc>
                  <a:txBody>
                    <a:bodyPr/>
                    <a:lstStyle/>
                    <a:p>
                      <a:pPr indent="0" lvl="0" marL="0" marR="0" rtl="0" algn="ctr">
                        <a:lnSpc>
                          <a:spcPct val="91714"/>
                        </a:lnSpc>
                        <a:spcBef>
                          <a:spcPts val="0"/>
                        </a:spcBef>
                        <a:spcAft>
                          <a:spcPts val="0"/>
                        </a:spcAft>
                        <a:buClr>
                          <a:srgbClr val="000000"/>
                        </a:buClr>
                        <a:buSzPts val="2500"/>
                        <a:buFont typeface="Arial"/>
                        <a:buNone/>
                      </a:pPr>
                      <a:r>
                        <a:rPr lang="en-US" sz="2500" u="none" cap="none" strike="noStrike">
                          <a:solidFill>
                            <a:srgbClr val="3A3685"/>
                          </a:solidFill>
                          <a:latin typeface="Archivo"/>
                          <a:ea typeface="Archivo"/>
                          <a:cs typeface="Archivo"/>
                          <a:sym typeface="Archivo"/>
                        </a:rPr>
                        <a:t>Mengambil, Menyimpan, dan Mengelola Data dalam Database</a:t>
                      </a:r>
                      <a:endParaRPr sz="1100" u="none" cap="none" strike="noStrike"/>
                    </a:p>
                  </a:txBody>
                  <a:tcPr marT="19050" marB="19050" marR="19050" marL="19050" anchor="ctr">
                    <a:lnL cap="flat" cmpd="sng" w="9525">
                      <a:solidFill>
                        <a:srgbClr val="000000">
                          <a:alpha val="0"/>
                        </a:srgbClr>
                      </a:solidFill>
                      <a:prstDash val="solid"/>
                      <a:round/>
                      <a:headEnd len="sm" w="sm" type="none"/>
                      <a:tailEnd len="sm" w="sm" type="none"/>
                    </a:lnL>
                    <a:lnR cap="flat" cmpd="sng" w="19025">
                      <a:solidFill>
                        <a:srgbClr val="EEEEEE"/>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91714"/>
                        </a:lnSpc>
                        <a:spcBef>
                          <a:spcPts val="0"/>
                        </a:spcBef>
                        <a:spcAft>
                          <a:spcPts val="0"/>
                        </a:spcAft>
                        <a:buClr>
                          <a:srgbClr val="000000"/>
                        </a:buClr>
                        <a:buSzPts val="2500"/>
                        <a:buFont typeface="Arial"/>
                        <a:buNone/>
                      </a:pPr>
                      <a:r>
                        <a:rPr lang="en-US" sz="2500" u="none" cap="none" strike="noStrike">
                          <a:solidFill>
                            <a:srgbClr val="3A3685"/>
                          </a:solidFill>
                          <a:latin typeface="Archivo"/>
                          <a:ea typeface="Archivo"/>
                          <a:cs typeface="Archivo"/>
                          <a:sym typeface="Archivo"/>
                        </a:rPr>
                        <a:t>Manipulasi data Lanjutan, Analisis Statistik, dan Pembuatan Model Machine Learning</a:t>
                      </a:r>
                      <a:endParaRPr sz="1100" u="none" cap="none" strike="noStrike"/>
                    </a:p>
                  </a:txBody>
                  <a:tcPr marT="19050" marB="19050" marR="19050" marL="19050" anchor="ctr">
                    <a:lnL cap="flat" cmpd="sng" w="19025">
                      <a:solidFill>
                        <a:srgbClr val="EEEEEE"/>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692600">
                <a:tc>
                  <a:txBody>
                    <a:bodyPr/>
                    <a:lstStyle/>
                    <a:p>
                      <a:pPr indent="0" lvl="0" marL="0" marR="0" rtl="0" algn="ctr">
                        <a:lnSpc>
                          <a:spcPct val="91714"/>
                        </a:lnSpc>
                        <a:spcBef>
                          <a:spcPts val="0"/>
                        </a:spcBef>
                        <a:spcAft>
                          <a:spcPts val="0"/>
                        </a:spcAft>
                        <a:buClr>
                          <a:srgbClr val="000000"/>
                        </a:buClr>
                        <a:buSzPts val="2500"/>
                        <a:buFont typeface="Arial"/>
                        <a:buNone/>
                      </a:pPr>
                      <a:r>
                        <a:rPr lang="en-US" sz="2500" u="none" cap="none" strike="noStrike">
                          <a:solidFill>
                            <a:srgbClr val="3A3685"/>
                          </a:solidFill>
                          <a:latin typeface="Archivo"/>
                          <a:ea typeface="Archivo"/>
                          <a:cs typeface="Archivo"/>
                          <a:sym typeface="Archivo"/>
                        </a:rPr>
                        <a:t> Lebih Cocok Untuk Data Terstruktur</a:t>
                      </a:r>
                      <a:endParaRPr sz="1100" u="none" cap="none" strike="noStrike"/>
                    </a:p>
                  </a:txBody>
                  <a:tcPr marT="19050" marB="19050" marR="19050" marL="19050" anchor="ctr">
                    <a:lnL cap="flat" cmpd="sng" w="9525">
                      <a:solidFill>
                        <a:srgbClr val="000000">
                          <a:alpha val="0"/>
                        </a:srgbClr>
                      </a:solidFill>
                      <a:prstDash val="solid"/>
                      <a:round/>
                      <a:headEnd len="sm" w="sm" type="none"/>
                      <a:tailEnd len="sm" w="sm" type="none"/>
                    </a:lnL>
                    <a:lnR cap="flat" cmpd="sng" w="190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EEEEE"/>
                    </a:solidFill>
                  </a:tcPr>
                </a:tc>
                <a:tc>
                  <a:txBody>
                    <a:bodyPr/>
                    <a:lstStyle/>
                    <a:p>
                      <a:pPr indent="0" lvl="0" marL="0" marR="0" rtl="0" algn="ctr">
                        <a:lnSpc>
                          <a:spcPct val="91714"/>
                        </a:lnSpc>
                        <a:spcBef>
                          <a:spcPts val="0"/>
                        </a:spcBef>
                        <a:spcAft>
                          <a:spcPts val="0"/>
                        </a:spcAft>
                        <a:buClr>
                          <a:srgbClr val="000000"/>
                        </a:buClr>
                        <a:buSzPts val="2500"/>
                        <a:buFont typeface="Arial"/>
                        <a:buNone/>
                      </a:pPr>
                      <a:r>
                        <a:rPr lang="en-US" sz="2500" u="none" cap="none" strike="noStrike">
                          <a:solidFill>
                            <a:srgbClr val="3A3685"/>
                          </a:solidFill>
                          <a:latin typeface="Archivo"/>
                          <a:ea typeface="Archivo"/>
                          <a:cs typeface="Archivo"/>
                          <a:sym typeface="Archivo"/>
                        </a:rPr>
                        <a:t>Dapat Menangani Berbagai Jenis Data, Termasuk Teks, gambar, dll.</a:t>
                      </a:r>
                      <a:endParaRPr sz="1100" u="none" cap="none" strike="noStrike"/>
                    </a:p>
                  </a:txBody>
                  <a:tcPr marT="19050" marB="19050" marR="19050" marL="19050" anchor="ctr">
                    <a:lnL cap="flat" cmpd="sng" w="190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EEEEE"/>
                    </a:solidFill>
                  </a:tcPr>
                </a:tc>
              </a:tr>
              <a:tr h="1747675">
                <a:tc>
                  <a:txBody>
                    <a:bodyPr/>
                    <a:lstStyle/>
                    <a:p>
                      <a:pPr indent="0" lvl="0" marL="0" marR="0" rtl="0" algn="ctr">
                        <a:lnSpc>
                          <a:spcPct val="91714"/>
                        </a:lnSpc>
                        <a:spcBef>
                          <a:spcPts val="0"/>
                        </a:spcBef>
                        <a:spcAft>
                          <a:spcPts val="0"/>
                        </a:spcAft>
                        <a:buClr>
                          <a:srgbClr val="000000"/>
                        </a:buClr>
                        <a:buSzPts val="2500"/>
                        <a:buFont typeface="Arial"/>
                        <a:buNone/>
                      </a:pPr>
                      <a:r>
                        <a:rPr lang="en-US" sz="2500" u="none" cap="none" strike="noStrike">
                          <a:solidFill>
                            <a:srgbClr val="3A3685"/>
                          </a:solidFill>
                          <a:latin typeface="Archivo"/>
                          <a:ea typeface="Archivo"/>
                          <a:cs typeface="Archivo"/>
                          <a:sym typeface="Archivo"/>
                        </a:rPr>
                        <a:t>Lebih Fokus Pada Operasi CRUD, serta Agregasi Data dengan Query</a:t>
                      </a:r>
                      <a:endParaRPr sz="1100" u="none" cap="none" strike="noStrike"/>
                    </a:p>
                  </a:txBody>
                  <a:tcPr marT="19050" marB="19050" marR="19050" marL="19050" anchor="ctr">
                    <a:lnL cap="flat" cmpd="sng" w="9525">
                      <a:solidFill>
                        <a:srgbClr val="000000">
                          <a:alpha val="0"/>
                        </a:srgbClr>
                      </a:solidFill>
                      <a:prstDash val="solid"/>
                      <a:round/>
                      <a:headEnd len="sm" w="sm" type="none"/>
                      <a:tailEnd len="sm" w="sm" type="none"/>
                    </a:lnL>
                    <a:lnR cap="flat" cmpd="sng" w="190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91714"/>
                        </a:lnSpc>
                        <a:spcBef>
                          <a:spcPts val="0"/>
                        </a:spcBef>
                        <a:spcAft>
                          <a:spcPts val="0"/>
                        </a:spcAft>
                        <a:buClr>
                          <a:srgbClr val="000000"/>
                        </a:buClr>
                        <a:buSzPts val="2500"/>
                        <a:buFont typeface="Arial"/>
                        <a:buNone/>
                      </a:pPr>
                      <a:r>
                        <a:rPr lang="en-US" sz="2500" u="none" cap="none" strike="noStrike">
                          <a:solidFill>
                            <a:srgbClr val="3A3685"/>
                          </a:solidFill>
                          <a:latin typeface="Archivo"/>
                          <a:ea typeface="Archivo"/>
                          <a:cs typeface="Archivo"/>
                          <a:sym typeface="Archivo"/>
                        </a:rPr>
                        <a:t>Memungkinkan Cleaning Data, Analisis Eksploratif, Visualisasi, dan Pemodelan Prediktif.</a:t>
                      </a:r>
                      <a:endParaRPr sz="1100" u="none" cap="none" strike="noStrike"/>
                    </a:p>
                  </a:txBody>
                  <a:tcPr marT="19050" marB="19050" marR="19050" marL="19050" anchor="ctr">
                    <a:lnL cap="flat" cmpd="sng" w="19025">
                      <a:solidFill>
                        <a:srgbClr val="FFFFF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pic>
        <p:nvPicPr>
          <p:cNvPr id="177" name="Google Shape;177;p12"/>
          <p:cNvPicPr preferRelativeResize="0"/>
          <p:nvPr/>
        </p:nvPicPr>
        <p:blipFill rotWithShape="1">
          <a:blip r:embed="rId4">
            <a:alphaModFix/>
          </a:blip>
          <a:srcRect b="0" l="0" r="0" t="0"/>
          <a:stretch/>
        </p:blipFill>
        <p:spPr>
          <a:xfrm>
            <a:off x="12042775" y="3276600"/>
            <a:ext cx="5666950" cy="1079500"/>
          </a:xfrm>
          <a:prstGeom prst="rect">
            <a:avLst/>
          </a:prstGeom>
          <a:noFill/>
          <a:ln>
            <a:noFill/>
          </a:ln>
        </p:spPr>
      </p:pic>
      <p:pic>
        <p:nvPicPr>
          <p:cNvPr id="178" name="Google Shape;178;p12"/>
          <p:cNvPicPr preferRelativeResize="0"/>
          <p:nvPr/>
        </p:nvPicPr>
        <p:blipFill rotWithShape="1">
          <a:blip r:embed="rId5">
            <a:alphaModFix/>
          </a:blip>
          <a:srcRect b="0" l="0" r="0" t="0"/>
          <a:stretch/>
        </p:blipFill>
        <p:spPr>
          <a:xfrm>
            <a:off x="6493100" y="3276600"/>
            <a:ext cx="5549675" cy="1079500"/>
          </a:xfrm>
          <a:prstGeom prst="rect">
            <a:avLst/>
          </a:prstGeom>
          <a:noFill/>
          <a:ln>
            <a:noFill/>
          </a:ln>
        </p:spPr>
      </p:pic>
      <p:sp>
        <p:nvSpPr>
          <p:cNvPr id="179" name="Google Shape;179;p12"/>
          <p:cNvSpPr txBox="1"/>
          <p:nvPr/>
        </p:nvSpPr>
        <p:spPr>
          <a:xfrm>
            <a:off x="8423425" y="3594050"/>
            <a:ext cx="1689000" cy="4446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500"/>
              <a:buFont typeface="Arial"/>
              <a:buNone/>
            </a:pPr>
            <a:r>
              <a:rPr b="1" i="0" lang="en-US" sz="2500" u="none" cap="none" strike="noStrike">
                <a:solidFill>
                  <a:srgbClr val="3A3685"/>
                </a:solidFill>
                <a:latin typeface="Archivo"/>
                <a:ea typeface="Archivo"/>
                <a:cs typeface="Archivo"/>
                <a:sym typeface="Archivo"/>
              </a:rPr>
              <a:t>SQL</a:t>
            </a:r>
            <a:endParaRPr b="1" i="0" sz="1400" u="none" cap="none" strike="noStrike">
              <a:solidFill>
                <a:srgbClr val="000000"/>
              </a:solidFill>
              <a:latin typeface="Arial"/>
              <a:ea typeface="Arial"/>
              <a:cs typeface="Arial"/>
              <a:sym typeface="Arial"/>
            </a:endParaRPr>
          </a:p>
        </p:txBody>
      </p:sp>
      <p:sp>
        <p:nvSpPr>
          <p:cNvPr id="180" name="Google Shape;180;p12"/>
          <p:cNvSpPr txBox="1"/>
          <p:nvPr/>
        </p:nvSpPr>
        <p:spPr>
          <a:xfrm>
            <a:off x="13897488" y="3594050"/>
            <a:ext cx="1689000" cy="4446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500"/>
              <a:buFont typeface="Arial"/>
              <a:buNone/>
            </a:pPr>
            <a:r>
              <a:rPr b="1" i="0" lang="en-US" sz="2500" u="none" cap="none" strike="noStrike">
                <a:solidFill>
                  <a:srgbClr val="38AF69"/>
                </a:solidFill>
                <a:latin typeface="Archivo Medium"/>
                <a:ea typeface="Archivo Medium"/>
                <a:cs typeface="Archivo Medium"/>
                <a:sym typeface="Archivo Medium"/>
              </a:rPr>
              <a:t>	Python</a:t>
            </a:r>
            <a:endParaRPr b="0" i="0" sz="1400" u="none" cap="none" strike="noStrike">
              <a:solidFill>
                <a:srgbClr val="000000"/>
              </a:solidFill>
              <a:latin typeface="Arial"/>
              <a:ea typeface="Arial"/>
              <a:cs typeface="Arial"/>
              <a:sym typeface="Arial"/>
            </a:endParaRPr>
          </a:p>
        </p:txBody>
      </p:sp>
      <p:pic>
        <p:nvPicPr>
          <p:cNvPr id="181" name="Google Shape;181;p12"/>
          <p:cNvPicPr preferRelativeResize="0"/>
          <p:nvPr/>
        </p:nvPicPr>
        <p:blipFill rotWithShape="1">
          <a:blip r:embed="rId6">
            <a:alphaModFix/>
          </a:blip>
          <a:srcRect b="0" l="0" r="0" t="0"/>
          <a:stretch/>
        </p:blipFill>
        <p:spPr>
          <a:xfrm rot="5400000">
            <a:off x="-128150" y="3702100"/>
            <a:ext cx="6210300" cy="5346699"/>
          </a:xfrm>
          <a:prstGeom prst="rect">
            <a:avLst/>
          </a:prstGeom>
          <a:noFill/>
          <a:ln>
            <a:noFill/>
          </a:ln>
        </p:spPr>
      </p:pic>
      <p:pic>
        <p:nvPicPr>
          <p:cNvPr id="182" name="Google Shape;182;p12"/>
          <p:cNvPicPr preferRelativeResize="0"/>
          <p:nvPr/>
        </p:nvPicPr>
        <p:blipFill rotWithShape="1">
          <a:blip r:embed="rId7">
            <a:alphaModFix/>
          </a:blip>
          <a:srcRect b="0" l="0" r="0" t="0"/>
          <a:stretch/>
        </p:blipFill>
        <p:spPr>
          <a:xfrm>
            <a:off x="557650" y="7886700"/>
            <a:ext cx="4356100" cy="1206500"/>
          </a:xfrm>
          <a:prstGeom prst="rect">
            <a:avLst/>
          </a:prstGeom>
          <a:noFill/>
          <a:ln>
            <a:noFill/>
          </a:ln>
        </p:spPr>
      </p:pic>
      <p:pic>
        <p:nvPicPr>
          <p:cNvPr id="183" name="Google Shape;183;p12"/>
          <p:cNvPicPr preferRelativeResize="0"/>
          <p:nvPr/>
        </p:nvPicPr>
        <p:blipFill rotWithShape="1">
          <a:blip r:embed="rId8">
            <a:alphaModFix/>
          </a:blip>
          <a:srcRect b="0" l="0" r="0" t="0"/>
          <a:stretch/>
        </p:blipFill>
        <p:spPr>
          <a:xfrm>
            <a:off x="598350" y="7975650"/>
            <a:ext cx="1066800" cy="1066800"/>
          </a:xfrm>
          <a:prstGeom prst="rect">
            <a:avLst/>
          </a:prstGeom>
          <a:noFill/>
          <a:ln>
            <a:noFill/>
          </a:ln>
        </p:spPr>
      </p:pic>
      <p:pic>
        <p:nvPicPr>
          <p:cNvPr id="184" name="Google Shape;184;p12"/>
          <p:cNvPicPr preferRelativeResize="0"/>
          <p:nvPr/>
        </p:nvPicPr>
        <p:blipFill rotWithShape="1">
          <a:blip r:embed="rId9">
            <a:alphaModFix/>
          </a:blip>
          <a:srcRect b="0" l="0" r="0" t="0"/>
          <a:stretch/>
        </p:blipFill>
        <p:spPr>
          <a:xfrm>
            <a:off x="-215900" y="-635000"/>
            <a:ext cx="2705100" cy="2705100"/>
          </a:xfrm>
          <a:prstGeom prst="rect">
            <a:avLst/>
          </a:prstGeom>
          <a:noFill/>
          <a:ln>
            <a:noFill/>
          </a:ln>
        </p:spPr>
      </p:pic>
      <p:sp>
        <p:nvSpPr>
          <p:cNvPr id="185" name="Google Shape;185;p12"/>
          <p:cNvSpPr txBox="1"/>
          <p:nvPr/>
        </p:nvSpPr>
        <p:spPr>
          <a:xfrm>
            <a:off x="750750" y="3733800"/>
            <a:ext cx="3683100" cy="1130400"/>
          </a:xfrm>
          <a:prstGeom prst="rect">
            <a:avLst/>
          </a:prstGeom>
          <a:noFill/>
          <a:ln>
            <a:noFill/>
          </a:ln>
        </p:spPr>
        <p:txBody>
          <a:bodyPr anchorCtr="0" anchor="t" bIns="0" lIns="0" spcFirstLastPara="1" rIns="0" wrap="square" tIns="0">
            <a:noAutofit/>
          </a:bodyPr>
          <a:lstStyle/>
          <a:p>
            <a:pPr indent="0" lvl="0" marL="0" marR="0" rtl="0" algn="l">
              <a:lnSpc>
                <a:spcPct val="107899"/>
              </a:lnSpc>
              <a:spcBef>
                <a:spcPts val="0"/>
              </a:spcBef>
              <a:spcAft>
                <a:spcPts val="0"/>
              </a:spcAft>
              <a:buClr>
                <a:srgbClr val="000000"/>
              </a:buClr>
              <a:buSzPts val="3300"/>
              <a:buFont typeface="Arial"/>
              <a:buNone/>
            </a:pPr>
            <a:r>
              <a:rPr b="1" i="0" lang="en-US" sz="3300" u="none" cap="none" strike="noStrike">
                <a:solidFill>
                  <a:srgbClr val="FFFFFF"/>
                </a:solidFill>
                <a:latin typeface="Archivo"/>
                <a:ea typeface="Archivo"/>
                <a:cs typeface="Archivo"/>
                <a:sym typeface="Archivo"/>
              </a:rPr>
              <a:t>UNIQUE FACTS</a:t>
            </a:r>
            <a:endParaRPr b="1" i="0" sz="3300" u="none" cap="none" strike="noStrike">
              <a:solidFill>
                <a:srgbClr val="FFFFFF"/>
              </a:solidFill>
              <a:latin typeface="Archivo"/>
              <a:ea typeface="Archivo"/>
              <a:cs typeface="Archivo"/>
              <a:sym typeface="Archivo"/>
            </a:endParaRPr>
          </a:p>
          <a:p>
            <a:pPr indent="0" lvl="0" marL="0" marR="0" rtl="0" algn="l">
              <a:lnSpc>
                <a:spcPct val="107899"/>
              </a:lnSpc>
              <a:spcBef>
                <a:spcPts val="0"/>
              </a:spcBef>
              <a:spcAft>
                <a:spcPts val="0"/>
              </a:spcAft>
              <a:buClr>
                <a:srgbClr val="000000"/>
              </a:buClr>
              <a:buSzPts val="3300"/>
              <a:buFont typeface="Arial"/>
              <a:buNone/>
            </a:pPr>
            <a:r>
              <a:rPr b="1" i="0" lang="en-US" sz="3300" u="none" cap="none" strike="noStrike">
                <a:solidFill>
                  <a:srgbClr val="FFFFFF"/>
                </a:solidFill>
                <a:latin typeface="Archivo"/>
                <a:ea typeface="Archivo"/>
                <a:cs typeface="Archivo"/>
                <a:sym typeface="Archivo"/>
              </a:rPr>
              <a:t>PYTHON</a:t>
            </a:r>
            <a:endParaRPr b="1" i="0" sz="3300" u="none" cap="none" strike="noStrike">
              <a:solidFill>
                <a:srgbClr val="FFFFFF"/>
              </a:solidFill>
              <a:latin typeface="Archivo"/>
              <a:ea typeface="Archivo"/>
              <a:cs typeface="Archivo"/>
              <a:sym typeface="Archivo"/>
            </a:endParaRPr>
          </a:p>
        </p:txBody>
      </p:sp>
      <p:sp>
        <p:nvSpPr>
          <p:cNvPr id="186" name="Google Shape;186;p12"/>
          <p:cNvSpPr txBox="1"/>
          <p:nvPr/>
        </p:nvSpPr>
        <p:spPr>
          <a:xfrm>
            <a:off x="750750" y="5257800"/>
            <a:ext cx="4330800" cy="22353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100"/>
              <a:buFont typeface="Arial"/>
              <a:buNone/>
            </a:pPr>
            <a:r>
              <a:rPr b="0" i="0" lang="en-US" sz="2100" u="none" cap="none" strike="noStrike">
                <a:solidFill>
                  <a:srgbClr val="EEEEEE"/>
                </a:solidFill>
                <a:latin typeface="Archivo"/>
                <a:ea typeface="Archivo"/>
                <a:cs typeface="Archivo"/>
                <a:sym typeface="Archivo"/>
              </a:rPr>
              <a:t>Banyak perusahaan besar menggunakan Python untuk berbagai keperluan, terutama dalam Data Science, Machine Learning, dan pengolahan data, termasuk Netflix, Spotify, dan Instagram</a:t>
            </a:r>
            <a:endParaRPr b="0" i="0" sz="1400" u="none" cap="none" strike="noStrike">
              <a:solidFill>
                <a:srgbClr val="000000"/>
              </a:solidFill>
              <a:latin typeface="Arial"/>
              <a:ea typeface="Arial"/>
              <a:cs typeface="Arial"/>
              <a:sym typeface="Arial"/>
            </a:endParaRPr>
          </a:p>
        </p:txBody>
      </p:sp>
      <p:sp>
        <p:nvSpPr>
          <p:cNvPr id="187" name="Google Shape;187;p12"/>
          <p:cNvSpPr txBox="1"/>
          <p:nvPr/>
        </p:nvSpPr>
        <p:spPr>
          <a:xfrm>
            <a:off x="1657100" y="8191500"/>
            <a:ext cx="3124200" cy="6351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1800"/>
              <a:buFont typeface="Arial"/>
              <a:buNone/>
            </a:pPr>
            <a:r>
              <a:rPr b="0" i="0" lang="en-US" sz="1800" u="none" cap="none" strike="noStrike">
                <a:solidFill>
                  <a:srgbClr val="3A3685"/>
                </a:solidFill>
                <a:latin typeface="Archivo Medium"/>
                <a:ea typeface="Archivo Medium"/>
                <a:cs typeface="Archivo Medium"/>
                <a:sym typeface="Archivo Medium"/>
              </a:rPr>
              <a:t>We are surrounded by data, but starved for insights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pic>
        <p:nvPicPr>
          <p:cNvPr id="192" name="Google Shape;192;p16"/>
          <p:cNvPicPr preferRelativeResize="0"/>
          <p:nvPr/>
        </p:nvPicPr>
        <p:blipFill rotWithShape="1">
          <a:blip r:embed="rId3">
            <a:alphaModFix/>
          </a:blip>
          <a:srcRect b="0" l="0" r="0" t="0"/>
          <a:stretch/>
        </p:blipFill>
        <p:spPr>
          <a:xfrm rot="9180000">
            <a:off x="-4229100" y="-215900"/>
            <a:ext cx="10350500" cy="5334000"/>
          </a:xfrm>
          <a:prstGeom prst="rect">
            <a:avLst/>
          </a:prstGeom>
          <a:noFill/>
          <a:ln>
            <a:noFill/>
          </a:ln>
        </p:spPr>
      </p:pic>
      <p:pic>
        <p:nvPicPr>
          <p:cNvPr id="193" name="Google Shape;193;p16"/>
          <p:cNvPicPr preferRelativeResize="0"/>
          <p:nvPr/>
        </p:nvPicPr>
        <p:blipFill rotWithShape="1">
          <a:blip r:embed="rId4">
            <a:alphaModFix/>
          </a:blip>
          <a:srcRect b="0" l="0" r="0" t="0"/>
          <a:stretch/>
        </p:blipFill>
        <p:spPr>
          <a:xfrm>
            <a:off x="10528300" y="-698500"/>
            <a:ext cx="10287000" cy="10464800"/>
          </a:xfrm>
          <a:prstGeom prst="rect">
            <a:avLst/>
          </a:prstGeom>
          <a:noFill/>
          <a:ln>
            <a:noFill/>
          </a:ln>
        </p:spPr>
      </p:pic>
      <p:pic>
        <p:nvPicPr>
          <p:cNvPr id="194" name="Google Shape;194;p16"/>
          <p:cNvPicPr preferRelativeResize="0"/>
          <p:nvPr/>
        </p:nvPicPr>
        <p:blipFill rotWithShape="1">
          <a:blip r:embed="rId5">
            <a:alphaModFix/>
          </a:blip>
          <a:srcRect b="0" l="0" r="0" t="0"/>
          <a:stretch/>
        </p:blipFill>
        <p:spPr>
          <a:xfrm>
            <a:off x="13373100" y="2730500"/>
            <a:ext cx="3276600" cy="3276600"/>
          </a:xfrm>
          <a:prstGeom prst="rect">
            <a:avLst/>
          </a:prstGeom>
          <a:noFill/>
          <a:ln>
            <a:noFill/>
          </a:ln>
        </p:spPr>
      </p:pic>
      <p:pic>
        <p:nvPicPr>
          <p:cNvPr id="195" name="Google Shape;195;p16"/>
          <p:cNvPicPr preferRelativeResize="0"/>
          <p:nvPr/>
        </p:nvPicPr>
        <p:blipFill rotWithShape="1">
          <a:blip r:embed="rId6">
            <a:alphaModFix/>
          </a:blip>
          <a:srcRect b="0" l="0" r="0" t="0"/>
          <a:stretch/>
        </p:blipFill>
        <p:spPr>
          <a:xfrm>
            <a:off x="13373100" y="6388100"/>
            <a:ext cx="3276600" cy="685800"/>
          </a:xfrm>
          <a:prstGeom prst="rect">
            <a:avLst/>
          </a:prstGeom>
          <a:noFill/>
          <a:ln>
            <a:noFill/>
          </a:ln>
        </p:spPr>
      </p:pic>
      <p:sp>
        <p:nvSpPr>
          <p:cNvPr id="196" name="Google Shape;196;p16"/>
          <p:cNvSpPr txBox="1"/>
          <p:nvPr/>
        </p:nvSpPr>
        <p:spPr>
          <a:xfrm>
            <a:off x="13843000" y="6489700"/>
            <a:ext cx="2336800" cy="5080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2900"/>
              <a:buFont typeface="Arial"/>
              <a:buNone/>
            </a:pPr>
            <a:r>
              <a:rPr b="1" i="0" lang="en-US" sz="2900" u="none" cap="none" strike="noStrike">
                <a:solidFill>
                  <a:srgbClr val="3A3685"/>
                </a:solidFill>
                <a:latin typeface="Archivo Medium"/>
                <a:ea typeface="Archivo Medium"/>
                <a:cs typeface="Archivo Medium"/>
                <a:sym typeface="Archivo Medium"/>
              </a:rPr>
              <a:t>Contact Us</a:t>
            </a:r>
            <a:endParaRPr b="0" i="0" sz="1400" u="none" cap="none" strike="noStrike">
              <a:solidFill>
                <a:srgbClr val="000000"/>
              </a:solidFill>
              <a:latin typeface="Arial"/>
              <a:ea typeface="Arial"/>
              <a:cs typeface="Arial"/>
              <a:sym typeface="Arial"/>
            </a:endParaRPr>
          </a:p>
        </p:txBody>
      </p:sp>
      <p:pic>
        <p:nvPicPr>
          <p:cNvPr id="197" name="Google Shape;197;p16"/>
          <p:cNvPicPr preferRelativeResize="0"/>
          <p:nvPr/>
        </p:nvPicPr>
        <p:blipFill rotWithShape="1">
          <a:blip r:embed="rId7">
            <a:alphaModFix/>
          </a:blip>
          <a:srcRect b="0" l="0" r="0" t="0"/>
          <a:stretch/>
        </p:blipFill>
        <p:spPr>
          <a:xfrm>
            <a:off x="13804900" y="3162300"/>
            <a:ext cx="2400300" cy="2400300"/>
          </a:xfrm>
          <a:prstGeom prst="rect">
            <a:avLst/>
          </a:prstGeom>
          <a:noFill/>
          <a:ln>
            <a:noFill/>
          </a:ln>
        </p:spPr>
      </p:pic>
      <p:sp>
        <p:nvSpPr>
          <p:cNvPr id="198" name="Google Shape;198;p16"/>
          <p:cNvSpPr txBox="1"/>
          <p:nvPr/>
        </p:nvSpPr>
        <p:spPr>
          <a:xfrm>
            <a:off x="1039575" y="2520900"/>
            <a:ext cx="11404500" cy="4026000"/>
          </a:xfrm>
          <a:prstGeom prst="rect">
            <a:avLst/>
          </a:prstGeom>
          <a:noFill/>
          <a:ln>
            <a:noFill/>
          </a:ln>
        </p:spPr>
        <p:txBody>
          <a:bodyPr anchorCtr="0" anchor="b" bIns="0" lIns="0" spcFirstLastPara="1" rIns="0" wrap="square" tIns="0">
            <a:noAutofit/>
          </a:bodyPr>
          <a:lstStyle/>
          <a:p>
            <a:pPr indent="0" lvl="0" marL="0" marR="0" rtl="0" algn="l">
              <a:lnSpc>
                <a:spcPct val="83000"/>
              </a:lnSpc>
              <a:spcBef>
                <a:spcPts val="0"/>
              </a:spcBef>
              <a:spcAft>
                <a:spcPts val="0"/>
              </a:spcAft>
              <a:buClr>
                <a:srgbClr val="000000"/>
              </a:buClr>
              <a:buSzPts val="13200"/>
              <a:buFont typeface="Arial"/>
              <a:buNone/>
            </a:pPr>
            <a:r>
              <a:rPr b="1" i="0" lang="en-US" sz="10000" u="none" cap="none" strike="noStrike">
                <a:solidFill>
                  <a:srgbClr val="3A3685"/>
                </a:solidFill>
                <a:latin typeface="Archivo"/>
                <a:ea typeface="Archivo"/>
                <a:cs typeface="Archivo"/>
                <a:sym typeface="Archivo"/>
              </a:rPr>
              <a:t>Any Question</a:t>
            </a:r>
            <a:endParaRPr b="1" sz="10000">
              <a:solidFill>
                <a:srgbClr val="3A3685"/>
              </a:solidFill>
              <a:latin typeface="Archivo"/>
              <a:ea typeface="Archivo"/>
              <a:cs typeface="Archivo"/>
              <a:sym typeface="Archivo"/>
            </a:endParaRPr>
          </a:p>
          <a:p>
            <a:pPr indent="0" lvl="0" marL="0" marR="0" rtl="0" algn="l">
              <a:lnSpc>
                <a:spcPct val="83000"/>
              </a:lnSpc>
              <a:spcBef>
                <a:spcPts val="0"/>
              </a:spcBef>
              <a:spcAft>
                <a:spcPts val="0"/>
              </a:spcAft>
              <a:buClr>
                <a:srgbClr val="000000"/>
              </a:buClr>
              <a:buSzPts val="13200"/>
              <a:buFont typeface="Arial"/>
              <a:buNone/>
            </a:pPr>
            <a:r>
              <a:rPr b="1" lang="en-US" sz="10000">
                <a:solidFill>
                  <a:srgbClr val="3A3685"/>
                </a:solidFill>
                <a:latin typeface="Archivo"/>
                <a:ea typeface="Archivo"/>
                <a:cs typeface="Archivo"/>
                <a:sym typeface="Archivo"/>
              </a:rPr>
              <a:t>About Problem</a:t>
            </a:r>
            <a:endParaRPr b="1" sz="10000">
              <a:solidFill>
                <a:srgbClr val="3A3685"/>
              </a:solidFill>
              <a:latin typeface="Archivo"/>
              <a:ea typeface="Archivo"/>
              <a:cs typeface="Archivo"/>
              <a:sym typeface="Archivo"/>
            </a:endParaRPr>
          </a:p>
          <a:p>
            <a:pPr indent="0" lvl="0" marL="0" marR="0" rtl="0" algn="l">
              <a:lnSpc>
                <a:spcPct val="83000"/>
              </a:lnSpc>
              <a:spcBef>
                <a:spcPts val="0"/>
              </a:spcBef>
              <a:spcAft>
                <a:spcPts val="0"/>
              </a:spcAft>
              <a:buClr>
                <a:srgbClr val="000000"/>
              </a:buClr>
              <a:buSzPts val="13200"/>
              <a:buFont typeface="Arial"/>
              <a:buNone/>
            </a:pPr>
            <a:r>
              <a:rPr b="1" lang="en-US" sz="10000">
                <a:solidFill>
                  <a:srgbClr val="3A3685"/>
                </a:solidFill>
                <a:latin typeface="Archivo"/>
                <a:ea typeface="Archivo"/>
                <a:cs typeface="Archivo"/>
                <a:sym typeface="Archivo"/>
              </a:rPr>
              <a:t>in Project??</a:t>
            </a:r>
            <a:endParaRPr b="1" sz="10000">
              <a:solidFill>
                <a:srgbClr val="3A3685"/>
              </a:solidFill>
              <a:latin typeface="Archivo"/>
              <a:ea typeface="Archivo"/>
              <a:cs typeface="Archivo"/>
              <a:sym typeface="Archivo"/>
            </a:endParaRPr>
          </a:p>
        </p:txBody>
      </p:sp>
      <p:pic>
        <p:nvPicPr>
          <p:cNvPr id="199" name="Google Shape;199;p16"/>
          <p:cNvPicPr preferRelativeResize="0"/>
          <p:nvPr/>
        </p:nvPicPr>
        <p:blipFill rotWithShape="1">
          <a:blip r:embed="rId8">
            <a:alphaModFix/>
          </a:blip>
          <a:srcRect b="0" l="0" r="0" t="0"/>
          <a:stretch/>
        </p:blipFill>
        <p:spPr>
          <a:xfrm rot="10800000">
            <a:off x="8293100" y="7175500"/>
            <a:ext cx="4483100" cy="4699000"/>
          </a:xfrm>
          <a:prstGeom prst="rect">
            <a:avLst/>
          </a:prstGeom>
          <a:noFill/>
          <a:ln>
            <a:noFill/>
          </a:ln>
        </p:spPr>
      </p:pic>
      <p:pic>
        <p:nvPicPr>
          <p:cNvPr id="200" name="Google Shape;200;p16"/>
          <p:cNvPicPr preferRelativeResize="0"/>
          <p:nvPr/>
        </p:nvPicPr>
        <p:blipFill rotWithShape="1">
          <a:blip r:embed="rId9">
            <a:alphaModFix/>
          </a:blip>
          <a:srcRect b="0" l="0" r="0" t="0"/>
          <a:stretch/>
        </p:blipFill>
        <p:spPr>
          <a:xfrm>
            <a:off x="-215900" y="-635000"/>
            <a:ext cx="2705100" cy="270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A78"/>
        </a:solidFill>
      </p:bgPr>
    </p:bg>
    <p:spTree>
      <p:nvGrpSpPr>
        <p:cNvPr id="204" name="Shape 204"/>
        <p:cNvGrpSpPr/>
        <p:nvPr/>
      </p:nvGrpSpPr>
      <p:grpSpPr>
        <a:xfrm>
          <a:off x="0" y="0"/>
          <a:ext cx="0" cy="0"/>
          <a:chOff x="0" y="0"/>
          <a:chExt cx="0" cy="0"/>
        </a:xfrm>
      </p:grpSpPr>
      <p:pic>
        <p:nvPicPr>
          <p:cNvPr id="205" name="Google Shape;205;g3334c4cdf11_0_111"/>
          <p:cNvPicPr preferRelativeResize="0"/>
          <p:nvPr/>
        </p:nvPicPr>
        <p:blipFill rotWithShape="1">
          <a:blip r:embed="rId3">
            <a:alphaModFix/>
          </a:blip>
          <a:srcRect b="0" l="0" r="0" t="0"/>
          <a:stretch/>
        </p:blipFill>
        <p:spPr>
          <a:xfrm>
            <a:off x="-215900" y="-635000"/>
            <a:ext cx="2705100" cy="2705100"/>
          </a:xfrm>
          <a:prstGeom prst="rect">
            <a:avLst/>
          </a:prstGeom>
          <a:noFill/>
          <a:ln>
            <a:noFill/>
          </a:ln>
        </p:spPr>
      </p:pic>
      <p:pic>
        <p:nvPicPr>
          <p:cNvPr id="206" name="Google Shape;206;g3334c4cdf11_0_111"/>
          <p:cNvPicPr preferRelativeResize="0"/>
          <p:nvPr/>
        </p:nvPicPr>
        <p:blipFill rotWithShape="1">
          <a:blip r:embed="rId4">
            <a:alphaModFix/>
          </a:blip>
          <a:srcRect b="0" l="0" r="0" t="0"/>
          <a:stretch/>
        </p:blipFill>
        <p:spPr>
          <a:xfrm>
            <a:off x="850900" y="-25400"/>
            <a:ext cx="1498600" cy="1498600"/>
          </a:xfrm>
          <a:prstGeom prst="rect">
            <a:avLst/>
          </a:prstGeom>
          <a:noFill/>
          <a:ln>
            <a:noFill/>
          </a:ln>
        </p:spPr>
      </p:pic>
      <p:sp>
        <p:nvSpPr>
          <p:cNvPr id="207" name="Google Shape;207;g3334c4cdf11_0_111"/>
          <p:cNvSpPr txBox="1"/>
          <p:nvPr/>
        </p:nvSpPr>
        <p:spPr>
          <a:xfrm>
            <a:off x="1665050" y="1701800"/>
            <a:ext cx="5773800" cy="2844900"/>
          </a:xfrm>
          <a:prstGeom prst="rect">
            <a:avLst/>
          </a:prstGeom>
          <a:noFill/>
          <a:ln>
            <a:noFill/>
          </a:ln>
        </p:spPr>
        <p:txBody>
          <a:bodyPr anchorCtr="0" anchor="t" bIns="0" lIns="0" spcFirstLastPara="1" rIns="0" wrap="square" tIns="0">
            <a:noAutofit/>
          </a:bodyPr>
          <a:lstStyle/>
          <a:p>
            <a:pPr indent="0" lvl="0" marL="0" marR="0" rtl="0" algn="l">
              <a:lnSpc>
                <a:spcPct val="81339"/>
              </a:lnSpc>
              <a:spcBef>
                <a:spcPts val="0"/>
              </a:spcBef>
              <a:spcAft>
                <a:spcPts val="0"/>
              </a:spcAft>
              <a:buClr>
                <a:srgbClr val="000000"/>
              </a:buClr>
              <a:buSzPts val="11400"/>
              <a:buFont typeface="Arial"/>
              <a:buNone/>
            </a:pPr>
            <a:r>
              <a:rPr b="0" i="0" lang="en-US" sz="11400" u="none" cap="none" strike="noStrike">
                <a:solidFill>
                  <a:srgbClr val="FFFFFF"/>
                </a:solidFill>
                <a:latin typeface="Archivo ExtraBold"/>
                <a:ea typeface="Archivo ExtraBold"/>
                <a:cs typeface="Archivo ExtraBold"/>
                <a:sym typeface="Archivo ExtraBold"/>
              </a:rPr>
              <a:t>What’s</a:t>
            </a:r>
            <a:br>
              <a:rPr b="0" i="0" lang="en-US" sz="11400" u="none" cap="none" strike="noStrike">
                <a:solidFill>
                  <a:srgbClr val="FFFFFF"/>
                </a:solidFill>
                <a:latin typeface="Archivo ExtraBold"/>
                <a:ea typeface="Archivo ExtraBold"/>
                <a:cs typeface="Archivo ExtraBold"/>
                <a:sym typeface="Archivo ExtraBold"/>
              </a:rPr>
            </a:br>
            <a:r>
              <a:rPr b="0" i="0" lang="en-US" sz="11400" u="none" cap="none" strike="noStrike">
                <a:solidFill>
                  <a:srgbClr val="FFFFFF"/>
                </a:solidFill>
                <a:latin typeface="Archivo ExtraBold"/>
                <a:ea typeface="Archivo ExtraBold"/>
                <a:cs typeface="Archivo ExtraBold"/>
                <a:sym typeface="Archivo ExtraBold"/>
              </a:rPr>
              <a:t>Next?</a:t>
            </a:r>
            <a:endParaRPr b="0" i="0" sz="11400" u="none" cap="none" strike="noStrike">
              <a:solidFill>
                <a:srgbClr val="FFFFFF"/>
              </a:solidFill>
              <a:latin typeface="Archivo ExtraBold"/>
              <a:ea typeface="Archivo ExtraBold"/>
              <a:cs typeface="Archivo ExtraBold"/>
              <a:sym typeface="Archivo ExtraBold"/>
            </a:endParaRPr>
          </a:p>
        </p:txBody>
      </p:sp>
      <p:sp>
        <p:nvSpPr>
          <p:cNvPr id="208" name="Google Shape;208;g3334c4cdf11_0_111"/>
          <p:cNvSpPr txBox="1"/>
          <p:nvPr/>
        </p:nvSpPr>
        <p:spPr>
          <a:xfrm>
            <a:off x="7779825" y="1326375"/>
            <a:ext cx="8945700" cy="14985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rgbClr val="000000"/>
              </a:buClr>
              <a:buSzPts val="2100"/>
              <a:buFont typeface="Arial"/>
              <a:buNone/>
            </a:pPr>
            <a:r>
              <a:rPr lang="en-US" sz="2100">
                <a:solidFill>
                  <a:srgbClr val="EEEEEE"/>
                </a:solidFill>
                <a:latin typeface="Archivo"/>
                <a:ea typeface="Archivo"/>
                <a:cs typeface="Archivo"/>
                <a:sym typeface="Archivo"/>
              </a:rPr>
              <a:t>Pada pertemuan terakhir nanti, kita akan membahas lebih dalam mengenai berbagai materi yang perlu dipelajari untuk mendalami bidang data science. Meskipun sejauh ini kita telah mempelajari dasar-dasarnya, masih banyak aspek lanjutan yang dapat dieksplorasi, seperti Big Data, Machine Learning yang lebih kompleks, Deep Learning, dan NLP. Memahami jalur pembelajaran yang tepat akan membantu dalam menentukan fokus yang sesuai dengan minat dan kebutuhan karir masing-masing.</a:t>
            </a:r>
            <a:endParaRPr sz="2100">
              <a:solidFill>
                <a:srgbClr val="EEEEEE"/>
              </a:solidFill>
              <a:latin typeface="Archivo"/>
              <a:ea typeface="Archivo"/>
              <a:cs typeface="Archivo"/>
              <a:sym typeface="Archivo"/>
            </a:endParaRPr>
          </a:p>
          <a:p>
            <a:pPr indent="0" lvl="0" marL="0" marR="0" rtl="0" algn="just">
              <a:lnSpc>
                <a:spcPct val="116199"/>
              </a:lnSpc>
              <a:spcBef>
                <a:spcPts val="0"/>
              </a:spcBef>
              <a:spcAft>
                <a:spcPts val="0"/>
              </a:spcAft>
              <a:buClr>
                <a:srgbClr val="000000"/>
              </a:buClr>
              <a:buSzPts val="2100"/>
              <a:buFont typeface="Arial"/>
              <a:buNone/>
            </a:pPr>
            <a:r>
              <a:t/>
            </a:r>
            <a:endParaRPr sz="2100">
              <a:solidFill>
                <a:srgbClr val="EEEEEE"/>
              </a:solidFill>
              <a:latin typeface="Archivo"/>
              <a:ea typeface="Archivo"/>
              <a:cs typeface="Archivo"/>
              <a:sym typeface="Archivo"/>
            </a:endParaRPr>
          </a:p>
          <a:p>
            <a:pPr indent="0" lvl="0" marL="0" marR="0" rtl="0" algn="just">
              <a:lnSpc>
                <a:spcPct val="116199"/>
              </a:lnSpc>
              <a:spcBef>
                <a:spcPts val="0"/>
              </a:spcBef>
              <a:spcAft>
                <a:spcPts val="0"/>
              </a:spcAft>
              <a:buClr>
                <a:srgbClr val="000000"/>
              </a:buClr>
              <a:buSzPts val="2100"/>
              <a:buFont typeface="Arial"/>
              <a:buNone/>
            </a:pPr>
            <a:r>
              <a:t/>
            </a:r>
            <a:endParaRPr sz="2100">
              <a:solidFill>
                <a:srgbClr val="EEEEEE"/>
              </a:solidFill>
              <a:latin typeface="Archivo"/>
              <a:ea typeface="Archivo"/>
              <a:cs typeface="Archivo"/>
              <a:sym typeface="Archivo"/>
            </a:endParaRPr>
          </a:p>
        </p:txBody>
      </p:sp>
      <p:pic>
        <p:nvPicPr>
          <p:cNvPr id="209" name="Google Shape;209;g3334c4cdf11_0_111"/>
          <p:cNvPicPr preferRelativeResize="0"/>
          <p:nvPr/>
        </p:nvPicPr>
        <p:blipFill rotWithShape="1">
          <a:blip r:embed="rId5">
            <a:alphaModFix/>
          </a:blip>
          <a:srcRect b="0" l="0" r="0" t="0"/>
          <a:stretch/>
        </p:blipFill>
        <p:spPr>
          <a:xfrm>
            <a:off x="0" y="7512175"/>
            <a:ext cx="5194300" cy="5194300"/>
          </a:xfrm>
          <a:prstGeom prst="rect">
            <a:avLst/>
          </a:prstGeom>
          <a:noFill/>
          <a:ln>
            <a:noFill/>
          </a:ln>
        </p:spPr>
      </p:pic>
      <p:pic>
        <p:nvPicPr>
          <p:cNvPr id="210" name="Google Shape;210;g3334c4cdf11_0_111"/>
          <p:cNvPicPr preferRelativeResize="0"/>
          <p:nvPr/>
        </p:nvPicPr>
        <p:blipFill rotWithShape="1">
          <a:blip r:embed="rId5">
            <a:alphaModFix/>
          </a:blip>
          <a:srcRect b="0" l="0" r="0" t="0"/>
          <a:stretch/>
        </p:blipFill>
        <p:spPr>
          <a:xfrm>
            <a:off x="0" y="12769975"/>
            <a:ext cx="5194300" cy="5194300"/>
          </a:xfrm>
          <a:prstGeom prst="rect">
            <a:avLst/>
          </a:prstGeom>
          <a:noFill/>
          <a:ln>
            <a:noFill/>
          </a:ln>
        </p:spPr>
      </p:pic>
      <p:pic>
        <p:nvPicPr>
          <p:cNvPr id="211" name="Google Shape;211;g3334c4cdf11_0_111"/>
          <p:cNvPicPr preferRelativeResize="0"/>
          <p:nvPr/>
        </p:nvPicPr>
        <p:blipFill rotWithShape="1">
          <a:blip r:embed="rId5">
            <a:alphaModFix/>
          </a:blip>
          <a:srcRect b="0" l="0" r="0" t="0"/>
          <a:stretch/>
        </p:blipFill>
        <p:spPr>
          <a:xfrm>
            <a:off x="5207000" y="7512175"/>
            <a:ext cx="5194300" cy="5194300"/>
          </a:xfrm>
          <a:prstGeom prst="rect">
            <a:avLst/>
          </a:prstGeom>
          <a:noFill/>
          <a:ln>
            <a:noFill/>
          </a:ln>
        </p:spPr>
      </p:pic>
      <p:pic>
        <p:nvPicPr>
          <p:cNvPr id="212" name="Google Shape;212;g3334c4cdf11_0_111"/>
          <p:cNvPicPr preferRelativeResize="0"/>
          <p:nvPr/>
        </p:nvPicPr>
        <p:blipFill rotWithShape="1">
          <a:blip r:embed="rId5">
            <a:alphaModFix/>
          </a:blip>
          <a:srcRect b="0" l="0" r="0" t="0"/>
          <a:stretch/>
        </p:blipFill>
        <p:spPr>
          <a:xfrm>
            <a:off x="5207000" y="12769975"/>
            <a:ext cx="5194300" cy="5194300"/>
          </a:xfrm>
          <a:prstGeom prst="rect">
            <a:avLst/>
          </a:prstGeom>
          <a:noFill/>
          <a:ln>
            <a:noFill/>
          </a:ln>
        </p:spPr>
      </p:pic>
      <p:pic>
        <p:nvPicPr>
          <p:cNvPr id="213" name="Google Shape;213;g3334c4cdf11_0_111"/>
          <p:cNvPicPr preferRelativeResize="0"/>
          <p:nvPr/>
        </p:nvPicPr>
        <p:blipFill rotWithShape="1">
          <a:blip r:embed="rId5">
            <a:alphaModFix/>
          </a:blip>
          <a:srcRect b="0" l="0" r="0" t="0"/>
          <a:stretch/>
        </p:blipFill>
        <p:spPr>
          <a:xfrm>
            <a:off x="7862225" y="7512175"/>
            <a:ext cx="5194300" cy="5194300"/>
          </a:xfrm>
          <a:prstGeom prst="rect">
            <a:avLst/>
          </a:prstGeom>
          <a:noFill/>
          <a:ln>
            <a:noFill/>
          </a:ln>
        </p:spPr>
      </p:pic>
      <p:pic>
        <p:nvPicPr>
          <p:cNvPr id="214" name="Google Shape;214;g3334c4cdf11_0_111"/>
          <p:cNvPicPr preferRelativeResize="0"/>
          <p:nvPr/>
        </p:nvPicPr>
        <p:blipFill rotWithShape="1">
          <a:blip r:embed="rId5">
            <a:alphaModFix/>
          </a:blip>
          <a:srcRect b="0" l="0" r="0" t="0"/>
          <a:stretch/>
        </p:blipFill>
        <p:spPr>
          <a:xfrm>
            <a:off x="7862225" y="12769975"/>
            <a:ext cx="5194300" cy="5194300"/>
          </a:xfrm>
          <a:prstGeom prst="rect">
            <a:avLst/>
          </a:prstGeom>
          <a:noFill/>
          <a:ln>
            <a:noFill/>
          </a:ln>
        </p:spPr>
      </p:pic>
      <p:pic>
        <p:nvPicPr>
          <p:cNvPr id="215" name="Google Shape;215;g3334c4cdf11_0_111"/>
          <p:cNvPicPr preferRelativeResize="0"/>
          <p:nvPr/>
        </p:nvPicPr>
        <p:blipFill rotWithShape="1">
          <a:blip r:embed="rId5">
            <a:alphaModFix/>
          </a:blip>
          <a:srcRect b="0" l="0" r="0" t="0"/>
          <a:stretch/>
        </p:blipFill>
        <p:spPr>
          <a:xfrm>
            <a:off x="13069225" y="7512175"/>
            <a:ext cx="5194300" cy="5194300"/>
          </a:xfrm>
          <a:prstGeom prst="rect">
            <a:avLst/>
          </a:prstGeom>
          <a:noFill/>
          <a:ln>
            <a:noFill/>
          </a:ln>
        </p:spPr>
      </p:pic>
      <p:pic>
        <p:nvPicPr>
          <p:cNvPr id="216" name="Google Shape;216;g3334c4cdf11_0_111"/>
          <p:cNvPicPr preferRelativeResize="0"/>
          <p:nvPr/>
        </p:nvPicPr>
        <p:blipFill rotWithShape="1">
          <a:blip r:embed="rId5">
            <a:alphaModFix/>
          </a:blip>
          <a:srcRect b="0" l="0" r="0" t="0"/>
          <a:stretch/>
        </p:blipFill>
        <p:spPr>
          <a:xfrm>
            <a:off x="13069225" y="12769975"/>
            <a:ext cx="5194300" cy="5194300"/>
          </a:xfrm>
          <a:prstGeom prst="rect">
            <a:avLst/>
          </a:prstGeom>
          <a:noFill/>
          <a:ln>
            <a:noFill/>
          </a:ln>
        </p:spPr>
      </p:pic>
      <p:pic>
        <p:nvPicPr>
          <p:cNvPr id="217" name="Google Shape;217;g3334c4cdf11_0_111"/>
          <p:cNvPicPr preferRelativeResize="0"/>
          <p:nvPr/>
        </p:nvPicPr>
        <p:blipFill rotWithShape="1">
          <a:blip r:embed="rId6">
            <a:alphaModFix/>
          </a:blip>
          <a:srcRect b="0" l="0" r="0" t="0"/>
          <a:stretch/>
        </p:blipFill>
        <p:spPr>
          <a:xfrm>
            <a:off x="1329425" y="5263775"/>
            <a:ext cx="4525100" cy="576625"/>
          </a:xfrm>
          <a:prstGeom prst="rect">
            <a:avLst/>
          </a:prstGeom>
          <a:noFill/>
          <a:ln>
            <a:noFill/>
          </a:ln>
        </p:spPr>
      </p:pic>
      <p:sp>
        <p:nvSpPr>
          <p:cNvPr id="218" name="Google Shape;218;g3334c4cdf11_0_111"/>
          <p:cNvSpPr txBox="1"/>
          <p:nvPr/>
        </p:nvSpPr>
        <p:spPr>
          <a:xfrm>
            <a:off x="1654972" y="5387334"/>
            <a:ext cx="1801200" cy="3399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400"/>
              <a:buFont typeface="Arial"/>
              <a:buNone/>
            </a:pPr>
            <a:r>
              <a:rPr b="1" i="0" lang="en-US" sz="2000" u="none" cap="none" strike="noStrike">
                <a:solidFill>
                  <a:srgbClr val="FFFFFF"/>
                </a:solidFill>
                <a:latin typeface="Archivo"/>
                <a:ea typeface="Archivo"/>
                <a:cs typeface="Archivo"/>
                <a:sym typeface="Archivo"/>
              </a:rPr>
              <a:t>Presented by</a:t>
            </a:r>
            <a:endParaRPr b="0" i="0" sz="1000" u="none" cap="none" strike="noStrike">
              <a:solidFill>
                <a:srgbClr val="000000"/>
              </a:solidFill>
              <a:latin typeface="Arial"/>
              <a:ea typeface="Arial"/>
              <a:cs typeface="Arial"/>
              <a:sym typeface="Arial"/>
            </a:endParaRPr>
          </a:p>
        </p:txBody>
      </p:sp>
      <p:sp>
        <p:nvSpPr>
          <p:cNvPr id="219" name="Google Shape;219;g3334c4cdf11_0_111"/>
          <p:cNvSpPr txBox="1"/>
          <p:nvPr/>
        </p:nvSpPr>
        <p:spPr>
          <a:xfrm>
            <a:off x="3673366" y="5397631"/>
            <a:ext cx="1508400" cy="3192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200"/>
              <a:buFont typeface="Arial"/>
              <a:buNone/>
            </a:pPr>
            <a:r>
              <a:rPr lang="en-US" sz="1800">
                <a:solidFill>
                  <a:srgbClr val="FFFFFF"/>
                </a:solidFill>
                <a:latin typeface="Archivo"/>
                <a:ea typeface="Archivo"/>
                <a:cs typeface="Archivo"/>
                <a:sym typeface="Archivo"/>
              </a:rPr>
              <a:t>Dimas Putra</a:t>
            </a:r>
            <a:endParaRPr b="0" i="0" sz="1000" u="none" cap="none" strike="noStrike">
              <a:solidFill>
                <a:srgbClr val="000000"/>
              </a:solidFill>
              <a:latin typeface="Arial"/>
              <a:ea typeface="Arial"/>
              <a:cs typeface="Arial"/>
              <a:sym typeface="Arial"/>
            </a:endParaRPr>
          </a:p>
        </p:txBody>
      </p:sp>
      <p:pic>
        <p:nvPicPr>
          <p:cNvPr id="220" name="Google Shape;220;g3334c4cdf11_0_111"/>
          <p:cNvPicPr preferRelativeResize="0"/>
          <p:nvPr/>
        </p:nvPicPr>
        <p:blipFill rotWithShape="1">
          <a:blip r:embed="rId6">
            <a:alphaModFix/>
          </a:blip>
          <a:srcRect b="0" l="0" r="0" t="0"/>
          <a:stretch/>
        </p:blipFill>
        <p:spPr>
          <a:xfrm>
            <a:off x="1329425" y="5994844"/>
            <a:ext cx="6233400" cy="576620"/>
          </a:xfrm>
          <a:prstGeom prst="rect">
            <a:avLst/>
          </a:prstGeom>
          <a:noFill/>
          <a:ln>
            <a:noFill/>
          </a:ln>
        </p:spPr>
      </p:pic>
      <p:sp>
        <p:nvSpPr>
          <p:cNvPr id="221" name="Google Shape;221;g3334c4cdf11_0_111"/>
          <p:cNvSpPr txBox="1"/>
          <p:nvPr/>
        </p:nvSpPr>
        <p:spPr>
          <a:xfrm>
            <a:off x="1654972" y="6087515"/>
            <a:ext cx="1204500" cy="3399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400"/>
              <a:buFont typeface="Arial"/>
              <a:buNone/>
            </a:pPr>
            <a:r>
              <a:rPr b="1" i="0" lang="en-US" sz="2000" u="none" cap="none" strike="noStrike">
                <a:solidFill>
                  <a:srgbClr val="FFFFFF"/>
                </a:solidFill>
                <a:latin typeface="Archivo"/>
                <a:ea typeface="Archivo"/>
                <a:cs typeface="Archivo"/>
                <a:sym typeface="Archivo"/>
              </a:rPr>
              <a:t>Email</a:t>
            </a:r>
            <a:endParaRPr b="0" i="0" sz="1000" u="none" cap="none" strike="noStrike">
              <a:solidFill>
                <a:srgbClr val="000000"/>
              </a:solidFill>
              <a:latin typeface="Arial"/>
              <a:ea typeface="Arial"/>
              <a:cs typeface="Arial"/>
              <a:sym typeface="Arial"/>
            </a:endParaRPr>
          </a:p>
        </p:txBody>
      </p:sp>
      <p:sp>
        <p:nvSpPr>
          <p:cNvPr id="222" name="Google Shape;222;g3334c4cdf11_0_111"/>
          <p:cNvSpPr txBox="1"/>
          <p:nvPr/>
        </p:nvSpPr>
        <p:spPr>
          <a:xfrm>
            <a:off x="3640641" y="6097812"/>
            <a:ext cx="3830700" cy="3192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200"/>
              <a:buFont typeface="Arial"/>
              <a:buNone/>
            </a:pPr>
            <a:r>
              <a:rPr lang="en-US" sz="1800">
                <a:solidFill>
                  <a:srgbClr val="FFFFFF"/>
                </a:solidFill>
                <a:latin typeface="Archivo"/>
                <a:ea typeface="Archivo"/>
                <a:cs typeface="Archivo"/>
                <a:sym typeface="Archivo"/>
              </a:rPr>
              <a:t>dimashermawan2103@gmail.com</a:t>
            </a:r>
            <a:endParaRPr b="0" i="0" sz="1000" u="none" cap="none" strike="noStrike">
              <a:solidFill>
                <a:srgbClr val="000000"/>
              </a:solidFill>
              <a:latin typeface="Arial"/>
              <a:ea typeface="Arial"/>
              <a:cs typeface="Arial"/>
              <a:sym typeface="Arial"/>
            </a:endParaRPr>
          </a:p>
        </p:txBody>
      </p:sp>
      <p:pic>
        <p:nvPicPr>
          <p:cNvPr id="223" name="Google Shape;223;g3334c4cdf11_0_111"/>
          <p:cNvPicPr preferRelativeResize="0"/>
          <p:nvPr/>
        </p:nvPicPr>
        <p:blipFill rotWithShape="1">
          <a:blip r:embed="rId6">
            <a:alphaModFix/>
          </a:blip>
          <a:srcRect b="0" l="0" r="0" t="0"/>
          <a:stretch/>
        </p:blipFill>
        <p:spPr>
          <a:xfrm>
            <a:off x="1329425" y="6684728"/>
            <a:ext cx="4525110" cy="576620"/>
          </a:xfrm>
          <a:prstGeom prst="rect">
            <a:avLst/>
          </a:prstGeom>
          <a:noFill/>
          <a:ln>
            <a:noFill/>
          </a:ln>
        </p:spPr>
      </p:pic>
      <p:sp>
        <p:nvSpPr>
          <p:cNvPr id="224" name="Google Shape;224;g3334c4cdf11_0_111"/>
          <p:cNvSpPr txBox="1"/>
          <p:nvPr/>
        </p:nvSpPr>
        <p:spPr>
          <a:xfrm>
            <a:off x="1654972" y="6787696"/>
            <a:ext cx="1204500" cy="3399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400"/>
              <a:buFont typeface="Arial"/>
              <a:buNone/>
            </a:pPr>
            <a:r>
              <a:rPr b="1" i="0" lang="en-US" sz="2000" u="none" cap="none" strike="noStrike">
                <a:solidFill>
                  <a:srgbClr val="FFFFFF"/>
                </a:solidFill>
                <a:latin typeface="Archivo"/>
                <a:ea typeface="Archivo"/>
                <a:cs typeface="Archivo"/>
                <a:sym typeface="Archivo"/>
              </a:rPr>
              <a:t>Call</a:t>
            </a:r>
            <a:endParaRPr b="0" i="0" sz="1000" u="none" cap="none" strike="noStrike">
              <a:solidFill>
                <a:srgbClr val="000000"/>
              </a:solidFill>
              <a:latin typeface="Arial"/>
              <a:ea typeface="Arial"/>
              <a:cs typeface="Arial"/>
              <a:sym typeface="Arial"/>
            </a:endParaRPr>
          </a:p>
        </p:txBody>
      </p:sp>
      <p:sp>
        <p:nvSpPr>
          <p:cNvPr id="225" name="Google Shape;225;g3334c4cdf11_0_111"/>
          <p:cNvSpPr txBox="1"/>
          <p:nvPr/>
        </p:nvSpPr>
        <p:spPr>
          <a:xfrm>
            <a:off x="3651663" y="6797993"/>
            <a:ext cx="2159400" cy="3192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200"/>
              <a:buFont typeface="Arial"/>
              <a:buNone/>
            </a:pPr>
            <a:r>
              <a:rPr b="0" i="0" lang="en-US" sz="1800" u="none" cap="none" strike="noStrike">
                <a:solidFill>
                  <a:srgbClr val="FFFFFF"/>
                </a:solidFill>
                <a:latin typeface="Archivo"/>
                <a:ea typeface="Archivo"/>
                <a:cs typeface="Archivo"/>
                <a:sym typeface="Archivo"/>
              </a:rPr>
              <a:t>+62 </a:t>
            </a:r>
            <a:r>
              <a:rPr lang="en-US" sz="1800">
                <a:solidFill>
                  <a:srgbClr val="FFFFFF"/>
                </a:solidFill>
                <a:latin typeface="Archivo"/>
                <a:ea typeface="Archivo"/>
                <a:cs typeface="Archivo"/>
                <a:sym typeface="Archivo"/>
              </a:rPr>
              <a:t>85336196913</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A78"/>
        </a:solidFill>
      </p:bgPr>
    </p:bg>
    <p:spTree>
      <p:nvGrpSpPr>
        <p:cNvPr id="229" name="Shape 229"/>
        <p:cNvGrpSpPr/>
        <p:nvPr/>
      </p:nvGrpSpPr>
      <p:grpSpPr>
        <a:xfrm>
          <a:off x="0" y="0"/>
          <a:ext cx="0" cy="0"/>
          <a:chOff x="0" y="0"/>
          <a:chExt cx="0" cy="0"/>
        </a:xfrm>
      </p:grpSpPr>
      <p:pic>
        <p:nvPicPr>
          <p:cNvPr id="230" name="Google Shape;230;p17"/>
          <p:cNvPicPr preferRelativeResize="0"/>
          <p:nvPr/>
        </p:nvPicPr>
        <p:blipFill rotWithShape="1">
          <a:blip r:embed="rId3">
            <a:alphaModFix/>
          </a:blip>
          <a:srcRect b="0" l="0" r="0" t="0"/>
          <a:stretch/>
        </p:blipFill>
        <p:spPr>
          <a:xfrm>
            <a:off x="7391400" y="3213100"/>
            <a:ext cx="3505200" cy="749300"/>
          </a:xfrm>
          <a:prstGeom prst="rect">
            <a:avLst/>
          </a:prstGeom>
          <a:noFill/>
          <a:ln>
            <a:noFill/>
          </a:ln>
        </p:spPr>
      </p:pic>
      <p:pic>
        <p:nvPicPr>
          <p:cNvPr id="231" name="Google Shape;231;p17"/>
          <p:cNvPicPr preferRelativeResize="0"/>
          <p:nvPr/>
        </p:nvPicPr>
        <p:blipFill rotWithShape="1">
          <a:blip r:embed="rId4">
            <a:alphaModFix/>
          </a:blip>
          <a:srcRect b="0" l="0" r="0" t="0"/>
          <a:stretch/>
        </p:blipFill>
        <p:spPr>
          <a:xfrm>
            <a:off x="-812800" y="1816100"/>
            <a:ext cx="1765300" cy="1765300"/>
          </a:xfrm>
          <a:prstGeom prst="rect">
            <a:avLst/>
          </a:prstGeom>
          <a:noFill/>
          <a:ln>
            <a:noFill/>
          </a:ln>
        </p:spPr>
      </p:pic>
      <p:pic>
        <p:nvPicPr>
          <p:cNvPr id="232" name="Google Shape;232;p17"/>
          <p:cNvPicPr preferRelativeResize="0"/>
          <p:nvPr/>
        </p:nvPicPr>
        <p:blipFill rotWithShape="1">
          <a:blip r:embed="rId5">
            <a:alphaModFix/>
          </a:blip>
          <a:srcRect b="0" l="0" r="0" t="0"/>
          <a:stretch/>
        </p:blipFill>
        <p:spPr>
          <a:xfrm>
            <a:off x="16802100" y="4165600"/>
            <a:ext cx="3416300" cy="3416300"/>
          </a:xfrm>
          <a:prstGeom prst="rect">
            <a:avLst/>
          </a:prstGeom>
          <a:noFill/>
          <a:ln>
            <a:noFill/>
          </a:ln>
        </p:spPr>
      </p:pic>
      <p:pic>
        <p:nvPicPr>
          <p:cNvPr id="233" name="Google Shape;233;p17"/>
          <p:cNvPicPr preferRelativeResize="0"/>
          <p:nvPr/>
        </p:nvPicPr>
        <p:blipFill rotWithShape="1">
          <a:blip r:embed="rId6">
            <a:alphaModFix/>
          </a:blip>
          <a:srcRect b="0" l="0" r="0" t="0"/>
          <a:stretch/>
        </p:blipFill>
        <p:spPr>
          <a:xfrm>
            <a:off x="-215900" y="-635000"/>
            <a:ext cx="2705100" cy="2705100"/>
          </a:xfrm>
          <a:prstGeom prst="rect">
            <a:avLst/>
          </a:prstGeom>
          <a:noFill/>
          <a:ln>
            <a:noFill/>
          </a:ln>
        </p:spPr>
      </p:pic>
      <p:sp>
        <p:nvSpPr>
          <p:cNvPr id="234" name="Google Shape;234;p17"/>
          <p:cNvSpPr txBox="1"/>
          <p:nvPr/>
        </p:nvSpPr>
        <p:spPr>
          <a:xfrm>
            <a:off x="-271350" y="7581900"/>
            <a:ext cx="18830700" cy="8637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4900"/>
              <a:buFont typeface="Arial"/>
              <a:buNone/>
            </a:pPr>
            <a:r>
              <a:rPr b="0" i="0" lang="en-US" sz="4900" u="none" cap="none" strike="noStrike">
                <a:solidFill>
                  <a:srgbClr val="FFFFFF"/>
                </a:solidFill>
                <a:latin typeface="Archivo"/>
                <a:ea typeface="Archivo"/>
                <a:cs typeface="Archivo"/>
                <a:sym typeface="Archivo"/>
              </a:rPr>
              <a:t>"</a:t>
            </a:r>
            <a:r>
              <a:rPr b="1" lang="en-US" sz="4900">
                <a:solidFill>
                  <a:srgbClr val="FFFFFF"/>
                </a:solidFill>
                <a:latin typeface="Archivo"/>
                <a:ea typeface="Archivo"/>
                <a:cs typeface="Archivo"/>
                <a:sym typeface="Archivo"/>
              </a:rPr>
              <a:t>An investment in knowledge pays the best interest</a:t>
            </a:r>
            <a:r>
              <a:rPr b="0" i="0" lang="en-US" sz="4900" u="none" cap="none" strike="noStrike">
                <a:solidFill>
                  <a:srgbClr val="FFFFFF"/>
                </a:solidFill>
                <a:latin typeface="Archivo"/>
                <a:ea typeface="Archivo"/>
                <a:cs typeface="Archivo"/>
                <a:sym typeface="Archivo"/>
              </a:rPr>
              <a:t>"</a:t>
            </a:r>
            <a:endParaRPr b="0" i="0" sz="1400" u="none" cap="none" strike="noStrike">
              <a:solidFill>
                <a:srgbClr val="000000"/>
              </a:solidFill>
              <a:latin typeface="Arial"/>
              <a:ea typeface="Arial"/>
              <a:cs typeface="Arial"/>
              <a:sym typeface="Arial"/>
            </a:endParaRPr>
          </a:p>
        </p:txBody>
      </p:sp>
      <p:sp>
        <p:nvSpPr>
          <p:cNvPr id="235" name="Google Shape;235;p17"/>
          <p:cNvSpPr txBox="1"/>
          <p:nvPr/>
        </p:nvSpPr>
        <p:spPr>
          <a:xfrm>
            <a:off x="1663700" y="3937000"/>
            <a:ext cx="14960600" cy="25781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14500"/>
              <a:buFont typeface="Arial"/>
              <a:buNone/>
            </a:pPr>
            <a:r>
              <a:rPr b="1" i="0" lang="en-US" sz="14500" u="none" cap="none" strike="noStrike">
                <a:solidFill>
                  <a:srgbClr val="38AF69"/>
                </a:solidFill>
                <a:latin typeface="Archivo"/>
                <a:ea typeface="Archivo"/>
                <a:cs typeface="Archivo"/>
                <a:sym typeface="Archivo"/>
              </a:rPr>
              <a:t>Terima Kasih</a:t>
            </a:r>
            <a:endParaRPr b="0" i="0" sz="1400" u="none" cap="none" strike="noStrike">
              <a:solidFill>
                <a:srgbClr val="000000"/>
              </a:solidFill>
              <a:latin typeface="Arial"/>
              <a:ea typeface="Arial"/>
              <a:cs typeface="Arial"/>
              <a:sym typeface="Arial"/>
            </a:endParaRPr>
          </a:p>
        </p:txBody>
      </p:sp>
      <p:pic>
        <p:nvPicPr>
          <p:cNvPr id="236" name="Google Shape;236;p17"/>
          <p:cNvPicPr preferRelativeResize="0"/>
          <p:nvPr/>
        </p:nvPicPr>
        <p:blipFill rotWithShape="1">
          <a:blip r:embed="rId7">
            <a:alphaModFix/>
          </a:blip>
          <a:srcRect b="0" l="0" r="0" t="0"/>
          <a:stretch/>
        </p:blipFill>
        <p:spPr>
          <a:xfrm>
            <a:off x="812800" y="0"/>
            <a:ext cx="1498600" cy="149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