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10287000" cx="18288000"/>
  <p:notesSz cx="6858000" cy="9144000"/>
  <p:embeddedFontLst>
    <p:embeddedFont>
      <p:font typeface="Archivo ExtraBold"/>
      <p:bold r:id="rId20"/>
      <p:boldItalic r:id="rId21"/>
    </p:embeddedFont>
    <p:embeddedFont>
      <p:font typeface="Archivo Medium"/>
      <p:regular r:id="rId22"/>
      <p:bold r:id="rId23"/>
      <p:italic r:id="rId24"/>
      <p:boldItalic r:id="rId25"/>
    </p:embeddedFont>
    <p:embeddedFont>
      <p:font typeface="Lexend"/>
      <p:regular r:id="rId26"/>
      <p:bold r:id="rId27"/>
    </p:embeddedFont>
    <p:embeddedFont>
      <p:font typeface="Archiv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h12lkzlmYctRnKRp8aCUGJC/Ni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A468B9-383A-4F06-A255-7E09C382DB84}">
  <a:tblStyle styleId="{31A468B9-383A-4F06-A255-7E09C382DB8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ExtraBold-bold.fntdata"/><Relationship Id="rId22" Type="http://schemas.openxmlformats.org/officeDocument/2006/relationships/font" Target="fonts/ArchivoMedium-regular.fntdata"/><Relationship Id="rId21" Type="http://schemas.openxmlformats.org/officeDocument/2006/relationships/font" Target="fonts/ArchivoExtraBold-boldItalic.fntdata"/><Relationship Id="rId24" Type="http://schemas.openxmlformats.org/officeDocument/2006/relationships/font" Target="fonts/ArchivoMedium-italic.fntdata"/><Relationship Id="rId23" Type="http://schemas.openxmlformats.org/officeDocument/2006/relationships/font" Target="fonts/ArchivoMedium-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exend-regular.fntdata"/><Relationship Id="rId25" Type="http://schemas.openxmlformats.org/officeDocument/2006/relationships/font" Target="fonts/ArchivoMedium-boldItalic.fntdata"/><Relationship Id="rId28" Type="http://schemas.openxmlformats.org/officeDocument/2006/relationships/font" Target="fonts/Archivo-regular.fntdata"/><Relationship Id="rId27" Type="http://schemas.openxmlformats.org/officeDocument/2006/relationships/font" Target="fonts/Lexen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chiv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chivo-boldItalic.fntdata"/><Relationship Id="rId30" Type="http://schemas.openxmlformats.org/officeDocument/2006/relationships/font" Target="fonts/Archiv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3eada21140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3" name="Google Shape;303;g33eada21140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8" name="Google Shape;33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8" name="Google Shape;23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3eada21140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g33eada21140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9.png"/><Relationship Id="rId10" Type="http://schemas.openxmlformats.org/officeDocument/2006/relationships/image" Target="../media/image8.png"/><Relationship Id="rId9"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7.png"/><Relationship Id="rId7" Type="http://schemas.openxmlformats.org/officeDocument/2006/relationships/image" Target="../media/image3.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71.png"/><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1.png"/><Relationship Id="rId4" Type="http://schemas.openxmlformats.org/officeDocument/2006/relationships/image" Target="../media/image63.png"/><Relationship Id="rId9" Type="http://schemas.openxmlformats.org/officeDocument/2006/relationships/image" Target="../media/image70.png"/><Relationship Id="rId5" Type="http://schemas.openxmlformats.org/officeDocument/2006/relationships/image" Target="../media/image64.png"/><Relationship Id="rId6" Type="http://schemas.openxmlformats.org/officeDocument/2006/relationships/image" Target="../media/image67.png"/><Relationship Id="rId7" Type="http://schemas.openxmlformats.org/officeDocument/2006/relationships/image" Target="../media/image72.png"/><Relationship Id="rId8" Type="http://schemas.openxmlformats.org/officeDocument/2006/relationships/image" Target="../media/image6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9.png"/><Relationship Id="rId4" Type="http://schemas.openxmlformats.org/officeDocument/2006/relationships/image" Target="../media/image8.png"/><Relationship Id="rId5" Type="http://schemas.openxmlformats.org/officeDocument/2006/relationships/image" Target="../media/image75.png"/></Relationships>
</file>

<file path=ppt/slides/_rels/slide12.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74.png"/><Relationship Id="rId4" Type="http://schemas.openxmlformats.org/officeDocument/2006/relationships/image" Target="../media/image77.png"/><Relationship Id="rId9" Type="http://schemas.openxmlformats.org/officeDocument/2006/relationships/image" Target="../media/image85.png"/><Relationship Id="rId5" Type="http://schemas.openxmlformats.org/officeDocument/2006/relationships/image" Target="../media/image80.png"/><Relationship Id="rId6" Type="http://schemas.openxmlformats.org/officeDocument/2006/relationships/image" Target="../media/image84.png"/><Relationship Id="rId7" Type="http://schemas.openxmlformats.org/officeDocument/2006/relationships/image" Target="../media/image90.png"/><Relationship Id="rId8" Type="http://schemas.openxmlformats.org/officeDocument/2006/relationships/image" Target="../media/image8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7.png"/><Relationship Id="rId4" Type="http://schemas.openxmlformats.org/officeDocument/2006/relationships/image" Target="../media/image86.png"/><Relationship Id="rId5" Type="http://schemas.openxmlformats.org/officeDocument/2006/relationships/image" Target="../media/image89.png"/><Relationship Id="rId6" Type="http://schemas.openxmlformats.org/officeDocument/2006/relationships/image" Target="../media/image8.png"/><Relationship Id="rId7" Type="http://schemas.openxmlformats.org/officeDocument/2006/relationships/image" Target="../media/image7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88.png"/><Relationship Id="rId5" Type="http://schemas.openxmlformats.org/officeDocument/2006/relationships/image" Target="../media/image6.png"/><Relationship Id="rId6"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22.png"/><Relationship Id="rId5" Type="http://schemas.openxmlformats.org/officeDocument/2006/relationships/image" Target="../media/image13.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1" Type="http://schemas.openxmlformats.org/officeDocument/2006/relationships/image" Target="../media/image26.png"/><Relationship Id="rId10" Type="http://schemas.openxmlformats.org/officeDocument/2006/relationships/image" Target="../media/image28.png"/><Relationship Id="rId13" Type="http://schemas.openxmlformats.org/officeDocument/2006/relationships/image" Target="../media/image23.png"/><Relationship Id="rId12" Type="http://schemas.openxmlformats.org/officeDocument/2006/relationships/image" Target="../media/image24.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38.png"/><Relationship Id="rId5" Type="http://schemas.openxmlformats.org/officeDocument/2006/relationships/image" Target="../media/image15.png"/><Relationship Id="rId6" Type="http://schemas.openxmlformats.org/officeDocument/2006/relationships/image" Target="../media/image18.png"/><Relationship Id="rId7" Type="http://schemas.openxmlformats.org/officeDocument/2006/relationships/image" Target="../media/image19.png"/><Relationship Id="rId8"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0.png"/><Relationship Id="rId4" Type="http://schemas.openxmlformats.org/officeDocument/2006/relationships/image" Target="../media/image31.png"/><Relationship Id="rId9" Type="http://schemas.openxmlformats.org/officeDocument/2006/relationships/image" Target="../media/image8.png"/><Relationship Id="rId5" Type="http://schemas.openxmlformats.org/officeDocument/2006/relationships/image" Target="../media/image34.png"/><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32.png"/></Relationships>
</file>

<file path=ppt/slides/_rels/slide7.xml.rels><?xml version="1.0" encoding="UTF-8" standalone="yes"?><Relationships xmlns="http://schemas.openxmlformats.org/package/2006/relationships"><Relationship Id="rId11" Type="http://schemas.openxmlformats.org/officeDocument/2006/relationships/image" Target="../media/image46.png"/><Relationship Id="rId10" Type="http://schemas.openxmlformats.org/officeDocument/2006/relationships/image" Target="../media/image51.png"/><Relationship Id="rId13" Type="http://schemas.openxmlformats.org/officeDocument/2006/relationships/image" Target="../media/image78.png"/><Relationship Id="rId12" Type="http://schemas.openxmlformats.org/officeDocument/2006/relationships/image" Target="../media/image47.png"/><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6.png"/><Relationship Id="rId4" Type="http://schemas.openxmlformats.org/officeDocument/2006/relationships/image" Target="../media/image42.png"/><Relationship Id="rId9" Type="http://schemas.openxmlformats.org/officeDocument/2006/relationships/image" Target="../media/image43.png"/><Relationship Id="rId14" Type="http://schemas.openxmlformats.org/officeDocument/2006/relationships/image" Target="../media/image8.png"/><Relationship Id="rId5" Type="http://schemas.openxmlformats.org/officeDocument/2006/relationships/image" Target="../media/image59.png"/><Relationship Id="rId6" Type="http://schemas.openxmlformats.org/officeDocument/2006/relationships/image" Target="../media/image66.png"/><Relationship Id="rId7" Type="http://schemas.openxmlformats.org/officeDocument/2006/relationships/image" Target="../media/image44.png"/><Relationship Id="rId8" Type="http://schemas.openxmlformats.org/officeDocument/2006/relationships/image" Target="../media/image40.png"/></Relationships>
</file>

<file path=ppt/slides/_rels/slide8.xml.rels><?xml version="1.0" encoding="UTF-8" standalone="yes"?><Relationships xmlns="http://schemas.openxmlformats.org/package/2006/relationships"><Relationship Id="rId10" Type="http://schemas.openxmlformats.org/officeDocument/2006/relationships/image" Target="../media/image8.png"/><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9.png"/><Relationship Id="rId4" Type="http://schemas.openxmlformats.org/officeDocument/2006/relationships/image" Target="../media/image48.png"/><Relationship Id="rId9" Type="http://schemas.openxmlformats.org/officeDocument/2006/relationships/image" Target="../media/image68.png"/><Relationship Id="rId5" Type="http://schemas.openxmlformats.org/officeDocument/2006/relationships/image" Target="../media/image49.png"/><Relationship Id="rId6" Type="http://schemas.openxmlformats.org/officeDocument/2006/relationships/image" Target="../media/image50.png"/><Relationship Id="rId7" Type="http://schemas.openxmlformats.org/officeDocument/2006/relationships/image" Target="../media/image52.png"/><Relationship Id="rId8" Type="http://schemas.openxmlformats.org/officeDocument/2006/relationships/image" Target="../media/image53.png"/></Relationships>
</file>

<file path=ppt/slides/_rels/slide9.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91.png"/><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4.png"/><Relationship Id="rId4" Type="http://schemas.openxmlformats.org/officeDocument/2006/relationships/image" Target="../media/image55.png"/><Relationship Id="rId9" Type="http://schemas.openxmlformats.org/officeDocument/2006/relationships/image" Target="../media/image79.png"/><Relationship Id="rId5" Type="http://schemas.openxmlformats.org/officeDocument/2006/relationships/image" Target="../media/image76.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0" l="0" r="0" t="0"/>
          <a:stretch/>
        </p:blipFill>
        <p:spPr>
          <a:xfrm>
            <a:off x="-3873500" y="-304800"/>
            <a:ext cx="15443198" cy="11010900"/>
          </a:xfrm>
          <a:prstGeom prst="rect">
            <a:avLst/>
          </a:prstGeom>
          <a:noFill/>
          <a:ln>
            <a:noFill/>
          </a:ln>
        </p:spPr>
      </p:pic>
      <p:sp>
        <p:nvSpPr>
          <p:cNvPr id="85" name="Google Shape;85;p1"/>
          <p:cNvSpPr txBox="1"/>
          <p:nvPr/>
        </p:nvSpPr>
        <p:spPr>
          <a:xfrm>
            <a:off x="939800" y="1816100"/>
            <a:ext cx="10464900" cy="5499000"/>
          </a:xfrm>
          <a:prstGeom prst="rect">
            <a:avLst/>
          </a:prstGeom>
          <a:noFill/>
          <a:ln>
            <a:noFill/>
          </a:ln>
        </p:spPr>
        <p:txBody>
          <a:bodyPr anchorCtr="0" anchor="t" bIns="0" lIns="0" spcFirstLastPara="1" rIns="0" wrap="square" tIns="0">
            <a:noAutofit/>
          </a:bodyPr>
          <a:lstStyle/>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Pengenalan</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Data &amp;</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rPr b="1" lang="en-US" sz="12400">
                <a:solidFill>
                  <a:srgbClr val="3A3685"/>
                </a:solidFill>
                <a:latin typeface="Archivo"/>
                <a:ea typeface="Archivo"/>
                <a:cs typeface="Archivo"/>
                <a:sym typeface="Archivo"/>
              </a:rPr>
              <a:t>Data Science</a:t>
            </a:r>
            <a:endParaRPr b="1" sz="12400">
              <a:solidFill>
                <a:srgbClr val="3A3685"/>
              </a:solidFill>
              <a:latin typeface="Archivo"/>
              <a:ea typeface="Archivo"/>
              <a:cs typeface="Archivo"/>
              <a:sym typeface="Archivo"/>
            </a:endParaRPr>
          </a:p>
          <a:p>
            <a:pPr indent="0" lvl="0" marL="0" marR="0" rtl="0" algn="l">
              <a:lnSpc>
                <a:spcPct val="87149"/>
              </a:lnSpc>
              <a:spcBef>
                <a:spcPts val="0"/>
              </a:spcBef>
              <a:spcAft>
                <a:spcPts val="0"/>
              </a:spcAft>
              <a:buClr>
                <a:srgbClr val="000000"/>
              </a:buClr>
              <a:buSzPts val="12400"/>
              <a:buFont typeface="Arial"/>
              <a:buNone/>
            </a:pPr>
            <a:r>
              <a:t/>
            </a:r>
            <a:endParaRPr b="1" sz="12400">
              <a:solidFill>
                <a:srgbClr val="3A3685"/>
              </a:solidFill>
              <a:latin typeface="Archivo"/>
              <a:ea typeface="Archivo"/>
              <a:cs typeface="Archivo"/>
              <a:sym typeface="Archivo"/>
            </a:endParaRPr>
          </a:p>
        </p:txBody>
      </p:sp>
      <p:sp>
        <p:nvSpPr>
          <p:cNvPr id="86" name="Google Shape;86;p1"/>
          <p:cNvSpPr txBox="1"/>
          <p:nvPr/>
        </p:nvSpPr>
        <p:spPr>
          <a:xfrm>
            <a:off x="1016000" y="7607300"/>
            <a:ext cx="9118500" cy="597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400"/>
              <a:buFont typeface="Arial"/>
              <a:buNone/>
            </a:pPr>
            <a:r>
              <a:rPr lang="en-US" sz="3400">
                <a:solidFill>
                  <a:srgbClr val="55536E"/>
                </a:solidFill>
                <a:latin typeface="Archivo Medium"/>
                <a:ea typeface="Archivo Medium"/>
                <a:cs typeface="Archivo Medium"/>
                <a:sym typeface="Archivo Medium"/>
              </a:rPr>
              <a:t>Team Mentoring TemuDataku</a:t>
            </a:r>
            <a:endParaRPr b="0" i="0" sz="1400" u="none" cap="none" strike="noStrike">
              <a:solidFill>
                <a:srgbClr val="000000"/>
              </a:solidFill>
              <a:latin typeface="Arial"/>
              <a:ea typeface="Arial"/>
              <a:cs typeface="Arial"/>
              <a:sym typeface="Arial"/>
            </a:endParaRPr>
          </a:p>
        </p:txBody>
      </p:sp>
      <p:pic>
        <p:nvPicPr>
          <p:cNvPr id="87" name="Google Shape;87;p1"/>
          <p:cNvPicPr preferRelativeResize="0"/>
          <p:nvPr/>
        </p:nvPicPr>
        <p:blipFill rotWithShape="1">
          <a:blip r:embed="rId4">
            <a:alphaModFix/>
          </a:blip>
          <a:srcRect b="0" l="0" r="0" t="0"/>
          <a:stretch/>
        </p:blipFill>
        <p:spPr>
          <a:xfrm rot="480000">
            <a:off x="11633200" y="-2730500"/>
            <a:ext cx="8991600" cy="9194800"/>
          </a:xfrm>
          <a:prstGeom prst="rect">
            <a:avLst/>
          </a:prstGeom>
          <a:noFill/>
          <a:ln>
            <a:noFill/>
          </a:ln>
        </p:spPr>
      </p:pic>
      <p:pic>
        <p:nvPicPr>
          <p:cNvPr id="88" name="Google Shape;88;p1"/>
          <p:cNvPicPr preferRelativeResize="0"/>
          <p:nvPr/>
        </p:nvPicPr>
        <p:blipFill rotWithShape="1">
          <a:blip r:embed="rId5">
            <a:alphaModFix/>
          </a:blip>
          <a:srcRect b="0" l="0" r="0" t="0"/>
          <a:stretch/>
        </p:blipFill>
        <p:spPr>
          <a:xfrm>
            <a:off x="170925" y="9080500"/>
            <a:ext cx="16796277" cy="952500"/>
          </a:xfrm>
          <a:prstGeom prst="rect">
            <a:avLst/>
          </a:prstGeom>
          <a:noFill/>
          <a:ln>
            <a:noFill/>
          </a:ln>
        </p:spPr>
      </p:pic>
      <p:sp>
        <p:nvSpPr>
          <p:cNvPr id="89" name="Google Shape;89;p1"/>
          <p:cNvSpPr txBox="1"/>
          <p:nvPr/>
        </p:nvSpPr>
        <p:spPr>
          <a:xfrm>
            <a:off x="1155700" y="9321800"/>
            <a:ext cx="2070000" cy="444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500"/>
              <a:buFont typeface="Arial"/>
              <a:buNone/>
            </a:pPr>
            <a:r>
              <a:rPr b="1" i="0" lang="en-US" sz="2500" u="none" cap="none" strike="noStrike">
                <a:solidFill>
                  <a:srgbClr val="FFFFFF"/>
                </a:solidFill>
                <a:latin typeface="Archivo"/>
                <a:ea typeface="Archivo"/>
                <a:cs typeface="Archivo"/>
                <a:sym typeface="Archivo"/>
              </a:rPr>
              <a:t>Social Media</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8102600" y="9359900"/>
            <a:ext cx="42926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TemuDataku</a:t>
            </a:r>
            <a:endParaRPr b="0" i="0" sz="1400" u="none" cap="none" strike="noStrike">
              <a:solidFill>
                <a:srgbClr val="000000"/>
              </a:solidFill>
              <a:latin typeface="Arial"/>
              <a:ea typeface="Arial"/>
              <a:cs typeface="Arial"/>
              <a:sym typeface="Arial"/>
            </a:endParaRPr>
          </a:p>
        </p:txBody>
      </p:sp>
      <p:pic>
        <p:nvPicPr>
          <p:cNvPr id="91" name="Google Shape;91;p1"/>
          <p:cNvPicPr preferRelativeResize="0"/>
          <p:nvPr/>
        </p:nvPicPr>
        <p:blipFill rotWithShape="1">
          <a:blip r:embed="rId6">
            <a:alphaModFix/>
          </a:blip>
          <a:srcRect b="0" l="0" r="0" t="0"/>
          <a:stretch/>
        </p:blipFill>
        <p:spPr>
          <a:xfrm rot="10740000">
            <a:off x="14770100" y="6819900"/>
            <a:ext cx="4203700" cy="4495800"/>
          </a:xfrm>
          <a:prstGeom prst="rect">
            <a:avLst/>
          </a:prstGeom>
          <a:noFill/>
          <a:ln>
            <a:noFill/>
          </a:ln>
        </p:spPr>
      </p:pic>
      <p:pic>
        <p:nvPicPr>
          <p:cNvPr id="92" name="Google Shape;92;p1"/>
          <p:cNvPicPr preferRelativeResize="0"/>
          <p:nvPr/>
        </p:nvPicPr>
        <p:blipFill rotWithShape="1">
          <a:blip r:embed="rId7">
            <a:alphaModFix/>
          </a:blip>
          <a:srcRect b="0" l="0" r="0" t="0"/>
          <a:stretch/>
        </p:blipFill>
        <p:spPr>
          <a:xfrm>
            <a:off x="4559300" y="9283700"/>
            <a:ext cx="558800" cy="558800"/>
          </a:xfrm>
          <a:prstGeom prst="rect">
            <a:avLst/>
          </a:prstGeom>
          <a:noFill/>
          <a:ln>
            <a:noFill/>
          </a:ln>
        </p:spPr>
      </p:pic>
      <p:pic>
        <p:nvPicPr>
          <p:cNvPr id="93" name="Google Shape;93;p1"/>
          <p:cNvPicPr preferRelativeResize="0"/>
          <p:nvPr/>
        </p:nvPicPr>
        <p:blipFill rotWithShape="1">
          <a:blip r:embed="rId8">
            <a:alphaModFix/>
          </a:blip>
          <a:srcRect b="0" l="0" r="0" t="0"/>
          <a:stretch/>
        </p:blipFill>
        <p:spPr>
          <a:xfrm>
            <a:off x="3886200" y="9283700"/>
            <a:ext cx="558800" cy="558800"/>
          </a:xfrm>
          <a:prstGeom prst="rect">
            <a:avLst/>
          </a:prstGeom>
          <a:noFill/>
          <a:ln>
            <a:noFill/>
          </a:ln>
        </p:spPr>
      </p:pic>
      <p:pic>
        <p:nvPicPr>
          <p:cNvPr id="94" name="Google Shape;94;p1"/>
          <p:cNvPicPr preferRelativeResize="0"/>
          <p:nvPr/>
        </p:nvPicPr>
        <p:blipFill rotWithShape="1">
          <a:blip r:embed="rId9">
            <a:alphaModFix/>
          </a:blip>
          <a:srcRect b="0" l="0" r="0" t="0"/>
          <a:stretch/>
        </p:blipFill>
        <p:spPr>
          <a:xfrm>
            <a:off x="5346700" y="9563100"/>
            <a:ext cx="2476500" cy="25400"/>
          </a:xfrm>
          <a:prstGeom prst="rect">
            <a:avLst/>
          </a:prstGeom>
          <a:noFill/>
          <a:ln>
            <a:noFill/>
          </a:ln>
        </p:spPr>
      </p:pic>
      <p:pic>
        <p:nvPicPr>
          <p:cNvPr id="95" name="Google Shape;95;p1"/>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pic>
        <p:nvPicPr>
          <p:cNvPr id="283" name="Google Shape;283;p15"/>
          <p:cNvPicPr preferRelativeResize="0"/>
          <p:nvPr/>
        </p:nvPicPr>
        <p:blipFill rotWithShape="1">
          <a:blip r:embed="rId3">
            <a:alphaModFix/>
          </a:blip>
          <a:srcRect b="0" l="0" r="0" t="0"/>
          <a:stretch/>
        </p:blipFill>
        <p:spPr>
          <a:xfrm>
            <a:off x="-381000" y="-1511300"/>
            <a:ext cx="19037300" cy="7429500"/>
          </a:xfrm>
          <a:prstGeom prst="rect">
            <a:avLst/>
          </a:prstGeom>
          <a:noFill/>
          <a:ln>
            <a:noFill/>
          </a:ln>
        </p:spPr>
      </p:pic>
      <p:sp>
        <p:nvSpPr>
          <p:cNvPr id="284" name="Google Shape;284;p15"/>
          <p:cNvSpPr txBox="1"/>
          <p:nvPr/>
        </p:nvSpPr>
        <p:spPr>
          <a:xfrm>
            <a:off x="939800" y="1447800"/>
            <a:ext cx="5689600" cy="15113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Challenge</a:t>
            </a:r>
            <a:endParaRPr b="0" i="0" sz="1400" u="none" cap="none" strike="noStrike">
              <a:solidFill>
                <a:srgbClr val="000000"/>
              </a:solidFill>
              <a:latin typeface="Arial"/>
              <a:ea typeface="Arial"/>
              <a:cs typeface="Arial"/>
              <a:sym typeface="Arial"/>
            </a:endParaRPr>
          </a:p>
        </p:txBody>
      </p:sp>
      <p:pic>
        <p:nvPicPr>
          <p:cNvPr id="285" name="Google Shape;285;p15"/>
          <p:cNvPicPr preferRelativeResize="0"/>
          <p:nvPr/>
        </p:nvPicPr>
        <p:blipFill rotWithShape="1">
          <a:blip r:embed="rId4">
            <a:alphaModFix/>
          </a:blip>
          <a:srcRect b="0" l="0" r="0" t="0"/>
          <a:stretch/>
        </p:blipFill>
        <p:spPr>
          <a:xfrm>
            <a:off x="1047725" y="4174650"/>
            <a:ext cx="3898900" cy="4368800"/>
          </a:xfrm>
          <a:prstGeom prst="rect">
            <a:avLst/>
          </a:prstGeom>
          <a:noFill/>
          <a:ln>
            <a:noFill/>
          </a:ln>
        </p:spPr>
      </p:pic>
      <p:pic>
        <p:nvPicPr>
          <p:cNvPr id="286" name="Google Shape;286;p15"/>
          <p:cNvPicPr preferRelativeResize="0"/>
          <p:nvPr/>
        </p:nvPicPr>
        <p:blipFill rotWithShape="1">
          <a:blip r:embed="rId5">
            <a:alphaModFix/>
          </a:blip>
          <a:srcRect b="0" l="0" r="0" t="0"/>
          <a:stretch/>
        </p:blipFill>
        <p:spPr>
          <a:xfrm>
            <a:off x="7194525" y="4174650"/>
            <a:ext cx="3898900" cy="4368800"/>
          </a:xfrm>
          <a:prstGeom prst="rect">
            <a:avLst/>
          </a:prstGeom>
          <a:noFill/>
          <a:ln>
            <a:noFill/>
          </a:ln>
        </p:spPr>
      </p:pic>
      <p:pic>
        <p:nvPicPr>
          <p:cNvPr id="287" name="Google Shape;287;p15"/>
          <p:cNvPicPr preferRelativeResize="0"/>
          <p:nvPr/>
        </p:nvPicPr>
        <p:blipFill rotWithShape="1">
          <a:blip r:embed="rId6">
            <a:alphaModFix/>
          </a:blip>
          <a:srcRect b="0" l="0" r="0" t="0"/>
          <a:stretch/>
        </p:blipFill>
        <p:spPr>
          <a:xfrm>
            <a:off x="13341325" y="4174650"/>
            <a:ext cx="3898900" cy="4368800"/>
          </a:xfrm>
          <a:prstGeom prst="rect">
            <a:avLst/>
          </a:prstGeom>
          <a:noFill/>
          <a:ln>
            <a:noFill/>
          </a:ln>
        </p:spPr>
      </p:pic>
      <p:pic>
        <p:nvPicPr>
          <p:cNvPr id="288" name="Google Shape;288;p15"/>
          <p:cNvPicPr preferRelativeResize="0"/>
          <p:nvPr/>
        </p:nvPicPr>
        <p:blipFill rotWithShape="1">
          <a:blip r:embed="rId7">
            <a:alphaModFix/>
          </a:blip>
          <a:srcRect b="0" l="0" r="0" t="0"/>
          <a:stretch/>
        </p:blipFill>
        <p:spPr>
          <a:xfrm>
            <a:off x="1339825" y="4492150"/>
            <a:ext cx="3302000" cy="3276600"/>
          </a:xfrm>
          <a:prstGeom prst="rect">
            <a:avLst/>
          </a:prstGeom>
          <a:noFill/>
          <a:ln>
            <a:noFill/>
          </a:ln>
        </p:spPr>
      </p:pic>
      <p:sp>
        <p:nvSpPr>
          <p:cNvPr id="289" name="Google Shape;289;p15"/>
          <p:cNvSpPr txBox="1"/>
          <p:nvPr/>
        </p:nvSpPr>
        <p:spPr>
          <a:xfrm>
            <a:off x="2152625" y="5660550"/>
            <a:ext cx="1663800" cy="863700"/>
          </a:xfrm>
          <a:prstGeom prst="rect">
            <a:avLst/>
          </a:prstGeom>
          <a:noFill/>
          <a:ln>
            <a:noFill/>
          </a:ln>
        </p:spPr>
        <p:txBody>
          <a:bodyPr anchorCtr="0" anchor="ctr" bIns="0" lIns="0" spcFirstLastPara="1" rIns="0" wrap="square" tIns="0">
            <a:noAutofit/>
          </a:bodyPr>
          <a:lstStyle/>
          <a:p>
            <a:pPr indent="0" lvl="0" marL="0" marR="0" rtl="0" algn="ctr">
              <a:lnSpc>
                <a:spcPct val="80509"/>
              </a:lnSpc>
              <a:spcBef>
                <a:spcPts val="0"/>
              </a:spcBef>
              <a:spcAft>
                <a:spcPts val="0"/>
              </a:spcAft>
              <a:buClr>
                <a:srgbClr val="000000"/>
              </a:buClr>
              <a:buSzPts val="7000"/>
              <a:buFont typeface="Arial"/>
              <a:buNone/>
            </a:pPr>
            <a:r>
              <a:rPr b="1" i="0" lang="en-US" sz="7000" u="none" cap="none" strike="noStrike">
                <a:solidFill>
                  <a:srgbClr val="FFFFFF"/>
                </a:solidFill>
                <a:latin typeface="Archivo"/>
                <a:ea typeface="Archivo"/>
                <a:cs typeface="Archivo"/>
                <a:sym typeface="Archivo"/>
              </a:rPr>
              <a:t>75</a:t>
            </a:r>
            <a:r>
              <a:rPr b="1" baseline="-25000" i="0" lang="en-US" sz="70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sp>
        <p:nvSpPr>
          <p:cNvPr id="290" name="Google Shape;290;p15"/>
          <p:cNvSpPr txBox="1"/>
          <p:nvPr/>
        </p:nvSpPr>
        <p:spPr>
          <a:xfrm>
            <a:off x="7518400" y="1524000"/>
            <a:ext cx="7159800" cy="584100"/>
          </a:xfrm>
          <a:prstGeom prst="rect">
            <a:avLst/>
          </a:prstGeom>
          <a:noFill/>
          <a:ln>
            <a:noFill/>
          </a:ln>
        </p:spPr>
        <p:txBody>
          <a:bodyPr anchorCtr="0" anchor="b" bIns="0" lIns="0" spcFirstLastPara="1" rIns="0" wrap="square" tIns="0">
            <a:noAutofit/>
          </a:bodyPr>
          <a:lstStyle/>
          <a:p>
            <a:pPr indent="0" lvl="0" marL="0" marR="0" rtl="0" algn="l">
              <a:lnSpc>
                <a:spcPct val="107899"/>
              </a:lnSpc>
              <a:spcBef>
                <a:spcPts val="0"/>
              </a:spcBef>
              <a:spcAft>
                <a:spcPts val="0"/>
              </a:spcAft>
              <a:buClr>
                <a:srgbClr val="000000"/>
              </a:buClr>
              <a:buSzPts val="3300"/>
              <a:buFont typeface="Arial"/>
              <a:buNone/>
            </a:pPr>
            <a:r>
              <a:rPr lang="en-US" sz="3300">
                <a:solidFill>
                  <a:srgbClr val="3A3685"/>
                </a:solidFill>
                <a:latin typeface="Archivo Medium"/>
                <a:ea typeface="Archivo Medium"/>
                <a:cs typeface="Archivo Medium"/>
                <a:sym typeface="Archivo Medium"/>
              </a:rPr>
              <a:t>Tantangan dalam Data Science</a:t>
            </a:r>
            <a:endParaRPr b="0" i="0" sz="1400" u="none" cap="none" strike="noStrike">
              <a:solidFill>
                <a:srgbClr val="000000"/>
              </a:solidFill>
              <a:latin typeface="Arial"/>
              <a:ea typeface="Arial"/>
              <a:cs typeface="Arial"/>
              <a:sym typeface="Arial"/>
            </a:endParaRPr>
          </a:p>
        </p:txBody>
      </p:sp>
      <p:sp>
        <p:nvSpPr>
          <p:cNvPr id="291" name="Google Shape;291;p15"/>
          <p:cNvSpPr txBox="1"/>
          <p:nvPr/>
        </p:nvSpPr>
        <p:spPr>
          <a:xfrm>
            <a:off x="7518400" y="2400300"/>
            <a:ext cx="9131400" cy="7494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Data Science menghadapi berbagai tantangan yang perlu diatasi agar analisis data dapat menghasilkan wawasan yang akurat dan bermanfaat. Tantangan ini meliputi aspek teknis, bisnis, karir, hingga etika dalam pengolahan data.</a:t>
            </a:r>
            <a:endParaRPr b="0" i="0" sz="1400" u="none" cap="none" strike="noStrike">
              <a:solidFill>
                <a:srgbClr val="000000"/>
              </a:solidFill>
              <a:latin typeface="Arial"/>
              <a:ea typeface="Arial"/>
              <a:cs typeface="Arial"/>
              <a:sym typeface="Arial"/>
            </a:endParaRPr>
          </a:p>
        </p:txBody>
      </p:sp>
      <p:sp>
        <p:nvSpPr>
          <p:cNvPr id="292" name="Google Shape;292;p15"/>
          <p:cNvSpPr txBox="1"/>
          <p:nvPr/>
        </p:nvSpPr>
        <p:spPr>
          <a:xfrm>
            <a:off x="1035075" y="8899050"/>
            <a:ext cx="38988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Integrasi, Keamanan </a:t>
            </a:r>
            <a:endParaRPr b="1" sz="2700">
              <a:solidFill>
                <a:srgbClr val="55536E"/>
              </a:solidFill>
              <a:latin typeface="Archivo"/>
              <a:ea typeface="Archivo"/>
              <a:cs typeface="Archivo"/>
              <a:sym typeface="Archivo"/>
            </a:endParaRPr>
          </a:p>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&amp; Kualitas Data (Teknis)</a:t>
            </a:r>
            <a:endParaRPr b="1" i="0" sz="2000" u="none" cap="none" strike="noStrike">
              <a:solidFill>
                <a:srgbClr val="000000"/>
              </a:solidFill>
            </a:endParaRPr>
          </a:p>
        </p:txBody>
      </p:sp>
      <p:sp>
        <p:nvSpPr>
          <p:cNvPr id="293" name="Google Shape;293;p15"/>
          <p:cNvSpPr txBox="1"/>
          <p:nvPr/>
        </p:nvSpPr>
        <p:spPr>
          <a:xfrm>
            <a:off x="7581875" y="8899050"/>
            <a:ext cx="31242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Pemahaman Tentang Bisnis</a:t>
            </a:r>
            <a:endParaRPr b="1" i="0" sz="2000" u="none" cap="none" strike="noStrike">
              <a:solidFill>
                <a:srgbClr val="000000"/>
              </a:solidFill>
            </a:endParaRPr>
          </a:p>
        </p:txBody>
      </p:sp>
      <p:sp>
        <p:nvSpPr>
          <p:cNvPr id="294" name="Google Shape;294;p15"/>
          <p:cNvSpPr txBox="1"/>
          <p:nvPr/>
        </p:nvSpPr>
        <p:spPr>
          <a:xfrm>
            <a:off x="13427125" y="8831800"/>
            <a:ext cx="37146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b="1" lang="en-US" sz="2700">
                <a:solidFill>
                  <a:srgbClr val="55536E"/>
                </a:solidFill>
                <a:latin typeface="Archivo"/>
                <a:ea typeface="Archivo"/>
                <a:cs typeface="Archivo"/>
                <a:sym typeface="Archivo"/>
              </a:rPr>
              <a:t>Persaingan dan Perkembangan Karir</a:t>
            </a:r>
            <a:endParaRPr b="1" i="0" sz="2000" u="none" cap="none" strike="noStrike">
              <a:solidFill>
                <a:srgbClr val="000000"/>
              </a:solidFill>
            </a:endParaRPr>
          </a:p>
        </p:txBody>
      </p:sp>
      <p:pic>
        <p:nvPicPr>
          <p:cNvPr id="295" name="Google Shape;295;p15"/>
          <p:cNvPicPr preferRelativeResize="0"/>
          <p:nvPr/>
        </p:nvPicPr>
        <p:blipFill rotWithShape="1">
          <a:blip r:embed="rId8">
            <a:alphaModFix/>
          </a:blip>
          <a:srcRect b="0" l="0" r="0" t="0"/>
          <a:stretch/>
        </p:blipFill>
        <p:spPr>
          <a:xfrm>
            <a:off x="7512025" y="4492150"/>
            <a:ext cx="3302000" cy="3276600"/>
          </a:xfrm>
          <a:prstGeom prst="rect">
            <a:avLst/>
          </a:prstGeom>
          <a:noFill/>
          <a:ln>
            <a:noFill/>
          </a:ln>
        </p:spPr>
      </p:pic>
      <p:sp>
        <p:nvSpPr>
          <p:cNvPr id="296" name="Google Shape;296;p15"/>
          <p:cNvSpPr txBox="1"/>
          <p:nvPr/>
        </p:nvSpPr>
        <p:spPr>
          <a:xfrm>
            <a:off x="8274025" y="5609750"/>
            <a:ext cx="1790700" cy="914400"/>
          </a:xfrm>
          <a:prstGeom prst="rect">
            <a:avLst/>
          </a:prstGeom>
          <a:noFill/>
          <a:ln>
            <a:noFill/>
          </a:ln>
        </p:spPr>
        <p:txBody>
          <a:bodyPr anchorCtr="0" anchor="ctr" bIns="0" lIns="0" spcFirstLastPara="1" rIns="0" wrap="square" tIns="0">
            <a:noAutofit/>
          </a:bodyPr>
          <a:lstStyle/>
          <a:p>
            <a:pPr indent="0" lvl="0" marL="0" marR="0" rtl="0" algn="ctr">
              <a:lnSpc>
                <a:spcPct val="80509"/>
              </a:lnSpc>
              <a:spcBef>
                <a:spcPts val="0"/>
              </a:spcBef>
              <a:spcAft>
                <a:spcPts val="0"/>
              </a:spcAft>
              <a:buClr>
                <a:srgbClr val="000000"/>
              </a:buClr>
              <a:buSzPts val="11600"/>
              <a:buFont typeface="Arial"/>
              <a:buNone/>
            </a:pPr>
            <a:r>
              <a:rPr b="1" baseline="-25000" i="0" lang="en-US" sz="11600" u="none" cap="none" strike="noStrike">
                <a:solidFill>
                  <a:srgbClr val="3A3685"/>
                </a:solidFill>
                <a:latin typeface="Archivo"/>
                <a:ea typeface="Archivo"/>
                <a:cs typeface="Archivo"/>
                <a:sym typeface="Archivo"/>
              </a:rPr>
              <a:t>40</a:t>
            </a:r>
            <a:r>
              <a:rPr b="1" baseline="-25000" i="0" lang="en-US" sz="7000" u="none" cap="none" strike="noStrike">
                <a:solidFill>
                  <a:srgbClr val="3A3685"/>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pic>
        <p:nvPicPr>
          <p:cNvPr id="297" name="Google Shape;297;p15"/>
          <p:cNvPicPr preferRelativeResize="0"/>
          <p:nvPr/>
        </p:nvPicPr>
        <p:blipFill rotWithShape="1">
          <a:blip r:embed="rId9">
            <a:alphaModFix/>
          </a:blip>
          <a:srcRect b="0" l="0" r="0" t="0"/>
          <a:stretch/>
        </p:blipFill>
        <p:spPr>
          <a:xfrm>
            <a:off x="13633425" y="4492150"/>
            <a:ext cx="3302000" cy="3276600"/>
          </a:xfrm>
          <a:prstGeom prst="rect">
            <a:avLst/>
          </a:prstGeom>
          <a:noFill/>
          <a:ln>
            <a:noFill/>
          </a:ln>
        </p:spPr>
      </p:pic>
      <p:sp>
        <p:nvSpPr>
          <p:cNvPr id="298" name="Google Shape;298;p15"/>
          <p:cNvSpPr txBox="1"/>
          <p:nvPr/>
        </p:nvSpPr>
        <p:spPr>
          <a:xfrm>
            <a:off x="14395425" y="5609750"/>
            <a:ext cx="1790700" cy="914400"/>
          </a:xfrm>
          <a:prstGeom prst="rect">
            <a:avLst/>
          </a:prstGeom>
          <a:noFill/>
          <a:ln>
            <a:noFill/>
          </a:ln>
        </p:spPr>
        <p:txBody>
          <a:bodyPr anchorCtr="0" anchor="ctr" bIns="0" lIns="0" spcFirstLastPara="1" rIns="0" wrap="square" tIns="0">
            <a:noAutofit/>
          </a:bodyPr>
          <a:lstStyle/>
          <a:p>
            <a:pPr indent="0" lvl="0" marL="0" marR="0" rtl="0" algn="ctr">
              <a:lnSpc>
                <a:spcPct val="80509"/>
              </a:lnSpc>
              <a:spcBef>
                <a:spcPts val="0"/>
              </a:spcBef>
              <a:spcAft>
                <a:spcPts val="0"/>
              </a:spcAft>
              <a:buClr>
                <a:srgbClr val="000000"/>
              </a:buClr>
              <a:buSzPts val="11600"/>
              <a:buFont typeface="Arial"/>
              <a:buNone/>
            </a:pPr>
            <a:r>
              <a:rPr b="1" baseline="-25000" i="0" lang="en-US" sz="11600" u="none" cap="none" strike="noStrike">
                <a:solidFill>
                  <a:srgbClr val="FFFFFF"/>
                </a:solidFill>
                <a:latin typeface="Archivo"/>
                <a:ea typeface="Archivo"/>
                <a:cs typeface="Archivo"/>
                <a:sym typeface="Archivo"/>
              </a:rPr>
              <a:t>20</a:t>
            </a:r>
            <a:r>
              <a:rPr b="1" baseline="-25000" i="0" lang="en-US" sz="70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pic>
        <p:nvPicPr>
          <p:cNvPr id="299" name="Google Shape;299;p15"/>
          <p:cNvPicPr preferRelativeResize="0"/>
          <p:nvPr/>
        </p:nvPicPr>
        <p:blipFill rotWithShape="1">
          <a:blip r:embed="rId10">
            <a:alphaModFix/>
          </a:blip>
          <a:srcRect b="0" l="0" r="0" t="0"/>
          <a:stretch/>
        </p:blipFill>
        <p:spPr>
          <a:xfrm rot="5400000">
            <a:off x="6210300" y="2425700"/>
            <a:ext cx="1447800" cy="25400"/>
          </a:xfrm>
          <a:prstGeom prst="rect">
            <a:avLst/>
          </a:prstGeom>
          <a:noFill/>
          <a:ln>
            <a:noFill/>
          </a:ln>
        </p:spPr>
      </p:pic>
      <p:pic>
        <p:nvPicPr>
          <p:cNvPr id="300" name="Google Shape;300;p15"/>
          <p:cNvPicPr preferRelativeResize="0"/>
          <p:nvPr/>
        </p:nvPicPr>
        <p:blipFill rotWithShape="1">
          <a:blip r:embed="rId11">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304" name="Shape 304"/>
        <p:cNvGrpSpPr/>
        <p:nvPr/>
      </p:nvGrpSpPr>
      <p:grpSpPr>
        <a:xfrm>
          <a:off x="0" y="0"/>
          <a:ext cx="0" cy="0"/>
          <a:chOff x="0" y="0"/>
          <a:chExt cx="0" cy="0"/>
        </a:xfrm>
      </p:grpSpPr>
      <p:pic>
        <p:nvPicPr>
          <p:cNvPr id="305" name="Google Shape;305;g33eada21140_0_106"/>
          <p:cNvPicPr preferRelativeResize="0"/>
          <p:nvPr/>
        </p:nvPicPr>
        <p:blipFill rotWithShape="1">
          <a:blip r:embed="rId3">
            <a:alphaModFix/>
          </a:blip>
          <a:srcRect b="0" l="0" r="0" t="0"/>
          <a:stretch/>
        </p:blipFill>
        <p:spPr>
          <a:xfrm>
            <a:off x="10947400" y="-190500"/>
            <a:ext cx="5194300" cy="5194300"/>
          </a:xfrm>
          <a:prstGeom prst="rect">
            <a:avLst/>
          </a:prstGeom>
          <a:noFill/>
          <a:ln>
            <a:noFill/>
          </a:ln>
        </p:spPr>
      </p:pic>
      <p:pic>
        <p:nvPicPr>
          <p:cNvPr id="306" name="Google Shape;306;g33eada21140_0_106"/>
          <p:cNvPicPr preferRelativeResize="0"/>
          <p:nvPr/>
        </p:nvPicPr>
        <p:blipFill rotWithShape="1">
          <a:blip r:embed="rId3">
            <a:alphaModFix/>
          </a:blip>
          <a:srcRect b="0" l="0" r="0" t="0"/>
          <a:stretch/>
        </p:blipFill>
        <p:spPr>
          <a:xfrm>
            <a:off x="10947400" y="5067300"/>
            <a:ext cx="5194300" cy="5194300"/>
          </a:xfrm>
          <a:prstGeom prst="rect">
            <a:avLst/>
          </a:prstGeom>
          <a:noFill/>
          <a:ln>
            <a:noFill/>
          </a:ln>
        </p:spPr>
      </p:pic>
      <p:pic>
        <p:nvPicPr>
          <p:cNvPr id="307" name="Google Shape;307;g33eada21140_0_106"/>
          <p:cNvPicPr preferRelativeResize="0"/>
          <p:nvPr/>
        </p:nvPicPr>
        <p:blipFill rotWithShape="1">
          <a:blip r:embed="rId3">
            <a:alphaModFix/>
          </a:blip>
          <a:srcRect b="0" l="0" r="0" t="0"/>
          <a:stretch/>
        </p:blipFill>
        <p:spPr>
          <a:xfrm>
            <a:off x="16154400" y="-190500"/>
            <a:ext cx="5194300" cy="5194300"/>
          </a:xfrm>
          <a:prstGeom prst="rect">
            <a:avLst/>
          </a:prstGeom>
          <a:noFill/>
          <a:ln>
            <a:noFill/>
          </a:ln>
        </p:spPr>
      </p:pic>
      <p:pic>
        <p:nvPicPr>
          <p:cNvPr id="308" name="Google Shape;308;g33eada21140_0_106"/>
          <p:cNvPicPr preferRelativeResize="0"/>
          <p:nvPr/>
        </p:nvPicPr>
        <p:blipFill rotWithShape="1">
          <a:blip r:embed="rId3">
            <a:alphaModFix/>
          </a:blip>
          <a:srcRect b="0" l="0" r="0" t="0"/>
          <a:stretch/>
        </p:blipFill>
        <p:spPr>
          <a:xfrm>
            <a:off x="16154400" y="5067300"/>
            <a:ext cx="5194300" cy="5194300"/>
          </a:xfrm>
          <a:prstGeom prst="rect">
            <a:avLst/>
          </a:prstGeom>
          <a:noFill/>
          <a:ln>
            <a:noFill/>
          </a:ln>
        </p:spPr>
      </p:pic>
      <p:pic>
        <p:nvPicPr>
          <p:cNvPr id="309" name="Google Shape;309;g33eada21140_0_106"/>
          <p:cNvPicPr preferRelativeResize="0"/>
          <p:nvPr/>
        </p:nvPicPr>
        <p:blipFill rotWithShape="1">
          <a:blip r:embed="rId4">
            <a:alphaModFix/>
          </a:blip>
          <a:srcRect b="0" l="0" r="0" t="0"/>
          <a:stretch/>
        </p:blipFill>
        <p:spPr>
          <a:xfrm>
            <a:off x="-215900" y="-635000"/>
            <a:ext cx="2705100" cy="2705100"/>
          </a:xfrm>
          <a:prstGeom prst="rect">
            <a:avLst/>
          </a:prstGeom>
          <a:noFill/>
          <a:ln>
            <a:noFill/>
          </a:ln>
        </p:spPr>
      </p:pic>
      <p:pic>
        <p:nvPicPr>
          <p:cNvPr id="310" name="Google Shape;310;g33eada21140_0_106"/>
          <p:cNvPicPr preferRelativeResize="0"/>
          <p:nvPr/>
        </p:nvPicPr>
        <p:blipFill rotWithShape="1">
          <a:blip r:embed="rId5">
            <a:alphaModFix/>
          </a:blip>
          <a:srcRect b="0" l="0" r="0" t="0"/>
          <a:stretch/>
        </p:blipFill>
        <p:spPr>
          <a:xfrm>
            <a:off x="850900" y="-25400"/>
            <a:ext cx="1498600" cy="1498600"/>
          </a:xfrm>
          <a:prstGeom prst="rect">
            <a:avLst/>
          </a:prstGeom>
          <a:noFill/>
          <a:ln>
            <a:noFill/>
          </a:ln>
        </p:spPr>
      </p:pic>
      <p:sp>
        <p:nvSpPr>
          <p:cNvPr id="311" name="Google Shape;311;g33eada21140_0_106"/>
          <p:cNvSpPr txBox="1"/>
          <p:nvPr/>
        </p:nvSpPr>
        <p:spPr>
          <a:xfrm>
            <a:off x="1117600" y="2273300"/>
            <a:ext cx="8660400" cy="2844900"/>
          </a:xfrm>
          <a:prstGeom prst="rect">
            <a:avLst/>
          </a:prstGeom>
          <a:noFill/>
          <a:ln>
            <a:noFill/>
          </a:ln>
        </p:spPr>
        <p:txBody>
          <a:bodyPr anchorCtr="0" anchor="t" bIns="0" lIns="0" spcFirstLastPara="1" rIns="0" wrap="square" tIns="0">
            <a:noAutofit/>
          </a:bodyPr>
          <a:lstStyle/>
          <a:p>
            <a:pPr indent="0" lvl="0" marL="0" marR="0" rtl="0" algn="l">
              <a:lnSpc>
                <a:spcPct val="81339"/>
              </a:lnSpc>
              <a:spcBef>
                <a:spcPts val="0"/>
              </a:spcBef>
              <a:spcAft>
                <a:spcPts val="0"/>
              </a:spcAft>
              <a:buClr>
                <a:srgbClr val="000000"/>
              </a:buClr>
              <a:buSzPts val="11400"/>
              <a:buFont typeface="Arial"/>
              <a:buNone/>
            </a:pPr>
            <a:r>
              <a:rPr lang="en-US" sz="11400">
                <a:solidFill>
                  <a:srgbClr val="FFFFFF"/>
                </a:solidFill>
                <a:latin typeface="Archivo ExtraBold"/>
                <a:ea typeface="Archivo ExtraBold"/>
                <a:cs typeface="Archivo ExtraBold"/>
                <a:sym typeface="Archivo ExtraBold"/>
              </a:rPr>
              <a:t>What’s</a:t>
            </a:r>
            <a:br>
              <a:rPr lang="en-US" sz="11400">
                <a:solidFill>
                  <a:srgbClr val="FFFFFF"/>
                </a:solidFill>
                <a:latin typeface="Archivo ExtraBold"/>
                <a:ea typeface="Archivo ExtraBold"/>
                <a:cs typeface="Archivo ExtraBold"/>
                <a:sym typeface="Archivo ExtraBold"/>
              </a:rPr>
            </a:br>
            <a:r>
              <a:rPr lang="en-US" sz="11400">
                <a:solidFill>
                  <a:srgbClr val="FFFFFF"/>
                </a:solidFill>
                <a:latin typeface="Archivo ExtraBold"/>
                <a:ea typeface="Archivo ExtraBold"/>
                <a:cs typeface="Archivo ExtraBold"/>
                <a:sym typeface="Archivo ExtraBold"/>
              </a:rPr>
              <a:t>Next?</a:t>
            </a:r>
            <a:endParaRPr sz="11400">
              <a:solidFill>
                <a:srgbClr val="FFFFFF"/>
              </a:solidFill>
              <a:latin typeface="Archivo ExtraBold"/>
              <a:ea typeface="Archivo ExtraBold"/>
              <a:cs typeface="Archivo ExtraBold"/>
              <a:sym typeface="Archivo ExtraBold"/>
            </a:endParaRPr>
          </a:p>
        </p:txBody>
      </p:sp>
      <p:sp>
        <p:nvSpPr>
          <p:cNvPr id="312" name="Google Shape;312;g33eada21140_0_106"/>
          <p:cNvSpPr txBox="1"/>
          <p:nvPr/>
        </p:nvSpPr>
        <p:spPr>
          <a:xfrm>
            <a:off x="1117600" y="5468300"/>
            <a:ext cx="6553200" cy="14985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100"/>
              <a:buFont typeface="Arial"/>
              <a:buNone/>
            </a:pPr>
            <a:r>
              <a:rPr b="1" lang="en-US" sz="2100">
                <a:solidFill>
                  <a:srgbClr val="EEEEEE"/>
                </a:solidFill>
                <a:latin typeface="Archivo"/>
                <a:ea typeface="Archivo"/>
                <a:cs typeface="Archivo"/>
                <a:sym typeface="Archivo"/>
              </a:rPr>
              <a:t>SQL for Data Management</a:t>
            </a:r>
            <a:endParaRPr b="1" sz="2100">
              <a:solidFill>
                <a:srgbClr val="EEEEEE"/>
              </a:solidFill>
              <a:latin typeface="Archivo"/>
              <a:ea typeface="Archivo"/>
              <a:cs typeface="Archivo"/>
              <a:sym typeface="Archivo"/>
            </a:endParaRPr>
          </a:p>
          <a:p>
            <a:pPr indent="0" lvl="0" marL="0" marR="0" rtl="0" algn="just">
              <a:lnSpc>
                <a:spcPct val="116199"/>
              </a:lnSpc>
              <a:spcBef>
                <a:spcPts val="0"/>
              </a:spcBef>
              <a:spcAft>
                <a:spcPts val="0"/>
              </a:spcAft>
              <a:buClr>
                <a:srgbClr val="000000"/>
              </a:buClr>
              <a:buSzPts val="2100"/>
              <a:buFont typeface="Arial"/>
              <a:buNone/>
            </a:pPr>
            <a:r>
              <a:rPr lang="en-US" sz="2100">
                <a:solidFill>
                  <a:srgbClr val="EEEEEE"/>
                </a:solidFill>
                <a:latin typeface="Archivo"/>
                <a:ea typeface="Archivo"/>
                <a:cs typeface="Archivo"/>
                <a:sym typeface="Archivo"/>
              </a:rPr>
              <a:t>SQL adalah bahasa yang digunakan untuk mengelola dan mengambil data dari database dengan efisien. Menguasai SQL sangat penting bagi Data Scientist untuk mengolah data dalam jumlah besar.</a:t>
            </a:r>
            <a:endParaRPr sz="2100">
              <a:solidFill>
                <a:srgbClr val="EEEEEE"/>
              </a:solidFill>
              <a:latin typeface="Archivo"/>
              <a:ea typeface="Archivo"/>
              <a:cs typeface="Archivo"/>
              <a:sym typeface="Archivo"/>
            </a:endParaRPr>
          </a:p>
        </p:txBody>
      </p:sp>
      <p:sp>
        <p:nvSpPr>
          <p:cNvPr id="313" name="Google Shape;313;g33eada21140_0_106"/>
          <p:cNvSpPr txBox="1"/>
          <p:nvPr/>
        </p:nvSpPr>
        <p:spPr>
          <a:xfrm>
            <a:off x="1041400" y="7553000"/>
            <a:ext cx="6462000" cy="23859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2100">
                <a:solidFill>
                  <a:srgbClr val="EEEEEE"/>
                </a:solidFill>
                <a:latin typeface="Archivo"/>
                <a:ea typeface="Archivo"/>
                <a:cs typeface="Archivo"/>
                <a:sym typeface="Archivo"/>
              </a:rPr>
              <a:t>Databricks for Learning SQL</a:t>
            </a:r>
            <a:endParaRPr b="1" sz="2100">
              <a:solidFill>
                <a:srgbClr val="EEEEEE"/>
              </a:solidFill>
              <a:latin typeface="Archivo"/>
              <a:ea typeface="Archivo"/>
              <a:cs typeface="Archivo"/>
              <a:sym typeface="Archivo"/>
            </a:endParaRPr>
          </a:p>
          <a:p>
            <a:pPr indent="0" lvl="0" marL="0" rtl="0" algn="just">
              <a:lnSpc>
                <a:spcPct val="116199"/>
              </a:lnSpc>
              <a:spcBef>
                <a:spcPts val="0"/>
              </a:spcBef>
              <a:spcAft>
                <a:spcPts val="0"/>
              </a:spcAft>
              <a:buNone/>
            </a:pPr>
            <a:r>
              <a:rPr lang="en-US" sz="2100">
                <a:solidFill>
                  <a:srgbClr val="EEEEEE"/>
                </a:solidFill>
                <a:latin typeface="Archivo"/>
                <a:ea typeface="Archivo"/>
                <a:cs typeface="Archivo"/>
                <a:sym typeface="Archivo"/>
              </a:rPr>
              <a:t>Databricks adalah platform berbasis cloud yang memungkinkan analisis data dalam skala besar. Dengan fitur SQL-nya, Databricks memudahkan eksplorasi, transformasi, dan visualisasi data secara praktis.</a:t>
            </a:r>
            <a:endParaRPr sz="2100">
              <a:solidFill>
                <a:srgbClr val="EEEEEE"/>
              </a:solidFill>
              <a:latin typeface="Archivo"/>
              <a:ea typeface="Archivo"/>
              <a:cs typeface="Archivo"/>
              <a:sym typeface="Archiv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7" name="Shape 317"/>
        <p:cNvGrpSpPr/>
        <p:nvPr/>
      </p:nvGrpSpPr>
      <p:grpSpPr>
        <a:xfrm>
          <a:off x="0" y="0"/>
          <a:ext cx="0" cy="0"/>
          <a:chOff x="0" y="0"/>
          <a:chExt cx="0" cy="0"/>
        </a:xfrm>
      </p:grpSpPr>
      <p:pic>
        <p:nvPicPr>
          <p:cNvPr id="318" name="Google Shape;318;p16"/>
          <p:cNvPicPr preferRelativeResize="0"/>
          <p:nvPr/>
        </p:nvPicPr>
        <p:blipFill rotWithShape="1">
          <a:blip r:embed="rId3">
            <a:alphaModFix/>
          </a:blip>
          <a:srcRect b="0" l="0" r="0" t="0"/>
          <a:stretch/>
        </p:blipFill>
        <p:spPr>
          <a:xfrm rot="9180000">
            <a:off x="-4229100" y="-215900"/>
            <a:ext cx="10350500" cy="5334000"/>
          </a:xfrm>
          <a:prstGeom prst="rect">
            <a:avLst/>
          </a:prstGeom>
          <a:noFill/>
          <a:ln>
            <a:noFill/>
          </a:ln>
        </p:spPr>
      </p:pic>
      <p:pic>
        <p:nvPicPr>
          <p:cNvPr id="319" name="Google Shape;319;p16"/>
          <p:cNvPicPr preferRelativeResize="0"/>
          <p:nvPr/>
        </p:nvPicPr>
        <p:blipFill rotWithShape="1">
          <a:blip r:embed="rId4">
            <a:alphaModFix/>
          </a:blip>
          <a:srcRect b="0" l="0" r="0" t="0"/>
          <a:stretch/>
        </p:blipFill>
        <p:spPr>
          <a:xfrm>
            <a:off x="10528300" y="-698500"/>
            <a:ext cx="10287000" cy="10464800"/>
          </a:xfrm>
          <a:prstGeom prst="rect">
            <a:avLst/>
          </a:prstGeom>
          <a:noFill/>
          <a:ln>
            <a:noFill/>
          </a:ln>
        </p:spPr>
      </p:pic>
      <p:pic>
        <p:nvPicPr>
          <p:cNvPr id="320" name="Google Shape;320;p16"/>
          <p:cNvPicPr preferRelativeResize="0"/>
          <p:nvPr/>
        </p:nvPicPr>
        <p:blipFill rotWithShape="1">
          <a:blip r:embed="rId5">
            <a:alphaModFix/>
          </a:blip>
          <a:srcRect b="0" l="0" r="0" t="0"/>
          <a:stretch/>
        </p:blipFill>
        <p:spPr>
          <a:xfrm>
            <a:off x="13373100" y="2730500"/>
            <a:ext cx="3276600" cy="3276600"/>
          </a:xfrm>
          <a:prstGeom prst="rect">
            <a:avLst/>
          </a:prstGeom>
          <a:noFill/>
          <a:ln>
            <a:noFill/>
          </a:ln>
        </p:spPr>
      </p:pic>
      <p:pic>
        <p:nvPicPr>
          <p:cNvPr id="321" name="Google Shape;321;p16"/>
          <p:cNvPicPr preferRelativeResize="0"/>
          <p:nvPr/>
        </p:nvPicPr>
        <p:blipFill rotWithShape="1">
          <a:blip r:embed="rId6">
            <a:alphaModFix/>
          </a:blip>
          <a:srcRect b="0" l="0" r="0" t="0"/>
          <a:stretch/>
        </p:blipFill>
        <p:spPr>
          <a:xfrm>
            <a:off x="13373100" y="6388100"/>
            <a:ext cx="3276600" cy="685800"/>
          </a:xfrm>
          <a:prstGeom prst="rect">
            <a:avLst/>
          </a:prstGeom>
          <a:noFill/>
          <a:ln>
            <a:noFill/>
          </a:ln>
        </p:spPr>
      </p:pic>
      <p:sp>
        <p:nvSpPr>
          <p:cNvPr id="322" name="Google Shape;322;p16"/>
          <p:cNvSpPr txBox="1"/>
          <p:nvPr/>
        </p:nvSpPr>
        <p:spPr>
          <a:xfrm>
            <a:off x="13843000" y="6489700"/>
            <a:ext cx="2336800" cy="50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900"/>
              <a:buFont typeface="Arial"/>
              <a:buNone/>
            </a:pPr>
            <a:r>
              <a:rPr b="1" i="0" lang="en-US" sz="2900" u="none" cap="none" strike="noStrike">
                <a:solidFill>
                  <a:srgbClr val="3A3685"/>
                </a:solidFill>
                <a:latin typeface="Archivo Medium"/>
                <a:ea typeface="Archivo Medium"/>
                <a:cs typeface="Archivo Medium"/>
                <a:sym typeface="Archivo Medium"/>
              </a:rPr>
              <a:t>Contact Us</a:t>
            </a:r>
            <a:endParaRPr b="0" i="0" sz="1400" u="none" cap="none" strike="noStrike">
              <a:solidFill>
                <a:srgbClr val="000000"/>
              </a:solidFill>
              <a:latin typeface="Arial"/>
              <a:ea typeface="Arial"/>
              <a:cs typeface="Arial"/>
              <a:sym typeface="Arial"/>
            </a:endParaRPr>
          </a:p>
        </p:txBody>
      </p:sp>
      <p:pic>
        <p:nvPicPr>
          <p:cNvPr id="323" name="Google Shape;323;p16"/>
          <p:cNvPicPr preferRelativeResize="0"/>
          <p:nvPr/>
        </p:nvPicPr>
        <p:blipFill rotWithShape="1">
          <a:blip r:embed="rId7">
            <a:alphaModFix/>
          </a:blip>
          <a:srcRect b="0" l="0" r="0" t="0"/>
          <a:stretch/>
        </p:blipFill>
        <p:spPr>
          <a:xfrm>
            <a:off x="13804900" y="3162300"/>
            <a:ext cx="2400300" cy="2400300"/>
          </a:xfrm>
          <a:prstGeom prst="rect">
            <a:avLst/>
          </a:prstGeom>
          <a:noFill/>
          <a:ln>
            <a:noFill/>
          </a:ln>
        </p:spPr>
      </p:pic>
      <p:sp>
        <p:nvSpPr>
          <p:cNvPr id="324" name="Google Shape;324;p16"/>
          <p:cNvSpPr txBox="1"/>
          <p:nvPr/>
        </p:nvSpPr>
        <p:spPr>
          <a:xfrm>
            <a:off x="838200" y="1727200"/>
            <a:ext cx="11404600" cy="4025900"/>
          </a:xfrm>
          <a:prstGeom prst="rect">
            <a:avLst/>
          </a:prstGeom>
          <a:noFill/>
          <a:ln>
            <a:noFill/>
          </a:ln>
        </p:spPr>
        <p:txBody>
          <a:bodyPr anchorCtr="0" anchor="b" bIns="0" lIns="0" spcFirstLastPara="1" rIns="0" wrap="square" tIns="0">
            <a:noAutofit/>
          </a:bodyPr>
          <a:lstStyle/>
          <a:p>
            <a:pPr indent="0" lvl="0" marL="0" marR="0" rtl="0" algn="l">
              <a:lnSpc>
                <a:spcPct val="83000"/>
              </a:lnSpc>
              <a:spcBef>
                <a:spcPts val="0"/>
              </a:spcBef>
              <a:spcAft>
                <a:spcPts val="0"/>
              </a:spcAft>
              <a:buClr>
                <a:srgbClr val="000000"/>
              </a:buClr>
              <a:buSzPts val="13200"/>
              <a:buFont typeface="Arial"/>
              <a:buNone/>
            </a:pPr>
            <a:r>
              <a:rPr b="1" i="0" lang="en-US" sz="13200" u="none" cap="none" strike="noStrike">
                <a:solidFill>
                  <a:srgbClr val="3A3685"/>
                </a:solidFill>
                <a:latin typeface="Archivo"/>
                <a:ea typeface="Archivo"/>
                <a:cs typeface="Archivo"/>
                <a:sym typeface="Archivo"/>
              </a:rPr>
              <a:t>Any Question?</a:t>
            </a:r>
            <a:endParaRPr b="0" i="0" sz="1400" u="none" cap="none" strike="noStrike">
              <a:solidFill>
                <a:srgbClr val="000000"/>
              </a:solidFill>
              <a:latin typeface="Arial"/>
              <a:ea typeface="Arial"/>
              <a:cs typeface="Arial"/>
              <a:sym typeface="Arial"/>
            </a:endParaRPr>
          </a:p>
        </p:txBody>
      </p:sp>
      <p:pic>
        <p:nvPicPr>
          <p:cNvPr id="325" name="Google Shape;325;p16"/>
          <p:cNvPicPr preferRelativeResize="0"/>
          <p:nvPr/>
        </p:nvPicPr>
        <p:blipFill rotWithShape="1">
          <a:blip r:embed="rId8">
            <a:alphaModFix/>
          </a:blip>
          <a:srcRect b="0" l="0" r="0" t="0"/>
          <a:stretch/>
        </p:blipFill>
        <p:spPr>
          <a:xfrm>
            <a:off x="838200" y="7048500"/>
            <a:ext cx="5295900" cy="711200"/>
          </a:xfrm>
          <a:prstGeom prst="rect">
            <a:avLst/>
          </a:prstGeom>
          <a:noFill/>
          <a:ln>
            <a:noFill/>
          </a:ln>
        </p:spPr>
      </p:pic>
      <p:sp>
        <p:nvSpPr>
          <p:cNvPr id="326" name="Google Shape;326;p16"/>
          <p:cNvSpPr txBox="1"/>
          <p:nvPr/>
        </p:nvSpPr>
        <p:spPr>
          <a:xfrm>
            <a:off x="1219200" y="7200900"/>
            <a:ext cx="21082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Presented by</a:t>
            </a:r>
            <a:endParaRPr b="0" i="0" sz="1400" u="none" cap="none" strike="noStrike">
              <a:solidFill>
                <a:srgbClr val="000000"/>
              </a:solidFill>
              <a:latin typeface="Arial"/>
              <a:ea typeface="Arial"/>
              <a:cs typeface="Arial"/>
              <a:sym typeface="Arial"/>
            </a:endParaRPr>
          </a:p>
        </p:txBody>
      </p:sp>
      <p:sp>
        <p:nvSpPr>
          <p:cNvPr id="327" name="Google Shape;327;p16"/>
          <p:cNvSpPr txBox="1"/>
          <p:nvPr/>
        </p:nvSpPr>
        <p:spPr>
          <a:xfrm>
            <a:off x="3581400" y="7213600"/>
            <a:ext cx="17653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2200">
                <a:solidFill>
                  <a:srgbClr val="FFFFFF"/>
                </a:solidFill>
                <a:latin typeface="Archivo"/>
                <a:ea typeface="Archivo"/>
                <a:cs typeface="Archivo"/>
                <a:sym typeface="Archivo"/>
              </a:rPr>
              <a:t>Dimas Putra</a:t>
            </a:r>
            <a:endParaRPr b="0" i="0" sz="1400" u="none" cap="none" strike="noStrike">
              <a:solidFill>
                <a:srgbClr val="000000"/>
              </a:solidFill>
              <a:latin typeface="Arial"/>
              <a:ea typeface="Arial"/>
              <a:cs typeface="Arial"/>
              <a:sym typeface="Arial"/>
            </a:endParaRPr>
          </a:p>
        </p:txBody>
      </p:sp>
      <p:pic>
        <p:nvPicPr>
          <p:cNvPr id="328" name="Google Shape;328;p16"/>
          <p:cNvPicPr preferRelativeResize="0"/>
          <p:nvPr/>
        </p:nvPicPr>
        <p:blipFill rotWithShape="1">
          <a:blip r:embed="rId8">
            <a:alphaModFix/>
          </a:blip>
          <a:srcRect b="0" l="0" r="0" t="0"/>
          <a:stretch/>
        </p:blipFill>
        <p:spPr>
          <a:xfrm>
            <a:off x="838200" y="7950200"/>
            <a:ext cx="7295175" cy="711200"/>
          </a:xfrm>
          <a:prstGeom prst="rect">
            <a:avLst/>
          </a:prstGeom>
          <a:noFill/>
          <a:ln>
            <a:noFill/>
          </a:ln>
        </p:spPr>
      </p:pic>
      <p:sp>
        <p:nvSpPr>
          <p:cNvPr id="329" name="Google Shape;329;p16"/>
          <p:cNvSpPr txBox="1"/>
          <p:nvPr/>
        </p:nvSpPr>
        <p:spPr>
          <a:xfrm>
            <a:off x="1219200" y="80645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Email</a:t>
            </a:r>
            <a:endParaRPr b="0" i="0" sz="1400" u="none" cap="none" strike="noStrike">
              <a:solidFill>
                <a:srgbClr val="000000"/>
              </a:solidFill>
              <a:latin typeface="Arial"/>
              <a:ea typeface="Arial"/>
              <a:cs typeface="Arial"/>
              <a:sym typeface="Arial"/>
            </a:endParaRPr>
          </a:p>
        </p:txBody>
      </p:sp>
      <p:sp>
        <p:nvSpPr>
          <p:cNvPr id="330" name="Google Shape;330;p16"/>
          <p:cNvSpPr txBox="1"/>
          <p:nvPr/>
        </p:nvSpPr>
        <p:spPr>
          <a:xfrm>
            <a:off x="3543100" y="8077200"/>
            <a:ext cx="4483200" cy="3936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lang="en-US" sz="2200">
                <a:solidFill>
                  <a:srgbClr val="FFFFFF"/>
                </a:solidFill>
                <a:latin typeface="Archivo"/>
                <a:ea typeface="Archivo"/>
                <a:cs typeface="Archivo"/>
                <a:sym typeface="Archivo"/>
              </a:rPr>
              <a:t>dimashermawan2103@gmail.com</a:t>
            </a:r>
            <a:endParaRPr b="0" i="0" sz="1400" u="none" cap="none" strike="noStrike">
              <a:solidFill>
                <a:srgbClr val="000000"/>
              </a:solidFill>
              <a:latin typeface="Arial"/>
              <a:ea typeface="Arial"/>
              <a:cs typeface="Arial"/>
              <a:sym typeface="Arial"/>
            </a:endParaRPr>
          </a:p>
        </p:txBody>
      </p:sp>
      <p:pic>
        <p:nvPicPr>
          <p:cNvPr id="331" name="Google Shape;331;p16"/>
          <p:cNvPicPr preferRelativeResize="0"/>
          <p:nvPr/>
        </p:nvPicPr>
        <p:blipFill rotWithShape="1">
          <a:blip r:embed="rId9">
            <a:alphaModFix/>
          </a:blip>
          <a:srcRect b="0" l="0" r="0" t="0"/>
          <a:stretch/>
        </p:blipFill>
        <p:spPr>
          <a:xfrm rot="10800000">
            <a:off x="8293100" y="7175500"/>
            <a:ext cx="4483100" cy="4699000"/>
          </a:xfrm>
          <a:prstGeom prst="rect">
            <a:avLst/>
          </a:prstGeom>
          <a:noFill/>
          <a:ln>
            <a:noFill/>
          </a:ln>
        </p:spPr>
      </p:pic>
      <p:pic>
        <p:nvPicPr>
          <p:cNvPr id="332" name="Google Shape;332;p16"/>
          <p:cNvPicPr preferRelativeResize="0"/>
          <p:nvPr/>
        </p:nvPicPr>
        <p:blipFill rotWithShape="1">
          <a:blip r:embed="rId8">
            <a:alphaModFix/>
          </a:blip>
          <a:srcRect b="0" l="0" r="0" t="0"/>
          <a:stretch/>
        </p:blipFill>
        <p:spPr>
          <a:xfrm>
            <a:off x="838200" y="8801100"/>
            <a:ext cx="5295900" cy="711200"/>
          </a:xfrm>
          <a:prstGeom prst="rect">
            <a:avLst/>
          </a:prstGeom>
          <a:noFill/>
          <a:ln>
            <a:noFill/>
          </a:ln>
        </p:spPr>
      </p:pic>
      <p:pic>
        <p:nvPicPr>
          <p:cNvPr id="333" name="Google Shape;333;p16"/>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
        <p:nvSpPr>
          <p:cNvPr id="334" name="Google Shape;334;p16"/>
          <p:cNvSpPr txBox="1"/>
          <p:nvPr/>
        </p:nvSpPr>
        <p:spPr>
          <a:xfrm>
            <a:off x="1219200" y="8928100"/>
            <a:ext cx="1409700" cy="4191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400"/>
              <a:buFont typeface="Arial"/>
              <a:buNone/>
            </a:pPr>
            <a:r>
              <a:rPr b="1" i="0" lang="en-US" sz="2400" u="none" cap="none" strike="noStrike">
                <a:solidFill>
                  <a:srgbClr val="FFFFFF"/>
                </a:solidFill>
                <a:latin typeface="Archivo"/>
                <a:ea typeface="Archivo"/>
                <a:cs typeface="Archivo"/>
                <a:sym typeface="Archivo"/>
              </a:rPr>
              <a:t>Call</a:t>
            </a:r>
            <a:endParaRPr b="0" i="0" sz="1400" u="none" cap="none" strike="noStrike">
              <a:solidFill>
                <a:srgbClr val="000000"/>
              </a:solidFill>
              <a:latin typeface="Arial"/>
              <a:ea typeface="Arial"/>
              <a:cs typeface="Arial"/>
              <a:sym typeface="Arial"/>
            </a:endParaRPr>
          </a:p>
        </p:txBody>
      </p:sp>
      <p:sp>
        <p:nvSpPr>
          <p:cNvPr id="335" name="Google Shape;335;p16"/>
          <p:cNvSpPr txBox="1"/>
          <p:nvPr/>
        </p:nvSpPr>
        <p:spPr>
          <a:xfrm>
            <a:off x="3556000" y="8940800"/>
            <a:ext cx="2527300" cy="3937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2200"/>
              <a:buFont typeface="Arial"/>
              <a:buNone/>
            </a:pPr>
            <a:r>
              <a:rPr b="0" i="0" lang="en-US" sz="2200" u="none" cap="none" strike="noStrike">
                <a:solidFill>
                  <a:srgbClr val="FFFFFF"/>
                </a:solidFill>
                <a:latin typeface="Archivo"/>
                <a:ea typeface="Archivo"/>
                <a:cs typeface="Archivo"/>
                <a:sym typeface="Archivo"/>
              </a:rPr>
              <a:t>+62 </a:t>
            </a:r>
            <a:r>
              <a:rPr lang="en-US" sz="2200">
                <a:solidFill>
                  <a:srgbClr val="FFFFFF"/>
                </a:solidFill>
                <a:latin typeface="Archivo"/>
                <a:ea typeface="Archivo"/>
                <a:cs typeface="Archivo"/>
                <a:sym typeface="Archivo"/>
              </a:rPr>
              <a:t>85336196913</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93A78"/>
        </a:solidFill>
      </p:bgPr>
    </p:bg>
    <p:spTree>
      <p:nvGrpSpPr>
        <p:cNvPr id="339" name="Shape 339"/>
        <p:cNvGrpSpPr/>
        <p:nvPr/>
      </p:nvGrpSpPr>
      <p:grpSpPr>
        <a:xfrm>
          <a:off x="0" y="0"/>
          <a:ext cx="0" cy="0"/>
          <a:chOff x="0" y="0"/>
          <a:chExt cx="0" cy="0"/>
        </a:xfrm>
      </p:grpSpPr>
      <p:pic>
        <p:nvPicPr>
          <p:cNvPr id="340" name="Google Shape;340;p17"/>
          <p:cNvPicPr preferRelativeResize="0"/>
          <p:nvPr/>
        </p:nvPicPr>
        <p:blipFill rotWithShape="1">
          <a:blip r:embed="rId3">
            <a:alphaModFix/>
          </a:blip>
          <a:srcRect b="0" l="0" r="0" t="0"/>
          <a:stretch/>
        </p:blipFill>
        <p:spPr>
          <a:xfrm>
            <a:off x="7391400" y="3213100"/>
            <a:ext cx="3505200" cy="749300"/>
          </a:xfrm>
          <a:prstGeom prst="rect">
            <a:avLst/>
          </a:prstGeom>
          <a:noFill/>
          <a:ln>
            <a:noFill/>
          </a:ln>
        </p:spPr>
      </p:pic>
      <p:pic>
        <p:nvPicPr>
          <p:cNvPr id="341" name="Google Shape;341;p17"/>
          <p:cNvPicPr preferRelativeResize="0"/>
          <p:nvPr/>
        </p:nvPicPr>
        <p:blipFill rotWithShape="1">
          <a:blip r:embed="rId4">
            <a:alphaModFix/>
          </a:blip>
          <a:srcRect b="0" l="0" r="0" t="0"/>
          <a:stretch/>
        </p:blipFill>
        <p:spPr>
          <a:xfrm>
            <a:off x="-812800" y="1816100"/>
            <a:ext cx="1765300" cy="1765300"/>
          </a:xfrm>
          <a:prstGeom prst="rect">
            <a:avLst/>
          </a:prstGeom>
          <a:noFill/>
          <a:ln>
            <a:noFill/>
          </a:ln>
        </p:spPr>
      </p:pic>
      <p:pic>
        <p:nvPicPr>
          <p:cNvPr id="342" name="Google Shape;342;p17"/>
          <p:cNvPicPr preferRelativeResize="0"/>
          <p:nvPr/>
        </p:nvPicPr>
        <p:blipFill rotWithShape="1">
          <a:blip r:embed="rId5">
            <a:alphaModFix/>
          </a:blip>
          <a:srcRect b="0" l="0" r="0" t="0"/>
          <a:stretch/>
        </p:blipFill>
        <p:spPr>
          <a:xfrm>
            <a:off x="16802100" y="4165600"/>
            <a:ext cx="3416300" cy="3416300"/>
          </a:xfrm>
          <a:prstGeom prst="rect">
            <a:avLst/>
          </a:prstGeom>
          <a:noFill/>
          <a:ln>
            <a:noFill/>
          </a:ln>
        </p:spPr>
      </p:pic>
      <p:pic>
        <p:nvPicPr>
          <p:cNvPr id="343" name="Google Shape;343;p17"/>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
        <p:nvSpPr>
          <p:cNvPr id="344" name="Google Shape;344;p17"/>
          <p:cNvSpPr txBox="1"/>
          <p:nvPr/>
        </p:nvSpPr>
        <p:spPr>
          <a:xfrm>
            <a:off x="1844100" y="8102600"/>
            <a:ext cx="14599800" cy="8637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4900"/>
              <a:buFont typeface="Arial"/>
              <a:buNone/>
            </a:pPr>
            <a:r>
              <a:rPr b="0" i="0" lang="en-US" sz="4900" u="none" cap="none" strike="noStrike">
                <a:solidFill>
                  <a:srgbClr val="FFFFFF"/>
                </a:solidFill>
                <a:latin typeface="Archivo"/>
                <a:ea typeface="Archivo"/>
                <a:cs typeface="Archivo"/>
                <a:sym typeface="Archivo"/>
              </a:rPr>
              <a:t>"</a:t>
            </a:r>
            <a:r>
              <a:rPr b="1" lang="en-US" sz="4900">
                <a:solidFill>
                  <a:srgbClr val="FFFFFF"/>
                </a:solidFill>
                <a:latin typeface="Archivo"/>
                <a:ea typeface="Archivo"/>
                <a:cs typeface="Archivo"/>
                <a:sym typeface="Archivo"/>
              </a:rPr>
              <a:t>Torture the data, and it will confess to anything</a:t>
            </a:r>
            <a:r>
              <a:rPr b="0" i="0" lang="en-US" sz="4900" u="none" cap="none" strike="noStrike">
                <a:solidFill>
                  <a:srgbClr val="FFFFFF"/>
                </a:solidFill>
                <a:latin typeface="Archivo"/>
                <a:ea typeface="Archivo"/>
                <a:cs typeface="Archivo"/>
                <a:sym typeface="Archivo"/>
              </a:rPr>
              <a:t>"</a:t>
            </a:r>
            <a:endParaRPr b="0" i="0" sz="1400" u="none" cap="none" strike="noStrike">
              <a:solidFill>
                <a:srgbClr val="000000"/>
              </a:solidFill>
              <a:latin typeface="Arial"/>
              <a:ea typeface="Arial"/>
              <a:cs typeface="Arial"/>
              <a:sym typeface="Arial"/>
            </a:endParaRPr>
          </a:p>
        </p:txBody>
      </p:sp>
      <p:sp>
        <p:nvSpPr>
          <p:cNvPr id="345" name="Google Shape;345;p17"/>
          <p:cNvSpPr txBox="1"/>
          <p:nvPr/>
        </p:nvSpPr>
        <p:spPr>
          <a:xfrm>
            <a:off x="1663700" y="3937000"/>
            <a:ext cx="14960600" cy="25781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14500"/>
              <a:buFont typeface="Arial"/>
              <a:buNone/>
            </a:pPr>
            <a:r>
              <a:rPr b="1" i="0" lang="en-US" sz="14500" u="none" cap="none" strike="noStrike">
                <a:solidFill>
                  <a:srgbClr val="38AF69"/>
                </a:solidFill>
                <a:latin typeface="Archivo"/>
                <a:ea typeface="Archivo"/>
                <a:cs typeface="Archivo"/>
                <a:sym typeface="Archivo"/>
              </a:rPr>
              <a:t>Terima Kasih</a:t>
            </a:r>
            <a:endParaRPr b="0" i="0" sz="1400" u="none" cap="none" strike="noStrike">
              <a:solidFill>
                <a:srgbClr val="000000"/>
              </a:solidFill>
              <a:latin typeface="Arial"/>
              <a:ea typeface="Arial"/>
              <a:cs typeface="Arial"/>
              <a:sym typeface="Arial"/>
            </a:endParaRPr>
          </a:p>
        </p:txBody>
      </p:sp>
      <p:pic>
        <p:nvPicPr>
          <p:cNvPr id="346" name="Google Shape;346;p17"/>
          <p:cNvPicPr preferRelativeResize="0"/>
          <p:nvPr/>
        </p:nvPicPr>
        <p:blipFill rotWithShape="1">
          <a:blip r:embed="rId7">
            <a:alphaModFix/>
          </a:blip>
          <a:srcRect b="0" l="0" r="0" t="0"/>
          <a:stretch/>
        </p:blipFill>
        <p:spPr>
          <a:xfrm>
            <a:off x="812800" y="0"/>
            <a:ext cx="1498600" cy="1498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 name="Shape 99"/>
        <p:cNvGrpSpPr/>
        <p:nvPr/>
      </p:nvGrpSpPr>
      <p:grpSpPr>
        <a:xfrm>
          <a:off x="0" y="0"/>
          <a:ext cx="0" cy="0"/>
          <a:chOff x="0" y="0"/>
          <a:chExt cx="0" cy="0"/>
        </a:xfrm>
      </p:grpSpPr>
      <p:pic>
        <p:nvPicPr>
          <p:cNvPr id="100" name="Google Shape;100;p3"/>
          <p:cNvPicPr preferRelativeResize="0"/>
          <p:nvPr/>
        </p:nvPicPr>
        <p:blipFill rotWithShape="1">
          <a:blip r:embed="rId3">
            <a:alphaModFix/>
          </a:blip>
          <a:srcRect b="0" l="0" r="0" t="0"/>
          <a:stretch/>
        </p:blipFill>
        <p:spPr>
          <a:xfrm>
            <a:off x="9245600" y="0"/>
            <a:ext cx="9042400" cy="10287000"/>
          </a:xfrm>
          <a:prstGeom prst="rect">
            <a:avLst/>
          </a:prstGeom>
          <a:noFill/>
          <a:ln>
            <a:noFill/>
          </a:ln>
          <a:effectLst>
            <a:outerShdw blurRad="813197" dir="2700000" dist="834109">
              <a:srgbClr val="000000">
                <a:alpha val="49411"/>
              </a:srgbClr>
            </a:outerShdw>
          </a:effectLst>
        </p:spPr>
      </p:pic>
      <p:pic>
        <p:nvPicPr>
          <p:cNvPr id="101" name="Google Shape;101;p3"/>
          <p:cNvPicPr preferRelativeResize="0"/>
          <p:nvPr/>
        </p:nvPicPr>
        <p:blipFill rotWithShape="1">
          <a:blip r:embed="rId4">
            <a:alphaModFix/>
          </a:blip>
          <a:srcRect b="0" l="0" r="0" t="0"/>
          <a:stretch/>
        </p:blipFill>
        <p:spPr>
          <a:xfrm>
            <a:off x="10668000" y="1346200"/>
            <a:ext cx="6172200" cy="7620000"/>
          </a:xfrm>
          <a:prstGeom prst="rect">
            <a:avLst/>
          </a:prstGeom>
          <a:noFill/>
          <a:ln>
            <a:noFill/>
          </a:ln>
        </p:spPr>
      </p:pic>
      <p:sp>
        <p:nvSpPr>
          <p:cNvPr id="102" name="Google Shape;102;p3"/>
          <p:cNvSpPr txBox="1"/>
          <p:nvPr/>
        </p:nvSpPr>
        <p:spPr>
          <a:xfrm>
            <a:off x="876300" y="1320800"/>
            <a:ext cx="8445500" cy="12827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7200"/>
              <a:buFont typeface="Arial"/>
              <a:buNone/>
            </a:pPr>
            <a:r>
              <a:rPr b="1" i="0" lang="en-US" sz="7200" u="none" cap="none" strike="noStrike">
                <a:solidFill>
                  <a:srgbClr val="293A78"/>
                </a:solidFill>
                <a:latin typeface="Archivo"/>
                <a:ea typeface="Archivo"/>
                <a:cs typeface="Archivo"/>
                <a:sym typeface="Archivo"/>
              </a:rPr>
              <a:t>Table of Contents</a:t>
            </a:r>
            <a:endParaRPr b="0" i="0" sz="1400" u="none" cap="none" strike="noStrike">
              <a:solidFill>
                <a:srgbClr val="000000"/>
              </a:solidFill>
              <a:latin typeface="Arial"/>
              <a:ea typeface="Arial"/>
              <a:cs typeface="Arial"/>
              <a:sym typeface="Arial"/>
            </a:endParaRPr>
          </a:p>
        </p:txBody>
      </p:sp>
      <p:pic>
        <p:nvPicPr>
          <p:cNvPr id="103" name="Google Shape;103;p3"/>
          <p:cNvPicPr preferRelativeResize="0"/>
          <p:nvPr/>
        </p:nvPicPr>
        <p:blipFill rotWithShape="1">
          <a:blip r:embed="rId5">
            <a:alphaModFix/>
          </a:blip>
          <a:srcRect b="0" l="0" r="0" t="0"/>
          <a:stretch/>
        </p:blipFill>
        <p:spPr>
          <a:xfrm>
            <a:off x="1181100" y="3213100"/>
            <a:ext cx="292100" cy="292100"/>
          </a:xfrm>
          <a:prstGeom prst="rect">
            <a:avLst/>
          </a:prstGeom>
          <a:noFill/>
          <a:ln>
            <a:noFill/>
          </a:ln>
        </p:spPr>
      </p:pic>
      <p:sp>
        <p:nvSpPr>
          <p:cNvPr id="104" name="Google Shape;104;p3"/>
          <p:cNvSpPr txBox="1"/>
          <p:nvPr/>
        </p:nvSpPr>
        <p:spPr>
          <a:xfrm>
            <a:off x="1676400" y="31623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What’s Data?</a:t>
            </a:r>
            <a:endParaRPr b="0" i="0" sz="1400" u="none" cap="none" strike="noStrike">
              <a:solidFill>
                <a:srgbClr val="000000"/>
              </a:solidFill>
              <a:latin typeface="Arial"/>
              <a:ea typeface="Arial"/>
              <a:cs typeface="Arial"/>
              <a:sym typeface="Arial"/>
            </a:endParaRPr>
          </a:p>
        </p:txBody>
      </p:sp>
      <p:sp>
        <p:nvSpPr>
          <p:cNvPr id="105" name="Google Shape;105;p3"/>
          <p:cNvSpPr txBox="1"/>
          <p:nvPr/>
        </p:nvSpPr>
        <p:spPr>
          <a:xfrm>
            <a:off x="7340600" y="31623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3</a:t>
            </a:r>
            <a:endParaRPr b="0" i="0" sz="1400" u="none" cap="none" strike="noStrike">
              <a:solidFill>
                <a:srgbClr val="000000"/>
              </a:solidFill>
              <a:latin typeface="Arial"/>
              <a:ea typeface="Arial"/>
              <a:cs typeface="Arial"/>
              <a:sym typeface="Arial"/>
            </a:endParaRPr>
          </a:p>
        </p:txBody>
      </p:sp>
      <p:pic>
        <p:nvPicPr>
          <p:cNvPr id="106" name="Google Shape;106;p3"/>
          <p:cNvPicPr preferRelativeResize="0"/>
          <p:nvPr/>
        </p:nvPicPr>
        <p:blipFill rotWithShape="1">
          <a:blip r:embed="rId5">
            <a:alphaModFix/>
          </a:blip>
          <a:srcRect b="0" l="0" r="0" t="0"/>
          <a:stretch/>
        </p:blipFill>
        <p:spPr>
          <a:xfrm>
            <a:off x="1181100" y="3721100"/>
            <a:ext cx="292100" cy="292100"/>
          </a:xfrm>
          <a:prstGeom prst="rect">
            <a:avLst/>
          </a:prstGeom>
          <a:noFill/>
          <a:ln>
            <a:noFill/>
          </a:ln>
        </p:spPr>
      </p:pic>
      <p:sp>
        <p:nvSpPr>
          <p:cNvPr id="107" name="Google Shape;107;p3"/>
          <p:cNvSpPr txBox="1"/>
          <p:nvPr/>
        </p:nvSpPr>
        <p:spPr>
          <a:xfrm>
            <a:off x="1676400" y="3683000"/>
            <a:ext cx="52152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What’s Data Science and Why’s Important?</a:t>
            </a:r>
            <a:endParaRPr b="0" i="0" sz="1400" u="none" cap="none" strike="noStrike">
              <a:solidFill>
                <a:srgbClr val="000000"/>
              </a:solidFill>
              <a:latin typeface="Arial"/>
              <a:ea typeface="Arial"/>
              <a:cs typeface="Arial"/>
              <a:sym typeface="Arial"/>
            </a:endParaRPr>
          </a:p>
        </p:txBody>
      </p:sp>
      <p:sp>
        <p:nvSpPr>
          <p:cNvPr id="108" name="Google Shape;108;p3"/>
          <p:cNvSpPr txBox="1"/>
          <p:nvPr/>
        </p:nvSpPr>
        <p:spPr>
          <a:xfrm>
            <a:off x="7340600" y="36830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4</a:t>
            </a:r>
            <a:endParaRPr b="0" i="0" sz="1400" u="none" cap="none" strike="noStrike">
              <a:solidFill>
                <a:srgbClr val="000000"/>
              </a:solidFill>
              <a:latin typeface="Arial"/>
              <a:ea typeface="Arial"/>
              <a:cs typeface="Arial"/>
              <a:sym typeface="Arial"/>
            </a:endParaRPr>
          </a:p>
        </p:txBody>
      </p:sp>
      <p:pic>
        <p:nvPicPr>
          <p:cNvPr id="109" name="Google Shape;109;p3"/>
          <p:cNvPicPr preferRelativeResize="0"/>
          <p:nvPr/>
        </p:nvPicPr>
        <p:blipFill rotWithShape="1">
          <a:blip r:embed="rId5">
            <a:alphaModFix/>
          </a:blip>
          <a:srcRect b="0" l="0" r="0" t="0"/>
          <a:stretch/>
        </p:blipFill>
        <p:spPr>
          <a:xfrm>
            <a:off x="1181100" y="4279900"/>
            <a:ext cx="292100" cy="292100"/>
          </a:xfrm>
          <a:prstGeom prst="rect">
            <a:avLst/>
          </a:prstGeom>
          <a:noFill/>
          <a:ln>
            <a:noFill/>
          </a:ln>
        </p:spPr>
      </p:pic>
      <p:sp>
        <p:nvSpPr>
          <p:cNvPr id="110" name="Google Shape;110;p3"/>
          <p:cNvSpPr txBox="1"/>
          <p:nvPr/>
        </p:nvSpPr>
        <p:spPr>
          <a:xfrm>
            <a:off x="1676400" y="42291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Why’s learn Data Science?</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7340600" y="42291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5</a:t>
            </a:r>
            <a:endParaRPr b="0" i="0" sz="1400" u="none" cap="none" strike="noStrike">
              <a:solidFill>
                <a:srgbClr val="000000"/>
              </a:solidFill>
              <a:latin typeface="Arial"/>
              <a:ea typeface="Arial"/>
              <a:cs typeface="Arial"/>
              <a:sym typeface="Arial"/>
            </a:endParaRPr>
          </a:p>
        </p:txBody>
      </p:sp>
      <p:pic>
        <p:nvPicPr>
          <p:cNvPr id="112" name="Google Shape;112;p3"/>
          <p:cNvPicPr preferRelativeResize="0"/>
          <p:nvPr/>
        </p:nvPicPr>
        <p:blipFill rotWithShape="1">
          <a:blip r:embed="rId5">
            <a:alphaModFix/>
          </a:blip>
          <a:srcRect b="0" l="0" r="0" t="0"/>
          <a:stretch/>
        </p:blipFill>
        <p:spPr>
          <a:xfrm>
            <a:off x="1181100" y="4787900"/>
            <a:ext cx="292100" cy="292100"/>
          </a:xfrm>
          <a:prstGeom prst="rect">
            <a:avLst/>
          </a:prstGeom>
          <a:noFill/>
          <a:ln>
            <a:noFill/>
          </a:ln>
        </p:spPr>
      </p:pic>
      <p:sp>
        <p:nvSpPr>
          <p:cNvPr id="113" name="Google Shape;113;p3"/>
          <p:cNvSpPr txBox="1"/>
          <p:nvPr/>
        </p:nvSpPr>
        <p:spPr>
          <a:xfrm>
            <a:off x="1676400" y="47498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Peran Data Science</a:t>
            </a:r>
            <a:endParaRPr b="0" i="0" sz="1400" u="none" cap="none" strike="noStrike">
              <a:solidFill>
                <a:srgbClr val="000000"/>
              </a:solidFill>
              <a:latin typeface="Arial"/>
              <a:ea typeface="Arial"/>
              <a:cs typeface="Arial"/>
              <a:sym typeface="Arial"/>
            </a:endParaRPr>
          </a:p>
        </p:txBody>
      </p:sp>
      <p:sp>
        <p:nvSpPr>
          <p:cNvPr id="114" name="Google Shape;114;p3"/>
          <p:cNvSpPr txBox="1"/>
          <p:nvPr/>
        </p:nvSpPr>
        <p:spPr>
          <a:xfrm>
            <a:off x="7340600" y="47498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6</a:t>
            </a:r>
            <a:endParaRPr b="0" i="0" sz="1400" u="none" cap="none" strike="noStrike">
              <a:solidFill>
                <a:srgbClr val="000000"/>
              </a:solidFill>
              <a:latin typeface="Arial"/>
              <a:ea typeface="Arial"/>
              <a:cs typeface="Arial"/>
              <a:sym typeface="Arial"/>
            </a:endParaRPr>
          </a:p>
        </p:txBody>
      </p:sp>
      <p:pic>
        <p:nvPicPr>
          <p:cNvPr id="115" name="Google Shape;115;p3"/>
          <p:cNvPicPr preferRelativeResize="0"/>
          <p:nvPr/>
        </p:nvPicPr>
        <p:blipFill rotWithShape="1">
          <a:blip r:embed="rId5">
            <a:alphaModFix/>
          </a:blip>
          <a:srcRect b="0" l="0" r="0" t="0"/>
          <a:stretch/>
        </p:blipFill>
        <p:spPr>
          <a:xfrm>
            <a:off x="1181100" y="5346700"/>
            <a:ext cx="292100" cy="292100"/>
          </a:xfrm>
          <a:prstGeom prst="rect">
            <a:avLst/>
          </a:prstGeom>
          <a:noFill/>
          <a:ln>
            <a:noFill/>
          </a:ln>
        </p:spPr>
      </p:pic>
      <p:sp>
        <p:nvSpPr>
          <p:cNvPr id="116" name="Google Shape;116;p3"/>
          <p:cNvSpPr txBox="1"/>
          <p:nvPr/>
        </p:nvSpPr>
        <p:spPr>
          <a:xfrm>
            <a:off x="1676400" y="5308600"/>
            <a:ext cx="4445000" cy="3556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Career Track dan Penerapannya</a:t>
            </a:r>
            <a:endParaRPr b="0" i="0" sz="1400" u="none" cap="none" strike="noStrike">
              <a:solidFill>
                <a:srgbClr val="000000"/>
              </a:solidFill>
              <a:latin typeface="Arial"/>
              <a:ea typeface="Arial"/>
              <a:cs typeface="Arial"/>
              <a:sym typeface="Arial"/>
            </a:endParaRPr>
          </a:p>
        </p:txBody>
      </p:sp>
      <p:sp>
        <p:nvSpPr>
          <p:cNvPr id="117" name="Google Shape;117;p3"/>
          <p:cNvSpPr txBox="1"/>
          <p:nvPr/>
        </p:nvSpPr>
        <p:spPr>
          <a:xfrm>
            <a:off x="7340600" y="5308600"/>
            <a:ext cx="889000" cy="3556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7</a:t>
            </a:r>
            <a:endParaRPr b="0" i="0" sz="1400" u="none" cap="none" strike="noStrike">
              <a:solidFill>
                <a:srgbClr val="000000"/>
              </a:solidFill>
              <a:latin typeface="Arial"/>
              <a:ea typeface="Arial"/>
              <a:cs typeface="Arial"/>
              <a:sym typeface="Arial"/>
            </a:endParaRPr>
          </a:p>
        </p:txBody>
      </p:sp>
      <p:pic>
        <p:nvPicPr>
          <p:cNvPr id="118" name="Google Shape;118;p3"/>
          <p:cNvPicPr preferRelativeResize="0"/>
          <p:nvPr/>
        </p:nvPicPr>
        <p:blipFill rotWithShape="1">
          <a:blip r:embed="rId5">
            <a:alphaModFix/>
          </a:blip>
          <a:srcRect b="0" l="0" r="0" t="0"/>
          <a:stretch/>
        </p:blipFill>
        <p:spPr>
          <a:xfrm>
            <a:off x="1181100" y="5829300"/>
            <a:ext cx="292100" cy="292100"/>
          </a:xfrm>
          <a:prstGeom prst="rect">
            <a:avLst/>
          </a:prstGeom>
          <a:noFill/>
          <a:ln>
            <a:noFill/>
          </a:ln>
        </p:spPr>
      </p:pic>
      <p:sp>
        <p:nvSpPr>
          <p:cNvPr id="119" name="Google Shape;119;p3"/>
          <p:cNvSpPr txBox="1"/>
          <p:nvPr/>
        </p:nvSpPr>
        <p:spPr>
          <a:xfrm>
            <a:off x="1676400" y="5791200"/>
            <a:ext cx="50139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Tren Data Science dalam Inovasi Bisnis</a:t>
            </a:r>
            <a:endParaRPr b="0" i="0" sz="1400" u="none" cap="none" strike="noStrike">
              <a:solidFill>
                <a:srgbClr val="000000"/>
              </a:solidFill>
              <a:latin typeface="Arial"/>
              <a:ea typeface="Arial"/>
              <a:cs typeface="Arial"/>
              <a:sym typeface="Arial"/>
            </a:endParaRPr>
          </a:p>
        </p:txBody>
      </p:sp>
      <p:sp>
        <p:nvSpPr>
          <p:cNvPr id="120" name="Google Shape;120;p3"/>
          <p:cNvSpPr txBox="1"/>
          <p:nvPr/>
        </p:nvSpPr>
        <p:spPr>
          <a:xfrm>
            <a:off x="7340600" y="57912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8</a:t>
            </a:r>
            <a:endParaRPr b="0" i="0" sz="1400" u="none" cap="none" strike="noStrik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5">
            <a:alphaModFix/>
          </a:blip>
          <a:srcRect b="0" l="0" r="0" t="0"/>
          <a:stretch/>
        </p:blipFill>
        <p:spPr>
          <a:xfrm>
            <a:off x="1181100" y="6350000"/>
            <a:ext cx="292100" cy="292100"/>
          </a:xfrm>
          <a:prstGeom prst="rect">
            <a:avLst/>
          </a:prstGeom>
          <a:noFill/>
          <a:ln>
            <a:noFill/>
          </a:ln>
        </p:spPr>
      </p:pic>
      <p:sp>
        <p:nvSpPr>
          <p:cNvPr id="122" name="Google Shape;122;p3"/>
          <p:cNvSpPr txBox="1"/>
          <p:nvPr/>
        </p:nvSpPr>
        <p:spPr>
          <a:xfrm>
            <a:off x="1650950" y="6311900"/>
            <a:ext cx="5962200" cy="355500"/>
          </a:xfrm>
          <a:prstGeom prst="rect">
            <a:avLst/>
          </a:prstGeom>
          <a:noFill/>
          <a:ln>
            <a:noFill/>
          </a:ln>
        </p:spPr>
        <p:txBody>
          <a:bodyPr anchorCtr="0" anchor="ctr" bIns="0" lIns="0" spcFirstLastPara="1" rIns="0" wrap="square" tIns="0">
            <a:noAutofit/>
          </a:bodyPr>
          <a:lstStyle/>
          <a:p>
            <a:pPr indent="0" lvl="0" marL="0" rtl="0" algn="l">
              <a:lnSpc>
                <a:spcPct val="116199"/>
              </a:lnSpc>
              <a:spcBef>
                <a:spcPts val="0"/>
              </a:spcBef>
              <a:spcAft>
                <a:spcPts val="0"/>
              </a:spcAft>
              <a:buClr>
                <a:schemeClr val="dk1"/>
              </a:buClr>
              <a:buSzPts val="2000"/>
              <a:buFont typeface="Arial"/>
              <a:buNone/>
            </a:pPr>
            <a:r>
              <a:rPr lang="en-US" sz="2000">
                <a:solidFill>
                  <a:schemeClr val="dk1"/>
                </a:solidFill>
              </a:rPr>
              <a:t> Practices and Tools </a:t>
            </a:r>
            <a:r>
              <a:rPr lang="en-US" sz="2000">
                <a:solidFill>
                  <a:schemeClr val="dk1"/>
                </a:solidFill>
              </a:rPr>
              <a:t>Data</a:t>
            </a:r>
            <a:r>
              <a:rPr lang="en-US">
                <a:solidFill>
                  <a:schemeClr val="dk1"/>
                </a:solidFill>
              </a:rPr>
              <a:t> </a:t>
            </a:r>
            <a:r>
              <a:rPr lang="en-US" sz="2000">
                <a:solidFill>
                  <a:schemeClr val="dk1"/>
                </a:solidFill>
              </a:rPr>
              <a:t>Science (What’s to Learn</a:t>
            </a:r>
            <a:endParaRPr sz="2000"/>
          </a:p>
        </p:txBody>
      </p:sp>
      <p:sp>
        <p:nvSpPr>
          <p:cNvPr id="123" name="Google Shape;123;p3"/>
          <p:cNvSpPr txBox="1"/>
          <p:nvPr/>
        </p:nvSpPr>
        <p:spPr>
          <a:xfrm>
            <a:off x="7340600" y="63119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9</a:t>
            </a:r>
            <a:endParaRPr b="0" i="0" sz="1400" u="none" cap="none" strike="noStrike">
              <a:solidFill>
                <a:srgbClr val="000000"/>
              </a:solidFill>
              <a:latin typeface="Arial"/>
              <a:ea typeface="Arial"/>
              <a:cs typeface="Arial"/>
              <a:sym typeface="Arial"/>
            </a:endParaRPr>
          </a:p>
        </p:txBody>
      </p:sp>
      <p:pic>
        <p:nvPicPr>
          <p:cNvPr id="124" name="Google Shape;124;p3"/>
          <p:cNvPicPr preferRelativeResize="0"/>
          <p:nvPr/>
        </p:nvPicPr>
        <p:blipFill rotWithShape="1">
          <a:blip r:embed="rId5">
            <a:alphaModFix/>
          </a:blip>
          <a:srcRect b="0" l="0" r="0" t="0"/>
          <a:stretch/>
        </p:blipFill>
        <p:spPr>
          <a:xfrm>
            <a:off x="1181100" y="6870700"/>
            <a:ext cx="292100" cy="292100"/>
          </a:xfrm>
          <a:prstGeom prst="rect">
            <a:avLst/>
          </a:prstGeom>
          <a:noFill/>
          <a:ln>
            <a:noFill/>
          </a:ln>
        </p:spPr>
      </p:pic>
      <p:sp>
        <p:nvSpPr>
          <p:cNvPr id="125" name="Google Shape;125;p3"/>
          <p:cNvSpPr txBox="1"/>
          <p:nvPr/>
        </p:nvSpPr>
        <p:spPr>
          <a:xfrm>
            <a:off x="1676400" y="68326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Challenge dalam Data Science</a:t>
            </a:r>
            <a:endParaRPr b="0" i="0" sz="2000" u="none" cap="none" strike="noStrike">
              <a:solidFill>
                <a:srgbClr val="000000"/>
              </a:solidFill>
              <a:latin typeface="Arial"/>
              <a:ea typeface="Arial"/>
              <a:cs typeface="Arial"/>
              <a:sym typeface="Arial"/>
            </a:endParaRPr>
          </a:p>
        </p:txBody>
      </p:sp>
      <p:sp>
        <p:nvSpPr>
          <p:cNvPr id="126" name="Google Shape;126;p3"/>
          <p:cNvSpPr txBox="1"/>
          <p:nvPr/>
        </p:nvSpPr>
        <p:spPr>
          <a:xfrm>
            <a:off x="7340600" y="68326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10</a:t>
            </a:r>
            <a:endParaRPr b="0" i="0" sz="1400" u="none" cap="none" strike="noStrike">
              <a:solidFill>
                <a:srgbClr val="000000"/>
              </a:solidFill>
              <a:latin typeface="Arial"/>
              <a:ea typeface="Arial"/>
              <a:cs typeface="Arial"/>
              <a:sym typeface="Arial"/>
            </a:endParaRPr>
          </a:p>
        </p:txBody>
      </p:sp>
      <p:pic>
        <p:nvPicPr>
          <p:cNvPr id="127" name="Google Shape;127;p3"/>
          <p:cNvPicPr preferRelativeResize="0"/>
          <p:nvPr/>
        </p:nvPicPr>
        <p:blipFill rotWithShape="1">
          <a:blip r:embed="rId5">
            <a:alphaModFix/>
          </a:blip>
          <a:srcRect b="0" l="0" r="0" t="0"/>
          <a:stretch/>
        </p:blipFill>
        <p:spPr>
          <a:xfrm>
            <a:off x="1181100" y="7378700"/>
            <a:ext cx="292100" cy="292100"/>
          </a:xfrm>
          <a:prstGeom prst="rect">
            <a:avLst/>
          </a:prstGeom>
          <a:noFill/>
          <a:ln>
            <a:noFill/>
          </a:ln>
        </p:spPr>
      </p:pic>
      <p:sp>
        <p:nvSpPr>
          <p:cNvPr id="128" name="Google Shape;128;p3"/>
          <p:cNvSpPr txBox="1"/>
          <p:nvPr/>
        </p:nvSpPr>
        <p:spPr>
          <a:xfrm>
            <a:off x="1676400" y="7340600"/>
            <a:ext cx="4445100" cy="3555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2000"/>
              <a:buFont typeface="Arial"/>
              <a:buNone/>
            </a:pPr>
            <a:r>
              <a:rPr lang="en-US" sz="2000"/>
              <a:t>What’s Next?</a:t>
            </a:r>
            <a:endParaRPr b="0" i="0" sz="1400" u="none" cap="none" strike="noStrike">
              <a:solidFill>
                <a:srgbClr val="000000"/>
              </a:solidFill>
              <a:latin typeface="Arial"/>
              <a:ea typeface="Arial"/>
              <a:cs typeface="Arial"/>
              <a:sym typeface="Arial"/>
            </a:endParaRPr>
          </a:p>
        </p:txBody>
      </p:sp>
      <p:sp>
        <p:nvSpPr>
          <p:cNvPr id="129" name="Google Shape;129;p3"/>
          <p:cNvSpPr txBox="1"/>
          <p:nvPr/>
        </p:nvSpPr>
        <p:spPr>
          <a:xfrm>
            <a:off x="7340600" y="7340600"/>
            <a:ext cx="888900" cy="355500"/>
          </a:xfrm>
          <a:prstGeom prst="rect">
            <a:avLst/>
          </a:prstGeom>
          <a:noFill/>
          <a:ln>
            <a:noFill/>
          </a:ln>
        </p:spPr>
        <p:txBody>
          <a:bodyPr anchorCtr="0" anchor="ctr" bIns="0" lIns="0" spcFirstLastPara="1" rIns="0" wrap="square" tIns="0">
            <a:noAutofit/>
          </a:bodyPr>
          <a:lstStyle/>
          <a:p>
            <a:pPr indent="0" lvl="0" marL="0" marR="0" rtl="0" algn="r">
              <a:lnSpc>
                <a:spcPct val="116199"/>
              </a:lnSpc>
              <a:spcBef>
                <a:spcPts val="0"/>
              </a:spcBef>
              <a:spcAft>
                <a:spcPts val="0"/>
              </a:spcAft>
              <a:buClr>
                <a:srgbClr val="000000"/>
              </a:buClr>
              <a:buSzPts val="2000"/>
              <a:buFont typeface="Arial"/>
              <a:buNone/>
            </a:pPr>
            <a:r>
              <a:rPr lang="en-US" sz="2000"/>
              <a:t>11</a:t>
            </a:r>
            <a:endParaRPr b="0" i="0" sz="1400" u="none" cap="none" strike="noStrike">
              <a:solidFill>
                <a:srgbClr val="000000"/>
              </a:solidFill>
              <a:latin typeface="Arial"/>
              <a:ea typeface="Arial"/>
              <a:cs typeface="Arial"/>
              <a:sym typeface="Arial"/>
            </a:endParaRPr>
          </a:p>
        </p:txBody>
      </p:sp>
      <p:pic>
        <p:nvPicPr>
          <p:cNvPr id="130" name="Google Shape;130;p3"/>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pic>
        <p:nvPicPr>
          <p:cNvPr id="135" name="Google Shape;135;p10"/>
          <p:cNvPicPr preferRelativeResize="0"/>
          <p:nvPr/>
        </p:nvPicPr>
        <p:blipFill rotWithShape="1">
          <a:blip r:embed="rId3">
            <a:alphaModFix/>
          </a:blip>
          <a:srcRect b="0" l="0" r="0" t="0"/>
          <a:stretch/>
        </p:blipFill>
        <p:spPr>
          <a:xfrm>
            <a:off x="1117600" y="3238500"/>
            <a:ext cx="16052800" cy="25400"/>
          </a:xfrm>
          <a:prstGeom prst="rect">
            <a:avLst/>
          </a:prstGeom>
          <a:noFill/>
          <a:ln>
            <a:noFill/>
          </a:ln>
        </p:spPr>
      </p:pic>
      <p:pic>
        <p:nvPicPr>
          <p:cNvPr id="136" name="Google Shape;136;p10"/>
          <p:cNvPicPr preferRelativeResize="0"/>
          <p:nvPr/>
        </p:nvPicPr>
        <p:blipFill rotWithShape="1">
          <a:blip r:embed="rId4">
            <a:alphaModFix/>
          </a:blip>
          <a:srcRect b="0" l="0" r="0" t="0"/>
          <a:stretch/>
        </p:blipFill>
        <p:spPr>
          <a:xfrm>
            <a:off x="8661400" y="3746500"/>
            <a:ext cx="8458200" cy="4737100"/>
          </a:xfrm>
          <a:prstGeom prst="rect">
            <a:avLst/>
          </a:prstGeom>
          <a:noFill/>
          <a:ln>
            <a:noFill/>
          </a:ln>
        </p:spPr>
      </p:pic>
      <p:pic>
        <p:nvPicPr>
          <p:cNvPr id="137" name="Google Shape;137;p10"/>
          <p:cNvPicPr preferRelativeResize="0"/>
          <p:nvPr/>
        </p:nvPicPr>
        <p:blipFill rotWithShape="1">
          <a:blip r:embed="rId5">
            <a:alphaModFix/>
          </a:blip>
          <a:srcRect b="0" l="0" r="0" t="0"/>
          <a:stretch/>
        </p:blipFill>
        <p:spPr>
          <a:xfrm>
            <a:off x="-215900" y="-635000"/>
            <a:ext cx="2705100" cy="2705100"/>
          </a:xfrm>
          <a:prstGeom prst="rect">
            <a:avLst/>
          </a:prstGeom>
          <a:noFill/>
          <a:ln>
            <a:noFill/>
          </a:ln>
        </p:spPr>
      </p:pic>
      <p:sp>
        <p:nvSpPr>
          <p:cNvPr id="138" name="Google Shape;138;p10"/>
          <p:cNvSpPr txBox="1"/>
          <p:nvPr/>
        </p:nvSpPr>
        <p:spPr>
          <a:xfrm>
            <a:off x="1117600" y="3759200"/>
            <a:ext cx="5676900" cy="22352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Data adalah sekumpulan fakta, angka, atau informasi yang dapat diolah untuk menghasilkan wawasan dan pengambilan keputusan. Dalam era digital, data menjadi aset berharga yang membentuk dasar bagi berbagai inovasi dan perkembangan teknologi.</a:t>
            </a:r>
            <a:endParaRPr b="0" i="0" sz="1400" u="none" cap="none" strike="noStrike">
              <a:solidFill>
                <a:srgbClr val="000000"/>
              </a:solidFill>
              <a:latin typeface="Arial"/>
              <a:ea typeface="Arial"/>
              <a:cs typeface="Arial"/>
              <a:sym typeface="Arial"/>
            </a:endParaRPr>
          </a:p>
        </p:txBody>
      </p:sp>
      <p:sp>
        <p:nvSpPr>
          <p:cNvPr id="139" name="Google Shape;139;p10"/>
          <p:cNvSpPr txBox="1"/>
          <p:nvPr/>
        </p:nvSpPr>
        <p:spPr>
          <a:xfrm>
            <a:off x="1117600" y="5707325"/>
            <a:ext cx="5676900" cy="2235300"/>
          </a:xfrm>
          <a:prstGeom prst="rect">
            <a:avLst/>
          </a:prstGeom>
          <a:noFill/>
          <a:ln>
            <a:noFill/>
          </a:ln>
        </p:spPr>
        <p:txBody>
          <a:bodyPr anchorCtr="0" anchor="t" bIns="0" lIns="0" spcFirstLastPara="1" rIns="0" wrap="square" tIns="0">
            <a:noAutofit/>
          </a:bodyPr>
          <a:lstStyle/>
          <a:p>
            <a:pPr indent="0" lvl="0" marL="0" marR="0" rtl="0" algn="just">
              <a:lnSpc>
                <a:spcPct val="116199"/>
              </a:lnSpc>
              <a:spcBef>
                <a:spcPts val="0"/>
              </a:spcBef>
              <a:spcAft>
                <a:spcPts val="0"/>
              </a:spcAft>
              <a:buClr>
                <a:srgbClr val="000000"/>
              </a:buClr>
              <a:buSzPts val="1800"/>
              <a:buFont typeface="Arial"/>
              <a:buNone/>
            </a:pPr>
            <a:r>
              <a:rPr lang="en-US" sz="1800">
                <a:latin typeface="Archivo"/>
                <a:ea typeface="Archivo"/>
                <a:cs typeface="Archivo"/>
                <a:sym typeface="Archivo"/>
              </a:rPr>
              <a:t>Tanpa data yang akurat, setiap keputusan hanya didasarkan pada asumsi dan intuisi, yang dapat berujung pada kesalahan. Oleh karena itu, pemahaman dan pengelolaan data yang baik bukan hanya keahlian teknis, tetapi juga kebutuhan strategis di berbagai bidang.</a:t>
            </a:r>
            <a:endParaRPr b="0" i="0" sz="1400" u="none" cap="none" strike="noStrike">
              <a:solidFill>
                <a:srgbClr val="000000"/>
              </a:solidFill>
              <a:latin typeface="Arial"/>
              <a:ea typeface="Arial"/>
              <a:cs typeface="Arial"/>
              <a:sym typeface="Arial"/>
            </a:endParaRPr>
          </a:p>
        </p:txBody>
      </p:sp>
      <p:sp>
        <p:nvSpPr>
          <p:cNvPr id="140" name="Google Shape;140;p10"/>
          <p:cNvSpPr txBox="1"/>
          <p:nvPr/>
        </p:nvSpPr>
        <p:spPr>
          <a:xfrm>
            <a:off x="939800" y="1397000"/>
            <a:ext cx="7874000" cy="15113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What is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4" name="Shape 144"/>
        <p:cNvGrpSpPr/>
        <p:nvPr/>
      </p:nvGrpSpPr>
      <p:grpSpPr>
        <a:xfrm>
          <a:off x="0" y="0"/>
          <a:ext cx="0" cy="0"/>
          <a:chOff x="0" y="0"/>
          <a:chExt cx="0" cy="0"/>
        </a:xfrm>
      </p:grpSpPr>
      <p:pic>
        <p:nvPicPr>
          <p:cNvPr id="145" name="Google Shape;145;p5"/>
          <p:cNvPicPr preferRelativeResize="0"/>
          <p:nvPr/>
        </p:nvPicPr>
        <p:blipFill rotWithShape="1">
          <a:blip r:embed="rId3">
            <a:alphaModFix/>
          </a:blip>
          <a:srcRect b="0" l="0" r="0" t="0"/>
          <a:stretch/>
        </p:blipFill>
        <p:spPr>
          <a:xfrm>
            <a:off x="-152400" y="-3873500"/>
            <a:ext cx="18592800" cy="7302500"/>
          </a:xfrm>
          <a:prstGeom prst="rect">
            <a:avLst/>
          </a:prstGeom>
          <a:noFill/>
          <a:ln>
            <a:noFill/>
          </a:ln>
        </p:spPr>
      </p:pic>
      <p:pic>
        <p:nvPicPr>
          <p:cNvPr id="146" name="Google Shape;146;p5"/>
          <p:cNvPicPr preferRelativeResize="0"/>
          <p:nvPr/>
        </p:nvPicPr>
        <p:blipFill rotWithShape="1">
          <a:blip r:embed="rId4">
            <a:alphaModFix/>
          </a:blip>
          <a:srcRect b="0" l="0" r="0" t="0"/>
          <a:stretch/>
        </p:blipFill>
        <p:spPr>
          <a:xfrm>
            <a:off x="939800" y="5297350"/>
            <a:ext cx="7277500" cy="3533250"/>
          </a:xfrm>
          <a:prstGeom prst="rect">
            <a:avLst/>
          </a:prstGeom>
          <a:noFill/>
          <a:ln>
            <a:noFill/>
          </a:ln>
        </p:spPr>
      </p:pic>
      <p:sp>
        <p:nvSpPr>
          <p:cNvPr id="147" name="Google Shape;147;p5"/>
          <p:cNvSpPr txBox="1"/>
          <p:nvPr/>
        </p:nvSpPr>
        <p:spPr>
          <a:xfrm>
            <a:off x="1003300" y="1435100"/>
            <a:ext cx="162423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What’s Data Science </a:t>
            </a:r>
            <a:r>
              <a:rPr b="1" lang="en-US" sz="4800">
                <a:solidFill>
                  <a:srgbClr val="3A3685"/>
                </a:solidFill>
                <a:latin typeface="Archivo"/>
                <a:ea typeface="Archivo"/>
                <a:cs typeface="Archivo"/>
                <a:sym typeface="Archivo"/>
              </a:rPr>
              <a:t>(Why’s Important)</a:t>
            </a:r>
            <a:endParaRPr b="0" i="0" sz="4800" u="none" cap="none" strike="noStrike">
              <a:solidFill>
                <a:srgbClr val="000000"/>
              </a:solidFill>
              <a:latin typeface="Arial"/>
              <a:ea typeface="Arial"/>
              <a:cs typeface="Arial"/>
              <a:sym typeface="Arial"/>
            </a:endParaRPr>
          </a:p>
        </p:txBody>
      </p:sp>
      <p:sp>
        <p:nvSpPr>
          <p:cNvPr id="148" name="Google Shape;148;p5"/>
          <p:cNvSpPr txBox="1"/>
          <p:nvPr/>
        </p:nvSpPr>
        <p:spPr>
          <a:xfrm>
            <a:off x="6891050" y="2057400"/>
            <a:ext cx="56133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5"/>
          <p:cNvSpPr txBox="1"/>
          <p:nvPr/>
        </p:nvSpPr>
        <p:spPr>
          <a:xfrm>
            <a:off x="2863250" y="3997250"/>
            <a:ext cx="3586800" cy="97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5500"/>
              <a:buFont typeface="Arial"/>
              <a:buNone/>
            </a:pPr>
            <a:r>
              <a:rPr b="1" lang="en-US" sz="7000">
                <a:solidFill>
                  <a:schemeClr val="dk2"/>
                </a:solidFill>
              </a:rPr>
              <a:t>What??</a:t>
            </a:r>
            <a:endParaRPr b="1" i="0" sz="7000" cap="none" strike="noStrike">
              <a:solidFill>
                <a:schemeClr val="dk2"/>
              </a:solidFill>
            </a:endParaRPr>
          </a:p>
        </p:txBody>
      </p:sp>
      <p:sp>
        <p:nvSpPr>
          <p:cNvPr id="150" name="Google Shape;150;p5"/>
          <p:cNvSpPr txBox="1"/>
          <p:nvPr/>
        </p:nvSpPr>
        <p:spPr>
          <a:xfrm>
            <a:off x="1473200" y="5560300"/>
            <a:ext cx="6366900" cy="5589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000000"/>
              </a:buClr>
              <a:buSzPts val="3100"/>
              <a:buFont typeface="Arial"/>
              <a:buNone/>
            </a:pPr>
            <a:r>
              <a:rPr i="0" lang="en-US" sz="2400" u="none" cap="none" strike="noStrike">
                <a:solidFill>
                  <a:schemeClr val="lt1"/>
                </a:solidFill>
                <a:latin typeface="Lexend"/>
                <a:ea typeface="Lexend"/>
                <a:cs typeface="Lexend"/>
                <a:sym typeface="Lexend"/>
              </a:rPr>
              <a:t>Data Science adalah bidang yang menggabungkan statistik, matematika, pemrograman, dan domain knowledge untuk mengolah, menganalisis, dan mengekstrak wawasan dari data</a:t>
            </a:r>
            <a:r>
              <a:rPr i="0" lang="en-US" sz="3100" u="none" cap="none" strike="noStrike">
                <a:solidFill>
                  <a:schemeClr val="lt1"/>
                </a:solidFill>
                <a:latin typeface="Lexend"/>
                <a:ea typeface="Lexend"/>
                <a:cs typeface="Lexend"/>
                <a:sym typeface="Lexend"/>
              </a:rPr>
              <a:t>.</a:t>
            </a:r>
            <a:endParaRPr i="0" sz="1400" u="none" cap="none" strike="noStrike">
              <a:solidFill>
                <a:schemeClr val="lt1"/>
              </a:solidFill>
              <a:latin typeface="Lexend"/>
              <a:ea typeface="Lexend"/>
              <a:cs typeface="Lexend"/>
              <a:sym typeface="Lexend"/>
            </a:endParaRPr>
          </a:p>
        </p:txBody>
      </p:sp>
      <p:pic>
        <p:nvPicPr>
          <p:cNvPr id="151" name="Google Shape;151;p5"/>
          <p:cNvPicPr preferRelativeResize="0"/>
          <p:nvPr/>
        </p:nvPicPr>
        <p:blipFill rotWithShape="1">
          <a:blip r:embed="rId5">
            <a:alphaModFix/>
          </a:blip>
          <a:srcRect b="0" l="0" r="0" t="0"/>
          <a:stretch/>
        </p:blipFill>
        <p:spPr>
          <a:xfrm>
            <a:off x="9778000" y="5297350"/>
            <a:ext cx="7570200" cy="2836050"/>
          </a:xfrm>
          <a:prstGeom prst="rect">
            <a:avLst/>
          </a:prstGeom>
          <a:noFill/>
          <a:ln>
            <a:noFill/>
          </a:ln>
        </p:spPr>
      </p:pic>
      <p:pic>
        <p:nvPicPr>
          <p:cNvPr id="152" name="Google Shape;152;p5"/>
          <p:cNvPicPr preferRelativeResize="0"/>
          <p:nvPr/>
        </p:nvPicPr>
        <p:blipFill rotWithShape="1">
          <a:blip r:embed="rId6">
            <a:alphaModFix/>
          </a:blip>
          <a:srcRect b="0" l="0" r="0" t="0"/>
          <a:stretch/>
        </p:blipFill>
        <p:spPr>
          <a:xfrm>
            <a:off x="-215900" y="-635000"/>
            <a:ext cx="2705100" cy="2705100"/>
          </a:xfrm>
          <a:prstGeom prst="rect">
            <a:avLst/>
          </a:prstGeom>
          <a:noFill/>
          <a:ln>
            <a:noFill/>
          </a:ln>
        </p:spPr>
      </p:pic>
      <p:sp>
        <p:nvSpPr>
          <p:cNvPr id="153" name="Google Shape;153;p5"/>
          <p:cNvSpPr txBox="1"/>
          <p:nvPr/>
        </p:nvSpPr>
        <p:spPr>
          <a:xfrm>
            <a:off x="11868200" y="3997250"/>
            <a:ext cx="3296700" cy="9780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5500"/>
              <a:buFont typeface="Arial"/>
              <a:buNone/>
            </a:pPr>
            <a:r>
              <a:rPr b="1" lang="en-US" sz="7000">
                <a:solidFill>
                  <a:srgbClr val="38AF69"/>
                </a:solidFill>
              </a:rPr>
              <a:t>Why??</a:t>
            </a:r>
            <a:endParaRPr b="1" sz="7000" cap="none" strike="noStrike">
              <a:solidFill>
                <a:srgbClr val="38AF69"/>
              </a:solidFill>
            </a:endParaRPr>
          </a:p>
        </p:txBody>
      </p:sp>
      <p:sp>
        <p:nvSpPr>
          <p:cNvPr id="154" name="Google Shape;154;p5"/>
          <p:cNvSpPr txBox="1"/>
          <p:nvPr/>
        </p:nvSpPr>
        <p:spPr>
          <a:xfrm>
            <a:off x="10276150" y="5560300"/>
            <a:ext cx="6573900" cy="558900"/>
          </a:xfrm>
          <a:prstGeom prst="rect">
            <a:avLst/>
          </a:prstGeom>
          <a:noFill/>
          <a:ln>
            <a:noFill/>
          </a:ln>
        </p:spPr>
        <p:txBody>
          <a:bodyPr anchorCtr="0" anchor="t" bIns="0" lIns="0" spcFirstLastPara="1" rIns="0" wrap="square" tIns="0">
            <a:noAutofit/>
          </a:bodyPr>
          <a:lstStyle/>
          <a:p>
            <a:pPr indent="0" lvl="0" marL="0" marR="0" rtl="0" algn="just">
              <a:lnSpc>
                <a:spcPct val="150000"/>
              </a:lnSpc>
              <a:spcBef>
                <a:spcPts val="0"/>
              </a:spcBef>
              <a:spcAft>
                <a:spcPts val="0"/>
              </a:spcAft>
              <a:buClr>
                <a:srgbClr val="000000"/>
              </a:buClr>
              <a:buSzPts val="3100"/>
              <a:buFont typeface="Arial"/>
              <a:buNone/>
            </a:pPr>
            <a:r>
              <a:rPr lang="en-US" sz="2400">
                <a:solidFill>
                  <a:schemeClr val="lt1"/>
                </a:solidFill>
                <a:latin typeface="Lexend"/>
                <a:ea typeface="Lexend"/>
                <a:cs typeface="Lexend"/>
                <a:sym typeface="Lexend"/>
              </a:rPr>
              <a:t>Data Science menjadi sangat penting karena hampir semua industri saat ini mengandalkan data untuk mengambil keputusan yang lebih cerdas dan efektif.</a:t>
            </a:r>
            <a:endParaRPr i="0" sz="2400" u="none" cap="none" strike="noStrike">
              <a:solidFill>
                <a:schemeClr val="lt1"/>
              </a:solidFill>
              <a:latin typeface="Lexend"/>
              <a:ea typeface="Lexend"/>
              <a:cs typeface="Lexend"/>
              <a:sym typeface="Lexend"/>
            </a:endParaRPr>
          </a:p>
        </p:txBody>
      </p:sp>
      <p:sp>
        <p:nvSpPr>
          <p:cNvPr id="155" name="Google Shape;155;p5"/>
          <p:cNvSpPr txBox="1"/>
          <p:nvPr/>
        </p:nvSpPr>
        <p:spPr>
          <a:xfrm>
            <a:off x="1473200" y="5846300"/>
            <a:ext cx="4216500" cy="381000"/>
          </a:xfrm>
          <a:prstGeom prst="rect">
            <a:avLst/>
          </a:prstGeom>
          <a:noFill/>
          <a:ln>
            <a:noFill/>
          </a:ln>
        </p:spPr>
        <p:txBody>
          <a:bodyPr anchorCtr="0" anchor="t" bIns="0" lIns="0" spcFirstLastPara="1" rIns="0" wrap="square" tIns="0">
            <a:noAutofit/>
          </a:bodyPr>
          <a:lstStyle/>
          <a:p>
            <a:pPr indent="0" lvl="0" marL="0" marR="0" rtl="0" algn="l">
              <a:lnSpc>
                <a:spcPct val="150000"/>
              </a:lnSpc>
              <a:spcBef>
                <a:spcPts val="0"/>
              </a:spcBef>
              <a:spcAft>
                <a:spcPts val="0"/>
              </a:spcAft>
              <a:buClr>
                <a:srgbClr val="000000"/>
              </a:buClr>
              <a:buSzPts val="21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5"/>
          <p:cNvSpPr txBox="1"/>
          <p:nvPr/>
        </p:nvSpPr>
        <p:spPr>
          <a:xfrm>
            <a:off x="12611113" y="8830600"/>
            <a:ext cx="4216500" cy="3810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21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0" name="Shape 160"/>
        <p:cNvGrpSpPr/>
        <p:nvPr/>
      </p:nvGrpSpPr>
      <p:grpSpPr>
        <a:xfrm>
          <a:off x="0" y="0"/>
          <a:ext cx="0" cy="0"/>
          <a:chOff x="0" y="0"/>
          <a:chExt cx="0" cy="0"/>
        </a:xfrm>
      </p:grpSpPr>
      <p:pic>
        <p:nvPicPr>
          <p:cNvPr id="161" name="Google Shape;161;p6"/>
          <p:cNvPicPr preferRelativeResize="0"/>
          <p:nvPr/>
        </p:nvPicPr>
        <p:blipFill rotWithShape="1">
          <a:blip r:embed="rId3">
            <a:alphaModFix/>
          </a:blip>
          <a:srcRect b="0" l="0" r="0" t="0"/>
          <a:stretch/>
        </p:blipFill>
        <p:spPr>
          <a:xfrm rot="5400000">
            <a:off x="7874000" y="1143000"/>
            <a:ext cx="4699000" cy="2006600"/>
          </a:xfrm>
          <a:prstGeom prst="rect">
            <a:avLst/>
          </a:prstGeom>
          <a:noFill/>
          <a:ln>
            <a:noFill/>
          </a:ln>
        </p:spPr>
      </p:pic>
      <p:pic>
        <p:nvPicPr>
          <p:cNvPr id="162" name="Google Shape;162;p6"/>
          <p:cNvPicPr preferRelativeResize="0"/>
          <p:nvPr/>
        </p:nvPicPr>
        <p:blipFill rotWithShape="1">
          <a:blip r:embed="rId4">
            <a:alphaModFix/>
          </a:blip>
          <a:srcRect b="0" l="0" r="0" t="0"/>
          <a:stretch/>
        </p:blipFill>
        <p:spPr>
          <a:xfrm rot="10800000">
            <a:off x="13335000" y="7112000"/>
            <a:ext cx="2336800" cy="5486400"/>
          </a:xfrm>
          <a:prstGeom prst="rect">
            <a:avLst/>
          </a:prstGeom>
          <a:noFill/>
          <a:ln>
            <a:noFill/>
          </a:ln>
        </p:spPr>
      </p:pic>
      <p:pic>
        <p:nvPicPr>
          <p:cNvPr id="163" name="Google Shape;163;p6"/>
          <p:cNvPicPr preferRelativeResize="0"/>
          <p:nvPr/>
        </p:nvPicPr>
        <p:blipFill rotWithShape="1">
          <a:blip r:embed="rId4">
            <a:alphaModFix/>
          </a:blip>
          <a:srcRect b="0" l="0" r="0" t="0"/>
          <a:stretch/>
        </p:blipFill>
        <p:spPr>
          <a:xfrm rot="10800000">
            <a:off x="15811500" y="7112000"/>
            <a:ext cx="2336800" cy="5486400"/>
          </a:xfrm>
          <a:prstGeom prst="rect">
            <a:avLst/>
          </a:prstGeom>
          <a:noFill/>
          <a:ln>
            <a:noFill/>
          </a:ln>
        </p:spPr>
      </p:pic>
      <p:pic>
        <p:nvPicPr>
          <p:cNvPr id="164" name="Google Shape;164;p6"/>
          <p:cNvPicPr preferRelativeResize="0"/>
          <p:nvPr/>
        </p:nvPicPr>
        <p:blipFill rotWithShape="1">
          <a:blip r:embed="rId5">
            <a:alphaModFix/>
          </a:blip>
          <a:srcRect b="0" l="0" r="0" t="0"/>
          <a:stretch/>
        </p:blipFill>
        <p:spPr>
          <a:xfrm>
            <a:off x="13335000" y="0"/>
            <a:ext cx="5143500" cy="7112000"/>
          </a:xfrm>
          <a:prstGeom prst="rect">
            <a:avLst/>
          </a:prstGeom>
          <a:noFill/>
          <a:ln>
            <a:noFill/>
          </a:ln>
        </p:spPr>
      </p:pic>
      <p:pic>
        <p:nvPicPr>
          <p:cNvPr id="165" name="Google Shape;165;p6"/>
          <p:cNvPicPr preferRelativeResize="0"/>
          <p:nvPr/>
        </p:nvPicPr>
        <p:blipFill rotWithShape="1">
          <a:blip r:embed="rId6">
            <a:alphaModFix/>
          </a:blip>
          <a:srcRect b="0" l="0" r="0" t="0"/>
          <a:stretch/>
        </p:blipFill>
        <p:spPr>
          <a:xfrm>
            <a:off x="13335000" y="3251200"/>
            <a:ext cx="5143500" cy="3860800"/>
          </a:xfrm>
          <a:prstGeom prst="rect">
            <a:avLst/>
          </a:prstGeom>
          <a:noFill/>
          <a:ln>
            <a:noFill/>
          </a:ln>
        </p:spPr>
      </p:pic>
      <p:pic>
        <p:nvPicPr>
          <p:cNvPr id="166" name="Google Shape;166;p6"/>
          <p:cNvPicPr preferRelativeResize="0"/>
          <p:nvPr/>
        </p:nvPicPr>
        <p:blipFill rotWithShape="1">
          <a:blip r:embed="rId7">
            <a:alphaModFix/>
          </a:blip>
          <a:srcRect b="0" l="0" r="0" t="0"/>
          <a:stretch/>
        </p:blipFill>
        <p:spPr>
          <a:xfrm>
            <a:off x="15900400" y="0"/>
            <a:ext cx="2578100" cy="3860800"/>
          </a:xfrm>
          <a:prstGeom prst="rect">
            <a:avLst/>
          </a:prstGeom>
          <a:noFill/>
          <a:ln>
            <a:noFill/>
          </a:ln>
        </p:spPr>
      </p:pic>
      <p:pic>
        <p:nvPicPr>
          <p:cNvPr id="167" name="Google Shape;167;p6"/>
          <p:cNvPicPr preferRelativeResize="0"/>
          <p:nvPr/>
        </p:nvPicPr>
        <p:blipFill rotWithShape="1">
          <a:blip r:embed="rId8">
            <a:alphaModFix/>
          </a:blip>
          <a:srcRect b="0" l="0" r="0" t="0"/>
          <a:stretch/>
        </p:blipFill>
        <p:spPr>
          <a:xfrm rot="5400000">
            <a:off x="17957800" y="-63500"/>
            <a:ext cx="1943100" cy="7112000"/>
          </a:xfrm>
          <a:prstGeom prst="rect">
            <a:avLst/>
          </a:prstGeom>
          <a:noFill/>
          <a:ln>
            <a:noFill/>
          </a:ln>
        </p:spPr>
      </p:pic>
      <p:pic>
        <p:nvPicPr>
          <p:cNvPr id="168" name="Google Shape;168;p6"/>
          <p:cNvPicPr preferRelativeResize="0"/>
          <p:nvPr/>
        </p:nvPicPr>
        <p:blipFill rotWithShape="1">
          <a:blip r:embed="rId9">
            <a:alphaModFix/>
          </a:blip>
          <a:srcRect b="0" l="0" r="0" t="0"/>
          <a:stretch/>
        </p:blipFill>
        <p:spPr>
          <a:xfrm>
            <a:off x="9232900" y="1397000"/>
            <a:ext cx="6172200" cy="3073400"/>
          </a:xfrm>
          <a:prstGeom prst="rect">
            <a:avLst/>
          </a:prstGeom>
          <a:noFill/>
          <a:ln>
            <a:noFill/>
          </a:ln>
        </p:spPr>
      </p:pic>
      <p:pic>
        <p:nvPicPr>
          <p:cNvPr id="169" name="Google Shape;169;p6"/>
          <p:cNvPicPr preferRelativeResize="0"/>
          <p:nvPr/>
        </p:nvPicPr>
        <p:blipFill rotWithShape="1">
          <a:blip r:embed="rId10">
            <a:alphaModFix/>
          </a:blip>
          <a:srcRect b="0" l="0" r="0" t="0"/>
          <a:stretch/>
        </p:blipFill>
        <p:spPr>
          <a:xfrm>
            <a:off x="11925300" y="4102100"/>
            <a:ext cx="787400" cy="787400"/>
          </a:xfrm>
          <a:prstGeom prst="rect">
            <a:avLst/>
          </a:prstGeom>
          <a:noFill/>
          <a:ln>
            <a:noFill/>
          </a:ln>
        </p:spPr>
      </p:pic>
      <p:pic>
        <p:nvPicPr>
          <p:cNvPr id="170" name="Google Shape;170;p6"/>
          <p:cNvPicPr preferRelativeResize="0"/>
          <p:nvPr/>
        </p:nvPicPr>
        <p:blipFill rotWithShape="1">
          <a:blip r:embed="rId10">
            <a:alphaModFix/>
          </a:blip>
          <a:srcRect b="0" l="0" r="0" t="0"/>
          <a:stretch/>
        </p:blipFill>
        <p:spPr>
          <a:xfrm>
            <a:off x="16052800" y="3098800"/>
            <a:ext cx="787400" cy="787400"/>
          </a:xfrm>
          <a:prstGeom prst="rect">
            <a:avLst/>
          </a:prstGeom>
          <a:noFill/>
          <a:ln>
            <a:noFill/>
          </a:ln>
        </p:spPr>
      </p:pic>
      <p:pic>
        <p:nvPicPr>
          <p:cNvPr id="171" name="Google Shape;171;p6"/>
          <p:cNvPicPr preferRelativeResize="0"/>
          <p:nvPr/>
        </p:nvPicPr>
        <p:blipFill rotWithShape="1">
          <a:blip r:embed="rId11">
            <a:alphaModFix/>
          </a:blip>
          <a:srcRect b="0" l="0" r="0" t="0"/>
          <a:stretch/>
        </p:blipFill>
        <p:spPr>
          <a:xfrm>
            <a:off x="16052800" y="1600200"/>
            <a:ext cx="330200" cy="330200"/>
          </a:xfrm>
          <a:prstGeom prst="rect">
            <a:avLst/>
          </a:prstGeom>
          <a:noFill/>
          <a:ln>
            <a:noFill/>
          </a:ln>
        </p:spPr>
      </p:pic>
      <p:pic>
        <p:nvPicPr>
          <p:cNvPr id="172" name="Google Shape;172;p6"/>
          <p:cNvPicPr preferRelativeResize="0"/>
          <p:nvPr/>
        </p:nvPicPr>
        <p:blipFill rotWithShape="1">
          <a:blip r:embed="rId12">
            <a:alphaModFix/>
          </a:blip>
          <a:srcRect b="0" l="0" r="0" t="0"/>
          <a:stretch/>
        </p:blipFill>
        <p:spPr>
          <a:xfrm>
            <a:off x="1041400" y="4102100"/>
            <a:ext cx="825500" cy="825500"/>
          </a:xfrm>
          <a:prstGeom prst="rect">
            <a:avLst/>
          </a:prstGeom>
          <a:noFill/>
          <a:ln>
            <a:noFill/>
          </a:ln>
        </p:spPr>
      </p:pic>
      <p:pic>
        <p:nvPicPr>
          <p:cNvPr id="173" name="Google Shape;173;p6"/>
          <p:cNvPicPr preferRelativeResize="0"/>
          <p:nvPr/>
        </p:nvPicPr>
        <p:blipFill rotWithShape="1">
          <a:blip r:embed="rId13">
            <a:alphaModFix/>
          </a:blip>
          <a:srcRect b="0" l="0" r="0" t="0"/>
          <a:stretch/>
        </p:blipFill>
        <p:spPr>
          <a:xfrm>
            <a:off x="1270000" y="4381500"/>
            <a:ext cx="368300" cy="279400"/>
          </a:xfrm>
          <a:prstGeom prst="rect">
            <a:avLst/>
          </a:prstGeom>
          <a:noFill/>
          <a:ln>
            <a:noFill/>
          </a:ln>
        </p:spPr>
      </p:pic>
      <p:sp>
        <p:nvSpPr>
          <p:cNvPr id="174" name="Google Shape;174;p6"/>
          <p:cNvSpPr txBox="1"/>
          <p:nvPr/>
        </p:nvSpPr>
        <p:spPr>
          <a:xfrm>
            <a:off x="2311400" y="4635500"/>
            <a:ext cx="54483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Banyak perusahaan mencari orang yang bergerak di bidang data apapun dengan peluang karier luas</a:t>
            </a:r>
            <a:endParaRPr b="0" i="0" sz="1400" u="none" cap="none" strike="noStrike">
              <a:solidFill>
                <a:srgbClr val="000000"/>
              </a:solidFill>
              <a:latin typeface="Arial"/>
              <a:ea typeface="Arial"/>
              <a:cs typeface="Arial"/>
              <a:sym typeface="Arial"/>
            </a:endParaRPr>
          </a:p>
        </p:txBody>
      </p:sp>
      <p:sp>
        <p:nvSpPr>
          <p:cNvPr id="175" name="Google Shape;175;p6"/>
          <p:cNvSpPr txBox="1"/>
          <p:nvPr/>
        </p:nvSpPr>
        <p:spPr>
          <a:xfrm>
            <a:off x="2311400" y="4114800"/>
            <a:ext cx="48006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Demand Tinggi di Dunia Kerja</a:t>
            </a:r>
            <a:endParaRPr b="1" i="0" sz="1400" u="none" cap="none" strike="noStrike">
              <a:solidFill>
                <a:srgbClr val="000000"/>
              </a:solidFill>
            </a:endParaRPr>
          </a:p>
        </p:txBody>
      </p:sp>
      <p:pic>
        <p:nvPicPr>
          <p:cNvPr id="176" name="Google Shape;176;p6"/>
          <p:cNvPicPr preferRelativeResize="0"/>
          <p:nvPr/>
        </p:nvPicPr>
        <p:blipFill rotWithShape="1">
          <a:blip r:embed="rId12">
            <a:alphaModFix/>
          </a:blip>
          <a:srcRect b="0" l="0" r="0" t="0"/>
          <a:stretch/>
        </p:blipFill>
        <p:spPr>
          <a:xfrm>
            <a:off x="1041400" y="5511800"/>
            <a:ext cx="825500" cy="825500"/>
          </a:xfrm>
          <a:prstGeom prst="rect">
            <a:avLst/>
          </a:prstGeom>
          <a:noFill/>
          <a:ln>
            <a:noFill/>
          </a:ln>
        </p:spPr>
      </p:pic>
      <p:pic>
        <p:nvPicPr>
          <p:cNvPr id="177" name="Google Shape;177;p6"/>
          <p:cNvPicPr preferRelativeResize="0"/>
          <p:nvPr/>
        </p:nvPicPr>
        <p:blipFill rotWithShape="1">
          <a:blip r:embed="rId13">
            <a:alphaModFix/>
          </a:blip>
          <a:srcRect b="0" l="0" r="0" t="0"/>
          <a:stretch/>
        </p:blipFill>
        <p:spPr>
          <a:xfrm>
            <a:off x="1270000" y="5791200"/>
            <a:ext cx="368300" cy="279400"/>
          </a:xfrm>
          <a:prstGeom prst="rect">
            <a:avLst/>
          </a:prstGeom>
          <a:noFill/>
          <a:ln>
            <a:noFill/>
          </a:ln>
        </p:spPr>
      </p:pic>
      <p:sp>
        <p:nvSpPr>
          <p:cNvPr id="178" name="Google Shape;178;p6"/>
          <p:cNvSpPr txBox="1"/>
          <p:nvPr/>
        </p:nvSpPr>
        <p:spPr>
          <a:xfrm>
            <a:off x="2311400" y="6045200"/>
            <a:ext cx="54483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Digunakan di hampir semua bidang, mulai teknologi, kesehatan, keuangan, pemasaran, dan banyak lainnya</a:t>
            </a:r>
            <a:endParaRPr b="0" i="0" sz="1400" u="none" cap="none" strike="noStrike">
              <a:solidFill>
                <a:srgbClr val="000000"/>
              </a:solidFill>
              <a:latin typeface="Arial"/>
              <a:ea typeface="Arial"/>
              <a:cs typeface="Arial"/>
              <a:sym typeface="Arial"/>
            </a:endParaRPr>
          </a:p>
        </p:txBody>
      </p:sp>
      <p:sp>
        <p:nvSpPr>
          <p:cNvPr id="179" name="Google Shape;179;p6"/>
          <p:cNvSpPr txBox="1"/>
          <p:nvPr/>
        </p:nvSpPr>
        <p:spPr>
          <a:xfrm>
            <a:off x="2311400" y="5524500"/>
            <a:ext cx="59058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Dapat Diterapkan di Berbagai Industri</a:t>
            </a:r>
            <a:endParaRPr b="1" i="0" sz="1400" u="none" cap="none" strike="noStrike">
              <a:solidFill>
                <a:srgbClr val="000000"/>
              </a:solidFill>
            </a:endParaRPr>
          </a:p>
        </p:txBody>
      </p:sp>
      <p:pic>
        <p:nvPicPr>
          <p:cNvPr id="180" name="Google Shape;180;p6"/>
          <p:cNvPicPr preferRelativeResize="0"/>
          <p:nvPr/>
        </p:nvPicPr>
        <p:blipFill rotWithShape="1">
          <a:blip r:embed="rId12">
            <a:alphaModFix/>
          </a:blip>
          <a:srcRect b="0" l="0" r="0" t="0"/>
          <a:stretch/>
        </p:blipFill>
        <p:spPr>
          <a:xfrm>
            <a:off x="1041400" y="6921500"/>
            <a:ext cx="825500" cy="825500"/>
          </a:xfrm>
          <a:prstGeom prst="rect">
            <a:avLst/>
          </a:prstGeom>
          <a:noFill/>
          <a:ln>
            <a:noFill/>
          </a:ln>
        </p:spPr>
      </p:pic>
      <p:pic>
        <p:nvPicPr>
          <p:cNvPr id="181" name="Google Shape;181;p6"/>
          <p:cNvPicPr preferRelativeResize="0"/>
          <p:nvPr/>
        </p:nvPicPr>
        <p:blipFill rotWithShape="1">
          <a:blip r:embed="rId13">
            <a:alphaModFix/>
          </a:blip>
          <a:srcRect b="0" l="0" r="0" t="0"/>
          <a:stretch/>
        </p:blipFill>
        <p:spPr>
          <a:xfrm>
            <a:off x="1270000" y="7200900"/>
            <a:ext cx="368300" cy="279400"/>
          </a:xfrm>
          <a:prstGeom prst="rect">
            <a:avLst/>
          </a:prstGeom>
          <a:noFill/>
          <a:ln>
            <a:noFill/>
          </a:ln>
        </p:spPr>
      </p:pic>
      <p:sp>
        <p:nvSpPr>
          <p:cNvPr id="182" name="Google Shape;182;p6"/>
          <p:cNvSpPr txBox="1"/>
          <p:nvPr/>
        </p:nvSpPr>
        <p:spPr>
          <a:xfrm>
            <a:off x="2311400" y="7454900"/>
            <a:ext cx="54483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Data dan Data Science digunakan untuk membuat keputusan bisnis yang lebih akurat dan efektif</a:t>
            </a:r>
            <a:endParaRPr b="0" i="0" sz="1400" u="none" cap="none" strike="noStrike">
              <a:solidFill>
                <a:srgbClr val="000000"/>
              </a:solidFill>
              <a:latin typeface="Arial"/>
              <a:ea typeface="Arial"/>
              <a:cs typeface="Arial"/>
              <a:sym typeface="Arial"/>
            </a:endParaRPr>
          </a:p>
        </p:txBody>
      </p:sp>
      <p:sp>
        <p:nvSpPr>
          <p:cNvPr id="183" name="Google Shape;183;p6"/>
          <p:cNvSpPr txBox="1"/>
          <p:nvPr/>
        </p:nvSpPr>
        <p:spPr>
          <a:xfrm>
            <a:off x="2311400" y="6934200"/>
            <a:ext cx="53019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Membantu Pengambilan Keputusan</a:t>
            </a:r>
            <a:endParaRPr b="1" i="0" sz="1400" u="none" cap="none" strike="noStrike">
              <a:solidFill>
                <a:srgbClr val="000000"/>
              </a:solidFill>
            </a:endParaRPr>
          </a:p>
        </p:txBody>
      </p:sp>
      <p:pic>
        <p:nvPicPr>
          <p:cNvPr id="184" name="Google Shape;184;p6"/>
          <p:cNvPicPr preferRelativeResize="0"/>
          <p:nvPr/>
        </p:nvPicPr>
        <p:blipFill rotWithShape="1">
          <a:blip r:embed="rId12">
            <a:alphaModFix/>
          </a:blip>
          <a:srcRect b="0" l="0" r="0" t="0"/>
          <a:stretch/>
        </p:blipFill>
        <p:spPr>
          <a:xfrm>
            <a:off x="1041400" y="8331200"/>
            <a:ext cx="825500" cy="825500"/>
          </a:xfrm>
          <a:prstGeom prst="rect">
            <a:avLst/>
          </a:prstGeom>
          <a:noFill/>
          <a:ln>
            <a:noFill/>
          </a:ln>
        </p:spPr>
      </p:pic>
      <p:pic>
        <p:nvPicPr>
          <p:cNvPr id="185" name="Google Shape;185;p6"/>
          <p:cNvPicPr preferRelativeResize="0"/>
          <p:nvPr/>
        </p:nvPicPr>
        <p:blipFill rotWithShape="1">
          <a:blip r:embed="rId13">
            <a:alphaModFix/>
          </a:blip>
          <a:srcRect b="0" l="0" r="0" t="0"/>
          <a:stretch/>
        </p:blipFill>
        <p:spPr>
          <a:xfrm>
            <a:off x="1270000" y="8597900"/>
            <a:ext cx="368300" cy="279400"/>
          </a:xfrm>
          <a:prstGeom prst="rect">
            <a:avLst/>
          </a:prstGeom>
          <a:noFill/>
          <a:ln>
            <a:noFill/>
          </a:ln>
        </p:spPr>
      </p:pic>
      <p:pic>
        <p:nvPicPr>
          <p:cNvPr id="186" name="Google Shape;186;p6"/>
          <p:cNvPicPr preferRelativeResize="0"/>
          <p:nvPr/>
        </p:nvPicPr>
        <p:blipFill rotWithShape="1">
          <a:blip r:embed="rId14">
            <a:alphaModFix/>
          </a:blip>
          <a:srcRect b="0" l="0" r="0" t="0"/>
          <a:stretch/>
        </p:blipFill>
        <p:spPr>
          <a:xfrm rot="-5400000">
            <a:off x="8699500" y="6096000"/>
            <a:ext cx="6172200" cy="3073400"/>
          </a:xfrm>
          <a:prstGeom prst="rect">
            <a:avLst/>
          </a:prstGeom>
          <a:noFill/>
          <a:ln>
            <a:noFill/>
          </a:ln>
        </p:spPr>
      </p:pic>
      <p:sp>
        <p:nvSpPr>
          <p:cNvPr id="187" name="Google Shape;187;p6"/>
          <p:cNvSpPr txBox="1"/>
          <p:nvPr/>
        </p:nvSpPr>
        <p:spPr>
          <a:xfrm>
            <a:off x="2311400" y="8851900"/>
            <a:ext cx="5448300" cy="3048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700"/>
              <a:buFont typeface="Arial"/>
              <a:buNone/>
            </a:pPr>
            <a:r>
              <a:rPr lang="en-US" sz="1700">
                <a:solidFill>
                  <a:srgbClr val="141918"/>
                </a:solidFill>
              </a:rPr>
              <a:t>Memungkinkan untuk inovasi dalam AI, otomatisasi, dan sistem prediktif</a:t>
            </a:r>
            <a:endParaRPr b="0" i="0" sz="1400" u="none" cap="none" strike="noStrike">
              <a:solidFill>
                <a:srgbClr val="000000"/>
              </a:solidFill>
              <a:latin typeface="Arial"/>
              <a:ea typeface="Arial"/>
              <a:cs typeface="Arial"/>
              <a:sym typeface="Arial"/>
            </a:endParaRPr>
          </a:p>
        </p:txBody>
      </p:sp>
      <p:sp>
        <p:nvSpPr>
          <p:cNvPr id="188" name="Google Shape;188;p6"/>
          <p:cNvSpPr txBox="1"/>
          <p:nvPr/>
        </p:nvSpPr>
        <p:spPr>
          <a:xfrm>
            <a:off x="2311400" y="8343900"/>
            <a:ext cx="6908700" cy="4317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400"/>
              <a:buFont typeface="Arial"/>
              <a:buNone/>
            </a:pPr>
            <a:r>
              <a:rPr b="1" lang="en-US" sz="2400">
                <a:solidFill>
                  <a:srgbClr val="141918"/>
                </a:solidFill>
              </a:rPr>
              <a:t>Bagian dari Revolusi AI &amp; Machine Learning</a:t>
            </a:r>
            <a:endParaRPr b="1" sz="2400">
              <a:solidFill>
                <a:srgbClr val="141918"/>
              </a:solidFill>
            </a:endParaRPr>
          </a:p>
        </p:txBody>
      </p:sp>
      <p:sp>
        <p:nvSpPr>
          <p:cNvPr id="189" name="Google Shape;189;p6"/>
          <p:cNvSpPr txBox="1"/>
          <p:nvPr/>
        </p:nvSpPr>
        <p:spPr>
          <a:xfrm>
            <a:off x="939350" y="754625"/>
            <a:ext cx="121794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Why’s Learn</a:t>
            </a:r>
            <a:endParaRPr b="1" sz="8500">
              <a:solidFill>
                <a:srgbClr val="3A3685"/>
              </a:solidFill>
              <a:latin typeface="Archivo"/>
              <a:ea typeface="Archivo"/>
              <a:cs typeface="Archivo"/>
              <a:sym typeface="Archivo"/>
            </a:endParaRPr>
          </a:p>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Data Science?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3" name="Shape 193"/>
        <p:cNvGrpSpPr/>
        <p:nvPr/>
      </p:nvGrpSpPr>
      <p:grpSpPr>
        <a:xfrm>
          <a:off x="0" y="0"/>
          <a:ext cx="0" cy="0"/>
          <a:chOff x="0" y="0"/>
          <a:chExt cx="0" cy="0"/>
        </a:xfrm>
      </p:grpSpPr>
      <p:pic>
        <p:nvPicPr>
          <p:cNvPr id="194" name="Google Shape;194;p12"/>
          <p:cNvPicPr preferRelativeResize="0"/>
          <p:nvPr/>
        </p:nvPicPr>
        <p:blipFill rotWithShape="1">
          <a:blip r:embed="rId3">
            <a:alphaModFix/>
          </a:blip>
          <a:srcRect b="0" l="0" r="0" t="0"/>
          <a:stretch/>
        </p:blipFill>
        <p:spPr>
          <a:xfrm>
            <a:off x="-190500" y="-1562100"/>
            <a:ext cx="18669000" cy="7404100"/>
          </a:xfrm>
          <a:prstGeom prst="rect">
            <a:avLst/>
          </a:prstGeom>
          <a:noFill/>
          <a:ln>
            <a:noFill/>
          </a:ln>
        </p:spPr>
      </p:pic>
      <p:sp>
        <p:nvSpPr>
          <p:cNvPr id="195" name="Google Shape;195;p12"/>
          <p:cNvSpPr txBox="1"/>
          <p:nvPr/>
        </p:nvSpPr>
        <p:spPr>
          <a:xfrm>
            <a:off x="939800" y="1397000"/>
            <a:ext cx="112065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Peran Data Science</a:t>
            </a:r>
            <a:endParaRPr b="0" i="0" sz="1400" u="none" cap="none" strike="noStrike">
              <a:solidFill>
                <a:srgbClr val="000000"/>
              </a:solidFill>
              <a:latin typeface="Arial"/>
              <a:ea typeface="Arial"/>
              <a:cs typeface="Arial"/>
              <a:sym typeface="Arial"/>
            </a:endParaRPr>
          </a:p>
        </p:txBody>
      </p:sp>
      <p:sp>
        <p:nvSpPr>
          <p:cNvPr id="196" name="Google Shape;196;p12"/>
          <p:cNvSpPr txBox="1"/>
          <p:nvPr/>
        </p:nvSpPr>
        <p:spPr>
          <a:xfrm>
            <a:off x="8521700" y="2006600"/>
            <a:ext cx="58928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197" name="Google Shape;197;p12"/>
          <p:cNvGraphicFramePr/>
          <p:nvPr/>
        </p:nvGraphicFramePr>
        <p:xfrm>
          <a:off x="787400" y="4191000"/>
          <a:ext cx="3000000" cy="3000000"/>
        </p:xfrm>
        <a:graphic>
          <a:graphicData uri="http://schemas.openxmlformats.org/drawingml/2006/table">
            <a:tbl>
              <a:tblPr>
                <a:noFill/>
                <a:tableStyleId>{31A468B9-383A-4F06-A255-7E09C382DB84}</a:tableStyleId>
              </a:tblPr>
              <a:tblGrid>
                <a:gridCol w="5872275"/>
                <a:gridCol w="5334075"/>
              </a:tblGrid>
              <a:tr h="1803350">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Analisis Tren &amp; Pola</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EEEEEE"/>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Otomatisasi Proses</a:t>
                      </a:r>
                      <a:endParaRPr sz="1100" u="none" cap="none" strike="noStrike"/>
                    </a:p>
                  </a:txBody>
                  <a:tcPr marT="19050" marB="19050" marR="19050" marL="19050" anchor="ctr">
                    <a:lnL cap="flat" cmpd="sng" w="19025">
                      <a:solidFill>
                        <a:srgbClr val="EEEEEE"/>
                      </a:solidFill>
                      <a:prstDash val="solid"/>
                      <a:round/>
                      <a:headEnd len="sm" w="sm" type="none"/>
                      <a:tailEnd len="sm" w="sm" type="none"/>
                    </a:lnL>
                    <a:lnR cap="flat" cmpd="sng" w="19025">
                      <a:solidFill>
                        <a:srgbClr val="EEEEEE"/>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r h="1738125">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Prediksi &amp; Proyeksi</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Optimalisasi Sumber Daya</a:t>
                      </a:r>
                      <a:endParaRPr sz="1100" u="none" cap="none" strike="noStrike"/>
                    </a:p>
                  </a:txBody>
                  <a:tcPr marT="19050" marB="19050" marR="19050" marL="19050" anchor="ctr">
                    <a:lnL cap="flat" cmpd="sng" w="19025">
                      <a:solidFill>
                        <a:srgbClr val="FFFFFF"/>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EEEEEE"/>
                    </a:solidFill>
                  </a:tcPr>
                </a:tc>
              </a:tr>
              <a:tr h="1769825">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Membantu Keputusan Real-Time</a:t>
                      </a:r>
                      <a:endParaRPr sz="1100" u="none" cap="none" strike="noStrike"/>
                    </a:p>
                  </a:txBody>
                  <a:tcPr marT="19050" marB="19050" marR="19050" marL="19050" anchor="ctr">
                    <a:lnL cap="flat" cmpd="sng" w="9525">
                      <a:solidFill>
                        <a:srgbClr val="000000">
                          <a:alpha val="0"/>
                        </a:srgbClr>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ctr">
                        <a:lnSpc>
                          <a:spcPct val="91714"/>
                        </a:lnSpc>
                        <a:spcBef>
                          <a:spcPts val="0"/>
                        </a:spcBef>
                        <a:spcAft>
                          <a:spcPts val="0"/>
                        </a:spcAft>
                        <a:buClr>
                          <a:srgbClr val="000000"/>
                        </a:buClr>
                        <a:buSzPts val="2500"/>
                        <a:buFont typeface="Arial"/>
                        <a:buNone/>
                      </a:pPr>
                      <a:r>
                        <a:rPr lang="en-US" sz="2500">
                          <a:solidFill>
                            <a:srgbClr val="3A3685"/>
                          </a:solidFill>
                          <a:latin typeface="Archivo"/>
                          <a:ea typeface="Archivo"/>
                          <a:cs typeface="Archivo"/>
                          <a:sym typeface="Archivo"/>
                        </a:rPr>
                        <a:t>Deteksi Anomali &amp; Pencegahan Masalah</a:t>
                      </a:r>
                      <a:endParaRPr sz="1100" u="none" cap="none" strike="noStrike"/>
                    </a:p>
                  </a:txBody>
                  <a:tcPr marT="19050" marB="19050" marR="19050" marL="19050" anchor="ctr">
                    <a:lnL cap="flat" cmpd="sng" w="19025">
                      <a:solidFill>
                        <a:srgbClr val="FFFFFF"/>
                      </a:solidFill>
                      <a:prstDash val="solid"/>
                      <a:round/>
                      <a:headEnd len="sm" w="sm" type="none"/>
                      <a:tailEnd len="sm" w="sm" type="none"/>
                    </a:lnL>
                    <a:lnR cap="flat" cmpd="sng" w="19025">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pic>
        <p:nvPicPr>
          <p:cNvPr id="198" name="Google Shape;198;p12"/>
          <p:cNvPicPr preferRelativeResize="0"/>
          <p:nvPr/>
        </p:nvPicPr>
        <p:blipFill rotWithShape="1">
          <a:blip r:embed="rId4">
            <a:alphaModFix/>
          </a:blip>
          <a:srcRect b="0" l="0" r="0" t="0"/>
          <a:stretch/>
        </p:blipFill>
        <p:spPr>
          <a:xfrm>
            <a:off x="6647050" y="3289300"/>
            <a:ext cx="5346700" cy="1079500"/>
          </a:xfrm>
          <a:prstGeom prst="rect">
            <a:avLst/>
          </a:prstGeom>
          <a:noFill/>
          <a:ln>
            <a:noFill/>
          </a:ln>
        </p:spPr>
      </p:pic>
      <p:pic>
        <p:nvPicPr>
          <p:cNvPr id="199" name="Google Shape;199;p12"/>
          <p:cNvPicPr preferRelativeResize="0"/>
          <p:nvPr/>
        </p:nvPicPr>
        <p:blipFill rotWithShape="1">
          <a:blip r:embed="rId5">
            <a:alphaModFix/>
          </a:blip>
          <a:srcRect b="0" l="0" r="0" t="0"/>
          <a:stretch/>
        </p:blipFill>
        <p:spPr>
          <a:xfrm>
            <a:off x="757975" y="3289350"/>
            <a:ext cx="5892800" cy="1079500"/>
          </a:xfrm>
          <a:prstGeom prst="rect">
            <a:avLst/>
          </a:prstGeom>
          <a:noFill/>
          <a:ln>
            <a:noFill/>
          </a:ln>
        </p:spPr>
      </p:pic>
      <p:sp>
        <p:nvSpPr>
          <p:cNvPr id="200" name="Google Shape;200;p12"/>
          <p:cNvSpPr txBox="1"/>
          <p:nvPr/>
        </p:nvSpPr>
        <p:spPr>
          <a:xfrm>
            <a:off x="2351832" y="3606750"/>
            <a:ext cx="2705100" cy="4446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500"/>
              <a:buFont typeface="Arial"/>
              <a:buNone/>
            </a:pPr>
            <a:r>
              <a:rPr b="1" lang="en-US" sz="2500">
                <a:solidFill>
                  <a:srgbClr val="3A3685"/>
                </a:solidFill>
                <a:latin typeface="Archivo Medium"/>
                <a:ea typeface="Archivo Medium"/>
                <a:cs typeface="Archivo Medium"/>
                <a:sym typeface="Archivo Medium"/>
              </a:rPr>
              <a:t>Decision Making</a:t>
            </a:r>
            <a:endParaRPr b="0" i="0" sz="1400" u="none" cap="none" strike="noStrike">
              <a:solidFill>
                <a:srgbClr val="000000"/>
              </a:solidFill>
              <a:latin typeface="Arial"/>
              <a:ea typeface="Arial"/>
              <a:cs typeface="Arial"/>
              <a:sym typeface="Arial"/>
            </a:endParaRPr>
          </a:p>
        </p:txBody>
      </p:sp>
      <p:sp>
        <p:nvSpPr>
          <p:cNvPr id="201" name="Google Shape;201;p12"/>
          <p:cNvSpPr txBox="1"/>
          <p:nvPr/>
        </p:nvSpPr>
        <p:spPr>
          <a:xfrm>
            <a:off x="7346847" y="3606800"/>
            <a:ext cx="3947100" cy="4446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500"/>
              <a:buFont typeface="Arial"/>
              <a:buNone/>
            </a:pPr>
            <a:r>
              <a:rPr b="1" lang="en-US" sz="2500">
                <a:solidFill>
                  <a:srgbClr val="38AF69"/>
                </a:solidFill>
                <a:latin typeface="Archivo Medium"/>
                <a:ea typeface="Archivo Medium"/>
                <a:cs typeface="Archivo Medium"/>
                <a:sym typeface="Archivo Medium"/>
              </a:rPr>
              <a:t>Efisiensi Operasional</a:t>
            </a:r>
            <a:endParaRPr b="0" i="0" sz="1400" u="none" cap="none" strike="noStrike">
              <a:solidFill>
                <a:srgbClr val="000000"/>
              </a:solidFill>
              <a:latin typeface="Arial"/>
              <a:ea typeface="Arial"/>
              <a:cs typeface="Arial"/>
              <a:sym typeface="Arial"/>
            </a:endParaRPr>
          </a:p>
        </p:txBody>
      </p:sp>
      <p:pic>
        <p:nvPicPr>
          <p:cNvPr id="202" name="Google Shape;202;p12"/>
          <p:cNvPicPr preferRelativeResize="0"/>
          <p:nvPr/>
        </p:nvPicPr>
        <p:blipFill rotWithShape="1">
          <a:blip r:embed="rId6">
            <a:alphaModFix/>
          </a:blip>
          <a:srcRect b="0" l="0" r="0" t="0"/>
          <a:stretch/>
        </p:blipFill>
        <p:spPr>
          <a:xfrm rot="-5400000">
            <a:off x="12089925" y="3727450"/>
            <a:ext cx="6210300" cy="5346699"/>
          </a:xfrm>
          <a:prstGeom prst="rect">
            <a:avLst/>
          </a:prstGeom>
          <a:noFill/>
          <a:ln>
            <a:noFill/>
          </a:ln>
        </p:spPr>
      </p:pic>
      <p:pic>
        <p:nvPicPr>
          <p:cNvPr id="203" name="Google Shape;203;p12"/>
          <p:cNvPicPr preferRelativeResize="0"/>
          <p:nvPr/>
        </p:nvPicPr>
        <p:blipFill rotWithShape="1">
          <a:blip r:embed="rId7">
            <a:alphaModFix/>
          </a:blip>
          <a:srcRect b="0" l="0" r="0" t="0"/>
          <a:stretch/>
        </p:blipFill>
        <p:spPr>
          <a:xfrm>
            <a:off x="13214400" y="7912200"/>
            <a:ext cx="4356100" cy="1206500"/>
          </a:xfrm>
          <a:prstGeom prst="rect">
            <a:avLst/>
          </a:prstGeom>
          <a:noFill/>
          <a:ln>
            <a:noFill/>
          </a:ln>
        </p:spPr>
      </p:pic>
      <p:pic>
        <p:nvPicPr>
          <p:cNvPr id="204" name="Google Shape;204;p12"/>
          <p:cNvPicPr preferRelativeResize="0"/>
          <p:nvPr/>
        </p:nvPicPr>
        <p:blipFill rotWithShape="1">
          <a:blip r:embed="rId8">
            <a:alphaModFix/>
          </a:blip>
          <a:srcRect b="0" l="0" r="0" t="0"/>
          <a:stretch/>
        </p:blipFill>
        <p:spPr>
          <a:xfrm>
            <a:off x="13214400" y="8099450"/>
            <a:ext cx="832000" cy="832000"/>
          </a:xfrm>
          <a:prstGeom prst="rect">
            <a:avLst/>
          </a:prstGeom>
          <a:noFill/>
          <a:ln>
            <a:noFill/>
          </a:ln>
        </p:spPr>
      </p:pic>
      <p:pic>
        <p:nvPicPr>
          <p:cNvPr id="205" name="Google Shape;205;p12"/>
          <p:cNvPicPr preferRelativeResize="0"/>
          <p:nvPr/>
        </p:nvPicPr>
        <p:blipFill rotWithShape="1">
          <a:blip r:embed="rId9">
            <a:alphaModFix/>
          </a:blip>
          <a:srcRect b="0" l="0" r="0" t="0"/>
          <a:stretch/>
        </p:blipFill>
        <p:spPr>
          <a:xfrm>
            <a:off x="-215900" y="-635000"/>
            <a:ext cx="2705100" cy="2705100"/>
          </a:xfrm>
          <a:prstGeom prst="rect">
            <a:avLst/>
          </a:prstGeom>
          <a:noFill/>
          <a:ln>
            <a:noFill/>
          </a:ln>
        </p:spPr>
      </p:pic>
      <p:sp>
        <p:nvSpPr>
          <p:cNvPr id="206" name="Google Shape;206;p12"/>
          <p:cNvSpPr txBox="1"/>
          <p:nvPr/>
        </p:nvSpPr>
        <p:spPr>
          <a:xfrm>
            <a:off x="13271500" y="3759200"/>
            <a:ext cx="3683100" cy="1130400"/>
          </a:xfrm>
          <a:prstGeom prst="rect">
            <a:avLst/>
          </a:prstGeom>
          <a:noFill/>
          <a:ln>
            <a:noFill/>
          </a:ln>
        </p:spPr>
        <p:txBody>
          <a:bodyPr anchorCtr="0" anchor="t" bIns="0" lIns="0" spcFirstLastPara="1" rIns="0" wrap="square" tIns="0">
            <a:noAutofit/>
          </a:bodyPr>
          <a:lstStyle/>
          <a:p>
            <a:pPr indent="0" lvl="0" marL="0" marR="0" rtl="0" algn="l">
              <a:lnSpc>
                <a:spcPct val="107899"/>
              </a:lnSpc>
              <a:spcBef>
                <a:spcPts val="0"/>
              </a:spcBef>
              <a:spcAft>
                <a:spcPts val="0"/>
              </a:spcAft>
              <a:buClr>
                <a:srgbClr val="000000"/>
              </a:buClr>
              <a:buSzPts val="3300"/>
              <a:buFont typeface="Arial"/>
              <a:buNone/>
            </a:pPr>
            <a:r>
              <a:rPr lang="en-US" sz="3300">
                <a:solidFill>
                  <a:srgbClr val="FFFFFF"/>
                </a:solidFill>
                <a:latin typeface="Archivo Medium"/>
                <a:ea typeface="Archivo Medium"/>
                <a:cs typeface="Archivo Medium"/>
                <a:sym typeface="Archivo Medium"/>
              </a:rPr>
              <a:t>Data Science Have Another Function</a:t>
            </a:r>
            <a:endParaRPr b="0" i="0" sz="1400" u="none" cap="none" strike="noStrike">
              <a:solidFill>
                <a:srgbClr val="000000"/>
              </a:solidFill>
              <a:latin typeface="Arial"/>
              <a:ea typeface="Arial"/>
              <a:cs typeface="Arial"/>
              <a:sym typeface="Arial"/>
            </a:endParaRPr>
          </a:p>
        </p:txBody>
      </p:sp>
      <p:sp>
        <p:nvSpPr>
          <p:cNvPr id="207" name="Google Shape;207;p12"/>
          <p:cNvSpPr txBox="1"/>
          <p:nvPr/>
        </p:nvSpPr>
        <p:spPr>
          <a:xfrm>
            <a:off x="13227050" y="5283250"/>
            <a:ext cx="4330800" cy="22353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2100"/>
              <a:buFont typeface="Arial"/>
              <a:buNone/>
            </a:pPr>
            <a:r>
              <a:rPr lang="en-US" sz="2100">
                <a:solidFill>
                  <a:srgbClr val="EEEEEE"/>
                </a:solidFill>
                <a:latin typeface="Archivo"/>
                <a:ea typeface="Archivo"/>
                <a:cs typeface="Archivo"/>
                <a:sym typeface="Archivo"/>
              </a:rPr>
              <a:t>Data science drives product innovation by analyzing market trends. It enhances predictive analytics to forecast trends and risks. It also powers automation and AI, reducing manual work.</a:t>
            </a:r>
            <a:endParaRPr b="0" i="0" sz="1400" u="none" cap="none" strike="noStrike">
              <a:solidFill>
                <a:srgbClr val="000000"/>
              </a:solidFill>
              <a:latin typeface="Arial"/>
              <a:ea typeface="Arial"/>
              <a:cs typeface="Arial"/>
              <a:sym typeface="Arial"/>
            </a:endParaRPr>
          </a:p>
        </p:txBody>
      </p:sp>
      <p:sp>
        <p:nvSpPr>
          <p:cNvPr id="208" name="Google Shape;208;p12"/>
          <p:cNvSpPr txBox="1"/>
          <p:nvPr/>
        </p:nvSpPr>
        <p:spPr>
          <a:xfrm>
            <a:off x="14122875" y="8197900"/>
            <a:ext cx="3453900" cy="635100"/>
          </a:xfrm>
          <a:prstGeom prst="rect">
            <a:avLst/>
          </a:prstGeom>
          <a:noFill/>
          <a:ln>
            <a:noFill/>
          </a:ln>
        </p:spPr>
        <p:txBody>
          <a:bodyPr anchorCtr="0" anchor="t" bIns="0" lIns="0" spcFirstLastPara="1" rIns="0" wrap="square" tIns="0">
            <a:noAutofit/>
          </a:bodyPr>
          <a:lstStyle/>
          <a:p>
            <a:pPr indent="0" lvl="0" marL="0" marR="0" rtl="0" algn="l">
              <a:lnSpc>
                <a:spcPct val="116199"/>
              </a:lnSpc>
              <a:spcBef>
                <a:spcPts val="0"/>
              </a:spcBef>
              <a:spcAft>
                <a:spcPts val="0"/>
              </a:spcAft>
              <a:buClr>
                <a:srgbClr val="000000"/>
              </a:buClr>
              <a:buSzPts val="1800"/>
              <a:buFont typeface="Arial"/>
              <a:buNone/>
            </a:pPr>
            <a:r>
              <a:rPr lang="en-US" sz="1800">
                <a:solidFill>
                  <a:srgbClr val="3A3685"/>
                </a:solidFill>
                <a:latin typeface="Archivo Medium"/>
                <a:ea typeface="Archivo Medium"/>
                <a:cs typeface="Archivo Medium"/>
                <a:sym typeface="Archivo Medium"/>
              </a:rPr>
              <a:t>Without data, you're just another person with an opinion.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2" name="Shape 212"/>
        <p:cNvGrpSpPr/>
        <p:nvPr/>
      </p:nvGrpSpPr>
      <p:grpSpPr>
        <a:xfrm>
          <a:off x="0" y="0"/>
          <a:ext cx="0" cy="0"/>
          <a:chOff x="0" y="0"/>
          <a:chExt cx="0" cy="0"/>
        </a:xfrm>
      </p:grpSpPr>
      <p:pic>
        <p:nvPicPr>
          <p:cNvPr id="213" name="Google Shape;213;p11"/>
          <p:cNvPicPr preferRelativeResize="0"/>
          <p:nvPr/>
        </p:nvPicPr>
        <p:blipFill rotWithShape="1">
          <a:blip r:embed="rId3">
            <a:alphaModFix/>
          </a:blip>
          <a:srcRect b="0" l="0" r="0" t="0"/>
          <a:stretch/>
        </p:blipFill>
        <p:spPr>
          <a:xfrm>
            <a:off x="-114300" y="-1333500"/>
            <a:ext cx="18732500" cy="7556500"/>
          </a:xfrm>
          <a:prstGeom prst="rect">
            <a:avLst/>
          </a:prstGeom>
          <a:noFill/>
          <a:ln>
            <a:noFill/>
          </a:ln>
        </p:spPr>
      </p:pic>
      <p:sp>
        <p:nvSpPr>
          <p:cNvPr id="214" name="Google Shape;214;p11"/>
          <p:cNvSpPr txBox="1"/>
          <p:nvPr/>
        </p:nvSpPr>
        <p:spPr>
          <a:xfrm>
            <a:off x="889000" y="1397000"/>
            <a:ext cx="16188900" cy="15114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Career Track for Data Science</a:t>
            </a:r>
            <a:endParaRPr b="0" i="0" sz="1400" u="none" cap="none" strike="noStrike">
              <a:solidFill>
                <a:srgbClr val="000000"/>
              </a:solidFill>
              <a:latin typeface="Arial"/>
              <a:ea typeface="Arial"/>
              <a:cs typeface="Arial"/>
              <a:sym typeface="Arial"/>
            </a:endParaRPr>
          </a:p>
        </p:txBody>
      </p:sp>
      <p:sp>
        <p:nvSpPr>
          <p:cNvPr id="215" name="Google Shape;215;p11"/>
          <p:cNvSpPr txBox="1"/>
          <p:nvPr/>
        </p:nvSpPr>
        <p:spPr>
          <a:xfrm>
            <a:off x="939800" y="2832100"/>
            <a:ext cx="5778500" cy="571500"/>
          </a:xfrm>
          <a:prstGeom prst="rect">
            <a:avLst/>
          </a:prstGeom>
          <a:noFill/>
          <a:ln>
            <a:noFill/>
          </a:ln>
        </p:spPr>
        <p:txBody>
          <a:bodyPr anchorCtr="0" anchor="t" bIns="0" lIns="0" spcFirstLastPara="1" rIns="0" wrap="square" tIns="0">
            <a:noAutofit/>
          </a:bodyPr>
          <a:lstStyle/>
          <a:p>
            <a:pPr indent="0" lvl="0" marL="0" marR="0" rtl="0" algn="l">
              <a:lnSpc>
                <a:spcPct val="99600"/>
              </a:lnSpc>
              <a:spcBef>
                <a:spcPts val="0"/>
              </a:spcBef>
              <a:spcAft>
                <a:spcPts val="0"/>
              </a:spcAft>
              <a:buClr>
                <a:srgbClr val="000000"/>
              </a:buClr>
              <a:buSzPts val="3200"/>
              <a:buFont typeface="Arial"/>
              <a:buNone/>
            </a:pPr>
            <a:r>
              <a:t/>
            </a:r>
            <a:endParaRPr b="0" i="0" sz="1400" u="none" cap="none" strike="noStrike">
              <a:solidFill>
                <a:srgbClr val="000000"/>
              </a:solidFill>
              <a:latin typeface="Arial"/>
              <a:ea typeface="Arial"/>
              <a:cs typeface="Arial"/>
              <a:sym typeface="Arial"/>
            </a:endParaRPr>
          </a:p>
        </p:txBody>
      </p:sp>
      <p:pic>
        <p:nvPicPr>
          <p:cNvPr id="216" name="Google Shape;216;p11"/>
          <p:cNvPicPr preferRelativeResize="0"/>
          <p:nvPr/>
        </p:nvPicPr>
        <p:blipFill rotWithShape="1">
          <a:blip r:embed="rId4">
            <a:alphaModFix/>
          </a:blip>
          <a:srcRect b="0" l="0" r="0" t="0"/>
          <a:stretch/>
        </p:blipFill>
        <p:spPr>
          <a:xfrm>
            <a:off x="920750" y="3295225"/>
            <a:ext cx="4787900" cy="5791200"/>
          </a:xfrm>
          <a:prstGeom prst="rect">
            <a:avLst/>
          </a:prstGeom>
          <a:noFill/>
          <a:ln>
            <a:noFill/>
          </a:ln>
        </p:spPr>
      </p:pic>
      <p:pic>
        <p:nvPicPr>
          <p:cNvPr id="217" name="Google Shape;217;p11"/>
          <p:cNvPicPr preferRelativeResize="0"/>
          <p:nvPr/>
        </p:nvPicPr>
        <p:blipFill rotWithShape="1">
          <a:blip r:embed="rId5">
            <a:alphaModFix/>
          </a:blip>
          <a:srcRect b="0" l="0" r="0" t="0"/>
          <a:stretch/>
        </p:blipFill>
        <p:spPr>
          <a:xfrm>
            <a:off x="1352550" y="3676225"/>
            <a:ext cx="3949700" cy="2349500"/>
          </a:xfrm>
          <a:prstGeom prst="rect">
            <a:avLst/>
          </a:prstGeom>
          <a:noFill/>
          <a:ln>
            <a:noFill/>
          </a:ln>
        </p:spPr>
      </p:pic>
      <p:sp>
        <p:nvSpPr>
          <p:cNvPr id="218" name="Google Shape;218;p11"/>
          <p:cNvSpPr txBox="1"/>
          <p:nvPr/>
        </p:nvSpPr>
        <p:spPr>
          <a:xfrm>
            <a:off x="14414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b="1" lang="en-US" sz="3100">
                <a:solidFill>
                  <a:srgbClr val="38AF69"/>
                </a:solidFill>
                <a:latin typeface="Archivo Medium"/>
                <a:ea typeface="Archivo Medium"/>
                <a:cs typeface="Archivo Medium"/>
                <a:sym typeface="Archivo Medium"/>
              </a:rPr>
              <a:t>Data Analyst</a:t>
            </a:r>
            <a:endParaRPr b="0" i="0" sz="1400" u="none" cap="none" strike="noStrike">
              <a:solidFill>
                <a:srgbClr val="000000"/>
              </a:solidFill>
              <a:latin typeface="Arial"/>
              <a:ea typeface="Arial"/>
              <a:cs typeface="Arial"/>
              <a:sym typeface="Arial"/>
            </a:endParaRPr>
          </a:p>
        </p:txBody>
      </p:sp>
      <p:sp>
        <p:nvSpPr>
          <p:cNvPr id="219" name="Google Shape;219;p11"/>
          <p:cNvSpPr txBox="1"/>
          <p:nvPr/>
        </p:nvSpPr>
        <p:spPr>
          <a:xfrm>
            <a:off x="1885950" y="6990925"/>
            <a:ext cx="3454500" cy="355500"/>
          </a:xfrm>
          <a:prstGeom prst="rect">
            <a:avLst/>
          </a:prstGeom>
          <a:noFill/>
          <a:ln>
            <a:noFill/>
          </a:ln>
        </p:spPr>
        <p:txBody>
          <a:bodyPr anchorCtr="0" anchor="t" bIns="0" lIns="0" spcFirstLastPara="1" rIns="0" wrap="square" tIns="0">
            <a:noAutofit/>
          </a:bodyPr>
          <a:lstStyle/>
          <a:p>
            <a:pPr indent="0" lvl="0" marL="0" marR="0" rtl="0" algn="l">
              <a:lnSpc>
                <a:spcPct val="124499"/>
              </a:lnSpc>
              <a:spcBef>
                <a:spcPts val="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Mengolah dan menganalisis data untuk menghasilkan laporan dan visualisasi.</a:t>
            </a:r>
            <a:endParaRPr b="0" i="0" sz="1400" u="none" cap="none" strike="noStrike">
              <a:solidFill>
                <a:srgbClr val="000000"/>
              </a:solidFill>
              <a:latin typeface="Arial"/>
              <a:ea typeface="Arial"/>
              <a:cs typeface="Arial"/>
              <a:sym typeface="Arial"/>
            </a:endParaRPr>
          </a:p>
        </p:txBody>
      </p:sp>
      <p:pic>
        <p:nvPicPr>
          <p:cNvPr id="220" name="Google Shape;220;p11"/>
          <p:cNvPicPr preferRelativeResize="0"/>
          <p:nvPr/>
        </p:nvPicPr>
        <p:blipFill rotWithShape="1">
          <a:blip r:embed="rId6">
            <a:alphaModFix/>
          </a:blip>
          <a:srcRect b="0" l="0" r="0" t="0"/>
          <a:stretch/>
        </p:blipFill>
        <p:spPr>
          <a:xfrm>
            <a:off x="2628900" y="4102100"/>
            <a:ext cx="1435100" cy="1435100"/>
          </a:xfrm>
          <a:prstGeom prst="rect">
            <a:avLst/>
          </a:prstGeom>
          <a:noFill/>
          <a:ln>
            <a:noFill/>
          </a:ln>
        </p:spPr>
      </p:pic>
      <p:pic>
        <p:nvPicPr>
          <p:cNvPr id="221" name="Google Shape;221;p11"/>
          <p:cNvPicPr preferRelativeResize="0"/>
          <p:nvPr/>
        </p:nvPicPr>
        <p:blipFill rotWithShape="1">
          <a:blip r:embed="rId7">
            <a:alphaModFix/>
          </a:blip>
          <a:srcRect b="0" l="0" r="0" t="0"/>
          <a:stretch/>
        </p:blipFill>
        <p:spPr>
          <a:xfrm>
            <a:off x="1390650" y="7029025"/>
            <a:ext cx="254000" cy="254000"/>
          </a:xfrm>
          <a:prstGeom prst="rect">
            <a:avLst/>
          </a:prstGeom>
          <a:noFill/>
          <a:ln>
            <a:noFill/>
          </a:ln>
        </p:spPr>
      </p:pic>
      <p:pic>
        <p:nvPicPr>
          <p:cNvPr id="222" name="Google Shape;222;p11"/>
          <p:cNvPicPr preferRelativeResize="0"/>
          <p:nvPr/>
        </p:nvPicPr>
        <p:blipFill rotWithShape="1">
          <a:blip r:embed="rId8">
            <a:alphaModFix/>
          </a:blip>
          <a:srcRect b="0" l="0" r="0" t="0"/>
          <a:stretch/>
        </p:blipFill>
        <p:spPr>
          <a:xfrm>
            <a:off x="6673850" y="3295225"/>
            <a:ext cx="4826000" cy="5791200"/>
          </a:xfrm>
          <a:prstGeom prst="rect">
            <a:avLst/>
          </a:prstGeom>
          <a:noFill/>
          <a:ln>
            <a:noFill/>
          </a:ln>
        </p:spPr>
      </p:pic>
      <p:pic>
        <p:nvPicPr>
          <p:cNvPr id="223" name="Google Shape;223;p11"/>
          <p:cNvPicPr preferRelativeResize="0"/>
          <p:nvPr/>
        </p:nvPicPr>
        <p:blipFill rotWithShape="1">
          <a:blip r:embed="rId9">
            <a:alphaModFix/>
          </a:blip>
          <a:srcRect b="0" l="0" r="0" t="0"/>
          <a:stretch/>
        </p:blipFill>
        <p:spPr>
          <a:xfrm>
            <a:off x="7118350" y="3688925"/>
            <a:ext cx="3949700" cy="2336800"/>
          </a:xfrm>
          <a:prstGeom prst="rect">
            <a:avLst/>
          </a:prstGeom>
          <a:noFill/>
          <a:ln>
            <a:noFill/>
          </a:ln>
        </p:spPr>
      </p:pic>
      <p:sp>
        <p:nvSpPr>
          <p:cNvPr id="224" name="Google Shape;224;p11"/>
          <p:cNvSpPr txBox="1"/>
          <p:nvPr/>
        </p:nvSpPr>
        <p:spPr>
          <a:xfrm>
            <a:off x="72072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b="1" lang="en-US" sz="3100">
                <a:solidFill>
                  <a:srgbClr val="3A3685"/>
                </a:solidFill>
                <a:latin typeface="Archivo Medium"/>
                <a:ea typeface="Archivo Medium"/>
                <a:cs typeface="Archivo Medium"/>
                <a:sym typeface="Archivo Medium"/>
              </a:rPr>
              <a:t>Data Scientist</a:t>
            </a:r>
            <a:endParaRPr b="0" i="0" sz="1400" u="none" cap="none" strike="noStrike">
              <a:solidFill>
                <a:srgbClr val="000000"/>
              </a:solidFill>
              <a:latin typeface="Arial"/>
              <a:ea typeface="Arial"/>
              <a:cs typeface="Arial"/>
              <a:sym typeface="Arial"/>
            </a:endParaRPr>
          </a:p>
        </p:txBody>
      </p:sp>
      <p:pic>
        <p:nvPicPr>
          <p:cNvPr id="225" name="Google Shape;225;p11"/>
          <p:cNvPicPr preferRelativeResize="0"/>
          <p:nvPr/>
        </p:nvPicPr>
        <p:blipFill rotWithShape="1">
          <a:blip r:embed="rId10">
            <a:alphaModFix/>
          </a:blip>
          <a:srcRect b="0" l="0" r="0" t="0"/>
          <a:stretch/>
        </p:blipFill>
        <p:spPr>
          <a:xfrm>
            <a:off x="8293100" y="3937000"/>
            <a:ext cx="1625600" cy="1625600"/>
          </a:xfrm>
          <a:prstGeom prst="rect">
            <a:avLst/>
          </a:prstGeom>
          <a:noFill/>
          <a:ln>
            <a:noFill/>
          </a:ln>
        </p:spPr>
      </p:pic>
      <p:sp>
        <p:nvSpPr>
          <p:cNvPr id="226" name="Google Shape;226;p11"/>
          <p:cNvSpPr txBox="1"/>
          <p:nvPr/>
        </p:nvSpPr>
        <p:spPr>
          <a:xfrm>
            <a:off x="7639050" y="6990925"/>
            <a:ext cx="3454500" cy="355500"/>
          </a:xfrm>
          <a:prstGeom prst="rect">
            <a:avLst/>
          </a:prstGeom>
          <a:noFill/>
          <a:ln>
            <a:noFill/>
          </a:ln>
        </p:spPr>
        <p:txBody>
          <a:bodyPr anchorCtr="0" anchor="t" bIns="0" lIns="0" spcFirstLastPara="1" rIns="0" wrap="square" tIns="0">
            <a:noAutofit/>
          </a:bodyPr>
          <a:lstStyle/>
          <a:p>
            <a:pPr indent="0" lvl="0" marL="0" marR="0" rtl="0" algn="l">
              <a:lnSpc>
                <a:spcPct val="124499"/>
              </a:lnSpc>
              <a:spcBef>
                <a:spcPts val="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Membangun model prediktif untuk pengambilan keputusan berbasis data.</a:t>
            </a:r>
            <a:endParaRPr b="0" i="0" sz="1400" u="none" cap="none" strike="noStrike">
              <a:solidFill>
                <a:srgbClr val="000000"/>
              </a:solidFill>
              <a:latin typeface="Arial"/>
              <a:ea typeface="Arial"/>
              <a:cs typeface="Arial"/>
              <a:sym typeface="Arial"/>
            </a:endParaRPr>
          </a:p>
        </p:txBody>
      </p:sp>
      <p:pic>
        <p:nvPicPr>
          <p:cNvPr id="227" name="Google Shape;227;p11"/>
          <p:cNvPicPr preferRelativeResize="0"/>
          <p:nvPr/>
        </p:nvPicPr>
        <p:blipFill rotWithShape="1">
          <a:blip r:embed="rId11">
            <a:alphaModFix/>
          </a:blip>
          <a:srcRect b="0" l="0" r="0" t="0"/>
          <a:stretch/>
        </p:blipFill>
        <p:spPr>
          <a:xfrm>
            <a:off x="7143750" y="7029025"/>
            <a:ext cx="254000" cy="254000"/>
          </a:xfrm>
          <a:prstGeom prst="rect">
            <a:avLst/>
          </a:prstGeom>
          <a:noFill/>
          <a:ln>
            <a:noFill/>
          </a:ln>
        </p:spPr>
      </p:pic>
      <p:pic>
        <p:nvPicPr>
          <p:cNvPr id="228" name="Google Shape;228;p11"/>
          <p:cNvPicPr preferRelativeResize="0"/>
          <p:nvPr/>
        </p:nvPicPr>
        <p:blipFill rotWithShape="1">
          <a:blip r:embed="rId12">
            <a:alphaModFix/>
          </a:blip>
          <a:srcRect b="0" l="0" r="0" t="0"/>
          <a:stretch/>
        </p:blipFill>
        <p:spPr>
          <a:xfrm>
            <a:off x="12465050" y="3295225"/>
            <a:ext cx="4826000" cy="5791200"/>
          </a:xfrm>
          <a:prstGeom prst="rect">
            <a:avLst/>
          </a:prstGeom>
          <a:noFill/>
          <a:ln>
            <a:noFill/>
          </a:ln>
        </p:spPr>
      </p:pic>
      <p:pic>
        <p:nvPicPr>
          <p:cNvPr id="229" name="Google Shape;229;p11"/>
          <p:cNvPicPr preferRelativeResize="0"/>
          <p:nvPr/>
        </p:nvPicPr>
        <p:blipFill rotWithShape="1">
          <a:blip r:embed="rId9">
            <a:alphaModFix/>
          </a:blip>
          <a:srcRect b="0" l="0" r="0" t="0"/>
          <a:stretch/>
        </p:blipFill>
        <p:spPr>
          <a:xfrm>
            <a:off x="12909550" y="3688925"/>
            <a:ext cx="3949700" cy="2336800"/>
          </a:xfrm>
          <a:prstGeom prst="rect">
            <a:avLst/>
          </a:prstGeom>
          <a:noFill/>
          <a:ln>
            <a:noFill/>
          </a:ln>
        </p:spPr>
      </p:pic>
      <p:pic>
        <p:nvPicPr>
          <p:cNvPr id="230" name="Google Shape;230;p11"/>
          <p:cNvPicPr preferRelativeResize="0"/>
          <p:nvPr/>
        </p:nvPicPr>
        <p:blipFill rotWithShape="1">
          <a:blip r:embed="rId13">
            <a:alphaModFix/>
          </a:blip>
          <a:srcRect b="0" l="0" r="0" t="0"/>
          <a:stretch/>
        </p:blipFill>
        <p:spPr>
          <a:xfrm>
            <a:off x="14217650" y="4140200"/>
            <a:ext cx="1371600" cy="1371600"/>
          </a:xfrm>
          <a:prstGeom prst="rect">
            <a:avLst/>
          </a:prstGeom>
          <a:noFill/>
          <a:ln>
            <a:noFill/>
          </a:ln>
        </p:spPr>
      </p:pic>
      <p:sp>
        <p:nvSpPr>
          <p:cNvPr id="231" name="Google Shape;231;p11"/>
          <p:cNvSpPr txBox="1"/>
          <p:nvPr/>
        </p:nvSpPr>
        <p:spPr>
          <a:xfrm>
            <a:off x="13074650" y="6228925"/>
            <a:ext cx="3759300" cy="558900"/>
          </a:xfrm>
          <a:prstGeom prst="rect">
            <a:avLst/>
          </a:prstGeom>
          <a:noFill/>
          <a:ln>
            <a:noFill/>
          </a:ln>
        </p:spPr>
        <p:txBody>
          <a:bodyPr anchorCtr="0" anchor="b" bIns="0" lIns="0" spcFirstLastPara="1" rIns="0" wrap="square" tIns="0">
            <a:noAutofit/>
          </a:bodyPr>
          <a:lstStyle/>
          <a:p>
            <a:pPr indent="0" lvl="0" marL="0" marR="0" rtl="0" algn="ctr">
              <a:lnSpc>
                <a:spcPct val="116199"/>
              </a:lnSpc>
              <a:spcBef>
                <a:spcPts val="0"/>
              </a:spcBef>
              <a:spcAft>
                <a:spcPts val="0"/>
              </a:spcAft>
              <a:buClr>
                <a:srgbClr val="000000"/>
              </a:buClr>
              <a:buSzPts val="3100"/>
              <a:buFont typeface="Arial"/>
              <a:buNone/>
            </a:pPr>
            <a:r>
              <a:rPr lang="en-US" sz="3100">
                <a:solidFill>
                  <a:srgbClr val="38AF69"/>
                </a:solidFill>
                <a:latin typeface="Archivo Medium"/>
                <a:ea typeface="Archivo Medium"/>
                <a:cs typeface="Archivo Medium"/>
                <a:sym typeface="Archivo Medium"/>
              </a:rPr>
              <a:t>Data Engineer</a:t>
            </a:r>
            <a:endParaRPr b="0" i="0" sz="1400" u="none" cap="none" strike="noStrike">
              <a:solidFill>
                <a:srgbClr val="000000"/>
              </a:solidFill>
              <a:latin typeface="Arial"/>
              <a:ea typeface="Arial"/>
              <a:cs typeface="Arial"/>
              <a:sym typeface="Arial"/>
            </a:endParaRPr>
          </a:p>
        </p:txBody>
      </p:sp>
      <p:sp>
        <p:nvSpPr>
          <p:cNvPr id="232" name="Google Shape;232;p11"/>
          <p:cNvSpPr txBox="1"/>
          <p:nvPr/>
        </p:nvSpPr>
        <p:spPr>
          <a:xfrm>
            <a:off x="13430250" y="6990925"/>
            <a:ext cx="3628500" cy="355500"/>
          </a:xfrm>
          <a:prstGeom prst="rect">
            <a:avLst/>
          </a:prstGeom>
          <a:noFill/>
          <a:ln>
            <a:noFill/>
          </a:ln>
        </p:spPr>
        <p:txBody>
          <a:bodyPr anchorCtr="0" anchor="t" bIns="0" lIns="0" spcFirstLastPara="1" rIns="0" wrap="square" tIns="0">
            <a:noAutofit/>
          </a:bodyPr>
          <a:lstStyle/>
          <a:p>
            <a:pPr indent="0" lvl="0" marL="0" marR="0" rtl="0" algn="l">
              <a:lnSpc>
                <a:spcPct val="124499"/>
              </a:lnSpc>
              <a:spcBef>
                <a:spcPts val="0"/>
              </a:spcBef>
              <a:spcAft>
                <a:spcPts val="0"/>
              </a:spcAft>
              <a:buClr>
                <a:srgbClr val="000000"/>
              </a:buClr>
              <a:buSzPts val="2000"/>
              <a:buFont typeface="Arial"/>
              <a:buNone/>
            </a:pPr>
            <a:r>
              <a:rPr lang="en-US" sz="2000">
                <a:solidFill>
                  <a:srgbClr val="FFFFFF"/>
                </a:solidFill>
                <a:latin typeface="Archivo"/>
                <a:ea typeface="Archivo"/>
                <a:cs typeface="Archivo"/>
                <a:sym typeface="Archivo"/>
              </a:rPr>
              <a:t>Merancang dan mengelola pipeline data untuk memastikan data siap digunakan</a:t>
            </a:r>
            <a:endParaRPr b="0" i="0" sz="1400" u="none" cap="none" strike="noStrike">
              <a:solidFill>
                <a:srgbClr val="000000"/>
              </a:solidFill>
              <a:latin typeface="Arial"/>
              <a:ea typeface="Arial"/>
              <a:cs typeface="Arial"/>
              <a:sym typeface="Arial"/>
            </a:endParaRPr>
          </a:p>
        </p:txBody>
      </p:sp>
      <p:pic>
        <p:nvPicPr>
          <p:cNvPr id="233" name="Google Shape;233;p11"/>
          <p:cNvPicPr preferRelativeResize="0"/>
          <p:nvPr/>
        </p:nvPicPr>
        <p:blipFill rotWithShape="1">
          <a:blip r:embed="rId7">
            <a:alphaModFix/>
          </a:blip>
          <a:srcRect b="0" l="0" r="0" t="0"/>
          <a:stretch/>
        </p:blipFill>
        <p:spPr>
          <a:xfrm>
            <a:off x="12922250" y="7029025"/>
            <a:ext cx="254000" cy="254000"/>
          </a:xfrm>
          <a:prstGeom prst="rect">
            <a:avLst/>
          </a:prstGeom>
          <a:noFill/>
          <a:ln>
            <a:noFill/>
          </a:ln>
        </p:spPr>
      </p:pic>
      <p:pic>
        <p:nvPicPr>
          <p:cNvPr id="234" name="Google Shape;234;p11"/>
          <p:cNvPicPr preferRelativeResize="0"/>
          <p:nvPr/>
        </p:nvPicPr>
        <p:blipFill rotWithShape="1">
          <a:blip r:embed="rId14">
            <a:alphaModFix/>
          </a:blip>
          <a:srcRect b="0" l="0" r="0" t="0"/>
          <a:stretch/>
        </p:blipFill>
        <p:spPr>
          <a:xfrm>
            <a:off x="-215900" y="-635000"/>
            <a:ext cx="2705100" cy="2705100"/>
          </a:xfrm>
          <a:prstGeom prst="rect">
            <a:avLst/>
          </a:prstGeom>
          <a:noFill/>
          <a:ln>
            <a:noFill/>
          </a:ln>
        </p:spPr>
      </p:pic>
      <p:sp>
        <p:nvSpPr>
          <p:cNvPr id="235" name="Google Shape;235;p11"/>
          <p:cNvSpPr txBox="1"/>
          <p:nvPr/>
        </p:nvSpPr>
        <p:spPr>
          <a:xfrm>
            <a:off x="638550" y="9271025"/>
            <a:ext cx="17010900" cy="883500"/>
          </a:xfrm>
          <a:prstGeom prst="rect">
            <a:avLst/>
          </a:prstGeom>
          <a:noFill/>
          <a:ln>
            <a:noFill/>
          </a:ln>
        </p:spPr>
        <p:txBody>
          <a:bodyPr anchorCtr="0" anchor="t" bIns="91425" lIns="91425" spcFirstLastPara="1" rIns="91425" wrap="square" tIns="91425">
            <a:spAutoFit/>
          </a:bodyPr>
          <a:lstStyle/>
          <a:p>
            <a:pPr indent="0" lvl="0" marL="0" rtl="0" algn="l">
              <a:lnSpc>
                <a:spcPct val="116199"/>
              </a:lnSpc>
              <a:spcBef>
                <a:spcPts val="0"/>
              </a:spcBef>
              <a:spcAft>
                <a:spcPts val="0"/>
              </a:spcAft>
              <a:buNone/>
            </a:pPr>
            <a:r>
              <a:rPr b="1" lang="en-US" sz="2100">
                <a:solidFill>
                  <a:srgbClr val="55536E"/>
                </a:solidFill>
                <a:latin typeface="Archivo"/>
                <a:ea typeface="Archivo"/>
                <a:cs typeface="Archivo"/>
                <a:sym typeface="Archivo"/>
              </a:rPr>
              <a:t>Notes</a:t>
            </a:r>
            <a:r>
              <a:rPr lang="en-US" sz="2100">
                <a:solidFill>
                  <a:srgbClr val="55536E"/>
                </a:solidFill>
                <a:latin typeface="Archivo"/>
                <a:ea typeface="Archivo"/>
                <a:cs typeface="Archivo"/>
                <a:sym typeface="Archivo"/>
              </a:rPr>
              <a:t>: Jalur karier dalam Data Science tidak terbatas pada tiga peran di atas. Masih banyak posisi lain seperti Machine Learning Engineer, AI Researcher, Business Intelligence Analyst, dan lainnya, yang memiliki fokus dan tanggung jawab spesifik sesuai kebutuhan industri.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9" name="Shape 239"/>
        <p:cNvGrpSpPr/>
        <p:nvPr/>
      </p:nvGrpSpPr>
      <p:grpSpPr>
        <a:xfrm>
          <a:off x="0" y="0"/>
          <a:ext cx="0" cy="0"/>
          <a:chOff x="0" y="0"/>
          <a:chExt cx="0" cy="0"/>
        </a:xfrm>
      </p:grpSpPr>
      <p:pic>
        <p:nvPicPr>
          <p:cNvPr id="240" name="Google Shape;240;p13"/>
          <p:cNvPicPr preferRelativeResize="0"/>
          <p:nvPr/>
        </p:nvPicPr>
        <p:blipFill rotWithShape="1">
          <a:blip r:embed="rId3">
            <a:alphaModFix/>
          </a:blip>
          <a:srcRect b="0" l="0" r="0" t="0"/>
          <a:stretch/>
        </p:blipFill>
        <p:spPr>
          <a:xfrm>
            <a:off x="-114300" y="4127500"/>
            <a:ext cx="18516600" cy="7175499"/>
          </a:xfrm>
          <a:prstGeom prst="rect">
            <a:avLst/>
          </a:prstGeom>
          <a:noFill/>
          <a:ln>
            <a:noFill/>
          </a:ln>
        </p:spPr>
      </p:pic>
      <p:sp>
        <p:nvSpPr>
          <p:cNvPr id="241" name="Google Shape;241;p13"/>
          <p:cNvSpPr txBox="1"/>
          <p:nvPr/>
        </p:nvSpPr>
        <p:spPr>
          <a:xfrm>
            <a:off x="8305800" y="1397100"/>
            <a:ext cx="9208500" cy="2374800"/>
          </a:xfrm>
          <a:prstGeom prst="rect">
            <a:avLst/>
          </a:prstGeom>
          <a:noFill/>
          <a:ln>
            <a:noFill/>
          </a:ln>
        </p:spPr>
        <p:txBody>
          <a:bodyPr anchorCtr="0" anchor="ctr" bIns="0" lIns="0" spcFirstLastPara="1" rIns="0" wrap="square" tIns="0">
            <a:noAutofit/>
          </a:bodyPr>
          <a:lstStyle/>
          <a:p>
            <a:pPr indent="0" lvl="0" marL="0" marR="0" rtl="0" algn="l">
              <a:lnSpc>
                <a:spcPct val="99600"/>
              </a:lnSpc>
              <a:spcBef>
                <a:spcPts val="0"/>
              </a:spcBef>
              <a:spcAft>
                <a:spcPts val="0"/>
              </a:spcAft>
              <a:buClr>
                <a:srgbClr val="000000"/>
              </a:buClr>
              <a:buSzPts val="7200"/>
              <a:buFont typeface="Arial"/>
              <a:buNone/>
            </a:pPr>
            <a:r>
              <a:rPr b="1" lang="en-US" sz="7200">
                <a:latin typeface="Archivo"/>
                <a:ea typeface="Archivo"/>
                <a:cs typeface="Archivo"/>
                <a:sym typeface="Archivo"/>
              </a:rPr>
              <a:t>Tren Data Science dalam Inovasi Bisnis</a:t>
            </a:r>
            <a:endParaRPr b="0" i="0" sz="1400" u="none" cap="none" strike="noStrike">
              <a:solidFill>
                <a:srgbClr val="000000"/>
              </a:solidFill>
              <a:latin typeface="Arial"/>
              <a:ea typeface="Arial"/>
              <a:cs typeface="Arial"/>
              <a:sym typeface="Arial"/>
            </a:endParaRPr>
          </a:p>
        </p:txBody>
      </p:sp>
      <p:pic>
        <p:nvPicPr>
          <p:cNvPr id="242" name="Google Shape;242;p13"/>
          <p:cNvPicPr preferRelativeResize="0"/>
          <p:nvPr/>
        </p:nvPicPr>
        <p:blipFill rotWithShape="1">
          <a:blip r:embed="rId4">
            <a:alphaModFix/>
          </a:blip>
          <a:srcRect b="0" l="0" r="0" t="0"/>
          <a:stretch/>
        </p:blipFill>
        <p:spPr>
          <a:xfrm>
            <a:off x="8305800" y="4432300"/>
            <a:ext cx="2438400" cy="177800"/>
          </a:xfrm>
          <a:prstGeom prst="rect">
            <a:avLst/>
          </a:prstGeom>
          <a:noFill/>
          <a:ln>
            <a:noFill/>
          </a:ln>
        </p:spPr>
      </p:pic>
      <p:pic>
        <p:nvPicPr>
          <p:cNvPr id="243" name="Google Shape;243;p13"/>
          <p:cNvPicPr preferRelativeResize="0"/>
          <p:nvPr/>
        </p:nvPicPr>
        <p:blipFill rotWithShape="1">
          <a:blip r:embed="rId5">
            <a:alphaModFix/>
          </a:blip>
          <a:srcRect b="0" l="0" r="0" t="0"/>
          <a:stretch/>
        </p:blipFill>
        <p:spPr>
          <a:xfrm>
            <a:off x="-622300" y="3771900"/>
            <a:ext cx="1803400" cy="1803400"/>
          </a:xfrm>
          <a:prstGeom prst="rect">
            <a:avLst/>
          </a:prstGeom>
          <a:noFill/>
          <a:ln>
            <a:noFill/>
          </a:ln>
        </p:spPr>
      </p:pic>
      <p:pic>
        <p:nvPicPr>
          <p:cNvPr id="244" name="Google Shape;244;p13"/>
          <p:cNvPicPr preferRelativeResize="0"/>
          <p:nvPr/>
        </p:nvPicPr>
        <p:blipFill rotWithShape="1">
          <a:blip r:embed="rId6">
            <a:alphaModFix/>
          </a:blip>
          <a:srcRect b="0" l="0" r="0" t="0"/>
          <a:stretch/>
        </p:blipFill>
        <p:spPr>
          <a:xfrm>
            <a:off x="2501900" y="4356100"/>
            <a:ext cx="2806700" cy="2806700"/>
          </a:xfrm>
          <a:prstGeom prst="rect">
            <a:avLst/>
          </a:prstGeom>
          <a:noFill/>
          <a:ln>
            <a:noFill/>
          </a:ln>
        </p:spPr>
      </p:pic>
      <p:pic>
        <p:nvPicPr>
          <p:cNvPr id="245" name="Google Shape;245;p13"/>
          <p:cNvPicPr preferRelativeResize="0"/>
          <p:nvPr/>
        </p:nvPicPr>
        <p:blipFill rotWithShape="1">
          <a:blip r:embed="rId7">
            <a:alphaModFix/>
          </a:blip>
          <a:srcRect b="0" l="0" r="0" t="0"/>
          <a:stretch/>
        </p:blipFill>
        <p:spPr>
          <a:xfrm>
            <a:off x="1422400" y="1612900"/>
            <a:ext cx="2552700" cy="2552700"/>
          </a:xfrm>
          <a:prstGeom prst="rect">
            <a:avLst/>
          </a:prstGeom>
          <a:noFill/>
          <a:ln>
            <a:noFill/>
          </a:ln>
        </p:spPr>
      </p:pic>
      <p:pic>
        <p:nvPicPr>
          <p:cNvPr id="246" name="Google Shape;246;p13"/>
          <p:cNvPicPr preferRelativeResize="0"/>
          <p:nvPr/>
        </p:nvPicPr>
        <p:blipFill rotWithShape="1">
          <a:blip r:embed="rId5">
            <a:alphaModFix/>
          </a:blip>
          <a:srcRect b="0" l="0" r="0" t="0"/>
          <a:stretch/>
        </p:blipFill>
        <p:spPr>
          <a:xfrm>
            <a:off x="5041900" y="2768600"/>
            <a:ext cx="1803400" cy="1803400"/>
          </a:xfrm>
          <a:prstGeom prst="rect">
            <a:avLst/>
          </a:prstGeom>
          <a:noFill/>
          <a:ln>
            <a:noFill/>
          </a:ln>
        </p:spPr>
      </p:pic>
      <p:pic>
        <p:nvPicPr>
          <p:cNvPr id="247" name="Google Shape;247;p13"/>
          <p:cNvPicPr preferRelativeResize="0"/>
          <p:nvPr/>
        </p:nvPicPr>
        <p:blipFill rotWithShape="1">
          <a:blip r:embed="rId8">
            <a:alphaModFix/>
          </a:blip>
          <a:srcRect b="0" l="0" r="0" t="0"/>
          <a:stretch/>
        </p:blipFill>
        <p:spPr>
          <a:xfrm>
            <a:off x="520700" y="5867400"/>
            <a:ext cx="1803400" cy="1803400"/>
          </a:xfrm>
          <a:prstGeom prst="rect">
            <a:avLst/>
          </a:prstGeom>
          <a:noFill/>
          <a:ln>
            <a:noFill/>
          </a:ln>
        </p:spPr>
      </p:pic>
      <p:pic>
        <p:nvPicPr>
          <p:cNvPr id="248" name="Google Shape;248;p13"/>
          <p:cNvPicPr preferRelativeResize="0"/>
          <p:nvPr/>
        </p:nvPicPr>
        <p:blipFill rotWithShape="1">
          <a:blip r:embed="rId5">
            <a:alphaModFix/>
          </a:blip>
          <a:srcRect b="0" l="0" r="0" t="0"/>
          <a:stretch/>
        </p:blipFill>
        <p:spPr>
          <a:xfrm>
            <a:off x="-101600" y="8013700"/>
            <a:ext cx="1803400" cy="1803400"/>
          </a:xfrm>
          <a:prstGeom prst="rect">
            <a:avLst/>
          </a:prstGeom>
          <a:noFill/>
          <a:ln>
            <a:noFill/>
          </a:ln>
        </p:spPr>
      </p:pic>
      <p:pic>
        <p:nvPicPr>
          <p:cNvPr id="249" name="Google Shape;249;p13"/>
          <p:cNvPicPr preferRelativeResize="0"/>
          <p:nvPr/>
        </p:nvPicPr>
        <p:blipFill rotWithShape="1">
          <a:blip r:embed="rId8">
            <a:alphaModFix/>
          </a:blip>
          <a:srcRect b="0" l="0" r="0" t="0"/>
          <a:stretch/>
        </p:blipFill>
        <p:spPr>
          <a:xfrm>
            <a:off x="2705100" y="7785100"/>
            <a:ext cx="1803400" cy="1803400"/>
          </a:xfrm>
          <a:prstGeom prst="rect">
            <a:avLst/>
          </a:prstGeom>
          <a:noFill/>
          <a:ln>
            <a:noFill/>
          </a:ln>
        </p:spPr>
      </p:pic>
      <p:pic>
        <p:nvPicPr>
          <p:cNvPr id="250" name="Google Shape;250;p13"/>
          <p:cNvPicPr preferRelativeResize="0"/>
          <p:nvPr/>
        </p:nvPicPr>
        <p:blipFill rotWithShape="1">
          <a:blip r:embed="rId8">
            <a:alphaModFix/>
          </a:blip>
          <a:srcRect b="0" l="0" r="0" t="0"/>
          <a:stretch/>
        </p:blipFill>
        <p:spPr>
          <a:xfrm>
            <a:off x="5308600" y="8382000"/>
            <a:ext cx="1803400" cy="1803400"/>
          </a:xfrm>
          <a:prstGeom prst="rect">
            <a:avLst/>
          </a:prstGeom>
          <a:noFill/>
          <a:ln>
            <a:noFill/>
          </a:ln>
        </p:spPr>
      </p:pic>
      <p:pic>
        <p:nvPicPr>
          <p:cNvPr id="251" name="Google Shape;251;p13"/>
          <p:cNvPicPr preferRelativeResize="0"/>
          <p:nvPr/>
        </p:nvPicPr>
        <p:blipFill rotWithShape="1">
          <a:blip r:embed="rId9">
            <a:alphaModFix/>
          </a:blip>
          <a:srcRect b="0" l="0" r="0" t="0"/>
          <a:stretch/>
        </p:blipFill>
        <p:spPr>
          <a:xfrm>
            <a:off x="5943600" y="5981700"/>
            <a:ext cx="1498600" cy="1498600"/>
          </a:xfrm>
          <a:prstGeom prst="rect">
            <a:avLst/>
          </a:prstGeom>
          <a:noFill/>
          <a:ln>
            <a:noFill/>
          </a:ln>
        </p:spPr>
      </p:pic>
      <p:pic>
        <p:nvPicPr>
          <p:cNvPr id="252" name="Google Shape;252;p13"/>
          <p:cNvPicPr preferRelativeResize="0"/>
          <p:nvPr/>
        </p:nvPicPr>
        <p:blipFill rotWithShape="1">
          <a:blip r:embed="rId10">
            <a:alphaModFix/>
          </a:blip>
          <a:srcRect b="0" l="0" r="0" t="0"/>
          <a:stretch/>
        </p:blipFill>
        <p:spPr>
          <a:xfrm>
            <a:off x="-215900" y="-635000"/>
            <a:ext cx="2705100" cy="2705100"/>
          </a:xfrm>
          <a:prstGeom prst="rect">
            <a:avLst/>
          </a:prstGeom>
          <a:noFill/>
          <a:ln>
            <a:noFill/>
          </a:ln>
        </p:spPr>
      </p:pic>
      <p:sp>
        <p:nvSpPr>
          <p:cNvPr id="253" name="Google Shape;253;p13"/>
          <p:cNvSpPr txBox="1"/>
          <p:nvPr/>
        </p:nvSpPr>
        <p:spPr>
          <a:xfrm>
            <a:off x="8356600" y="5105400"/>
            <a:ext cx="4330800" cy="20319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Data Science membantu calon pengusaha dalam menganalisis tren pasar dan preferensi pelanggan sebelum meluncurkan produk atau layanan. Dengan wawasan berbasis data, keputusan bisnis dapat dibuat lebih akurat dan minim risiko.</a:t>
            </a:r>
            <a:endParaRPr b="0" i="0" sz="1400" u="none" cap="none" strike="noStrike">
              <a:solidFill>
                <a:srgbClr val="000000"/>
              </a:solidFill>
              <a:latin typeface="Arial"/>
              <a:ea typeface="Arial"/>
              <a:cs typeface="Arial"/>
              <a:sym typeface="Arial"/>
            </a:endParaRPr>
          </a:p>
        </p:txBody>
      </p:sp>
      <p:sp>
        <p:nvSpPr>
          <p:cNvPr id="254" name="Google Shape;254;p13"/>
          <p:cNvSpPr txBox="1"/>
          <p:nvPr/>
        </p:nvSpPr>
        <p:spPr>
          <a:xfrm>
            <a:off x="13017500" y="5029200"/>
            <a:ext cx="4330800" cy="20319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Manajemen operasional juga dapat ditingkatkan dengan analisis data, seperti dalam pengelolaan stok dan rantai pasok. Prediksi permintaan berbasis data membantu menghindari kelebihan atau kekurangan produk yang dapat merugikan bisnis.</a:t>
            </a:r>
            <a:endParaRPr b="0" i="0" sz="1400" u="none" cap="none" strike="noStrike">
              <a:solidFill>
                <a:srgbClr val="000000"/>
              </a:solidFill>
              <a:latin typeface="Arial"/>
              <a:ea typeface="Arial"/>
              <a:cs typeface="Arial"/>
              <a:sym typeface="Arial"/>
            </a:endParaRPr>
          </a:p>
        </p:txBody>
      </p:sp>
      <p:sp>
        <p:nvSpPr>
          <p:cNvPr id="255" name="Google Shape;255;p13"/>
          <p:cNvSpPr txBox="1"/>
          <p:nvPr/>
        </p:nvSpPr>
        <p:spPr>
          <a:xfrm>
            <a:off x="8356550" y="7899450"/>
            <a:ext cx="4330800" cy="20319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Selain itu, strategi pemasaran yang berbasis data memungkinkan bisnis menjangkau target pelanggan yang tepat. Algoritma analitik dapat mengidentifikasi pola perilaku pelanggan dan menyarankan strategi promosi yang lebih efektif.</a:t>
            </a:r>
            <a:endParaRPr b="0" i="0" sz="1400" u="none" cap="none" strike="noStrike">
              <a:solidFill>
                <a:srgbClr val="000000"/>
              </a:solidFill>
              <a:latin typeface="Arial"/>
              <a:ea typeface="Arial"/>
              <a:cs typeface="Arial"/>
              <a:sym typeface="Arial"/>
            </a:endParaRPr>
          </a:p>
        </p:txBody>
      </p:sp>
      <p:sp>
        <p:nvSpPr>
          <p:cNvPr id="256" name="Google Shape;256;p13"/>
          <p:cNvSpPr txBox="1"/>
          <p:nvPr/>
        </p:nvSpPr>
        <p:spPr>
          <a:xfrm>
            <a:off x="13017450" y="7861300"/>
            <a:ext cx="4330800" cy="2031900"/>
          </a:xfrm>
          <a:prstGeom prst="rect">
            <a:avLst/>
          </a:prstGeom>
          <a:noFill/>
          <a:ln>
            <a:noFill/>
          </a:ln>
        </p:spPr>
        <p:txBody>
          <a:bodyPr anchorCtr="0" anchor="ctr" bIns="0" lIns="0" spcFirstLastPara="1" rIns="0" wrap="square" tIns="0">
            <a:noAutofit/>
          </a:bodyPr>
          <a:lstStyle/>
          <a:p>
            <a:pPr indent="0" lvl="0" marL="0" marR="0" rtl="0" algn="l">
              <a:lnSpc>
                <a:spcPct val="116199"/>
              </a:lnSpc>
              <a:spcBef>
                <a:spcPts val="0"/>
              </a:spcBef>
              <a:spcAft>
                <a:spcPts val="0"/>
              </a:spcAft>
              <a:buClr>
                <a:srgbClr val="000000"/>
              </a:buClr>
              <a:buSzPts val="1900"/>
              <a:buFont typeface="Arial"/>
              <a:buNone/>
            </a:pPr>
            <a:r>
              <a:rPr lang="en-US" sz="1900">
                <a:latin typeface="Archivo"/>
                <a:ea typeface="Archivo"/>
                <a:cs typeface="Archivo"/>
                <a:sym typeface="Archivo"/>
              </a:rPr>
              <a:t>Otomatisasi berbasis data memungkinkan bisnis berjalan lebih efisien dengan mengurangi pekerjaan manual. Hal ini tidak hanya menghemat biaya operasional tetapi juga meningkatkan produktivitas dan skalabilitas bisnis.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0" name="Shape 260"/>
        <p:cNvGrpSpPr/>
        <p:nvPr/>
      </p:nvGrpSpPr>
      <p:grpSpPr>
        <a:xfrm>
          <a:off x="0" y="0"/>
          <a:ext cx="0" cy="0"/>
          <a:chOff x="0" y="0"/>
          <a:chExt cx="0" cy="0"/>
        </a:xfrm>
      </p:grpSpPr>
      <p:pic>
        <p:nvPicPr>
          <p:cNvPr id="261" name="Google Shape;261;g33eada21140_0_5"/>
          <p:cNvPicPr preferRelativeResize="0"/>
          <p:nvPr/>
        </p:nvPicPr>
        <p:blipFill rotWithShape="1">
          <a:blip r:embed="rId3">
            <a:alphaModFix/>
          </a:blip>
          <a:srcRect b="0" l="0" r="0" t="0"/>
          <a:stretch/>
        </p:blipFill>
        <p:spPr>
          <a:xfrm>
            <a:off x="-749300" y="8724900"/>
            <a:ext cx="2349500" cy="2349500"/>
          </a:xfrm>
          <a:prstGeom prst="rect">
            <a:avLst/>
          </a:prstGeom>
          <a:noFill/>
          <a:ln>
            <a:noFill/>
          </a:ln>
        </p:spPr>
      </p:pic>
      <p:pic>
        <p:nvPicPr>
          <p:cNvPr id="262" name="Google Shape;262;g33eada21140_0_5"/>
          <p:cNvPicPr preferRelativeResize="0"/>
          <p:nvPr/>
        </p:nvPicPr>
        <p:blipFill rotWithShape="1">
          <a:blip r:embed="rId4">
            <a:alphaModFix/>
          </a:blip>
          <a:srcRect b="0" l="0" r="0" t="0"/>
          <a:stretch/>
        </p:blipFill>
        <p:spPr>
          <a:xfrm>
            <a:off x="-127000" y="-1079500"/>
            <a:ext cx="18541999" cy="5269250"/>
          </a:xfrm>
          <a:prstGeom prst="rect">
            <a:avLst/>
          </a:prstGeom>
          <a:noFill/>
          <a:ln>
            <a:noFill/>
          </a:ln>
        </p:spPr>
      </p:pic>
      <p:sp>
        <p:nvSpPr>
          <p:cNvPr id="263" name="Google Shape;263;g33eada21140_0_5"/>
          <p:cNvSpPr txBox="1"/>
          <p:nvPr/>
        </p:nvSpPr>
        <p:spPr>
          <a:xfrm>
            <a:off x="3628400" y="453175"/>
            <a:ext cx="10980600" cy="15114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8500"/>
              <a:buFont typeface="Arial"/>
              <a:buNone/>
            </a:pPr>
            <a:r>
              <a:rPr b="1" lang="en-US" sz="8500">
                <a:solidFill>
                  <a:srgbClr val="3A3685"/>
                </a:solidFill>
                <a:latin typeface="Archivo"/>
                <a:ea typeface="Archivo"/>
                <a:cs typeface="Archivo"/>
                <a:sym typeface="Archivo"/>
              </a:rPr>
              <a:t>Practices and Tools</a:t>
            </a:r>
            <a:endParaRPr b="0" i="0" sz="1400" u="none" cap="none" strike="noStrike">
              <a:solidFill>
                <a:srgbClr val="000000"/>
              </a:solidFill>
              <a:latin typeface="Arial"/>
              <a:ea typeface="Arial"/>
              <a:cs typeface="Arial"/>
              <a:sym typeface="Arial"/>
            </a:endParaRPr>
          </a:p>
        </p:txBody>
      </p:sp>
      <p:pic>
        <p:nvPicPr>
          <p:cNvPr id="264" name="Google Shape;264;g33eada21140_0_5"/>
          <p:cNvPicPr preferRelativeResize="0"/>
          <p:nvPr/>
        </p:nvPicPr>
        <p:blipFill rotWithShape="1">
          <a:blip r:embed="rId5">
            <a:alphaModFix/>
          </a:blip>
          <a:srcRect b="0" l="3712" r="3712" t="0"/>
          <a:stretch/>
        </p:blipFill>
        <p:spPr>
          <a:xfrm>
            <a:off x="7914500" y="2921275"/>
            <a:ext cx="2459000" cy="2656135"/>
          </a:xfrm>
          <a:prstGeom prst="rect">
            <a:avLst/>
          </a:prstGeom>
          <a:noFill/>
          <a:ln>
            <a:noFill/>
          </a:ln>
          <a:effectLst>
            <a:outerShdw blurRad="50832" dir="2700000" dist="34757">
              <a:srgbClr val="000000">
                <a:alpha val="49020"/>
              </a:srgbClr>
            </a:outerShdw>
          </a:effectLst>
        </p:spPr>
      </p:pic>
      <p:pic>
        <p:nvPicPr>
          <p:cNvPr id="265" name="Google Shape;265;g33eada21140_0_5"/>
          <p:cNvPicPr preferRelativeResize="0"/>
          <p:nvPr/>
        </p:nvPicPr>
        <p:blipFill rotWithShape="1">
          <a:blip r:embed="rId6">
            <a:alphaModFix/>
          </a:blip>
          <a:srcRect b="0" l="0" r="0" t="0"/>
          <a:stretch/>
        </p:blipFill>
        <p:spPr>
          <a:xfrm>
            <a:off x="17373600" y="6807200"/>
            <a:ext cx="1549400" cy="1549400"/>
          </a:xfrm>
          <a:prstGeom prst="rect">
            <a:avLst/>
          </a:prstGeom>
          <a:noFill/>
          <a:ln>
            <a:noFill/>
          </a:ln>
        </p:spPr>
      </p:pic>
      <p:pic>
        <p:nvPicPr>
          <p:cNvPr id="266" name="Google Shape;266;g33eada21140_0_5"/>
          <p:cNvPicPr preferRelativeResize="0"/>
          <p:nvPr/>
        </p:nvPicPr>
        <p:blipFill rotWithShape="1">
          <a:blip r:embed="rId7">
            <a:alphaModFix/>
          </a:blip>
          <a:srcRect b="0" l="0" r="0" t="0"/>
          <a:stretch/>
        </p:blipFill>
        <p:spPr>
          <a:xfrm>
            <a:off x="1821288" y="6031525"/>
            <a:ext cx="3530600" cy="1162975"/>
          </a:xfrm>
          <a:prstGeom prst="rect">
            <a:avLst/>
          </a:prstGeom>
          <a:noFill/>
          <a:ln>
            <a:noFill/>
          </a:ln>
        </p:spPr>
      </p:pic>
      <p:pic>
        <p:nvPicPr>
          <p:cNvPr id="267" name="Google Shape;267;g33eada21140_0_5"/>
          <p:cNvPicPr preferRelativeResize="0"/>
          <p:nvPr/>
        </p:nvPicPr>
        <p:blipFill rotWithShape="1">
          <a:blip r:embed="rId8">
            <a:alphaModFix/>
          </a:blip>
          <a:srcRect b="0" l="0" r="0" t="0"/>
          <a:stretch/>
        </p:blipFill>
        <p:spPr>
          <a:xfrm>
            <a:off x="7457575" y="6085663"/>
            <a:ext cx="3530600" cy="1162975"/>
          </a:xfrm>
          <a:prstGeom prst="rect">
            <a:avLst/>
          </a:prstGeom>
          <a:noFill/>
          <a:ln>
            <a:noFill/>
          </a:ln>
        </p:spPr>
      </p:pic>
      <p:pic>
        <p:nvPicPr>
          <p:cNvPr id="268" name="Google Shape;268;g33eada21140_0_5"/>
          <p:cNvPicPr preferRelativeResize="0"/>
          <p:nvPr/>
        </p:nvPicPr>
        <p:blipFill rotWithShape="1">
          <a:blip r:embed="rId8">
            <a:alphaModFix/>
          </a:blip>
          <a:srcRect b="0" l="0" r="0" t="0"/>
          <a:stretch/>
        </p:blipFill>
        <p:spPr>
          <a:xfrm>
            <a:off x="12641625" y="6031525"/>
            <a:ext cx="4435050" cy="1162975"/>
          </a:xfrm>
          <a:prstGeom prst="rect">
            <a:avLst/>
          </a:prstGeom>
          <a:noFill/>
          <a:ln>
            <a:noFill/>
          </a:ln>
        </p:spPr>
      </p:pic>
      <p:sp>
        <p:nvSpPr>
          <p:cNvPr id="269" name="Google Shape;269;g33eada21140_0_5"/>
          <p:cNvSpPr txBox="1"/>
          <p:nvPr/>
        </p:nvSpPr>
        <p:spPr>
          <a:xfrm>
            <a:off x="1438000" y="7775500"/>
            <a:ext cx="42972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SQL digunakan untuk menyimpan, mengambil, dan mengelola data dalam database dengan efisien, terutama dalam skala besar.</a:t>
            </a:r>
            <a:endParaRPr b="0" i="0" sz="1400" u="none" cap="none" strike="noStrike">
              <a:solidFill>
                <a:srgbClr val="000000"/>
              </a:solidFill>
              <a:latin typeface="Arial"/>
              <a:ea typeface="Arial"/>
              <a:cs typeface="Arial"/>
              <a:sym typeface="Arial"/>
            </a:endParaRPr>
          </a:p>
        </p:txBody>
      </p:sp>
      <p:sp>
        <p:nvSpPr>
          <p:cNvPr id="270" name="Google Shape;270;g33eada21140_0_5"/>
          <p:cNvSpPr txBox="1"/>
          <p:nvPr/>
        </p:nvSpPr>
        <p:spPr>
          <a:xfrm>
            <a:off x="5676900" y="1917700"/>
            <a:ext cx="6934200" cy="5715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3200"/>
              <a:buFont typeface="Arial"/>
              <a:buNone/>
            </a:pPr>
            <a:r>
              <a:rPr lang="en-US" sz="3200">
                <a:solidFill>
                  <a:srgbClr val="55536E"/>
                </a:solidFill>
                <a:latin typeface="Archivo"/>
                <a:ea typeface="Archivo"/>
                <a:cs typeface="Archivo"/>
                <a:sym typeface="Archivo"/>
              </a:rPr>
              <a:t>for Data Science in This Bootcamp</a:t>
            </a:r>
            <a:endParaRPr b="0" i="0" sz="1400" u="none" cap="none" strike="noStrike">
              <a:solidFill>
                <a:srgbClr val="000000"/>
              </a:solidFill>
              <a:latin typeface="Arial"/>
              <a:ea typeface="Arial"/>
              <a:cs typeface="Arial"/>
              <a:sym typeface="Arial"/>
            </a:endParaRPr>
          </a:p>
        </p:txBody>
      </p:sp>
      <p:sp>
        <p:nvSpPr>
          <p:cNvPr id="271" name="Google Shape;271;g33eada21140_0_5"/>
          <p:cNvSpPr txBox="1"/>
          <p:nvPr/>
        </p:nvSpPr>
        <p:spPr>
          <a:xfrm>
            <a:off x="7660775" y="6250763"/>
            <a:ext cx="31368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Python for Data Analysis</a:t>
            </a:r>
            <a:endParaRPr b="0" i="0" sz="1400" u="none" cap="none" strike="noStrike">
              <a:solidFill>
                <a:srgbClr val="000000"/>
              </a:solidFill>
              <a:latin typeface="Arial"/>
              <a:ea typeface="Arial"/>
              <a:cs typeface="Arial"/>
              <a:sym typeface="Arial"/>
            </a:endParaRPr>
          </a:p>
        </p:txBody>
      </p:sp>
      <p:sp>
        <p:nvSpPr>
          <p:cNvPr id="272" name="Google Shape;272;g33eada21140_0_5"/>
          <p:cNvSpPr txBox="1"/>
          <p:nvPr/>
        </p:nvSpPr>
        <p:spPr>
          <a:xfrm>
            <a:off x="12862050" y="6161625"/>
            <a:ext cx="40086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Machine Learning for Predictive Insights</a:t>
            </a:r>
            <a:endParaRPr b="0" i="0" sz="1400" u="none" cap="none" strike="noStrike">
              <a:solidFill>
                <a:srgbClr val="000000"/>
              </a:solidFill>
              <a:latin typeface="Arial"/>
              <a:ea typeface="Arial"/>
              <a:cs typeface="Arial"/>
              <a:sym typeface="Arial"/>
            </a:endParaRPr>
          </a:p>
        </p:txBody>
      </p:sp>
      <p:sp>
        <p:nvSpPr>
          <p:cNvPr id="273" name="Google Shape;273;g33eada21140_0_5"/>
          <p:cNvSpPr txBox="1"/>
          <p:nvPr/>
        </p:nvSpPr>
        <p:spPr>
          <a:xfrm>
            <a:off x="12641700" y="7680675"/>
            <a:ext cx="44349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Machine learning memungkinkan analisis data yang lebih mendalam dengan membangun model prediktif untuk mengidentifikasi pola, tren, dan membuat keputusan berbasis data secara otomatis.</a:t>
            </a:r>
            <a:endParaRPr b="0" i="0" sz="1400" u="none" cap="none" strike="noStrike">
              <a:solidFill>
                <a:srgbClr val="000000"/>
              </a:solidFill>
              <a:latin typeface="Arial"/>
              <a:ea typeface="Arial"/>
              <a:cs typeface="Arial"/>
              <a:sym typeface="Arial"/>
            </a:endParaRPr>
          </a:p>
        </p:txBody>
      </p:sp>
      <p:pic>
        <p:nvPicPr>
          <p:cNvPr id="274" name="Google Shape;274;g33eada21140_0_5"/>
          <p:cNvPicPr preferRelativeResize="0"/>
          <p:nvPr/>
        </p:nvPicPr>
        <p:blipFill rotWithShape="1">
          <a:blip r:embed="rId9">
            <a:alphaModFix/>
          </a:blip>
          <a:srcRect b="0" l="3712" r="3712" t="0"/>
          <a:stretch/>
        </p:blipFill>
        <p:spPr>
          <a:xfrm>
            <a:off x="2483225" y="3101025"/>
            <a:ext cx="2175128" cy="2349500"/>
          </a:xfrm>
          <a:prstGeom prst="rect">
            <a:avLst/>
          </a:prstGeom>
          <a:noFill/>
          <a:ln>
            <a:noFill/>
          </a:ln>
          <a:effectLst>
            <a:outerShdw blurRad="50832" dir="2700000" dist="34757">
              <a:srgbClr val="000000">
                <a:alpha val="49020"/>
              </a:srgbClr>
            </a:outerShdw>
          </a:effectLst>
        </p:spPr>
      </p:pic>
      <p:pic>
        <p:nvPicPr>
          <p:cNvPr id="275" name="Google Shape;275;g33eada21140_0_5"/>
          <p:cNvPicPr preferRelativeResize="0"/>
          <p:nvPr/>
        </p:nvPicPr>
        <p:blipFill rotWithShape="1">
          <a:blip r:embed="rId10">
            <a:alphaModFix/>
          </a:blip>
          <a:srcRect b="0" l="9003" r="8995" t="0"/>
          <a:stretch/>
        </p:blipFill>
        <p:spPr>
          <a:xfrm>
            <a:off x="13629650" y="2889213"/>
            <a:ext cx="2459000" cy="2656136"/>
          </a:xfrm>
          <a:prstGeom prst="rect">
            <a:avLst/>
          </a:prstGeom>
          <a:noFill/>
          <a:ln>
            <a:noFill/>
          </a:ln>
          <a:effectLst>
            <a:outerShdw blurRad="50832" dir="2700000" dist="34757">
              <a:srgbClr val="000000">
                <a:alpha val="49020"/>
              </a:srgbClr>
            </a:outerShdw>
          </a:effectLst>
        </p:spPr>
      </p:pic>
      <p:pic>
        <p:nvPicPr>
          <p:cNvPr id="276" name="Google Shape;276;g33eada21140_0_5"/>
          <p:cNvPicPr preferRelativeResize="0"/>
          <p:nvPr/>
        </p:nvPicPr>
        <p:blipFill rotWithShape="1">
          <a:blip r:embed="rId11">
            <a:alphaModFix/>
          </a:blip>
          <a:srcRect b="0" l="0" r="0" t="0"/>
          <a:stretch/>
        </p:blipFill>
        <p:spPr>
          <a:xfrm>
            <a:off x="-215900" y="-635000"/>
            <a:ext cx="2705100" cy="2705100"/>
          </a:xfrm>
          <a:prstGeom prst="rect">
            <a:avLst/>
          </a:prstGeom>
          <a:noFill/>
          <a:ln>
            <a:noFill/>
          </a:ln>
        </p:spPr>
      </p:pic>
      <p:sp>
        <p:nvSpPr>
          <p:cNvPr id="277" name="Google Shape;277;g33eada21140_0_5"/>
          <p:cNvSpPr txBox="1"/>
          <p:nvPr/>
        </p:nvSpPr>
        <p:spPr>
          <a:xfrm>
            <a:off x="7224875" y="7775500"/>
            <a:ext cx="4008600" cy="368400"/>
          </a:xfrm>
          <a:prstGeom prst="rect">
            <a:avLst/>
          </a:prstGeom>
          <a:noFill/>
          <a:ln>
            <a:noFill/>
          </a:ln>
        </p:spPr>
        <p:txBody>
          <a:bodyPr anchorCtr="0" anchor="t" bIns="0" lIns="0" spcFirstLastPara="1" rIns="0" wrap="square" tIns="0">
            <a:noAutofit/>
          </a:bodyPr>
          <a:lstStyle/>
          <a:p>
            <a:pPr indent="0" lvl="0" marL="0" marR="0" rtl="0" algn="ctr">
              <a:lnSpc>
                <a:spcPct val="116199"/>
              </a:lnSpc>
              <a:spcBef>
                <a:spcPts val="0"/>
              </a:spcBef>
              <a:spcAft>
                <a:spcPts val="0"/>
              </a:spcAft>
              <a:buClr>
                <a:srgbClr val="000000"/>
              </a:buClr>
              <a:buSzPts val="2100"/>
              <a:buFont typeface="Arial"/>
              <a:buNone/>
            </a:pPr>
            <a:r>
              <a:rPr lang="en-US" sz="2100">
                <a:solidFill>
                  <a:srgbClr val="55536E"/>
                </a:solidFill>
                <a:latin typeface="Archivo"/>
                <a:ea typeface="Archivo"/>
                <a:cs typeface="Archivo"/>
                <a:sym typeface="Archivo"/>
              </a:rPr>
              <a:t>Python adalah bahasa pemrograman utama dalam Data Science yang digunakan untuk analisis, manipulasi data, serta membangun model prediktif.</a:t>
            </a:r>
            <a:endParaRPr b="0" i="0" sz="1400" u="none" cap="none" strike="noStrike">
              <a:solidFill>
                <a:srgbClr val="000000"/>
              </a:solidFill>
              <a:latin typeface="Arial"/>
              <a:ea typeface="Arial"/>
              <a:cs typeface="Arial"/>
              <a:sym typeface="Arial"/>
            </a:endParaRPr>
          </a:p>
        </p:txBody>
      </p:sp>
      <p:sp>
        <p:nvSpPr>
          <p:cNvPr id="278" name="Google Shape;278;g33eada21140_0_5"/>
          <p:cNvSpPr txBox="1"/>
          <p:nvPr/>
        </p:nvSpPr>
        <p:spPr>
          <a:xfrm>
            <a:off x="2113388" y="6196625"/>
            <a:ext cx="2933700" cy="495300"/>
          </a:xfrm>
          <a:prstGeom prst="rect">
            <a:avLst/>
          </a:prstGeom>
          <a:noFill/>
          <a:ln>
            <a:noFill/>
          </a:ln>
        </p:spPr>
        <p:txBody>
          <a:bodyPr anchorCtr="0" anchor="t" bIns="0" lIns="0" spcFirstLastPara="1" rIns="0" wrap="square" tIns="0">
            <a:noAutofit/>
          </a:bodyPr>
          <a:lstStyle/>
          <a:p>
            <a:pPr indent="0" lvl="0" marL="0" marR="0" rtl="0" algn="ctr">
              <a:lnSpc>
                <a:spcPct val="99600"/>
              </a:lnSpc>
              <a:spcBef>
                <a:spcPts val="0"/>
              </a:spcBef>
              <a:spcAft>
                <a:spcPts val="0"/>
              </a:spcAft>
              <a:buClr>
                <a:srgbClr val="000000"/>
              </a:buClr>
              <a:buSzPts val="2800"/>
              <a:buFont typeface="Arial"/>
              <a:buNone/>
            </a:pPr>
            <a:r>
              <a:rPr b="1" lang="en-US" sz="2800">
                <a:solidFill>
                  <a:srgbClr val="FFFFFF"/>
                </a:solidFill>
                <a:latin typeface="Archivo Medium"/>
                <a:ea typeface="Archivo Medium"/>
                <a:cs typeface="Archivo Medium"/>
                <a:sym typeface="Archivo Medium"/>
              </a:rPr>
              <a:t>SQL for Data Management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