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5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5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203D948-FAA5-499D-BFAF-9A4A0C698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1767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3817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146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5818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74219" y="0"/>
            <a:ext cx="2055587" cy="785042"/>
            <a:chOff x="-142846" y="-250538"/>
            <a:chExt cx="4668067" cy="178276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>
              <a:spLocks/>
            </p:cNvSpPr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330039 w 4404883"/>
                <a:gd name="connsiteY12" fmla="*/ 184157 h 682425"/>
                <a:gd name="connsiteX13" fmla="*/ 4137803 w 4404883"/>
                <a:gd name="connsiteY13" fmla="*/ 101755 h 682425"/>
                <a:gd name="connsiteX14" fmla="*/ 3688325 w 4404883"/>
                <a:gd name="connsiteY14" fmla="*/ 43953 h 682425"/>
                <a:gd name="connsiteX15" fmla="*/ 3214181 w 4404883"/>
                <a:gd name="connsiteY15" fmla="*/ 184329 h 682425"/>
                <a:gd name="connsiteX16" fmla="*/ 2575593 w 4404883"/>
                <a:gd name="connsiteY16" fmla="*/ 583437 h 682425"/>
                <a:gd name="connsiteX17" fmla="*/ 1890413 w 4404883"/>
                <a:gd name="connsiteY17" fmla="*/ 643992 h 682425"/>
                <a:gd name="connsiteX18" fmla="*/ 1016123 w 4404883"/>
                <a:gd name="connsiteY18" fmla="*/ 143042 h 682425"/>
                <a:gd name="connsiteX19" fmla="*/ 769458 w 4404883"/>
                <a:gd name="connsiteY19" fmla="*/ 38448 h 682425"/>
                <a:gd name="connsiteX20" fmla="*/ 506348 w 4404883"/>
                <a:gd name="connsiteY20" fmla="*/ 13676 h 682425"/>
                <a:gd name="connsiteX21" fmla="*/ 2056 w 4404883"/>
                <a:gd name="connsiteY21" fmla="*/ 54963 h 682425"/>
                <a:gd name="connsiteX22" fmla="*/ 2056 w 4404883"/>
                <a:gd name="connsiteY22" fmla="*/ 49458 h 682425"/>
                <a:gd name="connsiteX23" fmla="*/ 4797 w 4404883"/>
                <a:gd name="connsiteY23" fmla="*/ 49458 h 682425"/>
                <a:gd name="connsiteX24" fmla="*/ 21241 w 4404883"/>
                <a:gd name="connsiteY24" fmla="*/ 49458 h 682425"/>
                <a:gd name="connsiteX25" fmla="*/ 385757 w 4404883"/>
                <a:gd name="connsiteY25" fmla="*/ 10923 h 682425"/>
                <a:gd name="connsiteX26" fmla="*/ 393979 w 4404883"/>
                <a:gd name="connsiteY26" fmla="*/ 10923 h 682425"/>
                <a:gd name="connsiteX27" fmla="*/ 605014 w 4404883"/>
                <a:gd name="connsiteY27" fmla="*/ 946 h 682425"/>
                <a:gd name="connsiteX0" fmla="*/ 605014 w 4349824"/>
                <a:gd name="connsiteY0" fmla="*/ 946 h 682425"/>
                <a:gd name="connsiteX1" fmla="*/ 816050 w 4349824"/>
                <a:gd name="connsiteY1" fmla="*/ 38448 h 682425"/>
                <a:gd name="connsiteX2" fmla="*/ 1177825 w 4349824"/>
                <a:gd name="connsiteY2" fmla="*/ 225616 h 682425"/>
                <a:gd name="connsiteX3" fmla="*/ 1520415 w 4349824"/>
                <a:gd name="connsiteY3" fmla="*/ 448566 h 682425"/>
                <a:gd name="connsiteX4" fmla="*/ 1986338 w 4349824"/>
                <a:gd name="connsiteY4" fmla="*/ 652249 h 682425"/>
                <a:gd name="connsiteX5" fmla="*/ 2427594 w 4349824"/>
                <a:gd name="connsiteY5" fmla="*/ 624724 h 682425"/>
                <a:gd name="connsiteX6" fmla="*/ 3214181 w 4349824"/>
                <a:gd name="connsiteY6" fmla="*/ 173319 h 682425"/>
                <a:gd name="connsiteX7" fmla="*/ 3216921 w 4349824"/>
                <a:gd name="connsiteY7" fmla="*/ 170567 h 682425"/>
                <a:gd name="connsiteX8" fmla="*/ 3348476 w 4349824"/>
                <a:gd name="connsiteY8" fmla="*/ 104507 h 682425"/>
                <a:gd name="connsiteX9" fmla="*/ 3918546 w 4349824"/>
                <a:gd name="connsiteY9" fmla="*/ 38448 h 682425"/>
                <a:gd name="connsiteX10" fmla="*/ 4349824 w 4349824"/>
                <a:gd name="connsiteY10" fmla="*/ 178566 h 682425"/>
                <a:gd name="connsiteX11" fmla="*/ 4330039 w 4349824"/>
                <a:gd name="connsiteY11" fmla="*/ 184157 h 682425"/>
                <a:gd name="connsiteX12" fmla="*/ 4137803 w 4349824"/>
                <a:gd name="connsiteY12" fmla="*/ 101755 h 682425"/>
                <a:gd name="connsiteX13" fmla="*/ 3688325 w 4349824"/>
                <a:gd name="connsiteY13" fmla="*/ 43953 h 682425"/>
                <a:gd name="connsiteX14" fmla="*/ 3214181 w 4349824"/>
                <a:gd name="connsiteY14" fmla="*/ 184329 h 682425"/>
                <a:gd name="connsiteX15" fmla="*/ 2575593 w 4349824"/>
                <a:gd name="connsiteY15" fmla="*/ 583437 h 682425"/>
                <a:gd name="connsiteX16" fmla="*/ 1890413 w 4349824"/>
                <a:gd name="connsiteY16" fmla="*/ 643992 h 682425"/>
                <a:gd name="connsiteX17" fmla="*/ 1016123 w 4349824"/>
                <a:gd name="connsiteY17" fmla="*/ 143042 h 682425"/>
                <a:gd name="connsiteX18" fmla="*/ 769458 w 4349824"/>
                <a:gd name="connsiteY18" fmla="*/ 38448 h 682425"/>
                <a:gd name="connsiteX19" fmla="*/ 506348 w 4349824"/>
                <a:gd name="connsiteY19" fmla="*/ 13676 h 682425"/>
                <a:gd name="connsiteX20" fmla="*/ 2056 w 4349824"/>
                <a:gd name="connsiteY20" fmla="*/ 54963 h 682425"/>
                <a:gd name="connsiteX21" fmla="*/ 2056 w 4349824"/>
                <a:gd name="connsiteY21" fmla="*/ 49458 h 682425"/>
                <a:gd name="connsiteX22" fmla="*/ 4797 w 4349824"/>
                <a:gd name="connsiteY22" fmla="*/ 49458 h 682425"/>
                <a:gd name="connsiteX23" fmla="*/ 21241 w 4349824"/>
                <a:gd name="connsiteY23" fmla="*/ 49458 h 682425"/>
                <a:gd name="connsiteX24" fmla="*/ 385757 w 4349824"/>
                <a:gd name="connsiteY24" fmla="*/ 10923 h 682425"/>
                <a:gd name="connsiteX25" fmla="*/ 393979 w 4349824"/>
                <a:gd name="connsiteY25" fmla="*/ 10923 h 682425"/>
                <a:gd name="connsiteX26" fmla="*/ 605014 w 4349824"/>
                <a:gd name="connsiteY26" fmla="*/ 946 h 68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41"/>
          <p:cNvGrpSpPr/>
          <p:nvPr/>
        </p:nvGrpSpPr>
        <p:grpSpPr>
          <a:xfrm>
            <a:off x="9584608" y="5807004"/>
            <a:ext cx="2607392" cy="1050996"/>
            <a:chOff x="2139509" y="1743868"/>
            <a:chExt cx="4107744" cy="1655763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>
              <a:spLocks/>
            </p:cNvSpPr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3964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73689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5077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6763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2208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6591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2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1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599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89699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203D948-FAA5-499D-BFAF-9A4A0C698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燕尾形 11">
            <a:extLst>
              <a:ext uri="{FF2B5EF4-FFF2-40B4-BE49-F238E27FC236}">
                <a16:creationId xmlns:a16="http://schemas.microsoft.com/office/drawing/2014/main" xmlns="" id="{01275575-2D97-490A-94D3-068553757DE9}"/>
              </a:ext>
            </a:extLst>
          </p:cNvPr>
          <p:cNvSpPr/>
          <p:nvPr/>
        </p:nvSpPr>
        <p:spPr>
          <a:xfrm>
            <a:off x="11639503" y="6371834"/>
            <a:ext cx="355395" cy="38332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399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ABEA2E6-F2CC-443C-BE5B-589E1E25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03" y="6383246"/>
            <a:ext cx="607475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2133" kern="12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燕尾形 10">
            <a:extLst>
              <a:ext uri="{FF2B5EF4-FFF2-40B4-BE49-F238E27FC236}">
                <a16:creationId xmlns:a16="http://schemas.microsoft.com/office/drawing/2014/main" xmlns="" id="{A9DAB937-99E5-4E01-B707-EB82B00E75E2}"/>
              </a:ext>
            </a:extLst>
          </p:cNvPr>
          <p:cNvSpPr/>
          <p:nvPr/>
        </p:nvSpPr>
        <p:spPr>
          <a:xfrm>
            <a:off x="666540" y="217749"/>
            <a:ext cx="355395" cy="38332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399">
              <a:solidFill>
                <a:prstClr val="black"/>
              </a:solidFill>
            </a:endParaRPr>
          </a:p>
        </p:txBody>
      </p:sp>
      <p:sp>
        <p:nvSpPr>
          <p:cNvPr id="11" name="燕尾形 11">
            <a:extLst>
              <a:ext uri="{FF2B5EF4-FFF2-40B4-BE49-F238E27FC236}">
                <a16:creationId xmlns:a16="http://schemas.microsoft.com/office/drawing/2014/main" xmlns="" id="{993E2E9E-E14C-4F43-8CE1-C9DA6204AC09}"/>
              </a:ext>
            </a:extLst>
          </p:cNvPr>
          <p:cNvSpPr/>
          <p:nvPr/>
        </p:nvSpPr>
        <p:spPr>
          <a:xfrm>
            <a:off x="918064" y="217749"/>
            <a:ext cx="355395" cy="38332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399">
              <a:solidFill>
                <a:prstClr val="black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8EE5598E-18E8-4F1F-953D-93391B617D7C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5495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839789" y="1943100"/>
            <a:ext cx="10512425" cy="4078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6"/>
            <a:ext cx="9144000" cy="374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66">
                <a:solidFill>
                  <a:schemeClr val="bg1">
                    <a:lumMod val="50000"/>
                  </a:schemeClr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866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zh-CN" altLang="en-US"/>
              <a:t>单击此处编辑母版副标题样式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4" y="2062397"/>
            <a:ext cx="4335463" cy="471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399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4" y="2549237"/>
            <a:ext cx="4335463" cy="1759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66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1156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6"/>
            <a:ext cx="9144000" cy="374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66">
                <a:solidFill>
                  <a:schemeClr val="bg1">
                    <a:lumMod val="50000"/>
                  </a:schemeClr>
                </a:solidFill>
              </a:defRPr>
            </a:lvl1pPr>
            <a:lvl2pPr marL="457051" indent="0" algn="ctr">
              <a:buNone/>
              <a:defRPr sz="1999"/>
            </a:lvl2pPr>
            <a:lvl3pPr marL="914103" indent="0" algn="ctr">
              <a:buNone/>
              <a:defRPr sz="1866"/>
            </a:lvl3pPr>
            <a:lvl4pPr marL="1371154" indent="0" algn="ctr">
              <a:buNone/>
              <a:defRPr sz="1599"/>
            </a:lvl4pPr>
            <a:lvl5pPr marL="1828206" indent="0" algn="ctr">
              <a:buNone/>
              <a:defRPr sz="1599"/>
            </a:lvl5pPr>
            <a:lvl6pPr marL="2285257" indent="0" algn="ctr">
              <a:buNone/>
              <a:defRPr sz="1599"/>
            </a:lvl6pPr>
            <a:lvl7pPr marL="2742308" indent="0" algn="ctr">
              <a:buNone/>
              <a:defRPr sz="1599"/>
            </a:lvl7pPr>
            <a:lvl8pPr marL="3199360" indent="0" algn="ctr">
              <a:buNone/>
              <a:defRPr sz="1599"/>
            </a:lvl8pPr>
            <a:lvl9pPr marL="3656411" indent="0" algn="ctr">
              <a:buNone/>
              <a:defRPr sz="1599"/>
            </a:lvl9pPr>
          </a:lstStyle>
          <a:p>
            <a:r>
              <a:rPr lang="zh-CN" altLang="en-US"/>
              <a:t>单击此处编辑母版副标题样式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1" y="2004684"/>
            <a:ext cx="5256212" cy="471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1" y="2491524"/>
            <a:ext cx="5256212" cy="1759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66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9" y="4383089"/>
            <a:ext cx="5254625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99" b="1" i="1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9" y="4876802"/>
            <a:ext cx="52546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9" y="5370513"/>
            <a:ext cx="5256212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16726" y="2005015"/>
            <a:ext cx="4335463" cy="4714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6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16726" y="2490788"/>
            <a:ext cx="4335463" cy="93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55057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" y="2852"/>
            <a:ext cx="12190495" cy="68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374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2000" y="6491818"/>
            <a:ext cx="5080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2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2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743201" y="1168401"/>
            <a:ext cx="67056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599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609402" indent="0">
              <a:buFontTx/>
              <a:buNone/>
              <a:defRPr sz="1400">
                <a:latin typeface="Mission Gothic Regular" pitchFamily="50" charset="0"/>
              </a:defRPr>
            </a:lvl2pPr>
            <a:lvl3pPr marL="1218804" indent="0">
              <a:buFontTx/>
              <a:buNone/>
              <a:defRPr sz="1400">
                <a:latin typeface="Mission Gothic Regular" pitchFamily="50" charset="0"/>
              </a:defRPr>
            </a:lvl3pPr>
            <a:lvl4pPr marL="1828206" indent="0">
              <a:buFontTx/>
              <a:buNone/>
              <a:defRPr sz="1400">
                <a:latin typeface="Mission Gothic Regular" pitchFamily="50" charset="0"/>
              </a:defRPr>
            </a:lvl4pPr>
            <a:lvl5pPr marL="2437608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80323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445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75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2967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1675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1999" b="1"/>
            </a:lvl2pPr>
            <a:lvl3pPr marL="914103" indent="0">
              <a:buNone/>
              <a:defRPr sz="1799" b="1"/>
            </a:lvl3pPr>
            <a:lvl4pPr marL="1371154" indent="0">
              <a:buNone/>
              <a:defRPr sz="1599" b="1"/>
            </a:lvl4pPr>
            <a:lvl5pPr marL="1828206" indent="0">
              <a:buNone/>
              <a:defRPr sz="1599" b="1"/>
            </a:lvl5pPr>
            <a:lvl6pPr marL="2285257" indent="0">
              <a:buNone/>
              <a:defRPr sz="1599" b="1"/>
            </a:lvl6pPr>
            <a:lvl7pPr marL="2742308" indent="0">
              <a:buNone/>
              <a:defRPr sz="1599" b="1"/>
            </a:lvl7pPr>
            <a:lvl8pPr marL="3199360" indent="0">
              <a:buNone/>
              <a:defRPr sz="1599" b="1"/>
            </a:lvl8pPr>
            <a:lvl9pPr marL="3656411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1999" b="1"/>
            </a:lvl2pPr>
            <a:lvl3pPr marL="914103" indent="0">
              <a:buNone/>
              <a:defRPr sz="1799" b="1"/>
            </a:lvl3pPr>
            <a:lvl4pPr marL="1371154" indent="0">
              <a:buNone/>
              <a:defRPr sz="1599" b="1"/>
            </a:lvl4pPr>
            <a:lvl5pPr marL="1828206" indent="0">
              <a:buNone/>
              <a:defRPr sz="1599" b="1"/>
            </a:lvl5pPr>
            <a:lvl6pPr marL="2285257" indent="0">
              <a:buNone/>
              <a:defRPr sz="1599" b="1"/>
            </a:lvl6pPr>
            <a:lvl7pPr marL="2742308" indent="0">
              <a:buNone/>
              <a:defRPr sz="1599" b="1"/>
            </a:lvl7pPr>
            <a:lvl8pPr marL="3199360" indent="0">
              <a:buNone/>
              <a:defRPr sz="1599" b="1"/>
            </a:lvl8pPr>
            <a:lvl9pPr marL="3656411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5464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3341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  <a:prstGeom prst="rect">
            <a:avLst/>
          </a:prstGeo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9"/>
            </a:lvl1pPr>
            <a:lvl2pPr marL="457051" indent="0">
              <a:buNone/>
              <a:defRPr sz="1400"/>
            </a:lvl2pPr>
            <a:lvl3pPr marL="914103" indent="0">
              <a:buNone/>
              <a:defRPr sz="1200"/>
            </a:lvl3pPr>
            <a:lvl4pPr marL="1371154" indent="0">
              <a:buNone/>
              <a:defRPr sz="1000"/>
            </a:lvl4pPr>
            <a:lvl5pPr marL="1828206" indent="0">
              <a:buNone/>
              <a:defRPr sz="1000"/>
            </a:lvl5pPr>
            <a:lvl6pPr marL="2285257" indent="0">
              <a:buNone/>
              <a:defRPr sz="1000"/>
            </a:lvl6pPr>
            <a:lvl7pPr marL="2742308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6130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  <a:prstGeom prst="rect">
            <a:avLst/>
          </a:prstGeo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3" indent="0">
              <a:buNone/>
              <a:defRPr sz="2399"/>
            </a:lvl3pPr>
            <a:lvl4pPr marL="1371154" indent="0">
              <a:buNone/>
              <a:defRPr sz="1999"/>
            </a:lvl4pPr>
            <a:lvl5pPr marL="1828206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1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9"/>
            </a:lvl1pPr>
            <a:lvl2pPr marL="457051" indent="0">
              <a:buNone/>
              <a:defRPr sz="1400"/>
            </a:lvl2pPr>
            <a:lvl3pPr marL="914103" indent="0">
              <a:buNone/>
              <a:defRPr sz="1200"/>
            </a:lvl3pPr>
            <a:lvl4pPr marL="1371154" indent="0">
              <a:buNone/>
              <a:defRPr sz="1000"/>
            </a:lvl4pPr>
            <a:lvl5pPr marL="1828206" indent="0">
              <a:buNone/>
              <a:defRPr sz="1000"/>
            </a:lvl5pPr>
            <a:lvl6pPr marL="2285257" indent="0">
              <a:buNone/>
              <a:defRPr sz="1000"/>
            </a:lvl6pPr>
            <a:lvl7pPr marL="2742308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63F0E7-625A-406E-8C64-E02BA8888024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7463910-597C-4CEF-AB4D-A05664F08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4614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59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10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6" indent="-228526" algn="l" defTabSz="9141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77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6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xmlns="" id="{260CF9B4-C78C-4D88-915B-97FBE9F700DC}"/>
              </a:ext>
            </a:extLst>
          </p:cNvPr>
          <p:cNvSpPr txBox="1"/>
          <p:nvPr/>
        </p:nvSpPr>
        <p:spPr>
          <a:xfrm>
            <a:off x="2781454" y="2592684"/>
            <a:ext cx="6626706" cy="836316"/>
          </a:xfrm>
          <a:prstGeom prst="rect">
            <a:avLst/>
          </a:prstGeom>
          <a:noFill/>
        </p:spPr>
        <p:txBody>
          <a:bodyPr wrap="square" lIns="96709" tIns="48354" rIns="96709" bIns="48354" rtlCol="0">
            <a:spAutoFit/>
          </a:bodyPr>
          <a:lstStyle/>
          <a:p>
            <a:pPr defTabSz="609402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新媒体团队组建和架构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69D312B-12BB-4BFE-8C12-F4986027EA70}"/>
              </a:ext>
            </a:extLst>
          </p:cNvPr>
          <p:cNvSpPr txBox="1"/>
          <p:nvPr/>
        </p:nvSpPr>
        <p:spPr>
          <a:xfrm>
            <a:off x="7741920" y="5100320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新</a:t>
            </a:r>
            <a:r>
              <a:rPr lang="zh-CN" altLang="en-US" dirty="0"/>
              <a:t>农业</a:t>
            </a:r>
            <a:r>
              <a:rPr lang="en-US" altLang="zh-CN" dirty="0"/>
              <a:t>·</a:t>
            </a:r>
            <a:r>
              <a:rPr lang="zh-CN" altLang="en-US" dirty="0" smtClean="0"/>
              <a:t>传媒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79155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984EFD-9C1D-48B7-982D-B5DDDCA7BABD}"/>
              </a:ext>
            </a:extLst>
          </p:cNvPr>
          <p:cNvSpPr/>
          <p:nvPr/>
        </p:nvSpPr>
        <p:spPr>
          <a:xfrm>
            <a:off x="1361440" y="1272739"/>
            <a:ext cx="946912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视觉设计组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美工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依据策划方案，做出相应设计元素。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H5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的制作。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视频编辑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根据策划、文案编写的方案，制作相应视频、音频。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视频、音频素材的采集、剪接。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插画师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负责根据活动策划方案，绘制原创图画元素。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911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984EFD-9C1D-48B7-982D-B5DDDCA7BABD}"/>
              </a:ext>
            </a:extLst>
          </p:cNvPr>
          <p:cNvSpPr/>
          <p:nvPr/>
        </p:nvSpPr>
        <p:spPr>
          <a:xfrm>
            <a:off x="1361440" y="1272739"/>
            <a:ext cx="94691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商务拓展组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商务拓展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开发线上线下媒体、用户资源。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负责用户进驻自媒体平台，并组织销售、运营。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47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984EFD-9C1D-48B7-982D-B5DDDCA7BABD}"/>
              </a:ext>
            </a:extLst>
          </p:cNvPr>
          <p:cNvSpPr/>
          <p:nvPr/>
        </p:nvSpPr>
        <p:spPr>
          <a:xfrm>
            <a:off x="1361440" y="1272739"/>
            <a:ext cx="9469120" cy="17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数据分析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数据分析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负责相应行业市场、平台数据调研分析，制作数据报告。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负责建立会员数据库，并开展会员营销。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296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E2EB1-4516-4047-AAC7-B19562191CF2}"/>
              </a:ext>
            </a:extLst>
          </p:cNvPr>
          <p:cNvSpPr txBox="1">
            <a:spLocks/>
          </p:cNvSpPr>
          <p:nvPr/>
        </p:nvSpPr>
        <p:spPr>
          <a:xfrm>
            <a:off x="1257452" y="221591"/>
            <a:ext cx="2768919" cy="3575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/>
              <a:t>文化传媒公司组织架构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58FAD8F0-4CF8-4DC4-988B-234916FF5E3B}"/>
              </a:ext>
            </a:extLst>
          </p:cNvPr>
          <p:cNvSpPr/>
          <p:nvPr/>
        </p:nvSpPr>
        <p:spPr>
          <a:xfrm>
            <a:off x="5599184" y="821156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总经理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25332C-44CF-470C-940D-8CA0C26D85EE}"/>
              </a:ext>
            </a:extLst>
          </p:cNvPr>
          <p:cNvSpPr/>
          <p:nvPr/>
        </p:nvSpPr>
        <p:spPr>
          <a:xfrm>
            <a:off x="4091994" y="1268260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副总经理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2C7C1E1-1B7F-4E5E-99FC-A449B62BF302}"/>
              </a:ext>
            </a:extLst>
          </p:cNvPr>
          <p:cNvSpPr/>
          <p:nvPr/>
        </p:nvSpPr>
        <p:spPr>
          <a:xfrm>
            <a:off x="3590755" y="4602179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广告销售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080FAA7-3D56-496B-908D-0C41B402143E}"/>
              </a:ext>
            </a:extLst>
          </p:cNvPr>
          <p:cNvSpPr/>
          <p:nvPr/>
        </p:nvSpPr>
        <p:spPr>
          <a:xfrm>
            <a:off x="2083507" y="4604632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产品销售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555E25AC-93B5-46F9-83F0-126D3B8826D5}"/>
              </a:ext>
            </a:extLst>
          </p:cNvPr>
          <p:cNvSpPr/>
          <p:nvPr/>
        </p:nvSpPr>
        <p:spPr>
          <a:xfrm>
            <a:off x="453250" y="5237541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项目执行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762A48B2-01CF-4947-BA4B-4098C49AF1E4}"/>
              </a:ext>
            </a:extLst>
          </p:cNvPr>
          <p:cNvSpPr/>
          <p:nvPr/>
        </p:nvSpPr>
        <p:spPr>
          <a:xfrm>
            <a:off x="453250" y="4602179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项目销售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A8A77926-E8F0-482E-990C-01EF62E64053}"/>
              </a:ext>
            </a:extLst>
          </p:cNvPr>
          <p:cNvSpPr/>
          <p:nvPr/>
        </p:nvSpPr>
        <p:spPr>
          <a:xfrm>
            <a:off x="3153052" y="3779963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业务</a:t>
            </a:r>
            <a:r>
              <a:rPr lang="en-US" altLang="zh-CN" b="1" dirty="0"/>
              <a:t>2</a:t>
            </a:r>
            <a:r>
              <a:rPr lang="zh-CN" altLang="en-US" b="1" dirty="0"/>
              <a:t>组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34A4644-2310-4892-B745-9778B48FFA63}"/>
              </a:ext>
            </a:extLst>
          </p:cNvPr>
          <p:cNvSpPr/>
          <p:nvPr/>
        </p:nvSpPr>
        <p:spPr>
          <a:xfrm>
            <a:off x="453250" y="3758034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业务</a:t>
            </a:r>
            <a:r>
              <a:rPr lang="en-US" altLang="zh-CN" b="1" dirty="0"/>
              <a:t>1</a:t>
            </a:r>
            <a:r>
              <a:rPr lang="zh-CN" altLang="en-US" b="1" dirty="0"/>
              <a:t>组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E42E9CA8-1285-4DBB-9B65-181028B03561}"/>
              </a:ext>
            </a:extLst>
          </p:cNvPr>
          <p:cNvSpPr/>
          <p:nvPr/>
        </p:nvSpPr>
        <p:spPr>
          <a:xfrm>
            <a:off x="5770572" y="2661793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人力资源部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EBFBC05A-EA85-4597-91E6-DDB12BFE0072}"/>
              </a:ext>
            </a:extLst>
          </p:cNvPr>
          <p:cNvSpPr/>
          <p:nvPr/>
        </p:nvSpPr>
        <p:spPr>
          <a:xfrm>
            <a:off x="1331112" y="2638527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客户部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B354B30C-D50B-4577-AC6F-5578A96A82CC}"/>
              </a:ext>
            </a:extLst>
          </p:cNvPr>
          <p:cNvSpPr/>
          <p:nvPr/>
        </p:nvSpPr>
        <p:spPr>
          <a:xfrm>
            <a:off x="3847755" y="2638300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财务部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xmlns="" id="{B10748DA-EC18-444D-A8DE-1071CFF15FE5}"/>
              </a:ext>
            </a:extLst>
          </p:cNvPr>
          <p:cNvCxnSpPr/>
          <p:nvPr/>
        </p:nvCxnSpPr>
        <p:spPr>
          <a:xfrm>
            <a:off x="1961112" y="2168029"/>
            <a:ext cx="9207127" cy="3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xmlns="" id="{EDB1B734-4F57-4601-8E1A-A090F0AB79AA}"/>
              </a:ext>
            </a:extLst>
          </p:cNvPr>
          <p:cNvCxnSpPr>
            <a:stCxn id="3" idx="2"/>
          </p:cNvCxnSpPr>
          <p:nvPr/>
        </p:nvCxnSpPr>
        <p:spPr>
          <a:xfrm>
            <a:off x="6229184" y="1181156"/>
            <a:ext cx="0" cy="101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xmlns="" id="{1C8D7951-EA21-4AFE-BDFC-466115EEE169}"/>
              </a:ext>
            </a:extLst>
          </p:cNvPr>
          <p:cNvCxnSpPr>
            <a:endCxn id="13" idx="0"/>
          </p:cNvCxnSpPr>
          <p:nvPr/>
        </p:nvCxnSpPr>
        <p:spPr>
          <a:xfrm>
            <a:off x="4533312" y="2167802"/>
            <a:ext cx="1" cy="47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xmlns="" id="{61C61849-0326-41EA-AA6F-2F1C8CC0B84C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456129" y="2197600"/>
            <a:ext cx="1" cy="46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4">
            <a:extLst>
              <a:ext uri="{FF2B5EF4-FFF2-40B4-BE49-F238E27FC236}">
                <a16:creationId xmlns:a16="http://schemas.microsoft.com/office/drawing/2014/main" xmlns="" id="{51F686F8-A293-416B-B814-FE778CEEBE73}"/>
              </a:ext>
            </a:extLst>
          </p:cNvPr>
          <p:cNvCxnSpPr>
            <a:stCxn id="12" idx="0"/>
          </p:cNvCxnSpPr>
          <p:nvPr/>
        </p:nvCxnSpPr>
        <p:spPr>
          <a:xfrm flipV="1">
            <a:off x="1961112" y="2177564"/>
            <a:ext cx="0" cy="46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F6F7F5F3-8FBF-4BF8-8E42-26968E04F1B5}"/>
              </a:ext>
            </a:extLst>
          </p:cNvPr>
          <p:cNvCxnSpPr/>
          <p:nvPr/>
        </p:nvCxnSpPr>
        <p:spPr>
          <a:xfrm>
            <a:off x="1083250" y="3322169"/>
            <a:ext cx="2699802" cy="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xmlns="" id="{FF4D2290-5C2C-4954-BC33-F9335A80AD7A}"/>
              </a:ext>
            </a:extLst>
          </p:cNvPr>
          <p:cNvCxnSpPr>
            <a:stCxn id="10" idx="0"/>
          </p:cNvCxnSpPr>
          <p:nvPr/>
        </p:nvCxnSpPr>
        <p:spPr>
          <a:xfrm flipV="1">
            <a:off x="1083250" y="3298057"/>
            <a:ext cx="0" cy="45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>
            <a:extLst>
              <a:ext uri="{FF2B5EF4-FFF2-40B4-BE49-F238E27FC236}">
                <a16:creationId xmlns:a16="http://schemas.microsoft.com/office/drawing/2014/main" xmlns="" id="{9F9585A2-4CE4-49B3-BD8F-6CC3E9A66796}"/>
              </a:ext>
            </a:extLst>
          </p:cNvPr>
          <p:cNvCxnSpPr/>
          <p:nvPr/>
        </p:nvCxnSpPr>
        <p:spPr>
          <a:xfrm flipV="1">
            <a:off x="2433150" y="3319986"/>
            <a:ext cx="0" cy="45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>
            <a:extLst>
              <a:ext uri="{FF2B5EF4-FFF2-40B4-BE49-F238E27FC236}">
                <a16:creationId xmlns:a16="http://schemas.microsoft.com/office/drawing/2014/main" xmlns="" id="{5B8F47E8-8D3E-482C-8BAD-D2D919842E33}"/>
              </a:ext>
            </a:extLst>
          </p:cNvPr>
          <p:cNvCxnSpPr>
            <a:stCxn id="12" idx="2"/>
          </p:cNvCxnSpPr>
          <p:nvPr/>
        </p:nvCxnSpPr>
        <p:spPr>
          <a:xfrm>
            <a:off x="1961112" y="2998527"/>
            <a:ext cx="0" cy="29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9">
            <a:extLst>
              <a:ext uri="{FF2B5EF4-FFF2-40B4-BE49-F238E27FC236}">
                <a16:creationId xmlns:a16="http://schemas.microsoft.com/office/drawing/2014/main" xmlns="" id="{DAC3C456-DC50-4561-BFB5-CD9C4C458665}"/>
              </a:ext>
            </a:extLst>
          </p:cNvPr>
          <p:cNvCxnSpPr/>
          <p:nvPr/>
        </p:nvCxnSpPr>
        <p:spPr>
          <a:xfrm flipH="1" flipV="1">
            <a:off x="5327084" y="1468805"/>
            <a:ext cx="1672542" cy="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3">
            <a:extLst>
              <a:ext uri="{FF2B5EF4-FFF2-40B4-BE49-F238E27FC236}">
                <a16:creationId xmlns:a16="http://schemas.microsoft.com/office/drawing/2014/main" xmlns="" id="{A2DE5C38-2233-45EA-A26A-468507BC44FD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1083250" y="4118034"/>
            <a:ext cx="0" cy="48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7">
            <a:extLst>
              <a:ext uri="{FF2B5EF4-FFF2-40B4-BE49-F238E27FC236}">
                <a16:creationId xmlns:a16="http://schemas.microsoft.com/office/drawing/2014/main" xmlns="" id="{5E6DEF04-D67E-4B54-BF09-F14A3A93041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083250" y="4962179"/>
            <a:ext cx="0" cy="27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8">
            <a:extLst>
              <a:ext uri="{FF2B5EF4-FFF2-40B4-BE49-F238E27FC236}">
                <a16:creationId xmlns:a16="http://schemas.microsoft.com/office/drawing/2014/main" xmlns="" id="{D2314DD9-F94C-4C60-8419-C11E53F26CC2}"/>
              </a:ext>
            </a:extLst>
          </p:cNvPr>
          <p:cNvSpPr/>
          <p:nvPr/>
        </p:nvSpPr>
        <p:spPr>
          <a:xfrm>
            <a:off x="7991790" y="2671387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运维支持部</a:t>
            </a:r>
          </a:p>
        </p:txBody>
      </p:sp>
      <p:cxnSp>
        <p:nvCxnSpPr>
          <p:cNvPr id="27" name="Straight Connector 50">
            <a:extLst>
              <a:ext uri="{FF2B5EF4-FFF2-40B4-BE49-F238E27FC236}">
                <a16:creationId xmlns:a16="http://schemas.microsoft.com/office/drawing/2014/main" xmlns="" id="{E336FD4A-BFF5-4767-960C-1B767E16DC5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8677347" y="2210424"/>
            <a:ext cx="1" cy="46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2">
            <a:extLst>
              <a:ext uri="{FF2B5EF4-FFF2-40B4-BE49-F238E27FC236}">
                <a16:creationId xmlns:a16="http://schemas.microsoft.com/office/drawing/2014/main" xmlns="" id="{7E9AE015-0CE9-468B-A433-A237857DBB77}"/>
              </a:ext>
            </a:extLst>
          </p:cNvPr>
          <p:cNvSpPr/>
          <p:nvPr/>
        </p:nvSpPr>
        <p:spPr>
          <a:xfrm>
            <a:off x="10482682" y="2678719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技术部</a:t>
            </a:r>
          </a:p>
        </p:txBody>
      </p: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xmlns="" id="{FDE1FC85-AD59-4409-8946-6C1B978EFB06}"/>
              </a:ext>
            </a:extLst>
          </p:cNvPr>
          <p:cNvCxnSpPr/>
          <p:nvPr/>
        </p:nvCxnSpPr>
        <p:spPr>
          <a:xfrm flipH="1" flipV="1">
            <a:off x="11160635" y="2220018"/>
            <a:ext cx="2" cy="45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7">
            <a:extLst>
              <a:ext uri="{FF2B5EF4-FFF2-40B4-BE49-F238E27FC236}">
                <a16:creationId xmlns:a16="http://schemas.microsoft.com/office/drawing/2014/main" xmlns="" id="{DF77F771-14AD-4AD4-9E28-ADC6E5BD997E}"/>
              </a:ext>
            </a:extLst>
          </p:cNvPr>
          <p:cNvCxnSpPr/>
          <p:nvPr/>
        </p:nvCxnSpPr>
        <p:spPr>
          <a:xfrm flipV="1">
            <a:off x="2757896" y="4354740"/>
            <a:ext cx="1462859" cy="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9">
            <a:extLst>
              <a:ext uri="{FF2B5EF4-FFF2-40B4-BE49-F238E27FC236}">
                <a16:creationId xmlns:a16="http://schemas.microsoft.com/office/drawing/2014/main" xmlns="" id="{9AB8349C-40C1-4357-A411-9A99BD636A58}"/>
              </a:ext>
            </a:extLst>
          </p:cNvPr>
          <p:cNvCxnSpPr>
            <a:stCxn id="6" idx="0"/>
          </p:cNvCxnSpPr>
          <p:nvPr/>
        </p:nvCxnSpPr>
        <p:spPr>
          <a:xfrm flipV="1">
            <a:off x="2713507" y="4359622"/>
            <a:ext cx="0" cy="24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1">
            <a:extLst>
              <a:ext uri="{FF2B5EF4-FFF2-40B4-BE49-F238E27FC236}">
                <a16:creationId xmlns:a16="http://schemas.microsoft.com/office/drawing/2014/main" xmlns="" id="{A654466C-4428-41FE-B669-B70A4CAE0A87}"/>
              </a:ext>
            </a:extLst>
          </p:cNvPr>
          <p:cNvCxnSpPr>
            <a:stCxn id="5" idx="0"/>
          </p:cNvCxnSpPr>
          <p:nvPr/>
        </p:nvCxnSpPr>
        <p:spPr>
          <a:xfrm flipV="1">
            <a:off x="4220755" y="4354740"/>
            <a:ext cx="0" cy="24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>
            <a:extLst>
              <a:ext uri="{FF2B5EF4-FFF2-40B4-BE49-F238E27FC236}">
                <a16:creationId xmlns:a16="http://schemas.microsoft.com/office/drawing/2014/main" xmlns="" id="{CB3C9167-F071-47D4-BE77-E2864C76E0F1}"/>
              </a:ext>
            </a:extLst>
          </p:cNvPr>
          <p:cNvCxnSpPr>
            <a:stCxn id="9" idx="2"/>
          </p:cNvCxnSpPr>
          <p:nvPr/>
        </p:nvCxnSpPr>
        <p:spPr>
          <a:xfrm>
            <a:off x="3783052" y="4139963"/>
            <a:ext cx="0" cy="21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5">
            <a:extLst>
              <a:ext uri="{FF2B5EF4-FFF2-40B4-BE49-F238E27FC236}">
                <a16:creationId xmlns:a16="http://schemas.microsoft.com/office/drawing/2014/main" xmlns="" id="{C3F8AADE-4172-41FF-87BF-014359E95734}"/>
              </a:ext>
            </a:extLst>
          </p:cNvPr>
          <p:cNvSpPr/>
          <p:nvPr/>
        </p:nvSpPr>
        <p:spPr>
          <a:xfrm>
            <a:off x="1803150" y="3769811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品牌推广</a:t>
            </a:r>
          </a:p>
        </p:txBody>
      </p:sp>
      <p:cxnSp>
        <p:nvCxnSpPr>
          <p:cNvPr id="35" name="Straight Connector 79">
            <a:extLst>
              <a:ext uri="{FF2B5EF4-FFF2-40B4-BE49-F238E27FC236}">
                <a16:creationId xmlns:a16="http://schemas.microsoft.com/office/drawing/2014/main" xmlns="" id="{CAEDCD29-1079-4F41-8E99-D5EB0F2C9352}"/>
              </a:ext>
            </a:extLst>
          </p:cNvPr>
          <p:cNvCxnSpPr>
            <a:stCxn id="9" idx="0"/>
          </p:cNvCxnSpPr>
          <p:nvPr/>
        </p:nvCxnSpPr>
        <p:spPr>
          <a:xfrm flipV="1">
            <a:off x="3783052" y="3319986"/>
            <a:ext cx="0" cy="45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82">
            <a:extLst>
              <a:ext uri="{FF2B5EF4-FFF2-40B4-BE49-F238E27FC236}">
                <a16:creationId xmlns:a16="http://schemas.microsoft.com/office/drawing/2014/main" xmlns="" id="{51678524-457E-4EDA-954F-1CC1DB40052E}"/>
              </a:ext>
            </a:extLst>
          </p:cNvPr>
          <p:cNvSpPr/>
          <p:nvPr/>
        </p:nvSpPr>
        <p:spPr>
          <a:xfrm>
            <a:off x="9335989" y="4800141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信息技术</a:t>
            </a:r>
          </a:p>
        </p:txBody>
      </p:sp>
      <p:sp>
        <p:nvSpPr>
          <p:cNvPr id="37" name="Rectangle 83">
            <a:extLst>
              <a:ext uri="{FF2B5EF4-FFF2-40B4-BE49-F238E27FC236}">
                <a16:creationId xmlns:a16="http://schemas.microsoft.com/office/drawing/2014/main" xmlns="" id="{C4EE4061-911C-4C53-871A-3A14EE886059}"/>
              </a:ext>
            </a:extLst>
          </p:cNvPr>
          <p:cNvSpPr/>
          <p:nvPr/>
        </p:nvSpPr>
        <p:spPr>
          <a:xfrm>
            <a:off x="10820885" y="4791389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平台技术</a:t>
            </a: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xmlns="" id="{2592C035-F223-419D-A183-3232DFD54B99}"/>
              </a:ext>
            </a:extLst>
          </p:cNvPr>
          <p:cNvSpPr/>
          <p:nvPr/>
        </p:nvSpPr>
        <p:spPr>
          <a:xfrm>
            <a:off x="4953100" y="4840198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行政</a:t>
            </a:r>
          </a:p>
        </p:txBody>
      </p:sp>
      <p:sp>
        <p:nvSpPr>
          <p:cNvPr id="39" name="Rectangle 85">
            <a:extLst>
              <a:ext uri="{FF2B5EF4-FFF2-40B4-BE49-F238E27FC236}">
                <a16:creationId xmlns:a16="http://schemas.microsoft.com/office/drawing/2014/main" xmlns="" id="{B9F24529-4A93-440B-A3A3-CAD8DEDE3BC8}"/>
              </a:ext>
            </a:extLst>
          </p:cNvPr>
          <p:cNvSpPr/>
          <p:nvPr/>
        </p:nvSpPr>
        <p:spPr>
          <a:xfrm>
            <a:off x="4920607" y="4327052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人力资源</a:t>
            </a:r>
          </a:p>
        </p:txBody>
      </p:sp>
      <p:sp>
        <p:nvSpPr>
          <p:cNvPr id="40" name="Rectangle 86">
            <a:extLst>
              <a:ext uri="{FF2B5EF4-FFF2-40B4-BE49-F238E27FC236}">
                <a16:creationId xmlns:a16="http://schemas.microsoft.com/office/drawing/2014/main" xmlns="" id="{6735D212-0ECF-4B4C-B86C-2FBE4052D58C}"/>
              </a:ext>
            </a:extLst>
          </p:cNvPr>
          <p:cNvSpPr/>
          <p:nvPr/>
        </p:nvSpPr>
        <p:spPr>
          <a:xfrm>
            <a:off x="4735333" y="3751014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会计</a:t>
            </a:r>
          </a:p>
        </p:txBody>
      </p:sp>
      <p:sp>
        <p:nvSpPr>
          <p:cNvPr id="41" name="Rectangle 87">
            <a:extLst>
              <a:ext uri="{FF2B5EF4-FFF2-40B4-BE49-F238E27FC236}">
                <a16:creationId xmlns:a16="http://schemas.microsoft.com/office/drawing/2014/main" xmlns="" id="{4743B8CC-D753-457B-A0C4-EF7ABEBEBB36}"/>
              </a:ext>
            </a:extLst>
          </p:cNvPr>
          <p:cNvSpPr/>
          <p:nvPr/>
        </p:nvSpPr>
        <p:spPr>
          <a:xfrm>
            <a:off x="4735333" y="3284657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预算</a:t>
            </a:r>
            <a:r>
              <a:rPr lang="en-US" altLang="zh-CN" b="1" dirty="0"/>
              <a:t>&amp;</a:t>
            </a:r>
            <a:r>
              <a:rPr lang="zh-CN" altLang="en-US" b="1" dirty="0"/>
              <a:t>控制</a:t>
            </a:r>
          </a:p>
        </p:txBody>
      </p:sp>
      <p:cxnSp>
        <p:nvCxnSpPr>
          <p:cNvPr id="42" name="Straight Connector 91">
            <a:extLst>
              <a:ext uri="{FF2B5EF4-FFF2-40B4-BE49-F238E27FC236}">
                <a16:creationId xmlns:a16="http://schemas.microsoft.com/office/drawing/2014/main" xmlns="" id="{1BB937FC-A3BE-4A2C-BDF0-D3386B7CBE71}"/>
              </a:ext>
            </a:extLst>
          </p:cNvPr>
          <p:cNvCxnSpPr/>
          <p:nvPr/>
        </p:nvCxnSpPr>
        <p:spPr>
          <a:xfrm>
            <a:off x="4759243" y="2998527"/>
            <a:ext cx="0" cy="2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3">
            <a:extLst>
              <a:ext uri="{FF2B5EF4-FFF2-40B4-BE49-F238E27FC236}">
                <a16:creationId xmlns:a16="http://schemas.microsoft.com/office/drawing/2014/main" xmlns="" id="{A5F64D91-9E1E-4693-A767-94DC995D1098}"/>
              </a:ext>
            </a:extLst>
          </p:cNvPr>
          <p:cNvCxnSpPr/>
          <p:nvPr/>
        </p:nvCxnSpPr>
        <p:spPr>
          <a:xfrm>
            <a:off x="4543029" y="3026096"/>
            <a:ext cx="6770" cy="90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95">
            <a:extLst>
              <a:ext uri="{FF2B5EF4-FFF2-40B4-BE49-F238E27FC236}">
                <a16:creationId xmlns:a16="http://schemas.microsoft.com/office/drawing/2014/main" xmlns="" id="{12B85B0F-466C-4E85-858C-5F8154E0F96D}"/>
              </a:ext>
            </a:extLst>
          </p:cNvPr>
          <p:cNvCxnSpPr>
            <a:stCxn id="41" idx="1"/>
          </p:cNvCxnSpPr>
          <p:nvPr/>
        </p:nvCxnSpPr>
        <p:spPr>
          <a:xfrm flipH="1">
            <a:off x="4532767" y="3464657"/>
            <a:ext cx="202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02">
            <a:extLst>
              <a:ext uri="{FF2B5EF4-FFF2-40B4-BE49-F238E27FC236}">
                <a16:creationId xmlns:a16="http://schemas.microsoft.com/office/drawing/2014/main" xmlns="" id="{02B1B39A-2B5B-4764-832B-36CC04803FC0}"/>
              </a:ext>
            </a:extLst>
          </p:cNvPr>
          <p:cNvCxnSpPr>
            <a:stCxn id="38" idx="3"/>
          </p:cNvCxnSpPr>
          <p:nvPr/>
        </p:nvCxnSpPr>
        <p:spPr>
          <a:xfrm>
            <a:off x="6324215" y="5020198"/>
            <a:ext cx="13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7">
            <a:extLst>
              <a:ext uri="{FF2B5EF4-FFF2-40B4-BE49-F238E27FC236}">
                <a16:creationId xmlns:a16="http://schemas.microsoft.com/office/drawing/2014/main" xmlns="" id="{1F0DAC37-7A93-469F-821F-CF7BF8181669}"/>
              </a:ext>
            </a:extLst>
          </p:cNvPr>
          <p:cNvCxnSpPr>
            <a:stCxn id="39" idx="3"/>
          </p:cNvCxnSpPr>
          <p:nvPr/>
        </p:nvCxnSpPr>
        <p:spPr>
          <a:xfrm flipV="1">
            <a:off x="6291722" y="4501667"/>
            <a:ext cx="170436" cy="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18">
            <a:extLst>
              <a:ext uri="{FF2B5EF4-FFF2-40B4-BE49-F238E27FC236}">
                <a16:creationId xmlns:a16="http://schemas.microsoft.com/office/drawing/2014/main" xmlns="" id="{A6F5BE75-ED10-4763-964E-B0C607D210E7}"/>
              </a:ext>
            </a:extLst>
          </p:cNvPr>
          <p:cNvSpPr/>
          <p:nvPr/>
        </p:nvSpPr>
        <p:spPr>
          <a:xfrm>
            <a:off x="9451944" y="3549479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课程运维</a:t>
            </a:r>
          </a:p>
        </p:txBody>
      </p:sp>
      <p:sp>
        <p:nvSpPr>
          <p:cNvPr id="48" name="Rectangle 119">
            <a:extLst>
              <a:ext uri="{FF2B5EF4-FFF2-40B4-BE49-F238E27FC236}">
                <a16:creationId xmlns:a16="http://schemas.microsoft.com/office/drawing/2014/main" xmlns="" id="{09A79B7C-CA2E-4EDA-BA47-6C5009710EA3}"/>
              </a:ext>
            </a:extLst>
          </p:cNvPr>
          <p:cNvSpPr/>
          <p:nvPr/>
        </p:nvSpPr>
        <p:spPr>
          <a:xfrm>
            <a:off x="7995633" y="3532697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文字及编辑</a:t>
            </a:r>
          </a:p>
        </p:txBody>
      </p:sp>
      <p:sp>
        <p:nvSpPr>
          <p:cNvPr id="49" name="Rectangle 120">
            <a:extLst>
              <a:ext uri="{FF2B5EF4-FFF2-40B4-BE49-F238E27FC236}">
                <a16:creationId xmlns:a16="http://schemas.microsoft.com/office/drawing/2014/main" xmlns="" id="{2CCA5C82-8CBF-4E68-A0CC-9F74046B3D3F}"/>
              </a:ext>
            </a:extLst>
          </p:cNvPr>
          <p:cNvSpPr/>
          <p:nvPr/>
        </p:nvSpPr>
        <p:spPr>
          <a:xfrm>
            <a:off x="6537318" y="3530341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设计及影音</a:t>
            </a:r>
          </a:p>
        </p:txBody>
      </p:sp>
      <p:cxnSp>
        <p:nvCxnSpPr>
          <p:cNvPr id="50" name="Straight Connector 123">
            <a:extLst>
              <a:ext uri="{FF2B5EF4-FFF2-40B4-BE49-F238E27FC236}">
                <a16:creationId xmlns:a16="http://schemas.microsoft.com/office/drawing/2014/main" xmlns="" id="{239943C7-77BE-4DC1-888D-4328E7C8AA38}"/>
              </a:ext>
            </a:extLst>
          </p:cNvPr>
          <p:cNvCxnSpPr>
            <a:stCxn id="11" idx="2"/>
          </p:cNvCxnSpPr>
          <p:nvPr/>
        </p:nvCxnSpPr>
        <p:spPr>
          <a:xfrm>
            <a:off x="6456130" y="3021793"/>
            <a:ext cx="26723" cy="199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29">
            <a:extLst>
              <a:ext uri="{FF2B5EF4-FFF2-40B4-BE49-F238E27FC236}">
                <a16:creationId xmlns:a16="http://schemas.microsoft.com/office/drawing/2014/main" xmlns="" id="{7D74F193-C2F2-4177-9796-03AB75B25661}"/>
              </a:ext>
            </a:extLst>
          </p:cNvPr>
          <p:cNvCxnSpPr/>
          <p:nvPr/>
        </p:nvCxnSpPr>
        <p:spPr>
          <a:xfrm>
            <a:off x="7222875" y="3298057"/>
            <a:ext cx="2914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1">
            <a:extLst>
              <a:ext uri="{FF2B5EF4-FFF2-40B4-BE49-F238E27FC236}">
                <a16:creationId xmlns:a16="http://schemas.microsoft.com/office/drawing/2014/main" xmlns="" id="{819C6821-07B5-4B3B-8D68-61E11FE2CBFA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7222875" y="3322282"/>
            <a:ext cx="1" cy="20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33">
            <a:extLst>
              <a:ext uri="{FF2B5EF4-FFF2-40B4-BE49-F238E27FC236}">
                <a16:creationId xmlns:a16="http://schemas.microsoft.com/office/drawing/2014/main" xmlns="" id="{23F158D9-F0B3-40F9-B775-D28B50F2DAC8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8681190" y="3264383"/>
            <a:ext cx="1" cy="26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35">
            <a:extLst>
              <a:ext uri="{FF2B5EF4-FFF2-40B4-BE49-F238E27FC236}">
                <a16:creationId xmlns:a16="http://schemas.microsoft.com/office/drawing/2014/main" xmlns="" id="{CD60CD89-8832-4106-B74E-B48DA1505151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10137501" y="3291431"/>
            <a:ext cx="1" cy="25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40">
            <a:extLst>
              <a:ext uri="{FF2B5EF4-FFF2-40B4-BE49-F238E27FC236}">
                <a16:creationId xmlns:a16="http://schemas.microsoft.com/office/drawing/2014/main" xmlns="" id="{8A249014-9718-4B2C-84D4-2CD3953D9D77}"/>
              </a:ext>
            </a:extLst>
          </p:cNvPr>
          <p:cNvCxnSpPr>
            <a:stCxn id="26" idx="2"/>
          </p:cNvCxnSpPr>
          <p:nvPr/>
        </p:nvCxnSpPr>
        <p:spPr>
          <a:xfrm flipH="1">
            <a:off x="8677347" y="3031387"/>
            <a:ext cx="1" cy="25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57">
            <a:extLst>
              <a:ext uri="{FF2B5EF4-FFF2-40B4-BE49-F238E27FC236}">
                <a16:creationId xmlns:a16="http://schemas.microsoft.com/office/drawing/2014/main" xmlns="" id="{94CD3246-6833-4251-8E6D-F52908B10ADA}"/>
              </a:ext>
            </a:extLst>
          </p:cNvPr>
          <p:cNvCxnSpPr>
            <a:stCxn id="49" idx="2"/>
          </p:cNvCxnSpPr>
          <p:nvPr/>
        </p:nvCxnSpPr>
        <p:spPr>
          <a:xfrm>
            <a:off x="7222876" y="3890341"/>
            <a:ext cx="19955" cy="262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59">
            <a:extLst>
              <a:ext uri="{FF2B5EF4-FFF2-40B4-BE49-F238E27FC236}">
                <a16:creationId xmlns:a16="http://schemas.microsoft.com/office/drawing/2014/main" xmlns="" id="{B1185B11-2863-4055-8F15-9DC80300F44B}"/>
              </a:ext>
            </a:extLst>
          </p:cNvPr>
          <p:cNvSpPr/>
          <p:nvPr/>
        </p:nvSpPr>
        <p:spPr>
          <a:xfrm>
            <a:off x="5599184" y="5837510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图像设计</a:t>
            </a:r>
          </a:p>
        </p:txBody>
      </p:sp>
      <p:sp>
        <p:nvSpPr>
          <p:cNvPr id="58" name="Rectangle 160">
            <a:extLst>
              <a:ext uri="{FF2B5EF4-FFF2-40B4-BE49-F238E27FC236}">
                <a16:creationId xmlns:a16="http://schemas.microsoft.com/office/drawing/2014/main" xmlns="" id="{DF967441-EE43-4FE9-9208-45AA374199CD}"/>
              </a:ext>
            </a:extLst>
          </p:cNvPr>
          <p:cNvSpPr/>
          <p:nvPr/>
        </p:nvSpPr>
        <p:spPr>
          <a:xfrm>
            <a:off x="5622751" y="6330842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排版</a:t>
            </a:r>
          </a:p>
        </p:txBody>
      </p:sp>
      <p:cxnSp>
        <p:nvCxnSpPr>
          <p:cNvPr id="59" name="Straight Connector 166">
            <a:extLst>
              <a:ext uri="{FF2B5EF4-FFF2-40B4-BE49-F238E27FC236}">
                <a16:creationId xmlns:a16="http://schemas.microsoft.com/office/drawing/2014/main" xmlns="" id="{01D6DCDD-22EE-4BCD-AD58-661851D50F62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4549799" y="3926371"/>
            <a:ext cx="185534" cy="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68">
            <a:extLst>
              <a:ext uri="{FF2B5EF4-FFF2-40B4-BE49-F238E27FC236}">
                <a16:creationId xmlns:a16="http://schemas.microsoft.com/office/drawing/2014/main" xmlns="" id="{43941E46-3092-4E5C-AB70-2365E93F76AC}"/>
              </a:ext>
            </a:extLst>
          </p:cNvPr>
          <p:cNvCxnSpPr>
            <a:stCxn id="57" idx="3"/>
          </p:cNvCxnSpPr>
          <p:nvPr/>
        </p:nvCxnSpPr>
        <p:spPr>
          <a:xfrm flipV="1">
            <a:off x="6970299" y="6017509"/>
            <a:ext cx="26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71">
            <a:extLst>
              <a:ext uri="{FF2B5EF4-FFF2-40B4-BE49-F238E27FC236}">
                <a16:creationId xmlns:a16="http://schemas.microsoft.com/office/drawing/2014/main" xmlns="" id="{B9499F45-8632-4176-9A23-58656BC1371F}"/>
              </a:ext>
            </a:extLst>
          </p:cNvPr>
          <p:cNvCxnSpPr>
            <a:stCxn id="58" idx="3"/>
          </p:cNvCxnSpPr>
          <p:nvPr/>
        </p:nvCxnSpPr>
        <p:spPr>
          <a:xfrm>
            <a:off x="6993866" y="6510842"/>
            <a:ext cx="229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75">
            <a:extLst>
              <a:ext uri="{FF2B5EF4-FFF2-40B4-BE49-F238E27FC236}">
                <a16:creationId xmlns:a16="http://schemas.microsoft.com/office/drawing/2014/main" xmlns="" id="{86BC27CD-49BC-4977-84D4-1267AA5253F8}"/>
              </a:ext>
            </a:extLst>
          </p:cNvPr>
          <p:cNvSpPr/>
          <p:nvPr/>
        </p:nvSpPr>
        <p:spPr>
          <a:xfrm>
            <a:off x="5599596" y="5353604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音频剪辑</a:t>
            </a:r>
          </a:p>
        </p:txBody>
      </p:sp>
      <p:cxnSp>
        <p:nvCxnSpPr>
          <p:cNvPr id="63" name="Straight Connector 177">
            <a:extLst>
              <a:ext uri="{FF2B5EF4-FFF2-40B4-BE49-F238E27FC236}">
                <a16:creationId xmlns:a16="http://schemas.microsoft.com/office/drawing/2014/main" xmlns="" id="{C7E63F7B-6D76-4438-B9C6-8C0E5EE37955}"/>
              </a:ext>
            </a:extLst>
          </p:cNvPr>
          <p:cNvCxnSpPr>
            <a:stCxn id="62" idx="3"/>
          </p:cNvCxnSpPr>
          <p:nvPr/>
        </p:nvCxnSpPr>
        <p:spPr>
          <a:xfrm>
            <a:off x="6970711" y="5533604"/>
            <a:ext cx="26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83">
            <a:extLst>
              <a:ext uri="{FF2B5EF4-FFF2-40B4-BE49-F238E27FC236}">
                <a16:creationId xmlns:a16="http://schemas.microsoft.com/office/drawing/2014/main" xmlns="" id="{6D3BD7A1-3296-480C-81D9-C5BBD94881E6}"/>
              </a:ext>
            </a:extLst>
          </p:cNvPr>
          <p:cNvSpPr/>
          <p:nvPr/>
        </p:nvSpPr>
        <p:spPr>
          <a:xfrm>
            <a:off x="7563897" y="4218889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项目专访</a:t>
            </a:r>
          </a:p>
        </p:txBody>
      </p:sp>
      <p:sp>
        <p:nvSpPr>
          <p:cNvPr id="65" name="Rectangle 184">
            <a:extLst>
              <a:ext uri="{FF2B5EF4-FFF2-40B4-BE49-F238E27FC236}">
                <a16:creationId xmlns:a16="http://schemas.microsoft.com/office/drawing/2014/main" xmlns="" id="{1CFA596F-065C-42C4-8BC3-EB52367A631A}"/>
              </a:ext>
            </a:extLst>
          </p:cNvPr>
          <p:cNvSpPr/>
          <p:nvPr/>
        </p:nvSpPr>
        <p:spPr>
          <a:xfrm>
            <a:off x="7573152" y="4800141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课程内容</a:t>
            </a:r>
          </a:p>
        </p:txBody>
      </p:sp>
      <p:sp>
        <p:nvSpPr>
          <p:cNvPr id="66" name="Rectangle 185">
            <a:extLst>
              <a:ext uri="{FF2B5EF4-FFF2-40B4-BE49-F238E27FC236}">
                <a16:creationId xmlns:a16="http://schemas.microsoft.com/office/drawing/2014/main" xmlns="" id="{12CC2D34-DACA-4B36-BB57-F6713FC1F61C}"/>
              </a:ext>
            </a:extLst>
          </p:cNvPr>
          <p:cNvSpPr/>
          <p:nvPr/>
        </p:nvSpPr>
        <p:spPr>
          <a:xfrm>
            <a:off x="7573152" y="5392424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内容编辑</a:t>
            </a:r>
          </a:p>
        </p:txBody>
      </p:sp>
      <p:cxnSp>
        <p:nvCxnSpPr>
          <p:cNvPr id="67" name="Straight Connector 190">
            <a:extLst>
              <a:ext uri="{FF2B5EF4-FFF2-40B4-BE49-F238E27FC236}">
                <a16:creationId xmlns:a16="http://schemas.microsoft.com/office/drawing/2014/main" xmlns="" id="{89BFB5FE-2687-4824-AB82-AE8232673C2A}"/>
              </a:ext>
            </a:extLst>
          </p:cNvPr>
          <p:cNvCxnSpPr/>
          <p:nvPr/>
        </p:nvCxnSpPr>
        <p:spPr>
          <a:xfrm>
            <a:off x="9142324" y="3909479"/>
            <a:ext cx="13606" cy="1662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92">
            <a:extLst>
              <a:ext uri="{FF2B5EF4-FFF2-40B4-BE49-F238E27FC236}">
                <a16:creationId xmlns:a16="http://schemas.microsoft.com/office/drawing/2014/main" xmlns="" id="{465629B0-773F-4BEA-BA08-C2AB300C267D}"/>
              </a:ext>
            </a:extLst>
          </p:cNvPr>
          <p:cNvCxnSpPr>
            <a:stCxn id="64" idx="3"/>
          </p:cNvCxnSpPr>
          <p:nvPr/>
        </p:nvCxnSpPr>
        <p:spPr>
          <a:xfrm>
            <a:off x="8935012" y="4398889"/>
            <a:ext cx="193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98">
            <a:extLst>
              <a:ext uri="{FF2B5EF4-FFF2-40B4-BE49-F238E27FC236}">
                <a16:creationId xmlns:a16="http://schemas.microsoft.com/office/drawing/2014/main" xmlns="" id="{96C847A6-54BD-473B-ADA2-CADECE30A00B}"/>
              </a:ext>
            </a:extLst>
          </p:cNvPr>
          <p:cNvCxnSpPr>
            <a:stCxn id="65" idx="3"/>
          </p:cNvCxnSpPr>
          <p:nvPr/>
        </p:nvCxnSpPr>
        <p:spPr>
          <a:xfrm>
            <a:off x="8944267" y="4980141"/>
            <a:ext cx="18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01">
            <a:extLst>
              <a:ext uri="{FF2B5EF4-FFF2-40B4-BE49-F238E27FC236}">
                <a16:creationId xmlns:a16="http://schemas.microsoft.com/office/drawing/2014/main" xmlns="" id="{79BC9EBD-F91C-4446-AF6D-332637442C1E}"/>
              </a:ext>
            </a:extLst>
          </p:cNvPr>
          <p:cNvCxnSpPr>
            <a:stCxn id="66" idx="3"/>
          </p:cNvCxnSpPr>
          <p:nvPr/>
        </p:nvCxnSpPr>
        <p:spPr>
          <a:xfrm>
            <a:off x="8944267" y="5572424"/>
            <a:ext cx="211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05">
            <a:extLst>
              <a:ext uri="{FF2B5EF4-FFF2-40B4-BE49-F238E27FC236}">
                <a16:creationId xmlns:a16="http://schemas.microsoft.com/office/drawing/2014/main" xmlns="" id="{25C971FD-167B-48A4-A76F-400582FD7573}"/>
              </a:ext>
            </a:extLst>
          </p:cNvPr>
          <p:cNvCxnSpPr/>
          <p:nvPr/>
        </p:nvCxnSpPr>
        <p:spPr>
          <a:xfrm>
            <a:off x="10021546" y="4501667"/>
            <a:ext cx="148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07">
            <a:extLst>
              <a:ext uri="{FF2B5EF4-FFF2-40B4-BE49-F238E27FC236}">
                <a16:creationId xmlns:a16="http://schemas.microsoft.com/office/drawing/2014/main" xmlns="" id="{E82105DF-98D0-42F9-8E83-45B29EA6FF1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0021546" y="4501667"/>
            <a:ext cx="1" cy="29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209">
            <a:extLst>
              <a:ext uri="{FF2B5EF4-FFF2-40B4-BE49-F238E27FC236}">
                <a16:creationId xmlns:a16="http://schemas.microsoft.com/office/drawing/2014/main" xmlns="" id="{B0BE1A6C-1984-4EB7-9FFB-8E77AFF5E4F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1506442" y="4528963"/>
            <a:ext cx="1" cy="26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13">
            <a:extLst>
              <a:ext uri="{FF2B5EF4-FFF2-40B4-BE49-F238E27FC236}">
                <a16:creationId xmlns:a16="http://schemas.microsoft.com/office/drawing/2014/main" xmlns="" id="{B6B3CEE0-0760-46F3-8125-DF81D25A3209}"/>
              </a:ext>
            </a:extLst>
          </p:cNvPr>
          <p:cNvCxnSpPr>
            <a:stCxn id="28" idx="2"/>
          </p:cNvCxnSpPr>
          <p:nvPr/>
        </p:nvCxnSpPr>
        <p:spPr>
          <a:xfrm flipH="1">
            <a:off x="11168238" y="3038719"/>
            <a:ext cx="2" cy="146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16">
            <a:extLst>
              <a:ext uri="{FF2B5EF4-FFF2-40B4-BE49-F238E27FC236}">
                <a16:creationId xmlns:a16="http://schemas.microsoft.com/office/drawing/2014/main" xmlns="" id="{5E159C1C-E2B2-4411-88F1-91ADB2EF4EA1}"/>
              </a:ext>
            </a:extLst>
          </p:cNvPr>
          <p:cNvCxnSpPr/>
          <p:nvPr/>
        </p:nvCxnSpPr>
        <p:spPr>
          <a:xfrm>
            <a:off x="8299523" y="5950520"/>
            <a:ext cx="1728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17">
            <a:extLst>
              <a:ext uri="{FF2B5EF4-FFF2-40B4-BE49-F238E27FC236}">
                <a16:creationId xmlns:a16="http://schemas.microsoft.com/office/drawing/2014/main" xmlns="" id="{30F9CBEB-C3C6-4078-91E1-10CEB21A7515}"/>
              </a:ext>
            </a:extLst>
          </p:cNvPr>
          <p:cNvSpPr/>
          <p:nvPr/>
        </p:nvSpPr>
        <p:spPr>
          <a:xfrm>
            <a:off x="9104953" y="6096546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网络管理</a:t>
            </a:r>
          </a:p>
        </p:txBody>
      </p:sp>
      <p:sp>
        <p:nvSpPr>
          <p:cNvPr id="78" name="Rectangle 218">
            <a:extLst>
              <a:ext uri="{FF2B5EF4-FFF2-40B4-BE49-F238E27FC236}">
                <a16:creationId xmlns:a16="http://schemas.microsoft.com/office/drawing/2014/main" xmlns="" id="{15F7749F-F79E-420D-AE5D-3A6B794D2243}"/>
              </a:ext>
            </a:extLst>
          </p:cNvPr>
          <p:cNvSpPr/>
          <p:nvPr/>
        </p:nvSpPr>
        <p:spPr>
          <a:xfrm>
            <a:off x="7600319" y="6108603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资源整合</a:t>
            </a:r>
          </a:p>
        </p:txBody>
      </p:sp>
      <p:cxnSp>
        <p:nvCxnSpPr>
          <p:cNvPr id="79" name="Straight Connector 228">
            <a:extLst>
              <a:ext uri="{FF2B5EF4-FFF2-40B4-BE49-F238E27FC236}">
                <a16:creationId xmlns:a16="http://schemas.microsoft.com/office/drawing/2014/main" xmlns="" id="{9F4EC6AE-0BAB-46F8-8947-A44A8E70AFD5}"/>
              </a:ext>
            </a:extLst>
          </p:cNvPr>
          <p:cNvCxnSpPr>
            <a:stCxn id="36" idx="2"/>
          </p:cNvCxnSpPr>
          <p:nvPr/>
        </p:nvCxnSpPr>
        <p:spPr>
          <a:xfrm>
            <a:off x="10021547" y="5160141"/>
            <a:ext cx="6578" cy="98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230">
            <a:extLst>
              <a:ext uri="{FF2B5EF4-FFF2-40B4-BE49-F238E27FC236}">
                <a16:creationId xmlns:a16="http://schemas.microsoft.com/office/drawing/2014/main" xmlns="" id="{154EAF35-7D13-448A-A046-809A797CE61D}"/>
              </a:ext>
            </a:extLst>
          </p:cNvPr>
          <p:cNvSpPr/>
          <p:nvPr/>
        </p:nvSpPr>
        <p:spPr>
          <a:xfrm>
            <a:off x="407664" y="1706725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战略</a:t>
            </a:r>
          </a:p>
        </p:txBody>
      </p:sp>
      <p:sp>
        <p:nvSpPr>
          <p:cNvPr id="81" name="Rectangle 231">
            <a:extLst>
              <a:ext uri="{FF2B5EF4-FFF2-40B4-BE49-F238E27FC236}">
                <a16:creationId xmlns:a16="http://schemas.microsoft.com/office/drawing/2014/main" xmlns="" id="{AE9CF004-D6B6-46C7-BD63-ECDF15DC563F}"/>
              </a:ext>
            </a:extLst>
          </p:cNvPr>
          <p:cNvSpPr/>
          <p:nvPr/>
        </p:nvSpPr>
        <p:spPr>
          <a:xfrm>
            <a:off x="407664" y="2200109"/>
            <a:ext cx="12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法务</a:t>
            </a:r>
          </a:p>
        </p:txBody>
      </p:sp>
      <p:cxnSp>
        <p:nvCxnSpPr>
          <p:cNvPr id="82" name="Straight Connector 236">
            <a:extLst>
              <a:ext uri="{FF2B5EF4-FFF2-40B4-BE49-F238E27FC236}">
                <a16:creationId xmlns:a16="http://schemas.microsoft.com/office/drawing/2014/main" xmlns="" id="{1E77C9A5-2C20-4B3A-A3B6-1A7BB48D8DF4}"/>
              </a:ext>
            </a:extLst>
          </p:cNvPr>
          <p:cNvCxnSpPr>
            <a:stCxn id="80" idx="3"/>
          </p:cNvCxnSpPr>
          <p:nvPr/>
        </p:nvCxnSpPr>
        <p:spPr>
          <a:xfrm>
            <a:off x="1667664" y="1886725"/>
            <a:ext cx="3067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41">
            <a:extLst>
              <a:ext uri="{FF2B5EF4-FFF2-40B4-BE49-F238E27FC236}">
                <a16:creationId xmlns:a16="http://schemas.microsoft.com/office/drawing/2014/main" xmlns="" id="{373E68A2-1F8B-4667-9AE4-40F254D1F807}"/>
              </a:ext>
            </a:extLst>
          </p:cNvPr>
          <p:cNvCxnSpPr>
            <a:stCxn id="4" idx="2"/>
          </p:cNvCxnSpPr>
          <p:nvPr/>
        </p:nvCxnSpPr>
        <p:spPr>
          <a:xfrm>
            <a:off x="4721994" y="1628260"/>
            <a:ext cx="0" cy="25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46">
            <a:extLst>
              <a:ext uri="{FF2B5EF4-FFF2-40B4-BE49-F238E27FC236}">
                <a16:creationId xmlns:a16="http://schemas.microsoft.com/office/drawing/2014/main" xmlns="" id="{1ACF2B13-E260-4377-A67C-5DD5A13F6DB1}"/>
              </a:ext>
            </a:extLst>
          </p:cNvPr>
          <p:cNvCxnSpPr/>
          <p:nvPr/>
        </p:nvCxnSpPr>
        <p:spPr>
          <a:xfrm>
            <a:off x="1803150" y="1886725"/>
            <a:ext cx="0" cy="516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48">
            <a:extLst>
              <a:ext uri="{FF2B5EF4-FFF2-40B4-BE49-F238E27FC236}">
                <a16:creationId xmlns:a16="http://schemas.microsoft.com/office/drawing/2014/main" xmlns="" id="{10215A24-7323-42B6-AAF5-DEDB7B029C27}"/>
              </a:ext>
            </a:extLst>
          </p:cNvPr>
          <p:cNvCxnSpPr/>
          <p:nvPr/>
        </p:nvCxnSpPr>
        <p:spPr>
          <a:xfrm>
            <a:off x="1667664" y="2393757"/>
            <a:ext cx="13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90">
            <a:extLst>
              <a:ext uri="{FF2B5EF4-FFF2-40B4-BE49-F238E27FC236}">
                <a16:creationId xmlns:a16="http://schemas.microsoft.com/office/drawing/2014/main" xmlns="" id="{1396B89C-6116-4648-84C0-4AEE158B21CD}"/>
              </a:ext>
            </a:extLst>
          </p:cNvPr>
          <p:cNvSpPr/>
          <p:nvPr/>
        </p:nvSpPr>
        <p:spPr>
          <a:xfrm>
            <a:off x="10521450" y="5353604"/>
            <a:ext cx="1371115" cy="3556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产品开发</a:t>
            </a:r>
          </a:p>
        </p:txBody>
      </p:sp>
      <p:sp>
        <p:nvSpPr>
          <p:cNvPr id="87" name="Rectangle 92">
            <a:extLst>
              <a:ext uri="{FF2B5EF4-FFF2-40B4-BE49-F238E27FC236}">
                <a16:creationId xmlns:a16="http://schemas.microsoft.com/office/drawing/2014/main" xmlns="" id="{C3BF361F-0365-43D5-8996-37D3B985C368}"/>
              </a:ext>
            </a:extLst>
          </p:cNvPr>
          <p:cNvSpPr/>
          <p:nvPr/>
        </p:nvSpPr>
        <p:spPr>
          <a:xfrm>
            <a:off x="10553453" y="5827262"/>
            <a:ext cx="1371115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技术支持</a:t>
            </a:r>
          </a:p>
        </p:txBody>
      </p:sp>
      <p:cxnSp>
        <p:nvCxnSpPr>
          <p:cNvPr id="88" name="Straight Connector 19">
            <a:extLst>
              <a:ext uri="{FF2B5EF4-FFF2-40B4-BE49-F238E27FC236}">
                <a16:creationId xmlns:a16="http://schemas.microsoft.com/office/drawing/2014/main" xmlns="" id="{95531238-61A5-4425-9845-F649F857A764}"/>
              </a:ext>
            </a:extLst>
          </p:cNvPr>
          <p:cNvCxnSpPr/>
          <p:nvPr/>
        </p:nvCxnSpPr>
        <p:spPr>
          <a:xfrm>
            <a:off x="12090241" y="5151389"/>
            <a:ext cx="0" cy="86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6">
            <a:extLst>
              <a:ext uri="{FF2B5EF4-FFF2-40B4-BE49-F238E27FC236}">
                <a16:creationId xmlns:a16="http://schemas.microsoft.com/office/drawing/2014/main" xmlns="" id="{1034CE94-F29C-4C38-9256-64B19F123776}"/>
              </a:ext>
            </a:extLst>
          </p:cNvPr>
          <p:cNvCxnSpPr>
            <a:stCxn id="86" idx="3"/>
          </p:cNvCxnSpPr>
          <p:nvPr/>
        </p:nvCxnSpPr>
        <p:spPr>
          <a:xfrm flipV="1">
            <a:off x="11892565" y="5531419"/>
            <a:ext cx="1976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9">
            <a:extLst>
              <a:ext uri="{FF2B5EF4-FFF2-40B4-BE49-F238E27FC236}">
                <a16:creationId xmlns:a16="http://schemas.microsoft.com/office/drawing/2014/main" xmlns="" id="{B2EC9013-C093-44D0-998F-6202888B9632}"/>
              </a:ext>
            </a:extLst>
          </p:cNvPr>
          <p:cNvCxnSpPr>
            <a:stCxn id="87" idx="3"/>
          </p:cNvCxnSpPr>
          <p:nvPr/>
        </p:nvCxnSpPr>
        <p:spPr>
          <a:xfrm flipV="1">
            <a:off x="11924568" y="6003325"/>
            <a:ext cx="165673" cy="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23">
            <a:extLst>
              <a:ext uri="{FF2B5EF4-FFF2-40B4-BE49-F238E27FC236}">
                <a16:creationId xmlns:a16="http://schemas.microsoft.com/office/drawing/2014/main" xmlns="" id="{51CA8B20-16A2-4B8F-A4E1-529D3D3E1FD9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8285876" y="5950520"/>
            <a:ext cx="1" cy="15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4">
            <a:extLst>
              <a:ext uri="{FF2B5EF4-FFF2-40B4-BE49-F238E27FC236}">
                <a16:creationId xmlns:a16="http://schemas.microsoft.com/office/drawing/2014/main" xmlns="" id="{A93C7AB1-1F98-4D47-A48F-7AF3D9BF5DC8}"/>
              </a:ext>
            </a:extLst>
          </p:cNvPr>
          <p:cNvSpPr/>
          <p:nvPr/>
        </p:nvSpPr>
        <p:spPr>
          <a:xfrm>
            <a:off x="7074298" y="1286079"/>
            <a:ext cx="1432517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总经理助理</a:t>
            </a:r>
          </a:p>
        </p:txBody>
      </p:sp>
    </p:spTree>
    <p:extLst>
      <p:ext uri="{BB962C8B-B14F-4D97-AF65-F5344CB8AC3E}">
        <p14:creationId xmlns:p14="http://schemas.microsoft.com/office/powerpoint/2010/main" xmlns="" val="3328796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2750DD8-DFAA-4064-8D25-EC4EDC303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3821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8F559264-798A-4656-8B8F-2750D0AF5675}"/>
              </a:ext>
            </a:extLst>
          </p:cNvPr>
          <p:cNvSpPr txBox="1">
            <a:spLocks/>
          </p:cNvSpPr>
          <p:nvPr/>
        </p:nvSpPr>
        <p:spPr>
          <a:xfrm>
            <a:off x="4914900" y="6285230"/>
            <a:ext cx="2362200" cy="4203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新</a:t>
            </a:r>
            <a:r>
              <a:rPr lang="zh-CN" altLang="en-US" dirty="0"/>
              <a:t>农业</a:t>
            </a:r>
            <a:r>
              <a:rPr lang="en-US" altLang="zh-CN" dirty="0"/>
              <a:t>·</a:t>
            </a:r>
            <a:r>
              <a:rPr lang="zh-CN" altLang="en-US" dirty="0"/>
              <a:t>传媒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385866A-E2E5-4FD8-ABC5-0F5FA2A5924C}"/>
              </a:ext>
            </a:extLst>
          </p:cNvPr>
          <p:cNvSpPr txBox="1"/>
          <p:nvPr/>
        </p:nvSpPr>
        <p:spPr>
          <a:xfrm>
            <a:off x="4754880" y="259800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xmlns="" val="1729605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CEDA8C-A0DB-4E93-BF37-951091A4C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0727" y="701040"/>
            <a:ext cx="5934802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23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886BE2-A3E3-489F-BD6C-D9B3920CBD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1621" y="716280"/>
            <a:ext cx="8721260" cy="60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3218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4740237-FC5C-479C-9B16-B45EBBBEC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4250" y="748270"/>
            <a:ext cx="7184390" cy="60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529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EBE04C4-4893-45C2-B989-C179DB224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53440" y="0"/>
            <a:ext cx="13297930" cy="70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275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2010CBA-A254-4FD9-958C-DB1EA6472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6823" y="709540"/>
            <a:ext cx="7358353" cy="61484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82618-A405-44EB-A941-26B76ED49C31}"/>
              </a:ext>
            </a:extLst>
          </p:cNvPr>
          <p:cNvSpPr txBox="1">
            <a:spLocks/>
          </p:cNvSpPr>
          <p:nvPr/>
        </p:nvSpPr>
        <p:spPr>
          <a:xfrm>
            <a:off x="1298093" y="243840"/>
            <a:ext cx="2278228" cy="3857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/>
              <a:t>新媒体部组织架构</a:t>
            </a:r>
          </a:p>
        </p:txBody>
      </p:sp>
    </p:spTree>
    <p:extLst>
      <p:ext uri="{BB962C8B-B14F-4D97-AF65-F5344CB8AC3E}">
        <p14:creationId xmlns:p14="http://schemas.microsoft.com/office/powerpoint/2010/main" xmlns="" val="29642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xmlns="" id="{7968B62A-A470-4B1E-9377-7C5DF189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3268" y="1247425"/>
            <a:ext cx="8380412" cy="270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EDCBD7B6-452A-4EFD-ADB2-0C6200551DE8}"/>
              </a:ext>
            </a:extLst>
          </p:cNvPr>
          <p:cNvSpPr txBox="1">
            <a:spLocks/>
          </p:cNvSpPr>
          <p:nvPr/>
        </p:nvSpPr>
        <p:spPr>
          <a:xfrm>
            <a:off x="1298093" y="243840"/>
            <a:ext cx="2278228" cy="3857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/>
              <a:t>新媒体部组织架构</a:t>
            </a:r>
          </a:p>
        </p:txBody>
      </p:sp>
    </p:spTree>
    <p:extLst>
      <p:ext uri="{BB962C8B-B14F-4D97-AF65-F5344CB8AC3E}">
        <p14:creationId xmlns:p14="http://schemas.microsoft.com/office/powerpoint/2010/main" xmlns="" val="3375459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984EFD-9C1D-48B7-982D-B5DDDCA7BABD}"/>
              </a:ext>
            </a:extLst>
          </p:cNvPr>
          <p:cNvSpPr/>
          <p:nvPr/>
        </p:nvSpPr>
        <p:spPr>
          <a:xfrm>
            <a:off x="1361440" y="1272739"/>
            <a:ext cx="9469120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网络运营组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运营助理</a:t>
            </a:r>
            <a:endParaRPr lang="zh-CN" altLang="zh-CN" kern="1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负责微信、微博、社群及其他线上媒体平台运营管理。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负责组织策划、活动流程、活动预期、活动成本、活动收益、活动效果、活动问题 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及改进。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网络推广</a:t>
            </a:r>
            <a:endParaRPr lang="zh-CN" altLang="zh-CN" kern="1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负责依据各种活动专题，进行内容的传播推广。负责微信、微博及其他线上媒体平台的推广。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E39A9BC-E3B0-4C60-9136-9C3A1768815E}"/>
              </a:ext>
            </a:extLst>
          </p:cNvPr>
          <p:cNvSpPr txBox="1">
            <a:spLocks/>
          </p:cNvSpPr>
          <p:nvPr/>
        </p:nvSpPr>
        <p:spPr>
          <a:xfrm>
            <a:off x="1298093" y="243840"/>
            <a:ext cx="2278228" cy="38572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1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/>
              <a:t>新媒体每个小组的职能</a:t>
            </a:r>
          </a:p>
        </p:txBody>
      </p:sp>
    </p:spTree>
    <p:extLst>
      <p:ext uri="{BB962C8B-B14F-4D97-AF65-F5344CB8AC3E}">
        <p14:creationId xmlns:p14="http://schemas.microsoft.com/office/powerpoint/2010/main" xmlns="" val="3321098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984EFD-9C1D-48B7-982D-B5DDDCA7BABD}"/>
              </a:ext>
            </a:extLst>
          </p:cNvPr>
          <p:cNvSpPr/>
          <p:nvPr/>
        </p:nvSpPr>
        <p:spPr>
          <a:xfrm>
            <a:off x="1361440" y="1272739"/>
            <a:ext cx="946912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活动策划组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"/>
            </a:pPr>
            <a:r>
              <a:rPr lang="zh-CN" altLang="zh-CN" kern="100" dirty="0"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活动策划执行</a:t>
            </a:r>
            <a:endParaRPr lang="zh-CN" altLang="zh-CN" kern="1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负责策划各种活动。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软雅黑" panose="020B0503020204020204" pitchFamily="34" charset="-122"/>
              </a:rPr>
              <a:t>文案编辑</a:t>
            </a:r>
            <a:endParaRPr lang="zh-CN" altLang="zh-C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依据活动策划方案，编写文案、广告语。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负责微信公众号、微博及其他线上媒体平台文案编写。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59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42">
      <a:dk1>
        <a:sysClr val="windowText" lastClr="000000"/>
      </a:dk1>
      <a:lt1>
        <a:sysClr val="window" lastClr="DDDED5"/>
      </a:lt1>
      <a:dk2>
        <a:srgbClr val="464646"/>
      </a:dk2>
      <a:lt2>
        <a:srgbClr val="DEF5FA"/>
      </a:lt2>
      <a:accent1>
        <a:srgbClr val="028BBA"/>
      </a:accent1>
      <a:accent2>
        <a:srgbClr val="BFBFBF"/>
      </a:accent2>
      <a:accent3>
        <a:srgbClr val="028BBA"/>
      </a:accent3>
      <a:accent4>
        <a:srgbClr val="BFBFBF"/>
      </a:accent4>
      <a:accent5>
        <a:srgbClr val="028BBA"/>
      </a:accent5>
      <a:accent6>
        <a:srgbClr val="BFBFBF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D020E9C4-A5B7-4BEE-BB1B-869DE6CF6493}" vid="{2B67E49D-9E76-4DEB-BC8F-BAD8BABDFC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75</TotalTime>
  <Words>340</Words>
  <Application>Microsoft Office PowerPoint</Application>
  <PresentationFormat>自定义</PresentationFormat>
  <Paragraphs>74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13910032033@139.com</dc:creator>
  <cp:lastModifiedBy>zy</cp:lastModifiedBy>
  <cp:revision>26</cp:revision>
  <dcterms:created xsi:type="dcterms:W3CDTF">2020-05-14T10:24:10Z</dcterms:created>
  <dcterms:modified xsi:type="dcterms:W3CDTF">2020-05-19T08:50:58Z</dcterms:modified>
</cp:coreProperties>
</file>