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9" r:id="rId11"/>
    <p:sldId id="265" r:id="rId12"/>
    <p:sldId id="266" r:id="rId13"/>
    <p:sldId id="267" r:id="rId14"/>
    <p:sldId id="268" r:id="rId15"/>
    <p:sldId id="271" r:id="rId16"/>
    <p:sldId id="270" r:id="rId17"/>
    <p:sldId id="272" r:id="rId18"/>
    <p:sldId id="273" r:id="rId19"/>
  </p:sldIdLst>
  <p:sldSz cx="12192000" cy="6858000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9"/>
            <p14:sldId id="265"/>
            <p14:sldId id="266"/>
            <p14:sldId id="267"/>
            <p14:sldId id="268"/>
            <p14:sldId id="271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2" autoAdjust="0"/>
    <p:restoredTop sz="94602"/>
  </p:normalViewPr>
  <p:slideViewPr>
    <p:cSldViewPr snapToGrid="0" snapToObjects="1">
      <p:cViewPr varScale="1">
        <p:scale>
          <a:sx n="104" d="100"/>
          <a:sy n="104" d="100"/>
        </p:scale>
        <p:origin x="138" y="34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F876329-C574-4E36-B919-2D80615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6AB8E5-B0E2-48FC-A04E-0FAEACDC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1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09119C-DDDD-424D-A1F6-A84493F44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4064000" cy="685800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4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3EB5AC-E9F6-1841-973F-22F5FC86F8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0" y="0"/>
            <a:ext cx="7552267" cy="6858000"/>
          </a:xfrm>
          <a:noFill/>
        </p:spPr>
        <p:txBody>
          <a:bodyPr lIns="540000"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78A9-1235-4B42-9F5C-9A100119DE5B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290451" y="19"/>
            <a:ext cx="6370823" cy="6857981"/>
          </a:xfrm>
        </p:spPr>
        <p:txBody>
          <a:bodyPr anchor="ctr">
            <a:normAutofit/>
          </a:bodyPr>
          <a:lstStyle>
            <a:lvl1pPr>
              <a:defRPr sz="4400" b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372" y="0"/>
            <a:ext cx="5830276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4FB2F-95F6-2040-810B-09152FB0EB57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E5BD-90E7-453C-8440-D5610F7AEAEC}"/>
              </a:ext>
            </a:extLst>
          </p:cNvPr>
          <p:cNvCxnSpPr/>
          <p:nvPr userDrawn="1"/>
        </p:nvCxnSpPr>
        <p:spPr>
          <a:xfrm>
            <a:off x="1458686" y="3820886"/>
            <a:ext cx="28629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850E7-476E-7A4B-87F6-80486843CE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47CBFEE-595E-2349-9842-70C777E04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40" y="1991362"/>
            <a:ext cx="10383520" cy="4147221"/>
          </a:xfrm>
          <a:solidFill>
            <a:schemeClr val="bg1"/>
          </a:solidFill>
        </p:spPr>
        <p:txBody>
          <a:bodyPr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C781A-9261-4570-97FC-37784C7F7E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C9085D-357B-4293-B6BF-4ABB3BA198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11679"/>
            <a:ext cx="6096000" cy="4762167"/>
          </a:xfrm>
          <a:solidFill>
            <a:schemeClr val="bg1"/>
          </a:solidFill>
        </p:spPr>
        <p:txBody>
          <a:bodyPr lIns="360000"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BB2681-5268-4EAA-91F5-36946AAE6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11680"/>
            <a:ext cx="6096000" cy="4762167"/>
          </a:xfrm>
          <a:solidFill>
            <a:schemeClr val="bg2"/>
          </a:solidFill>
        </p:spPr>
        <p:txBody>
          <a:bodyPr lIns="360000" tIns="39600" rIns="3600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2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5461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6" r:id="rId3"/>
    <p:sldLayoutId id="2147483707" r:id="rId4"/>
    <p:sldLayoutId id="2147483738" r:id="rId5"/>
  </p:sldLayoutIdLst>
  <p:hf hdr="0" ftr="0" dt="0"/>
  <p:txStyles>
    <p:titleStyle>
      <a:lvl1pPr algn="ctr" defTabSz="408334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ctr" defTabSz="408334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63543" indent="-255209" algn="l" defTabSz="40833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35" indent="-204168" algn="l" defTabSz="40833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68" indent="-204168" algn="l" defTabSz="40833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503" indent="-204168" algn="l" defTabSz="40833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35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70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504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38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4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7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5002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36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69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0003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38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7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F8D0BB-89DC-4376-99DB-8D1135B8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Lecture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3203-CCCB-4181-8A82-F876C300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8893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11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Correctness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An algorithm must be correct. We mean this in the mathematic sense that, for every input, the output should be that given in the problem specification.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Possible to prove this using mathematical techniques applied to the algorithm steps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We will look at this informally not rigorously</a:t>
            </a:r>
          </a:p>
          <a:p>
            <a:r>
              <a:rPr lang="en-GB" dirty="0"/>
              <a:t>For more complex algorithms, can be very difficult</a:t>
            </a:r>
          </a:p>
          <a:p>
            <a:r>
              <a:rPr lang="en-GB" dirty="0"/>
              <a:t>Often easier to show that an algorithm is incorrect</a:t>
            </a:r>
          </a:p>
        </p:txBody>
      </p:sp>
    </p:spTree>
    <p:extLst>
      <p:ext uri="{BB962C8B-B14F-4D97-AF65-F5344CB8AC3E}">
        <p14:creationId xmlns:p14="http://schemas.microsoft.com/office/powerpoint/2010/main" val="122241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096000" y="1737360"/>
                <a:ext cx="6096000" cy="5036488"/>
              </a:xfrm>
            </p:spPr>
            <p:txBody>
              <a:bodyPr/>
              <a:lstStyle/>
              <a:p>
                <a:endParaRPr lang="en-GB" sz="1800" dirty="0"/>
              </a:p>
              <a:p>
                <a:r>
                  <a:rPr lang="en-GB" sz="1800" dirty="0"/>
                  <a:t>Consider the sub-list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  <a:p>
                <a:endParaRPr lang="en-GB" sz="1800" dirty="0"/>
              </a:p>
              <a:p>
                <a:r>
                  <a:rPr lang="en-GB" sz="1800" dirty="0"/>
                  <a:t>Starting with the first iteration with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800" dirty="0"/>
                  <a:t>, we compare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and swap if they are out of order. Hence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is sorted after the first loop. 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Now consider a list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sorted and iteration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/>
                  <a:t>. Swaps will occur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 until it reaches the correct position because the previous elements are in order.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Hence, by induction, the list will be sorted after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1800" dirty="0"/>
              </a:p>
              <a:p>
                <a:endParaRPr lang="en-GB" sz="1800" dirty="0"/>
              </a:p>
              <a:p>
                <a:r>
                  <a:rPr lang="en-GB" sz="1800" dirty="0"/>
                  <a:t>Note the algorithm clearly terminates after a finite number of step.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096000" y="1737360"/>
                <a:ext cx="6096000" cy="5036488"/>
              </a:xfrm>
              <a:blipFill>
                <a:blip r:embed="rId2"/>
                <a:stretch>
                  <a:fillRect b="-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DD20A2E-C4FE-44E3-A1AE-85E630189560}"/>
              </a:ext>
            </a:extLst>
          </p:cNvPr>
          <p:cNvGrpSpPr/>
          <p:nvPr/>
        </p:nvGrpSpPr>
        <p:grpSpPr>
          <a:xfrm>
            <a:off x="91442" y="2327266"/>
            <a:ext cx="5814059" cy="2660667"/>
            <a:chOff x="1424940" y="3667125"/>
            <a:chExt cx="6648450" cy="3000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/>
                <p:nvPr/>
              </p:nvSpPr>
              <p:spPr>
                <a:xfrm>
                  <a:off x="1424940" y="4105989"/>
                  <a:ext cx="6648450" cy="2561235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Insertion_sort[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n-GB" sz="20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for k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GB" sz="20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swap(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)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else end loop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output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sz="2000" b="1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940" y="4105989"/>
                  <a:ext cx="6648450" cy="2561235"/>
                </a:xfrm>
                <a:prstGeom prst="rect">
                  <a:avLst/>
                </a:prstGeom>
                <a:blipFill>
                  <a:blip r:embed="rId3"/>
                  <a:stretch>
                    <a:fillRect l="-835" t="-798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A25AF09-EF4B-43C0-A447-A242444ADEEC}"/>
                </a:ext>
              </a:extLst>
            </p:cNvPr>
            <p:cNvSpPr/>
            <p:nvPr/>
          </p:nvSpPr>
          <p:spPr>
            <a:xfrm>
              <a:off x="1424941" y="3667125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63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68970" y="1343026"/>
                <a:ext cx="6023030" cy="5430822"/>
              </a:xfrm>
            </p:spPr>
            <p:txBody>
              <a:bodyPr/>
              <a:lstStyle/>
              <a:p>
                <a:endParaRPr lang="en-GB" sz="2000" dirty="0"/>
              </a:p>
              <a:p>
                <a:r>
                  <a:rPr lang="en-GB" dirty="0"/>
                  <a:t>This algorithm is greedy, it takes the best pair first.</a:t>
                </a:r>
              </a:p>
              <a:p>
                <a:endParaRPr lang="en-GB" dirty="0"/>
              </a:p>
              <a:p>
                <a:r>
                  <a:rPr lang="en-GB" dirty="0"/>
                  <a:t>Simple counter-example:</a:t>
                </a:r>
              </a:p>
              <a:p>
                <a:r>
                  <a:rPr lang="en-GB" sz="2000" dirty="0"/>
                  <a:t>SmallestSquareDiff[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GB" sz="2000" dirty="0"/>
                  <a:t>]</a:t>
                </a:r>
              </a:p>
              <a:p>
                <a:r>
                  <a:rPr lang="en-GB" sz="2000" dirty="0"/>
                  <a:t>Closest pair (2,2)</a:t>
                </a:r>
              </a:p>
              <a:p>
                <a:r>
                  <a:rPr lang="en-GB" sz="2000" i="1" dirty="0"/>
                  <a:t>s</a:t>
                </a:r>
                <a:r>
                  <a:rPr lang="en-GB" sz="2000" dirty="0"/>
                  <a:t>=0</a:t>
                </a:r>
              </a:p>
              <a:p>
                <a:r>
                  <a:rPr lang="en-GB" sz="2000" dirty="0"/>
                  <a:t>Output 0+SmallestSquareDiff[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GB" sz="2000" dirty="0"/>
                  <a:t>] = 4</a:t>
                </a:r>
              </a:p>
              <a:p>
                <a:endParaRPr lang="en-GB" sz="2000" dirty="0"/>
              </a:p>
              <a:p>
                <a:r>
                  <a:rPr lang="en-GB" dirty="0"/>
                  <a:t>But the pairs (1,2) (2,3) produce a different of only 2, hence the algorithm fails</a:t>
                </a:r>
              </a:p>
              <a:p>
                <a:endParaRPr lang="en-GB" sz="20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68970" y="1343026"/>
                <a:ext cx="6023030" cy="54308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DD20A2E-C4FE-44E3-A1AE-85E630189560}"/>
              </a:ext>
            </a:extLst>
          </p:cNvPr>
          <p:cNvGrpSpPr/>
          <p:nvPr/>
        </p:nvGrpSpPr>
        <p:grpSpPr>
          <a:xfrm>
            <a:off x="82206" y="2327268"/>
            <a:ext cx="6004558" cy="2443235"/>
            <a:chOff x="1414379" y="3667125"/>
            <a:chExt cx="6866288" cy="27549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/>
                <p:nvPr/>
              </p:nvSpPr>
              <p:spPr>
                <a:xfrm>
                  <a:off x="1414379" y="4105989"/>
                  <a:ext cx="6866288" cy="2316062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SmallestSquareDiff[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  </a:t>
                  </a: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Match pairs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to find the minimum total</a:t>
                  </a: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squared difference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GB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Find pair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with smallest squared difference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GB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Remove pair from list</a:t>
                  </a: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Output </a:t>
                  </a:r>
                  <a:r>
                    <a:rPr lang="en-GB" b="1" i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</a:t>
                  </a:r>
                  <a:r>
                    <a:rPr lang="en-GB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+SmallestSquareDiff</a:t>
                  </a:r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[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GB" dirty="0"/>
                    <a:t>] 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379" y="4105989"/>
                  <a:ext cx="6866288" cy="2316062"/>
                </a:xfrm>
                <a:prstGeom prst="rect">
                  <a:avLst/>
                </a:prstGeom>
                <a:blipFill>
                  <a:blip r:embed="rId3"/>
                  <a:stretch>
                    <a:fillRect l="-303" r="-910" b="-2639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A25AF09-EF4B-43C0-A447-A242444ADEEC}"/>
                </a:ext>
              </a:extLst>
            </p:cNvPr>
            <p:cNvSpPr/>
            <p:nvPr/>
          </p:nvSpPr>
          <p:spPr>
            <a:xfrm>
              <a:off x="1424941" y="3667125"/>
              <a:ext cx="198669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Non-Algorithm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02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1695-8393-41CB-84A9-D1CF67EE1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Proof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4107-6783-4C5E-AE5B-058307738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1888813"/>
            <a:ext cx="10383520" cy="4147221"/>
          </a:xfrm>
        </p:spPr>
        <p:txBody>
          <a:bodyPr/>
          <a:lstStyle/>
          <a:p>
            <a:r>
              <a:rPr lang="en-GB" sz="2000" dirty="0"/>
              <a:t>There are a number of different approaches to proving an algorithm correct or incorrect</a:t>
            </a:r>
          </a:p>
          <a:p>
            <a:r>
              <a:rPr lang="en-GB" sz="2000" dirty="0"/>
              <a:t>Counter-example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For proving incorrect. Look for unusual or extreme cases that might not be handled. Similar idea to testing</a:t>
            </a:r>
          </a:p>
          <a:p>
            <a:r>
              <a:rPr lang="en-GB" sz="2000" dirty="0"/>
              <a:t>Induction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Prove a base case, and then that all other cases follow from base case. Particularly useful for iterative or recursive algorithms</a:t>
            </a:r>
          </a:p>
          <a:p>
            <a:r>
              <a:rPr lang="en-GB" sz="2000" dirty="0"/>
              <a:t>Contradiction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Assume algorithm is incorrect, then show that this leads to a contradictory statement. </a:t>
            </a:r>
          </a:p>
          <a:p>
            <a:r>
              <a:rPr lang="en-GB" sz="2000" dirty="0"/>
              <a:t>Invariant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26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CA6D-614A-4929-A2A0-39A7AE28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28F2-0EB1-4C01-A25E-1C2D39D49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7EB1510C-8828-4B67-995E-4523AFD76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7230" t="-1" r="18992" b="-262"/>
          <a:stretch/>
        </p:blipFill>
        <p:spPr>
          <a:xfrm>
            <a:off x="6084000" y="19"/>
            <a:ext cx="5832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7928-7DD0-4C63-8872-FB45E8B0E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15D9-F727-4E07-BD7A-A07A420D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There is often more than one algorithm for a problem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There are many sorting algorithms – will look at some later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 err="1"/>
              <a:t>BubbleSort</a:t>
            </a:r>
            <a:r>
              <a:rPr lang="en-GB" dirty="0"/>
              <a:t>, </a:t>
            </a:r>
            <a:r>
              <a:rPr lang="en-GB" dirty="0" err="1"/>
              <a:t>InsertionSort</a:t>
            </a:r>
            <a:r>
              <a:rPr lang="en-GB" dirty="0"/>
              <a:t>, </a:t>
            </a:r>
            <a:r>
              <a:rPr lang="en-GB" dirty="0" err="1"/>
              <a:t>MergeSort</a:t>
            </a:r>
            <a:r>
              <a:rPr lang="en-GB" dirty="0"/>
              <a:t>, </a:t>
            </a:r>
            <a:r>
              <a:rPr lang="en-GB" dirty="0" err="1"/>
              <a:t>HeapSort</a:t>
            </a:r>
            <a:r>
              <a:rPr lang="en-GB" dirty="0"/>
              <a:t>, </a:t>
            </a:r>
            <a:r>
              <a:rPr lang="en-GB" dirty="0" err="1"/>
              <a:t>QuickSort</a:t>
            </a:r>
            <a:r>
              <a:rPr lang="en-GB" dirty="0"/>
              <a:t>…</a:t>
            </a:r>
          </a:p>
          <a:p>
            <a:r>
              <a:rPr lang="en-GB" dirty="0"/>
              <a:t>Why? There isn’t an algorithm which is strictly best in all circumstances</a:t>
            </a:r>
          </a:p>
          <a:p>
            <a:endParaRPr lang="en-GB" dirty="0"/>
          </a:p>
          <a:p>
            <a:r>
              <a:rPr lang="en-GB" dirty="0"/>
              <a:t>What considerations affect algorithm choice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Ease of implementation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Amount of </a:t>
            </a:r>
            <a:r>
              <a:rPr lang="en-GB" b="1" dirty="0"/>
              <a:t>memory</a:t>
            </a:r>
            <a:r>
              <a:rPr lang="en-GB" dirty="0"/>
              <a:t> it takes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Amount of </a:t>
            </a:r>
            <a:r>
              <a:rPr lang="en-GB" b="1" dirty="0"/>
              <a:t>time</a:t>
            </a:r>
            <a:r>
              <a:rPr lang="en-GB" dirty="0"/>
              <a:t> it takes </a:t>
            </a:r>
          </a:p>
        </p:txBody>
      </p:sp>
    </p:spTree>
    <p:extLst>
      <p:ext uri="{BB962C8B-B14F-4D97-AF65-F5344CB8AC3E}">
        <p14:creationId xmlns:p14="http://schemas.microsoft.com/office/powerpoint/2010/main" val="225025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DAE7-1715-41EA-BA68-020B67CD5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CD1A-0581-4870-8145-A9159DD7EC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Programs consume time and memory. Algorithms also consume resources, in a more abstract sense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Space (equivalent to memory) – the amount of storage needed to complete the algorithm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Time – the number of steps needed to complete the algorithm</a:t>
            </a:r>
          </a:p>
          <a:p>
            <a:endParaRPr lang="en-GB" dirty="0"/>
          </a:p>
          <a:p>
            <a:r>
              <a:rPr lang="en-GB" dirty="0"/>
              <a:t>The resource consumed usually depends on the size of the input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Example: Longer to sort 100 objects rather than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Algorithm efficiency can be measured by the relationship between the input size and the resources consumed</a:t>
            </a:r>
          </a:p>
          <a:p>
            <a:r>
              <a:rPr lang="en-GB" dirty="0"/>
              <a:t>More about this in Lecture 3 – Complexity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78506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18C-DD1E-4AEB-8EAF-AA70C8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43B8-A5EF-457D-90E9-6FDCE612B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Understand: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What an algorithm is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The definition of a problem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Description of an algorithm using pseudocode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An outline of how we can prove algorithms correct</a:t>
            </a:r>
            <a:r>
              <a:rPr lang="en-GB" dirty="0"/>
              <a:t>/incorrect</a:t>
            </a:r>
          </a:p>
          <a:p>
            <a:r>
              <a:rPr lang="en-GB" sz="2800" dirty="0"/>
              <a:t>Read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 err="1"/>
              <a:t>Skiena</a:t>
            </a:r>
            <a:r>
              <a:rPr lang="en-GB" sz="2300" dirty="0"/>
              <a:t>, Chapter 1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/>
              <a:t>Attempt exercise 1-7 and 1-10</a:t>
            </a:r>
          </a:p>
          <a:p>
            <a:endParaRPr lang="en-GB" sz="2800" dirty="0"/>
          </a:p>
          <a:p>
            <a:r>
              <a:rPr lang="en-GB" sz="2800" dirty="0"/>
              <a:t>Next</a:t>
            </a:r>
            <a:endParaRPr lang="en-GB" sz="2400" dirty="0"/>
          </a:p>
          <a:p>
            <a:pPr marL="1006443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69820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1CC-86CE-468C-B372-954322E3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Objectives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5701-3DEA-4DC8-AE29-BEBF631F8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Understand the concept of an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Define the specification of an algorithm using inputs and outputs.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Write pseudocode describing and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proof techniques to verify the correctness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87231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1F3-2BD2-4FEB-9C48-6E1F270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algorithm?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3EE0-A92A-4B29-BD96-D34D3D266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4E21D34-053D-4F2F-B17D-40911C1AE18B}"/>
              </a:ext>
            </a:extLst>
          </p:cNvPr>
          <p:cNvSpPr/>
          <p:nvPr/>
        </p:nvSpPr>
        <p:spPr>
          <a:xfrm>
            <a:off x="8538310" y="1771268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AB3B5A9A-6B1D-433C-82C3-08AC910645A8}"/>
              </a:ext>
            </a:extLst>
          </p:cNvPr>
          <p:cNvSpPr/>
          <p:nvPr/>
        </p:nvSpPr>
        <p:spPr>
          <a:xfrm>
            <a:off x="8538310" y="739520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948B790-5412-4625-A116-6EBF3AA32809}"/>
              </a:ext>
            </a:extLst>
          </p:cNvPr>
          <p:cNvSpPr/>
          <p:nvPr/>
        </p:nvSpPr>
        <p:spPr>
          <a:xfrm>
            <a:off x="8538310" y="3051048"/>
            <a:ext cx="914400" cy="6126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5DAC370-06C6-421B-9CB1-C326DC003B11}"/>
              </a:ext>
            </a:extLst>
          </p:cNvPr>
          <p:cNvSpPr/>
          <p:nvPr/>
        </p:nvSpPr>
        <p:spPr>
          <a:xfrm>
            <a:off x="8538310" y="4330828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4A41C3FE-B16B-455C-A8B0-7AF5FA03416A}"/>
              </a:ext>
            </a:extLst>
          </p:cNvPr>
          <p:cNvSpPr/>
          <p:nvPr/>
        </p:nvSpPr>
        <p:spPr>
          <a:xfrm>
            <a:off x="8538310" y="5613655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6C2FA-6CB6-4688-B1DB-8FA92BF1353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995510" y="1041272"/>
            <a:ext cx="0" cy="729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27FC2E-CEA8-47FA-BADA-F6F0BC014F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995510" y="2383916"/>
            <a:ext cx="0" cy="6671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5E788E-CC5A-430B-A76F-BE08EC7057DF}"/>
              </a:ext>
            </a:extLst>
          </p:cNvPr>
          <p:cNvCxnSpPr>
            <a:cxnSpLocks/>
          </p:cNvCxnSpPr>
          <p:nvPr/>
        </p:nvCxnSpPr>
        <p:spPr>
          <a:xfrm>
            <a:off x="8989895" y="3663696"/>
            <a:ext cx="0" cy="6671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EB860F-A40F-406B-9C40-679AF3DA9B58}"/>
              </a:ext>
            </a:extLst>
          </p:cNvPr>
          <p:cNvCxnSpPr>
            <a:cxnSpLocks/>
          </p:cNvCxnSpPr>
          <p:nvPr/>
        </p:nvCxnSpPr>
        <p:spPr>
          <a:xfrm>
            <a:off x="8995510" y="4946523"/>
            <a:ext cx="0" cy="6671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72A54D-4AD8-48C5-BF9A-D67D99BE531C}"/>
              </a:ext>
            </a:extLst>
          </p:cNvPr>
          <p:cNvCxnSpPr/>
          <p:nvPr/>
        </p:nvCxnSpPr>
        <p:spPr>
          <a:xfrm>
            <a:off x="9452710" y="3357372"/>
            <a:ext cx="60569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2DAA97-90EF-4FC9-964D-CDD5A0C5568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452710" y="2077592"/>
            <a:ext cx="61448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8D91A9-7DCD-4EB2-BAB4-4C820EA6A69A}"/>
              </a:ext>
            </a:extLst>
          </p:cNvPr>
          <p:cNvCxnSpPr>
            <a:cxnSpLocks/>
          </p:cNvCxnSpPr>
          <p:nvPr/>
        </p:nvCxnSpPr>
        <p:spPr>
          <a:xfrm flipH="1">
            <a:off x="10058400" y="2077592"/>
            <a:ext cx="8794" cy="12797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386-0498-4A74-9007-6744960A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6C4B-F714-4EA0-8F47-89FFB3F35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/>
              <a:t>algorithm</a:t>
            </a:r>
            <a:r>
              <a:rPr lang="en-GB" dirty="0"/>
              <a:t> describes a method for solving a problem with some desirable properties:</a:t>
            </a:r>
          </a:p>
          <a:p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Inputs			Zero or more inputs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Outputs			One or more outputs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Termination		Finishes in a finite number of steps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Definiteness		The description is precise and unambiguous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Interesting algorithms typically solve a general problem, the input gives the specific instance we want to solve.</a:t>
            </a:r>
          </a:p>
        </p:txBody>
      </p:sp>
    </p:spTree>
    <p:extLst>
      <p:ext uri="{BB962C8B-B14F-4D97-AF65-F5344CB8AC3E}">
        <p14:creationId xmlns:p14="http://schemas.microsoft.com/office/powerpoint/2010/main" val="6754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CF2-661E-46F2-921C-B997D1EC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Definiteness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8911-B0D5-4917-8E53-ECC649D66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Computer </a:t>
            </a:r>
            <a:r>
              <a:rPr lang="en-GB" b="1" dirty="0"/>
              <a:t>code</a:t>
            </a:r>
            <a:r>
              <a:rPr lang="en-GB" dirty="0"/>
              <a:t> satisfies these requirements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 precise set of instructions for computing outputs from inputs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Code is designed to be translated precisely into a set of machine-level instructions by a computer</a:t>
            </a:r>
          </a:p>
          <a:p>
            <a:r>
              <a:rPr lang="en-GB" dirty="0"/>
              <a:t>An </a:t>
            </a:r>
            <a:r>
              <a:rPr lang="en-GB" b="1" dirty="0"/>
              <a:t>algorithm</a:t>
            </a:r>
            <a:r>
              <a:rPr lang="en-GB" dirty="0"/>
              <a:t> is a higher level concept intended to be understood by people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The description does not need to be so exact, but we must be able to translate it into something exact (i.e. code) possibly using other algorithms we know</a:t>
            </a:r>
          </a:p>
        </p:txBody>
      </p:sp>
    </p:spTree>
    <p:extLst>
      <p:ext uri="{BB962C8B-B14F-4D97-AF65-F5344CB8AC3E}">
        <p14:creationId xmlns:p14="http://schemas.microsoft.com/office/powerpoint/2010/main" val="30010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6FAB-9024-4F61-B780-191D1C14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Defining a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D2DE-16AD-446E-A082-3D0447BC1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An algorithm solves a computational problem</a:t>
            </a:r>
          </a:p>
          <a:p>
            <a:r>
              <a:rPr lang="en-GB" dirty="0"/>
              <a:t>A typical problem definition looks like this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is a problem name, a definition of the input and a precise relationship between the input and output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327887-EAF3-4DC3-9F2D-DCAE5D4E2744}"/>
              </a:ext>
            </a:extLst>
          </p:cNvPr>
          <p:cNvGrpSpPr/>
          <p:nvPr/>
        </p:nvGrpSpPr>
        <p:grpSpPr>
          <a:xfrm>
            <a:off x="2552700" y="2971800"/>
            <a:ext cx="6648450" cy="2031326"/>
            <a:chOff x="3048000" y="3495675"/>
            <a:chExt cx="6096000" cy="2031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23CFAA-95D7-46AC-995A-C0347D3002FE}"/>
                </a:ext>
              </a:extLst>
            </p:cNvPr>
            <p:cNvSpPr txBox="1"/>
            <p:nvPr/>
          </p:nvSpPr>
          <p:spPr>
            <a:xfrm>
              <a:off x="3048000" y="3495675"/>
              <a:ext cx="6096000" cy="40011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Problem:	Sorting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1C3635-9F80-4E07-8AB8-73B949E6805D}"/>
                    </a:ext>
                  </a:extLst>
                </p:cNvPr>
                <p:cNvSpPr txBox="1"/>
                <p:nvPr/>
              </p:nvSpPr>
              <p:spPr>
                <a:xfrm>
                  <a:off x="3048000" y="3895785"/>
                  <a:ext cx="6096000" cy="1631216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GB" sz="2000" dirty="0"/>
                </a:p>
                <a:p>
                  <a:r>
                    <a:rPr lang="en-GB" sz="2000" dirty="0"/>
                    <a:t>Input:		A list of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GB" sz="2000" dirty="0"/>
                    <a:t> keys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GB" sz="2000" dirty="0"/>
                </a:p>
                <a:p>
                  <a:endParaRPr lang="en-GB" sz="2000" dirty="0"/>
                </a:p>
                <a:p>
                  <a:r>
                    <a:rPr lang="en-GB" sz="2000" dirty="0"/>
                    <a:t>Output:		A list with the keys in order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1C3635-9F80-4E07-8AB8-73B949E68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895785"/>
                  <a:ext cx="6096000" cy="1631216"/>
                </a:xfrm>
                <a:prstGeom prst="rect">
                  <a:avLst/>
                </a:prstGeom>
                <a:blipFill>
                  <a:blip r:embed="rId2"/>
                  <a:stretch>
                    <a:fillRect l="-823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869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 instance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47700" y="3879830"/>
                <a:ext cx="11106150" cy="2147608"/>
              </a:xfrm>
            </p:spPr>
            <p:txBody>
              <a:bodyPr/>
              <a:lstStyle/>
              <a:p>
                <a:r>
                  <a:rPr lang="en-GB" dirty="0"/>
                  <a:t>Defining the input specifies a particular instance, e.g.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=(9,7,4,6,3)</m:t>
                    </m:r>
                  </m:oMath>
                </a14:m>
                <a:r>
                  <a:rPr lang="en-GB" baseline="30000" dirty="0"/>
                  <a:t>†see note</a:t>
                </a:r>
              </a:p>
              <a:p>
                <a:r>
                  <a:rPr lang="en-GB" dirty="0"/>
                  <a:t>The correct output should be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3,4,6,7,9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An algorithm for this problem should produce the correct output for all finite inputs in a finite number of steps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47700" y="3879830"/>
                <a:ext cx="11106150" cy="2147608"/>
              </a:xfrm>
              <a:blipFill>
                <a:blip r:embed="rId2"/>
                <a:stretch>
                  <a:fillRect l="-933" t="-2550" r="-549" b="-18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FCB6179-CEDE-4D9D-A42C-E31CC300A542}"/>
              </a:ext>
            </a:extLst>
          </p:cNvPr>
          <p:cNvGrpSpPr/>
          <p:nvPr/>
        </p:nvGrpSpPr>
        <p:grpSpPr>
          <a:xfrm>
            <a:off x="2686050" y="1848504"/>
            <a:ext cx="6648450" cy="2031326"/>
            <a:chOff x="3048000" y="3495675"/>
            <a:chExt cx="6096000" cy="2031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AD83B4-1401-4B37-89BE-9615C3530BA2}"/>
                </a:ext>
              </a:extLst>
            </p:cNvPr>
            <p:cNvSpPr txBox="1"/>
            <p:nvPr/>
          </p:nvSpPr>
          <p:spPr>
            <a:xfrm>
              <a:off x="3048000" y="3495675"/>
              <a:ext cx="6096000" cy="40011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Problem:	Sorting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1DC2797-E939-4C59-8E5A-31A9F1AE14CF}"/>
                    </a:ext>
                  </a:extLst>
                </p:cNvPr>
                <p:cNvSpPr txBox="1"/>
                <p:nvPr/>
              </p:nvSpPr>
              <p:spPr>
                <a:xfrm>
                  <a:off x="3048000" y="3895785"/>
                  <a:ext cx="6096000" cy="1631216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GB" sz="2000" dirty="0"/>
                </a:p>
                <a:p>
                  <a:r>
                    <a:rPr lang="en-GB" sz="2000" dirty="0"/>
                    <a:t>Input:		A list of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GB" sz="2000" dirty="0"/>
                    <a:t> keys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GB" sz="2000" dirty="0"/>
                </a:p>
                <a:p>
                  <a:endParaRPr lang="en-GB" sz="2000" dirty="0"/>
                </a:p>
                <a:p>
                  <a:r>
                    <a:rPr lang="en-GB" sz="2000" dirty="0"/>
                    <a:t>Output:		A list with the keys in order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1DC2797-E939-4C59-8E5A-31A9F1AE1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895785"/>
                  <a:ext cx="6096000" cy="1631216"/>
                </a:xfrm>
                <a:prstGeom prst="rect">
                  <a:avLst/>
                </a:prstGeom>
                <a:blipFill>
                  <a:blip r:embed="rId3"/>
                  <a:stretch>
                    <a:fillRect l="-823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CA68EA-BCB6-4925-BBFF-28D20860F49C}"/>
              </a:ext>
            </a:extLst>
          </p:cNvPr>
          <p:cNvSpPr txBox="1"/>
          <p:nvPr/>
        </p:nvSpPr>
        <p:spPr>
          <a:xfrm>
            <a:off x="828675" y="6519446"/>
            <a:ext cx="974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† I will use (…) to denote a list, where order matters, and {…} for a set which is unordered. </a:t>
            </a:r>
            <a:r>
              <a:rPr lang="en-GB" dirty="0" err="1"/>
              <a:t>Skiena</a:t>
            </a:r>
            <a:r>
              <a:rPr lang="en-GB" dirty="0"/>
              <a:t> uses {..} for both</a:t>
            </a:r>
          </a:p>
        </p:txBody>
      </p:sp>
    </p:spTree>
    <p:extLst>
      <p:ext uri="{BB962C8B-B14F-4D97-AF65-F5344CB8AC3E}">
        <p14:creationId xmlns:p14="http://schemas.microsoft.com/office/powerpoint/2010/main" val="330165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5DE7-B13B-40FF-9568-2E9CA9411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4BB7-D734-4F8A-9575-930FBFB6B0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Algorithms are usually described by pseudocode. 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Pseudocode varies widely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We will use a mixture of words and mathematical statements</a:t>
            </a:r>
          </a:p>
          <a:p>
            <a:r>
              <a:rPr lang="en-GB" dirty="0"/>
              <a:t>Human-readable, precise enough to be translated to code</a:t>
            </a:r>
          </a:p>
          <a:p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1ED020-DE39-49F2-AF6D-74AB809403B3}"/>
              </a:ext>
            </a:extLst>
          </p:cNvPr>
          <p:cNvGrpSpPr/>
          <p:nvPr/>
        </p:nvGrpSpPr>
        <p:grpSpPr>
          <a:xfrm>
            <a:off x="1005840" y="3656797"/>
            <a:ext cx="6376035" cy="2943757"/>
            <a:chOff x="1424940" y="3667125"/>
            <a:chExt cx="6648450" cy="33193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6CEA994-FF41-4F20-B3A2-5B7CEB2FA369}"/>
                    </a:ext>
                  </a:extLst>
                </p:cNvPr>
                <p:cNvSpPr txBox="1"/>
                <p:nvPr/>
              </p:nvSpPr>
              <p:spPr>
                <a:xfrm>
                  <a:off x="1424940" y="4105990"/>
                  <a:ext cx="6648450" cy="2880441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GCD(</a:t>
                  </a:r>
                  <a:r>
                    <a:rPr lang="en-GB" sz="2000" i="1" dirty="0" err="1"/>
                    <a:t>m</a:t>
                  </a:r>
                  <a:r>
                    <a:rPr lang="en-GB" sz="2000" dirty="0" err="1"/>
                    <a:t>,</a:t>
                  </a:r>
                  <a:r>
                    <a:rPr lang="en-GB" sz="2000" i="1" dirty="0" err="1"/>
                    <a:t>n</a:t>
                  </a:r>
                  <a:r>
                    <a:rPr lang="en-GB" sz="2000" dirty="0"/>
                    <a:t>)    // Greatest common divisor</a:t>
                  </a:r>
                </a:p>
                <a:p>
                  <a:r>
                    <a:rPr lang="en-GB" sz="2000" dirty="0"/>
                    <a:t>if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GB" sz="2000" dirty="0"/>
                    <a:t> then swap(</a:t>
                  </a:r>
                  <a:r>
                    <a:rPr lang="en-GB" sz="2000" i="1" dirty="0" err="1"/>
                    <a:t>m</a:t>
                  </a:r>
                  <a:r>
                    <a:rPr lang="en-GB" sz="2000" dirty="0" err="1"/>
                    <a:t>,</a:t>
                  </a:r>
                  <a:r>
                    <a:rPr lang="en-GB" sz="2000" i="1" dirty="0" err="1"/>
                    <a:t>n</a:t>
                  </a:r>
                  <a:r>
                    <a:rPr lang="en-GB" sz="2000" dirty="0"/>
                    <a:t>)</a:t>
                  </a:r>
                </a:p>
                <a:p>
                  <a:r>
                    <a:rPr lang="en-GB" sz="2000" dirty="0"/>
                    <a:t>while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GB" sz="2000" b="0" dirty="0"/>
                </a:p>
                <a:p>
                  <a:r>
                    <a:rPr lang="en-GB" sz="2000" dirty="0"/>
                    <a:t>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GB" sz="2000" b="0" dirty="0"/>
                </a:p>
                <a:p>
                  <a:r>
                    <a:rPr lang="en-GB" sz="2000" dirty="0"/>
                    <a:t>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GB" sz="2000" b="0" dirty="0"/>
                </a:p>
                <a:p>
                  <a:r>
                    <a:rPr lang="en-GB" sz="2000" dirty="0"/>
                    <a:t>end while</a:t>
                  </a:r>
                </a:p>
                <a:p>
                  <a:r>
                    <a:rPr lang="en-GB" sz="2000" dirty="0"/>
                    <a:t>output </a:t>
                  </a:r>
                  <a:r>
                    <a:rPr lang="en-GB" sz="2000" i="1" dirty="0"/>
                    <a:t>m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6CEA994-FF41-4F20-B3A2-5B7CEB2FA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940" y="4105990"/>
                  <a:ext cx="6648450" cy="2880441"/>
                </a:xfrm>
                <a:prstGeom prst="rect">
                  <a:avLst/>
                </a:prstGeom>
                <a:blipFill>
                  <a:blip r:embed="rId2"/>
                  <a:stretch>
                    <a:fillRect l="-762" t="-946" b="-2837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FF00AF1A-BDB5-49F1-94F7-754DAC5FE21C}"/>
                </a:ext>
              </a:extLst>
            </p:cNvPr>
            <p:cNvSpPr/>
            <p:nvPr/>
          </p:nvSpPr>
          <p:spPr>
            <a:xfrm>
              <a:off x="1424941" y="3667125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5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D20A2E-C4FE-44E3-A1AE-85E630189560}"/>
              </a:ext>
            </a:extLst>
          </p:cNvPr>
          <p:cNvGrpSpPr/>
          <p:nvPr/>
        </p:nvGrpSpPr>
        <p:grpSpPr>
          <a:xfrm>
            <a:off x="91441" y="2098666"/>
            <a:ext cx="5814059" cy="2660667"/>
            <a:chOff x="1424940" y="3667125"/>
            <a:chExt cx="6648450" cy="3000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/>
                <p:nvPr/>
              </p:nvSpPr>
              <p:spPr>
                <a:xfrm>
                  <a:off x="1424940" y="4105989"/>
                  <a:ext cx="6648450" cy="2561235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Insertion_sort[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n-GB" sz="20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for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GB" sz="20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swap(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)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else end loop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output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sz="2000" b="1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940" y="4105989"/>
                  <a:ext cx="6648450" cy="2561235"/>
                </a:xfrm>
                <a:prstGeom prst="rect">
                  <a:avLst/>
                </a:prstGeom>
                <a:blipFill>
                  <a:blip r:embed="rId2"/>
                  <a:stretch>
                    <a:fillRect l="-835" t="-531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A25AF09-EF4B-43C0-A447-A242444ADEEC}"/>
                </a:ext>
              </a:extLst>
            </p:cNvPr>
            <p:cNvSpPr/>
            <p:nvPr/>
          </p:nvSpPr>
          <p:spPr>
            <a:xfrm>
              <a:off x="1424941" y="3667125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Algorithm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8704E-0F7F-4B38-984C-352EC3C26C15}"/>
              </a:ext>
            </a:extLst>
          </p:cNvPr>
          <p:cNvGrpSpPr/>
          <p:nvPr/>
        </p:nvGrpSpPr>
        <p:grpSpPr>
          <a:xfrm>
            <a:off x="6187441" y="2098665"/>
            <a:ext cx="5814059" cy="3282311"/>
            <a:chOff x="1424940" y="3667125"/>
            <a:chExt cx="6648450" cy="37010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1424940" y="4105989"/>
              <a:ext cx="6648450" cy="3262184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 void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insertionSort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a[]) {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t;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 (int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1;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a.length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for (j =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j &gt; 0; j--) {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if (a[j] &lt; a[j-1]) {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	t = a[j];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	a[j] = a[j-1];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	a[j-1] = t;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} 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else break;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1424941" y="3667125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869783"/>
      </p:ext>
    </p:extLst>
  </p:cSld>
  <p:clrMapOvr>
    <a:masterClrMapping/>
  </p:clrMapOvr>
</p:sld>
</file>

<file path=ppt/theme/theme1.xml><?xml version="1.0" encoding="utf-8"?>
<a:theme xmlns:a="http://schemas.openxmlformats.org/drawingml/2006/main" name="Plain title">
  <a:themeElements>
    <a:clrScheme name="Custom 1">
      <a:dk1>
        <a:srgbClr val="25303B"/>
      </a:dk1>
      <a:lt1>
        <a:srgbClr val="FFFFFF"/>
      </a:lt1>
      <a:dk2>
        <a:srgbClr val="E3E6E5"/>
      </a:dk2>
      <a:lt2>
        <a:srgbClr val="25303B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F2 widescreen.potx" id="{A1F784D9-6396-42D6-8970-37B822CE9DDB}" vid="{A5516FC9-9E17-4CD8-B715-3D105D8ADC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SOF2 widescreen</Template>
  <TotalTime>886</TotalTime>
  <Words>1216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Wingdings</vt:lpstr>
      <vt:lpstr>Plain title</vt:lpstr>
      <vt:lpstr>Theory Lecture 1</vt:lpstr>
      <vt:lpstr>Learning Objectives</vt:lpstr>
      <vt:lpstr>What is an algorithm?</vt:lpstr>
      <vt:lpstr>Algorithms</vt:lpstr>
      <vt:lpstr>Definiteness</vt:lpstr>
      <vt:lpstr>Defining a problem</vt:lpstr>
      <vt:lpstr>Problem instance</vt:lpstr>
      <vt:lpstr>Pseudocode</vt:lpstr>
      <vt:lpstr>Example</vt:lpstr>
      <vt:lpstr>Correctness</vt:lpstr>
      <vt:lpstr>Correctness</vt:lpstr>
      <vt:lpstr>Example</vt:lpstr>
      <vt:lpstr>Example</vt:lpstr>
      <vt:lpstr>Proof techniques</vt:lpstr>
      <vt:lpstr>Efficiency</vt:lpstr>
      <vt:lpstr>Efficiency</vt:lpstr>
      <vt:lpstr>Efficiency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Lecture 1</dc:title>
  <dc:creator>Richard Wilson</dc:creator>
  <cp:lastModifiedBy>Richard Wilson</cp:lastModifiedBy>
  <cp:revision>23</cp:revision>
  <dcterms:created xsi:type="dcterms:W3CDTF">2021-09-20T09:59:41Z</dcterms:created>
  <dcterms:modified xsi:type="dcterms:W3CDTF">2022-01-06T09:43:31Z</dcterms:modified>
</cp:coreProperties>
</file>