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7" r:id="rId6"/>
    <p:sldId id="263" r:id="rId7"/>
    <p:sldId id="260" r:id="rId8"/>
    <p:sldId id="262" r:id="rId9"/>
    <p:sldId id="288" r:id="rId10"/>
    <p:sldId id="289" r:id="rId11"/>
    <p:sldId id="290" r:id="rId12"/>
    <p:sldId id="269" r:id="rId13"/>
    <p:sldId id="275" r:id="rId14"/>
    <p:sldId id="282" r:id="rId15"/>
    <p:sldId id="276" r:id="rId16"/>
    <p:sldId id="284" r:id="rId17"/>
    <p:sldId id="265" r:id="rId18"/>
    <p:sldId id="292" r:id="rId19"/>
    <p:sldId id="294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273" r:id="rId28"/>
  </p:sldIdLst>
  <p:sldSz cx="12192000" cy="6858000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6"/>
            <p14:sldId id="257"/>
            <p14:sldId id="258"/>
            <p14:sldId id="259"/>
            <p14:sldId id="287"/>
            <p14:sldId id="263"/>
            <p14:sldId id="260"/>
            <p14:sldId id="262"/>
            <p14:sldId id="288"/>
            <p14:sldId id="289"/>
            <p14:sldId id="290"/>
            <p14:sldId id="269"/>
            <p14:sldId id="275"/>
            <p14:sldId id="282"/>
            <p14:sldId id="276"/>
            <p14:sldId id="284"/>
            <p14:sldId id="265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2" autoAdjust="0"/>
    <p:restoredTop sz="94624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F876329-C574-4E36-B919-2D80615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6AB8E5-B0E2-48FC-A04E-0FAEACDC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1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09119C-DDDD-424D-A1F6-A84493F44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064000" cy="685800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4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3EB5AC-E9F6-1841-973F-22F5FC86F8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0" y="0"/>
            <a:ext cx="7552267" cy="6858000"/>
          </a:xfrm>
          <a:noFill/>
        </p:spPr>
        <p:txBody>
          <a:bodyPr lIns="540000"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78A9-1235-4B42-9F5C-9A100119DE5B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290451" y="19"/>
            <a:ext cx="6370823" cy="6857981"/>
          </a:xfrm>
        </p:spPr>
        <p:txBody>
          <a:bodyPr anchor="ctr">
            <a:normAutofit/>
          </a:bodyPr>
          <a:lstStyle>
            <a:lvl1pPr>
              <a:defRPr sz="4400" b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372" y="0"/>
            <a:ext cx="5830276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4FB2F-95F6-2040-810B-09152FB0EB57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E5BD-90E7-453C-8440-D5610F7AEAEC}"/>
              </a:ext>
            </a:extLst>
          </p:cNvPr>
          <p:cNvCxnSpPr/>
          <p:nvPr userDrawn="1"/>
        </p:nvCxnSpPr>
        <p:spPr>
          <a:xfrm>
            <a:off x="1458686" y="3820886"/>
            <a:ext cx="28629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850E7-476E-7A4B-87F6-80486843CE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47CBFEE-595E-2349-9842-70C777E04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40" y="1991362"/>
            <a:ext cx="10383520" cy="4147221"/>
          </a:xfrm>
          <a:solidFill>
            <a:schemeClr val="bg1"/>
          </a:solidFill>
        </p:spPr>
        <p:txBody>
          <a:bodyPr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C781A-9261-4570-97FC-37784C7F7E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C9085D-357B-4293-B6BF-4ABB3BA198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11679"/>
            <a:ext cx="6096000" cy="4762167"/>
          </a:xfrm>
          <a:solidFill>
            <a:schemeClr val="bg1"/>
          </a:solidFill>
        </p:spPr>
        <p:txBody>
          <a:bodyPr lIns="360000"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BB2681-5268-4EAA-91F5-36946AAE6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11680"/>
            <a:ext cx="6096000" cy="4762167"/>
          </a:xfrm>
          <a:solidFill>
            <a:schemeClr val="bg2"/>
          </a:solidFill>
        </p:spPr>
        <p:txBody>
          <a:bodyPr lIns="360000" tIns="39600" rIns="3600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2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461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6" r:id="rId3"/>
    <p:sldLayoutId id="2147483707" r:id="rId4"/>
    <p:sldLayoutId id="2147483738" r:id="rId5"/>
  </p:sldLayoutIdLst>
  <p:hf hdr="0" ftr="0" dt="0"/>
  <p:txStyles>
    <p:titleStyle>
      <a:lvl1pPr algn="ctr" defTabSz="408334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ctr" defTabSz="408334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63543" indent="-255209" algn="l" defTabSz="40833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35" indent="-204168" algn="l" defTabSz="40833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68" indent="-204168" algn="l" defTabSz="40833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503" indent="-204168" algn="l" defTabSz="40833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35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70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504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38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4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7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5002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36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69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0003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38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7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8D0BB-89DC-4376-99DB-8D1135B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Lecture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3203-CCCB-4181-8A82-F876C30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Sorting and Algorithm Complexity</a:t>
            </a:r>
          </a:p>
        </p:txBody>
      </p:sp>
    </p:spTree>
    <p:extLst>
      <p:ext uri="{BB962C8B-B14F-4D97-AF65-F5344CB8AC3E}">
        <p14:creationId xmlns:p14="http://schemas.microsoft.com/office/powerpoint/2010/main" val="8893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Notation Warning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It has been traditional to write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)“</m:t>
                    </m:r>
                  </m:oMath>
                </a14:m>
                <a:r>
                  <a:rPr lang="en-GB" dirty="0"/>
                  <a:t> (e.g. </a:t>
                </a:r>
                <a:r>
                  <a:rPr lang="en-GB" dirty="0" err="1"/>
                  <a:t>Skiena</a:t>
                </a:r>
                <a:r>
                  <a:rPr lang="en-GB" dirty="0"/>
                  <a:t> Ch. 2)</a:t>
                </a:r>
              </a:p>
              <a:p>
                <a:endParaRPr lang="en-GB" dirty="0"/>
              </a:p>
              <a:p>
                <a:r>
                  <a:rPr lang="en-GB" dirty="0"/>
                  <a:t>This is an abuse of notation, both incorrect and confusing</a:t>
                </a:r>
              </a:p>
              <a:p>
                <a:r>
                  <a:rPr lang="en-GB" dirty="0"/>
                  <a:t>It implies that you could write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GB" dirty="0"/>
                  <a:t> and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”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GB" dirty="0"/>
                  <a:t> is a set of functions, so we should write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means the sets are the same</a:t>
                </a:r>
              </a:p>
              <a:p>
                <a:endParaRPr lang="en-GB" dirty="0"/>
              </a:p>
              <a:p>
                <a:r>
                  <a:rPr lang="en-GB" dirty="0"/>
                  <a:t>You should be aware of the other notation though, as you may come across it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  <a:blipFill>
                <a:blip r:embed="rId2"/>
                <a:stretch>
                  <a:fillRect l="-933" t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15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0AF-DF5F-47B3-B986-CE1EAF66F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Big-O orderings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C7FB-AD31-4249-BA9C-0D304DC4E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336" y="2011679"/>
            <a:ext cx="5633663" cy="628779"/>
          </a:xfrm>
        </p:spPr>
        <p:txBody>
          <a:bodyPr/>
          <a:lstStyle/>
          <a:p>
            <a:pPr algn="ctr"/>
            <a:r>
              <a:rPr lang="en-GB" dirty="0"/>
              <a:t>Complexity sets getting larger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3560BBE-6552-457D-909C-A95D6EA851C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GB" dirty="0"/>
                  <a:t>Polynomials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order is the largest power, the multiplying constant does not matter</a:t>
                </a:r>
              </a:p>
              <a:p>
                <a:endParaRPr lang="en-GB" dirty="0"/>
              </a:p>
              <a:p>
                <a:r>
                  <a:rPr lang="en-GB" dirty="0"/>
                  <a:t>Logs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GB" dirty="0"/>
                  <a:t> and since multiplying constants do not matter,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3560BBE-6552-457D-909C-A95D6EA85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t="-1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A7F6E8-49D8-4477-97B8-27FF73353BC8}"/>
                  </a:ext>
                </a:extLst>
              </p:cNvPr>
              <p:cNvSpPr txBox="1"/>
              <p:nvPr/>
            </p:nvSpPr>
            <p:spPr>
              <a:xfrm>
                <a:off x="3279167" y="2636658"/>
                <a:ext cx="241085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Constant time</a:t>
                </a:r>
              </a:p>
              <a:p>
                <a:r>
                  <a:rPr lang="en-GB" sz="2400" dirty="0"/>
                  <a:t>logarithmic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linear</a:t>
                </a:r>
              </a:p>
              <a:p>
                <a:r>
                  <a:rPr lang="en-GB" sz="2400" dirty="0"/>
                  <a:t>n log n</a:t>
                </a:r>
              </a:p>
              <a:p>
                <a:r>
                  <a:rPr lang="en-GB" sz="2400" dirty="0"/>
                  <a:t>quadratic</a:t>
                </a:r>
              </a:p>
              <a:p>
                <a:r>
                  <a:rPr lang="en-GB" sz="2400" dirty="0"/>
                  <a:t>exponential</a:t>
                </a:r>
              </a:p>
              <a:p>
                <a:r>
                  <a:rPr lang="en-GB" sz="2400" dirty="0"/>
                  <a:t>factorial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A7F6E8-49D8-4477-97B8-27FF73353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67" y="2636658"/>
                <a:ext cx="2410853" cy="2677656"/>
              </a:xfrm>
              <a:prstGeom prst="rect">
                <a:avLst/>
              </a:prstGeom>
              <a:blipFill>
                <a:blip r:embed="rId3"/>
                <a:stretch>
                  <a:fillRect l="-4051" t="-1822" b="-4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648F95-0B90-43C9-A344-4BD087FBDB98}"/>
                  </a:ext>
                </a:extLst>
              </p:cNvPr>
              <p:cNvSpPr txBox="1"/>
              <p:nvPr/>
            </p:nvSpPr>
            <p:spPr>
              <a:xfrm>
                <a:off x="780836" y="2640458"/>
                <a:ext cx="161505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648F95-0B90-43C9-A344-4BD087FB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36" y="2640458"/>
                <a:ext cx="1615058" cy="2677656"/>
              </a:xfrm>
              <a:prstGeom prst="rect">
                <a:avLst/>
              </a:prstGeom>
              <a:blipFill>
                <a:blip r:embed="rId4"/>
                <a:stretch>
                  <a:fillRect b="-2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3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11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sort?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sz="2800" dirty="0"/>
              <a:t>Sorting is a basic algorithmic building block, and can form the basis of performance gains for many other algorithms.</a:t>
            </a:r>
          </a:p>
          <a:p>
            <a:endParaRPr lang="en-GB" sz="2800" dirty="0"/>
          </a:p>
          <a:p>
            <a:r>
              <a:rPr lang="en-GB" sz="2800" dirty="0"/>
              <a:t>It highlights important ideas in the design of algorithms and in the study of complexity.</a:t>
            </a:r>
          </a:p>
          <a:p>
            <a:endParaRPr lang="en-GB" sz="2800" dirty="0"/>
          </a:p>
          <a:p>
            <a:r>
              <a:rPr lang="en-GB" sz="2800" dirty="0"/>
              <a:t>It is one of the most thoroughly studied problems in CS with numerous different algorithms highlighting different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949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r>
              <a:rPr lang="en-GB" dirty="0"/>
              <a:t>We defined this problem in lecture 1. We have added the necessary condition that there is a total order on the data type in the list (lecture 2).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0B9DFC-C8EA-4BC4-A4CC-C3B67D1BB228}"/>
              </a:ext>
            </a:extLst>
          </p:cNvPr>
          <p:cNvGrpSpPr/>
          <p:nvPr/>
        </p:nvGrpSpPr>
        <p:grpSpPr>
          <a:xfrm>
            <a:off x="226310" y="2135499"/>
            <a:ext cx="5643381" cy="2353439"/>
            <a:chOff x="3048000" y="3495675"/>
            <a:chExt cx="6096000" cy="22720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F0F05F-535A-4576-B25E-6C3D0C29FC00}"/>
                </a:ext>
              </a:extLst>
            </p:cNvPr>
            <p:cNvSpPr txBox="1"/>
            <p:nvPr/>
          </p:nvSpPr>
          <p:spPr>
            <a:xfrm>
              <a:off x="3048000" y="3495675"/>
              <a:ext cx="6096000" cy="40011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Problem:	Sorting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21E064-0871-44C2-B293-E11B35A0D3C4}"/>
                    </a:ext>
                  </a:extLst>
                </p:cNvPr>
                <p:cNvSpPr txBox="1"/>
                <p:nvPr/>
              </p:nvSpPr>
              <p:spPr>
                <a:xfrm>
                  <a:off x="3048000" y="3895785"/>
                  <a:ext cx="6096000" cy="1871916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sz="2000" dirty="0"/>
                </a:p>
                <a:p>
                  <a:r>
                    <a:rPr lang="en-GB" sz="2000" dirty="0"/>
                    <a:t>Input:		A list of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keys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sz="2000" dirty="0"/>
                    <a:t> and a total 				order relation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endParaRPr lang="en-GB" sz="2000" dirty="0"/>
                </a:p>
                <a:p>
                  <a:endParaRPr lang="en-GB" sz="2000" dirty="0"/>
                </a:p>
                <a:p>
                  <a:r>
                    <a:rPr lang="en-GB" sz="2000" dirty="0"/>
                    <a:t>Output:		A list with the keys in order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≤…≤</m:t>
                        </m:r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21E064-0871-44C2-B293-E11B35A0D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895785"/>
                  <a:ext cx="6096000" cy="1871916"/>
                </a:xfrm>
                <a:prstGeom prst="rect">
                  <a:avLst/>
                </a:prstGeom>
                <a:blipFill>
                  <a:blip r:embed="rId2"/>
                  <a:stretch>
                    <a:fillRect l="-860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97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Designing an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1871829"/>
            <a:ext cx="11106150" cy="4496697"/>
          </a:xfrm>
        </p:spPr>
        <p:txBody>
          <a:bodyPr/>
          <a:lstStyle/>
          <a:p>
            <a:r>
              <a:rPr lang="en-GB" dirty="0"/>
              <a:t>We will start by designing a algorithm using a method called invariants.</a:t>
            </a:r>
          </a:p>
          <a:p>
            <a:endParaRPr lang="en-GB" dirty="0"/>
          </a:p>
          <a:p>
            <a:r>
              <a:rPr lang="en-GB" b="1" dirty="0"/>
              <a:t>Idea: </a:t>
            </a:r>
            <a:r>
              <a:rPr lang="en-GB" dirty="0"/>
              <a:t>Iterate and, at each operation, maintain some property of the data (the invariant). At the start, the input has the property, and at the end, the output has the property</a:t>
            </a:r>
          </a:p>
          <a:p>
            <a:endParaRPr lang="en-GB" dirty="0"/>
          </a:p>
          <a:p>
            <a:r>
              <a:rPr lang="en-GB" b="1" dirty="0"/>
              <a:t>Sorting invariant: </a:t>
            </a:r>
            <a:r>
              <a:rPr lang="en-GB" dirty="0"/>
              <a:t>At iteration </a:t>
            </a:r>
            <a:r>
              <a:rPr lang="en-GB" i="1" dirty="0"/>
              <a:t>k</a:t>
            </a:r>
            <a:r>
              <a:rPr lang="en-GB" dirty="0"/>
              <a:t>, the list 0…</a:t>
            </a:r>
            <a:r>
              <a:rPr lang="en-GB" i="1" dirty="0"/>
              <a:t>k</a:t>
            </a:r>
            <a:r>
              <a:rPr lang="en-GB" dirty="0"/>
              <a:t> is sorted.</a:t>
            </a:r>
          </a:p>
          <a:p>
            <a:endParaRPr lang="en-GB" dirty="0"/>
          </a:p>
          <a:p>
            <a:r>
              <a:rPr lang="en-GB" b="1" dirty="0"/>
              <a:t>At the start </a:t>
            </a:r>
            <a:r>
              <a:rPr lang="en-GB" dirty="0"/>
              <a:t>elements 0…0 are sorted (i.e. nothing)</a:t>
            </a:r>
          </a:p>
          <a:p>
            <a:endParaRPr lang="en-GB" dirty="0"/>
          </a:p>
          <a:p>
            <a:r>
              <a:rPr lang="en-GB" b="1" dirty="0"/>
              <a:t>At the end</a:t>
            </a:r>
            <a:r>
              <a:rPr lang="en-GB" dirty="0"/>
              <a:t> elements 0…(n-1) are sorted (i.e. </a:t>
            </a:r>
            <a:r>
              <a:rPr lang="en-GB" dirty="0" err="1"/>
              <a:t>everthing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13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000" dirty="0"/>
              <a:t>In the loop body, we put instructions to maintain the invariant</a:t>
            </a:r>
          </a:p>
          <a:p>
            <a:endParaRPr lang="en-GB" sz="2000" dirty="0"/>
          </a:p>
          <a:p>
            <a:r>
              <a:rPr lang="en-GB" sz="2000" dirty="0"/>
              <a:t>At the start of iteration k, we are sorted up to k-1</a:t>
            </a:r>
          </a:p>
          <a:p>
            <a:r>
              <a:rPr lang="en-GB" sz="2000" dirty="0"/>
              <a:t>After iteration k, we should be sorted up to k</a:t>
            </a:r>
          </a:p>
          <a:p>
            <a:r>
              <a:rPr lang="en-GB" sz="2000" dirty="0"/>
              <a:t>Need to find the element in position k</a:t>
            </a:r>
          </a:p>
          <a:p>
            <a:r>
              <a:rPr lang="en-GB" sz="2000" dirty="0"/>
              <a:t>This will be the smallest element left</a:t>
            </a:r>
          </a:p>
          <a:p>
            <a:r>
              <a:rPr lang="en-GB" sz="2000" dirty="0"/>
              <a:t>Then move it into position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2546254"/>
            <a:chOff x="6187441" y="2098657"/>
            <a:chExt cx="5814059" cy="25462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1544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),l(k))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9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- 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8526467" cy="4147221"/>
          </a:xfrm>
        </p:spPr>
        <p:txBody>
          <a:bodyPr/>
          <a:lstStyle/>
          <a:p>
            <a:r>
              <a:rPr lang="en-GB" sz="2800" dirty="0"/>
              <a:t>Input considerations</a:t>
            </a:r>
          </a:p>
          <a:p>
            <a:r>
              <a:rPr lang="en-GB" sz="2800" dirty="0"/>
              <a:t>What is the size of the input?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Clearly the length of the list n=</a:t>
            </a:r>
            <a:r>
              <a:rPr lang="en-GB" sz="2400" dirty="0" err="1"/>
              <a:t>l.length</a:t>
            </a:r>
            <a:endParaRPr lang="en-GB" sz="2400" dirty="0"/>
          </a:p>
          <a:p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8410F-810C-4EBD-BEA8-9BCA07B51C28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1501F6-775B-4BA6-AA8E-4544E88AE83B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6" name="Rectangle: Single Corner Snipped 5">
              <a:extLst>
                <a:ext uri="{FF2B5EF4-FFF2-40B4-BE49-F238E27FC236}">
                  <a16:creationId xmlns:a16="http://schemas.microsoft.com/office/drawing/2014/main" id="{0D1647D5-428B-49EB-BD52-9EA462300F58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41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Inputs(1)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8526467" cy="4147221"/>
          </a:xfrm>
        </p:spPr>
        <p:txBody>
          <a:bodyPr/>
          <a:lstStyle/>
          <a:p>
            <a:r>
              <a:rPr lang="en-GB" dirty="0"/>
              <a:t>Input considerations</a:t>
            </a:r>
          </a:p>
          <a:p>
            <a:r>
              <a:rPr lang="en-GB" dirty="0"/>
              <a:t>What type of input?</a:t>
            </a:r>
          </a:p>
          <a:p>
            <a:r>
              <a:rPr lang="en-GB" dirty="0"/>
              <a:t>Best case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List already in order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No swaps necessary, checked in linear time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Unrealistic and not informative</a:t>
            </a:r>
          </a:p>
          <a:p>
            <a:r>
              <a:rPr lang="en-GB" sz="2000" dirty="0"/>
              <a:t>Average case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Maybe, but need to analyse all cases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Need to know probability of different inputs</a:t>
            </a:r>
          </a:p>
          <a:p>
            <a:r>
              <a:rPr lang="en-GB" sz="2000" dirty="0"/>
              <a:t>Worst case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Gives an upper bound on the run time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Very useful analysis</a:t>
            </a:r>
          </a:p>
          <a:p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B6D22A-F157-49B8-8678-3A37931D279B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01486-644A-4D7D-8A8D-19FA2A1692FD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62F7FC03-45AF-4DB2-80A6-E58800C6E641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58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Inputs(2)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6385043" cy="4147221"/>
          </a:xfrm>
        </p:spPr>
        <p:txBody>
          <a:bodyPr/>
          <a:lstStyle/>
          <a:p>
            <a:r>
              <a:rPr lang="en-GB" sz="2800" dirty="0"/>
              <a:t>Time complexity is the time taken to run the worst case of a list of length </a:t>
            </a:r>
            <a:r>
              <a:rPr lang="en-GB" sz="2800" i="1" dirty="0"/>
              <a:t>n</a:t>
            </a:r>
            <a:r>
              <a:rPr lang="en-GB" sz="2800" dirty="0"/>
              <a:t> </a:t>
            </a:r>
          </a:p>
          <a:p>
            <a:pPr marL="865534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 completely unsorted list</a:t>
            </a:r>
          </a:p>
          <a:p>
            <a:endParaRPr lang="en-GB" sz="2800" dirty="0"/>
          </a:p>
          <a:p>
            <a:r>
              <a:rPr lang="en-GB" sz="2800" dirty="0"/>
              <a:t>Occasionally we will look at the average time complexity for some algorithms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4B6194-13E0-48C8-8D3F-586529DF3161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9AF827-47EB-4A21-BBD2-2119FAB9BDD8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E6B32314-D2E3-435D-A8A6-A6CBF29A306B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1CC-86CE-468C-B372-954322E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5701-3DEA-4DC8-AE29-BEBF631F8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Appreciate that algorithms take different amounts of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Understand the concept of complexity and the Big-O notation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Become familiar with a variety of sorting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 able to analyse the complexity of simple algorithms</a:t>
            </a:r>
          </a:p>
        </p:txBody>
      </p:sp>
    </p:spTree>
    <p:extLst>
      <p:ext uri="{BB962C8B-B14F-4D97-AF65-F5344CB8AC3E}">
        <p14:creationId xmlns:p14="http://schemas.microsoft.com/office/powerpoint/2010/main" val="87231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Computational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38" y="1991362"/>
            <a:ext cx="6385043" cy="4147221"/>
          </a:xfrm>
        </p:spPr>
        <p:txBody>
          <a:bodyPr/>
          <a:lstStyle/>
          <a:p>
            <a:r>
              <a:rPr lang="en-GB" dirty="0"/>
              <a:t>Now to calculate the number of steps, we need a computational model for 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Arithmetic operations take unit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Memory access takes unit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limit to memory size or variation in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Subroutines take the sum of their individual operations, no overheads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BBDA52-C3AE-4BB6-A8CD-B6C427B9D787}"/>
              </a:ext>
            </a:extLst>
          </p:cNvPr>
          <p:cNvGrpSpPr/>
          <p:nvPr/>
        </p:nvGrpSpPr>
        <p:grpSpPr>
          <a:xfrm>
            <a:off x="6589199" y="2584450"/>
            <a:ext cx="4781542" cy="2854031"/>
            <a:chOff x="6187441" y="2098657"/>
            <a:chExt cx="5814059" cy="28540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1DACC4-3C41-4985-A9C1-B45CF67636E0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6A4BE95D-46FE-4034-AFF6-6B337A5A2A92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24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08AE3E-1715-45FE-AE84-BB9F33A74320}"/>
              </a:ext>
            </a:extLst>
          </p:cNvPr>
          <p:cNvGrpSpPr/>
          <p:nvPr/>
        </p:nvGrpSpPr>
        <p:grpSpPr>
          <a:xfrm>
            <a:off x="309070" y="2763038"/>
            <a:ext cx="4781542" cy="2854031"/>
            <a:chOff x="6187441" y="2098657"/>
            <a:chExt cx="5814059" cy="28540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4B68B8-A7FA-44AB-9D16-3E82B60B8546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462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SelectionSort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endParaRPr lang="en-GB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k=0…l.length-1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IndexOfMin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(l(k…end))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swap(l(</a:t>
              </a:r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),l(j))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for</a:t>
              </a:r>
              <a:r>
                <a: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endParaRPr lang="en-GB" sz="14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9B31E294-109F-413A-AF8B-ED4D7F5756A9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Selection sort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 – Algorithm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36D2C3C4-D2CC-4541-89AE-7314ED1AF31F}"/>
              </a:ext>
            </a:extLst>
          </p:cNvPr>
          <p:cNvSpPr/>
          <p:nvPr/>
        </p:nvSpPr>
        <p:spPr>
          <a:xfrm>
            <a:off x="3685602" y="2422809"/>
            <a:ext cx="1891430" cy="391818"/>
          </a:xfrm>
          <a:prstGeom prst="callout1">
            <a:avLst>
              <a:gd name="adj1" fmla="val 81014"/>
              <a:gd name="adj2" fmla="val -3697"/>
              <a:gd name="adj3" fmla="val 396190"/>
              <a:gd name="adj4" fmla="val -23751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k, 1 per iteration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C24AB886-DA29-406F-ABA4-22538FD60AC3}"/>
              </a:ext>
            </a:extLst>
          </p:cNvPr>
          <p:cNvSpPr/>
          <p:nvPr/>
        </p:nvSpPr>
        <p:spPr>
          <a:xfrm>
            <a:off x="4631317" y="3711854"/>
            <a:ext cx="3485547" cy="777289"/>
          </a:xfrm>
          <a:prstGeom prst="callout1">
            <a:avLst>
              <a:gd name="adj1" fmla="val 51161"/>
              <a:gd name="adj2" fmla="val -4093"/>
              <a:gd name="adj3" fmla="val 66393"/>
              <a:gd name="adj4" fmla="val -12988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Scan every item to find min, so n-k</a:t>
            </a:r>
          </a:p>
          <a:p>
            <a:pPr algn="ctr"/>
            <a:r>
              <a:rPr lang="en-GB" sz="1800" dirty="0"/>
              <a:t>1 to set </a:t>
            </a:r>
            <a:r>
              <a:rPr lang="en-GB" sz="1800" dirty="0" err="1"/>
              <a:t>i</a:t>
            </a:r>
            <a:endParaRPr lang="en-GB" sz="1800" dirty="0"/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807313EA-DA1B-454D-8C20-906099BD1572}"/>
              </a:ext>
            </a:extLst>
          </p:cNvPr>
          <p:cNvSpPr/>
          <p:nvPr/>
        </p:nvSpPr>
        <p:spPr>
          <a:xfrm>
            <a:off x="3954693" y="4994552"/>
            <a:ext cx="1891430" cy="523220"/>
          </a:xfrm>
          <a:prstGeom prst="callout1">
            <a:avLst>
              <a:gd name="adj1" fmla="val 45654"/>
              <a:gd name="adj2" fmla="val -4185"/>
              <a:gd name="adj3" fmla="val -80213"/>
              <a:gd name="adj4" fmla="val -3879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 operations per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3C1BA-AC08-46D7-BA15-A896B1B23979}"/>
                  </a:ext>
                </a:extLst>
              </p:cNvPr>
              <p:cNvSpPr txBox="1"/>
              <p:nvPr/>
            </p:nvSpPr>
            <p:spPr>
              <a:xfrm>
                <a:off x="7661296" y="2074145"/>
                <a:ext cx="3670300" cy="95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+1+3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3C1BA-AC08-46D7-BA15-A896B1B2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96" y="2074145"/>
                <a:ext cx="3670300" cy="957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254FE3-459B-46E7-81E2-20D43597D0B2}"/>
                  </a:ext>
                </a:extLst>
              </p:cNvPr>
              <p:cNvSpPr txBox="1"/>
              <p:nvPr/>
            </p:nvSpPr>
            <p:spPr>
              <a:xfrm>
                <a:off x="8250106" y="2950375"/>
                <a:ext cx="3752117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254FE3-459B-46E7-81E2-20D43597D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6" y="2950375"/>
                <a:ext cx="3752117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5D7239-28C7-475C-A924-D189A98B8A6F}"/>
                  </a:ext>
                </a:extLst>
              </p:cNvPr>
              <p:cNvSpPr txBox="1"/>
              <p:nvPr/>
            </p:nvSpPr>
            <p:spPr>
              <a:xfrm>
                <a:off x="8250106" y="3638176"/>
                <a:ext cx="1749197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5D7239-28C7-475C-A924-D189A98B8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6" y="3638176"/>
                <a:ext cx="1749197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555A8-75BF-4329-9651-94DDEFF8267A}"/>
                  </a:ext>
                </a:extLst>
              </p:cNvPr>
              <p:cNvSpPr txBox="1"/>
              <p:nvPr/>
            </p:nvSpPr>
            <p:spPr>
              <a:xfrm>
                <a:off x="8116864" y="5049358"/>
                <a:ext cx="182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555A8-75BF-4329-9651-94DDEFF8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64" y="5049358"/>
                <a:ext cx="18271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86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Designing a better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187182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This time we will use a design method called divide-and-conquer.</a:t>
                </a:r>
              </a:p>
              <a:p>
                <a:endParaRPr lang="en-GB" dirty="0"/>
              </a:p>
              <a:p>
                <a:r>
                  <a:rPr lang="en-GB" b="1" dirty="0"/>
                  <a:t>Idea: </a:t>
                </a:r>
                <a:r>
                  <a:rPr lang="en-GB" dirty="0"/>
                  <a:t>Divide the list into two equal parts, and sort each separately. Merge the results</a:t>
                </a:r>
              </a:p>
              <a:p>
                <a:endParaRPr lang="en-GB" dirty="0"/>
              </a:p>
              <a:p>
                <a:r>
                  <a:rPr lang="en-GB" dirty="0"/>
                  <a:t>We do not expect sorting to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so if we shorten the list, we gain a lot.</a:t>
                </a:r>
              </a:p>
              <a:p>
                <a:endParaRPr lang="en-GB" dirty="0"/>
              </a:p>
              <a:p>
                <a:r>
                  <a:rPr lang="en-GB" dirty="0"/>
                  <a:t>For example, if we have a quadratic time algorithm, then </a:t>
                </a:r>
                <a:r>
                  <a:rPr lang="en-GB" dirty="0" err="1"/>
                  <a:t>halfing</a:t>
                </a:r>
                <a:r>
                  <a:rPr lang="en-GB" dirty="0"/>
                  <a:t> the input size gives a times 4 speedup</a:t>
                </a:r>
              </a:p>
              <a:p>
                <a:endParaRPr lang="en-GB" dirty="0"/>
              </a:p>
              <a:p>
                <a:r>
                  <a:rPr lang="en-GB" dirty="0"/>
                  <a:t>But we must be able to merge the results efficiently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1871829"/>
                <a:ext cx="11106150" cy="4496697"/>
              </a:xfrm>
              <a:blipFill>
                <a:blip r:embed="rId2"/>
                <a:stretch>
                  <a:fillRect l="-933" t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67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MergeSort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We recursively call </a:t>
            </a:r>
            <a:r>
              <a:rPr lang="en-GB" dirty="0" err="1"/>
              <a:t>MergeSort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 sorts the first and second halves of the list</a:t>
            </a:r>
          </a:p>
          <a:p>
            <a:endParaRPr lang="en-GB" dirty="0"/>
          </a:p>
          <a:p>
            <a:r>
              <a:rPr lang="en-GB" dirty="0"/>
              <a:t>They are combined in the Merge subroutine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2946363"/>
            <a:chOff x="6187441" y="2098657"/>
            <a:chExt cx="5814059" cy="29463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5545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  <a:b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 then return l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m=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=l(0…m-1)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=l(m…end)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Merge(l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 err="1">
                  <a:solidFill>
                    <a:schemeClr val="tx2"/>
                  </a:solidFill>
                </a:rPr>
                <a:t>MergeSort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05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Since l1 and l2 are sorted, the smallest element overall must either be at the start of l1 or l2</a:t>
                </a:r>
              </a:p>
              <a:p>
                <a:r>
                  <a:rPr lang="en-GB" dirty="0"/>
                  <a:t>We remove this from the respective list and insert it in the merged list</a:t>
                </a:r>
              </a:p>
              <a:p>
                <a:endParaRPr lang="en-GB" dirty="0"/>
              </a:p>
              <a:p>
                <a:r>
                  <a:rPr lang="en-GB" dirty="0"/>
                  <a:t>All operations in the iteration are unit time, so Merge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4177470"/>
            <a:chOff x="6187441" y="2098657"/>
            <a:chExt cx="5814059" cy="4177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37856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list,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 list)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m=new list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are not empty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if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(0)≤l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insert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 in m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delete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else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insert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 in m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delete 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end if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while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</a:t>
              </a: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302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MergeSort</a:t>
            </a:r>
            <a:r>
              <a:rPr lang="en-GB" dirty="0"/>
              <a:t> – Complexity analysis(1)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Make some simplifications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+2≃2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List length is exactly a power of 2,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. This avoids complications of unequal list lengths.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140970" y="1990075"/>
            <a:ext cx="5814059" cy="2946363"/>
            <a:chOff x="6187441" y="2098657"/>
            <a:chExt cx="5814059" cy="29463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5545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 then return l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m=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=l(0…m)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=l(m+1…end)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Merge(l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 err="1">
                  <a:solidFill>
                    <a:schemeClr val="tx2"/>
                  </a:solidFill>
                </a:rPr>
                <a:t>MergeSort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/>
              <p:nvPr/>
            </p:nvSpPr>
            <p:spPr>
              <a:xfrm>
                <a:off x="4873577" y="2317241"/>
                <a:ext cx="688951" cy="295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GB" sz="2400" b="0" dirty="0"/>
                </a:br>
                <a:endParaRPr lang="en-GB" sz="2400" b="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77" y="2317241"/>
                <a:ext cx="688951" cy="2954655"/>
              </a:xfrm>
              <a:prstGeom prst="rect">
                <a:avLst/>
              </a:prstGeom>
              <a:blipFill>
                <a:blip r:embed="rId3"/>
                <a:stretch>
                  <a:fillRect l="-53097" r="-136283" b="-6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86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4C0C8B-40B1-47D6-A644-7BB874AD331D}"/>
              </a:ext>
            </a:extLst>
          </p:cNvPr>
          <p:cNvGrpSpPr/>
          <p:nvPr/>
        </p:nvGrpSpPr>
        <p:grpSpPr>
          <a:xfrm>
            <a:off x="140970" y="1990075"/>
            <a:ext cx="5814059" cy="2946363"/>
            <a:chOff x="6187441" y="2098657"/>
            <a:chExt cx="5814059" cy="29463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90BE02-C299-4926-8B89-F2E2422CC3D5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25545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 : list)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 then return l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m=</a:t>
              </a:r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l.length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=l(0…m)</a:t>
              </a:r>
            </a:p>
            <a:p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=l(m+1…end)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2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MergeSort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Merge(l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,l</a:t>
              </a:r>
              <a:r>
                <a:rPr lang="en-GB" sz="2000" b="1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: Single Corner Snipped 10">
              <a:extLst>
                <a:ext uri="{FF2B5EF4-FFF2-40B4-BE49-F238E27FC236}">
                  <a16:creationId xmlns:a16="http://schemas.microsoft.com/office/drawing/2014/main" id="{A5D57A63-82D8-4FAB-A461-1A131599EB4B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 err="1">
                  <a:solidFill>
                    <a:schemeClr val="tx2"/>
                  </a:solidFill>
                </a:rPr>
                <a:t>MergeSort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MergeSort</a:t>
            </a:r>
            <a:r>
              <a:rPr lang="en-GB" dirty="0"/>
              <a:t> – Complexity analysis(2)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+2⋅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Continue this k times to get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Finally,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⋅2⋅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Clearly this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/>
              <p:nvPr/>
            </p:nvSpPr>
            <p:spPr>
              <a:xfrm>
                <a:off x="4873577" y="2317123"/>
                <a:ext cx="688951" cy="295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GB" sz="2400" b="0" dirty="0"/>
                </a:br>
                <a:endParaRPr lang="en-GB" sz="2400" b="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6CA71-C96E-4069-ADD8-E8D07EFB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77" y="2317123"/>
                <a:ext cx="688951" cy="2954655"/>
              </a:xfrm>
              <a:prstGeom prst="rect">
                <a:avLst/>
              </a:prstGeom>
              <a:blipFill>
                <a:blip r:embed="rId3"/>
                <a:stretch>
                  <a:fillRect l="-53097" r="-136283" b="-6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0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18C-DD1E-4AEB-8EAF-AA70C8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B3443B8-A5EF-457D-90E9-6FDCE612B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Understand: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idea of time and space as computational resources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analysis of computational complexity and the definition of Big-O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Algorithms can be compared by their complexity order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 err="1"/>
                  <a:t>SelectionSort</a:t>
                </a:r>
                <a:r>
                  <a:rPr lang="en-GB" sz="2000" dirty="0"/>
                  <a:t> and </a:t>
                </a:r>
                <a:r>
                  <a:rPr lang="en-GB" sz="2000" dirty="0" err="1"/>
                  <a:t>MergeSort</a:t>
                </a:r>
                <a:r>
                  <a:rPr lang="en-GB" sz="2000" dirty="0"/>
                  <a:t> and their complexity analysis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basic ideas of Invariants and Divide-and-Conquer in algorithm design</a:t>
                </a:r>
              </a:p>
              <a:p>
                <a:r>
                  <a:rPr lang="en-GB" sz="2400" dirty="0"/>
                  <a:t>Read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Revise SOF1 week 9 (Big-O)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 err="1"/>
                  <a:t>Skiena</a:t>
                </a:r>
                <a:r>
                  <a:rPr lang="en-GB" sz="2000" dirty="0"/>
                  <a:t>, Chapter 2, 4.1, 4.2, 4.5</a:t>
                </a:r>
              </a:p>
              <a:p>
                <a:pPr marL="1120743" lvl="1" indent="-4572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Attempt exercise 2-3 and 4-28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</a:t>
                </a:r>
                <a:endParaRPr lang="en-GB" sz="2000" dirty="0"/>
              </a:p>
              <a:p>
                <a:pPr marL="1006443" lvl="1" indent="-342900">
                  <a:buFont typeface="Arial" panose="020B0604020202020204" pitchFamily="34" charset="0"/>
                  <a:buChar char="•"/>
                </a:pPr>
                <a:r>
                  <a:rPr lang="en-GB" sz="1800" dirty="0"/>
                  <a:t>Trees, Heaps </a:t>
                </a:r>
                <a:r>
                  <a:rPr lang="en-GB" sz="1800"/>
                  <a:t>and Graphs</a:t>
                </a:r>
                <a:endParaRPr lang="en-GB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B3443B8-A5EF-457D-90E9-6FDCE612B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r="-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1F3-2BD2-4FEB-9C48-6E1F270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3EE0-A92A-4B29-BD96-D34D3D266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6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Computational Resource(1)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C4B-F714-4EA0-8F47-89FFB3F35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96" y="1919443"/>
            <a:ext cx="10840264" cy="4561838"/>
          </a:xfrm>
        </p:spPr>
        <p:txBody>
          <a:bodyPr/>
          <a:lstStyle/>
          <a:p>
            <a:r>
              <a:rPr lang="en-GB" sz="2000" dirty="0"/>
              <a:t>Some algorithms are better than others, or may be better under certain conditions.</a:t>
            </a:r>
          </a:p>
          <a:p>
            <a:endParaRPr lang="en-GB" sz="2000" dirty="0"/>
          </a:p>
          <a:p>
            <a:r>
              <a:rPr lang="en-GB" sz="2000" dirty="0"/>
              <a:t>But how do we measure this and compare algorithms?</a:t>
            </a:r>
          </a:p>
          <a:p>
            <a:endParaRPr lang="en-GB" sz="2000" dirty="0"/>
          </a:p>
          <a:p>
            <a:r>
              <a:rPr lang="en-GB" sz="2000" dirty="0"/>
              <a:t>We could implement both, and measure the time taken to run.</a:t>
            </a:r>
          </a:p>
          <a:p>
            <a:endParaRPr lang="en-GB" sz="2000" dirty="0"/>
          </a:p>
          <a:p>
            <a:r>
              <a:rPr lang="en-GB" sz="2000" dirty="0"/>
              <a:t>But what if one algorithm suits your hardware better, or your code is not equally good for both algorithms? You might get a different answer with another machine or implementation.</a:t>
            </a:r>
          </a:p>
          <a:p>
            <a:endParaRPr lang="en-GB" sz="2000" dirty="0"/>
          </a:p>
          <a:p>
            <a:r>
              <a:rPr lang="en-GB" sz="2000" dirty="0"/>
              <a:t>The comparison might be different for different inputs, and it may take too long to try them all.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754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Computational Resource(2)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746C4B-F714-4EA0-8F47-89FFB3F35F9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05840" y="1991362"/>
                <a:ext cx="10383520" cy="4561838"/>
              </a:xfrm>
            </p:spPr>
            <p:txBody>
              <a:bodyPr/>
              <a:lstStyle/>
              <a:p>
                <a:r>
                  <a:rPr lang="en-GB" sz="1800" dirty="0"/>
                  <a:t>Code consumes </a:t>
                </a:r>
                <a:r>
                  <a:rPr lang="en-GB" sz="1800" b="1" dirty="0"/>
                  <a:t>resources</a:t>
                </a:r>
                <a:r>
                  <a:rPr lang="en-GB" sz="1800" dirty="0"/>
                  <a:t> when it runs; hardware, memory and time.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An algorithm is a more abstract representation than code, we don’t know exactly what instructions will execute when it is implemented.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We should still try to measure performance in terms of resources consumed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Space (equivalent to memory or hardware resource)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Time</a:t>
                </a:r>
              </a:p>
              <a:p>
                <a:r>
                  <a:rPr lang="en-GB" sz="1800" dirty="0"/>
                  <a:t>Typically an algorithm will take more resource as the input gets larger. Rather than consider all inputs, we grade the difficulty of the input by its size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Example: searching a list takes time dependent on the length of the list</a:t>
                </a:r>
              </a:p>
              <a:p>
                <a:endParaRPr lang="en-GB" b="1" dirty="0"/>
              </a:p>
              <a:p>
                <a:r>
                  <a:rPr lang="en-GB" b="1" dirty="0"/>
                  <a:t>Idea 1: </a:t>
                </a:r>
                <a:r>
                  <a:rPr lang="en-GB" dirty="0"/>
                  <a:t>The (time) complexity of an algorithm is a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dirty="0"/>
                  <a:t> from the size of the input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) to the number of steps taken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746C4B-F714-4EA0-8F47-89FFB3F35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05840" y="1991362"/>
                <a:ext cx="10383520" cy="4561838"/>
              </a:xfrm>
              <a:blipFill>
                <a:blip r:embed="rId2"/>
                <a:stretch>
                  <a:fillRect l="-998" t="-936" r="-235" b="-5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4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 Complexity(1)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02B53E-78D9-4F8A-BE2C-1B3146B8E86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0" y="2558142"/>
                <a:ext cx="6096000" cy="4215703"/>
              </a:xfrm>
            </p:spPr>
            <p:txBody>
              <a:bodyPr/>
              <a:lstStyle/>
              <a:p>
                <a:r>
                  <a:rPr lang="en-GB" b="1" dirty="0"/>
                  <a:t>Bob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Generate all combinations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indent="-457200"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print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Analysis</a:t>
                </a:r>
              </a:p>
              <a:p>
                <a:r>
                  <a:rPr lang="en-GB" dirty="0"/>
                  <a:t>Each variable can take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values, so the complexity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02B53E-78D9-4F8A-BE2C-1B3146B8E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0" y="2558142"/>
                <a:ext cx="6096000" cy="4215703"/>
              </a:xfrm>
              <a:blipFill>
                <a:blip r:embed="rId2"/>
                <a:stretch>
                  <a:fillRect t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096000" y="2558141"/>
                <a:ext cx="6096000" cy="4215705"/>
              </a:xfrm>
            </p:spPr>
            <p:txBody>
              <a:bodyPr/>
              <a:lstStyle/>
              <a:p>
                <a:r>
                  <a:rPr lang="en-GB" dirty="0"/>
                  <a:t> </a:t>
                </a:r>
                <a:r>
                  <a:rPr lang="en-GB" b="1" dirty="0"/>
                  <a:t>Alice</a:t>
                </a:r>
              </a:p>
              <a:p>
                <a:pPr marL="457200" indent="-457200">
                  <a:buAutoNum type="arabicPeriod"/>
                </a:pPr>
                <a:r>
                  <a:rPr lang="en-GB" dirty="0"/>
                  <a:t>Generate all combinations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indent="-457200"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print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Analysis</a:t>
                </a:r>
              </a:p>
              <a:p>
                <a:r>
                  <a:rPr lang="en-GB" dirty="0"/>
                  <a:t>Each variable can take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values, so the complexity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096000" y="2558141"/>
                <a:ext cx="6096000" cy="4215705"/>
              </a:xfrm>
              <a:blipFill>
                <a:blip r:embed="rId3"/>
                <a:stretch>
                  <a:fillRect t="-1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B274D-2FDF-464C-A766-5788C9B30C49}"/>
                  </a:ext>
                </a:extLst>
              </p:cNvPr>
              <p:cNvSpPr txBox="1"/>
              <p:nvPr/>
            </p:nvSpPr>
            <p:spPr>
              <a:xfrm>
                <a:off x="326571" y="1856096"/>
                <a:ext cx="116428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We introduced complexity in SOF1 week 09 with Bob and Alice’s algorithms for finding all non-negative integers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/>
                  <a:t> such than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B274D-2FDF-464C-A766-5788C9B3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856096"/>
                <a:ext cx="11642822" cy="707886"/>
              </a:xfrm>
              <a:prstGeom prst="rect">
                <a:avLst/>
              </a:prstGeom>
              <a:blipFill>
                <a:blip r:embed="rId4"/>
                <a:stretch>
                  <a:fillRect l="-576" t="-4274" b="-13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86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CF2-661E-46F2-921C-B997D1EC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 Complexity(2)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5E8911-B0D5-4917-8E53-ECC649D6629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/>
                  <a:t>We saw from this analysis that the time taken by Bob’s algorithm grows more quickly than that for Alice’s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grows more quickly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smaller terms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) do not affect this and so can be ignored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leading term is important</a:t>
                </a:r>
              </a:p>
              <a:p>
                <a:r>
                  <a:rPr lang="en-GB" dirty="0"/>
                  <a:t>This is the intuitive idea of Big-O notation for algorithm complexity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growth rate with </a:t>
                </a:r>
                <a:r>
                  <a:rPr lang="en-GB" i="1" dirty="0"/>
                  <a:t>n</a:t>
                </a:r>
                <a:r>
                  <a:rPr lang="en-GB" dirty="0"/>
                  <a:t> is important, and only the fastest growing part matters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Bob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Alice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b="1" dirty="0"/>
              </a:p>
              <a:p>
                <a:r>
                  <a:rPr lang="en-GB" b="1" dirty="0"/>
                  <a:t>Idea 2: </a:t>
                </a:r>
                <a:r>
                  <a:rPr lang="en-GB" dirty="0"/>
                  <a:t>We should grade these complexities by their growth rates, not the details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5E8911-B0D5-4917-8E53-ECC649D66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98" t="-1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Given functions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of order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if there exist positive integers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set of all functions of order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is denoted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Interpretation: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grows no faster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										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Hence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  <a:blipFill>
                <a:blip r:embed="rId2"/>
                <a:stretch>
                  <a:fillRect l="-933" t="-1220" r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65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Definition of </a:t>
            </a:r>
            <a:r>
              <a:rPr lang="el-GR" dirty="0"/>
              <a:t>Ω</a:t>
            </a:r>
            <a:r>
              <a:rPr lang="en-GB" dirty="0"/>
              <a:t> and </a:t>
            </a:r>
            <a:r>
              <a:rPr lang="el-GR" dirty="0"/>
              <a:t>Θ</a:t>
            </a:r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</p:spPr>
            <p:txBody>
              <a:bodyPr/>
              <a:lstStyle/>
              <a:p>
                <a:r>
                  <a:rPr lang="en-GB" dirty="0"/>
                  <a:t>Similarly, we can define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if there exist positive integers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Interpretation: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grows no slower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Finally,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grow at the same rate.</a:t>
                </a:r>
              </a:p>
              <a:p>
                <a:endParaRPr lang="en-GB" dirty="0"/>
              </a:p>
              <a:p>
                <a:r>
                  <a:rPr lang="en-GB" dirty="0"/>
                  <a:t>These come up rarely, the main tool for complexity analysis is the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4766" y="2011679"/>
                <a:ext cx="11106150" cy="4496697"/>
              </a:xfrm>
              <a:blipFill>
                <a:blip r:embed="rId2"/>
                <a:stretch>
                  <a:fillRect l="-933" t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47457"/>
      </p:ext>
    </p:extLst>
  </p:cSld>
  <p:clrMapOvr>
    <a:masterClrMapping/>
  </p:clrMapOvr>
</p:sld>
</file>

<file path=ppt/theme/theme1.xml><?xml version="1.0" encoding="utf-8"?>
<a:theme xmlns:a="http://schemas.openxmlformats.org/drawingml/2006/main" name="Plain title">
  <a:themeElements>
    <a:clrScheme name="Custom 1">
      <a:dk1>
        <a:srgbClr val="25303B"/>
      </a:dk1>
      <a:lt1>
        <a:srgbClr val="FFFFFF"/>
      </a:lt1>
      <a:dk2>
        <a:srgbClr val="E3E6E5"/>
      </a:dk2>
      <a:lt2>
        <a:srgbClr val="25303B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F2 widescreen.potx" id="{A1F784D9-6396-42D6-8970-37B822CE9DDB}" vid="{A5516FC9-9E17-4CD8-B715-3D105D8ADC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SOF2 widescreen</Template>
  <TotalTime>2758</TotalTime>
  <Words>2419</Words>
  <Application>Microsoft Office PowerPoint</Application>
  <PresentationFormat>Widescreen</PresentationFormat>
  <Paragraphs>313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Wingdings</vt:lpstr>
      <vt:lpstr>Plain title</vt:lpstr>
      <vt:lpstr>Theory Lecture 3</vt:lpstr>
      <vt:lpstr>Learning Objectives</vt:lpstr>
      <vt:lpstr>Complexity</vt:lpstr>
      <vt:lpstr>Computational Resource(1)</vt:lpstr>
      <vt:lpstr>Computational Resource(2)</vt:lpstr>
      <vt:lpstr>Measuring Complexity(1)</vt:lpstr>
      <vt:lpstr>Measuring Complexity(2)</vt:lpstr>
      <vt:lpstr>Formal Definition</vt:lpstr>
      <vt:lpstr>Definition of Ω and Θ </vt:lpstr>
      <vt:lpstr>Notation Warning</vt:lpstr>
      <vt:lpstr>Simple Big-O orderings</vt:lpstr>
      <vt:lpstr>Sorting</vt:lpstr>
      <vt:lpstr>Why sort?</vt:lpstr>
      <vt:lpstr>The setting</vt:lpstr>
      <vt:lpstr>Designing an algorithm</vt:lpstr>
      <vt:lpstr>Selection sort</vt:lpstr>
      <vt:lpstr>Complexity analysis - Inputs</vt:lpstr>
      <vt:lpstr>Complexity analysis – Inputs(1)</vt:lpstr>
      <vt:lpstr>Complexity analysis – Inputs(2)</vt:lpstr>
      <vt:lpstr>Complexity analysis – Computational Model</vt:lpstr>
      <vt:lpstr>Complexity analysis – Algorithm</vt:lpstr>
      <vt:lpstr>Designing a better algorithm</vt:lpstr>
      <vt:lpstr> MergeSort</vt:lpstr>
      <vt:lpstr> Merging</vt:lpstr>
      <vt:lpstr> MergeSort – Complexity analysis(1)</vt:lpstr>
      <vt:lpstr> MergeSort – Complexity analysis(2)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Lecture 1</dc:title>
  <dc:creator>Richard Wilson</dc:creator>
  <cp:lastModifiedBy>Kofi Appiah</cp:lastModifiedBy>
  <cp:revision>78</cp:revision>
  <dcterms:created xsi:type="dcterms:W3CDTF">2021-09-20T09:59:41Z</dcterms:created>
  <dcterms:modified xsi:type="dcterms:W3CDTF">2024-02-17T11:51:05Z</dcterms:modified>
</cp:coreProperties>
</file>