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9" r:id="rId7"/>
    <p:sldId id="263" r:id="rId8"/>
    <p:sldId id="262" r:id="rId9"/>
    <p:sldId id="274" r:id="rId10"/>
    <p:sldId id="275" r:id="rId11"/>
    <p:sldId id="276" r:id="rId12"/>
    <p:sldId id="277" r:id="rId13"/>
    <p:sldId id="281" r:id="rId14"/>
    <p:sldId id="282" r:id="rId15"/>
    <p:sldId id="283" r:id="rId16"/>
    <p:sldId id="284" r:id="rId17"/>
    <p:sldId id="278" r:id="rId18"/>
    <p:sldId id="265" r:id="rId19"/>
    <p:sldId id="279" r:id="rId20"/>
    <p:sldId id="268" r:id="rId21"/>
    <p:sldId id="285" r:id="rId22"/>
    <p:sldId id="273" r:id="rId23"/>
  </p:sldIdLst>
  <p:sldSz cx="12192000" cy="6858000"/>
  <p:notesSz cx="9926638" cy="6797675"/>
  <p:defaultTextStyle>
    <a:defPPr>
      <a:defRPr lang="en-US"/>
    </a:defPPr>
    <a:lvl1pPr marL="0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33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66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99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332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65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98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831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664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C2F01D7-572E-D948-A34B-147F8D9850DF}">
          <p14:sldIdLst>
            <p14:sldId id="256"/>
            <p14:sldId id="257"/>
            <p14:sldId id="258"/>
            <p14:sldId id="259"/>
            <p14:sldId id="260"/>
            <p14:sldId id="269"/>
            <p14:sldId id="263"/>
            <p14:sldId id="262"/>
            <p14:sldId id="274"/>
            <p14:sldId id="275"/>
            <p14:sldId id="276"/>
            <p14:sldId id="277"/>
            <p14:sldId id="281"/>
            <p14:sldId id="282"/>
            <p14:sldId id="283"/>
            <p14:sldId id="284"/>
            <p14:sldId id="278"/>
            <p14:sldId id="265"/>
            <p14:sldId id="279"/>
            <p14:sldId id="268"/>
            <p14:sldId id="285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22" autoAdjust="0"/>
    <p:restoredTop sz="94602"/>
  </p:normalViewPr>
  <p:slideViewPr>
    <p:cSldViewPr snapToGrid="0" snapToObjects="1">
      <p:cViewPr varScale="1">
        <p:scale>
          <a:sx n="108" d="100"/>
          <a:sy n="108" d="100"/>
        </p:scale>
        <p:origin x="126" y="162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372" y="0"/>
            <a:ext cx="4301543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64039-9679-7846-8D8C-9A6D2646E37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71382"/>
            <a:ext cx="7941310" cy="2676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219"/>
            <a:ext cx="4301543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372" y="6456219"/>
            <a:ext cx="4301543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F2328-B266-9149-9D97-5C822E95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with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0F876329-C574-4E36-B919-2D806153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76943"/>
            <a:ext cx="10972800" cy="2842724"/>
          </a:xfrm>
          <a:prstGeom prst="rect">
            <a:avLst/>
          </a:prstGeom>
        </p:spPr>
        <p:txBody>
          <a:bodyPr vert="horz" lIns="81666" tIns="40833" rIns="81666" bIns="40833" rtlCol="0" anchor="b">
            <a:norm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D6AB8E5-B0E2-48FC-A04E-0FAEACDC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554644"/>
            <a:ext cx="12191999" cy="3303356"/>
          </a:xfrm>
          <a:prstGeom prst="rect">
            <a:avLst/>
          </a:prstGeom>
          <a:solidFill>
            <a:schemeClr val="bg2"/>
          </a:solidFill>
        </p:spPr>
        <p:txBody>
          <a:bodyPr vert="horz" lIns="81666" tIns="360000" rIns="81666" bIns="4083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017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ing - with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C09119C-DDDD-424D-A1F6-A84493F44F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4064000" cy="6858000"/>
          </a:xfrm>
          <a:solidFill>
            <a:schemeClr val="bg2"/>
          </a:solidFill>
        </p:spPr>
        <p:txBody>
          <a:bodyPr anchor="ctr">
            <a:normAutofit/>
          </a:bodyPr>
          <a:lstStyle>
            <a:lvl1pPr>
              <a:defRPr sz="4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73EB5AC-E9F6-1841-973F-22F5FC86F8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0" y="0"/>
            <a:ext cx="7552267" cy="6858000"/>
          </a:xfrm>
          <a:noFill/>
        </p:spPr>
        <p:txBody>
          <a:bodyPr lIns="540000"/>
          <a:lstStyle>
            <a:lvl1pPr algn="l">
              <a:defRPr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E78A9-1235-4B42-9F5C-9A100119DE5B}"/>
              </a:ext>
            </a:extLst>
          </p:cNvPr>
          <p:cNvSpPr txBox="1"/>
          <p:nvPr userDrawn="1"/>
        </p:nvSpPr>
        <p:spPr>
          <a:xfrm>
            <a:off x="11222893" y="6527626"/>
            <a:ext cx="687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tx2">
                    <a:lumMod val="1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5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-290451" y="19"/>
            <a:ext cx="6370823" cy="6857981"/>
          </a:xfrm>
        </p:spPr>
        <p:txBody>
          <a:bodyPr anchor="ctr">
            <a:normAutofit/>
          </a:bodyPr>
          <a:lstStyle>
            <a:lvl1pPr>
              <a:defRPr sz="4400" b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80372" y="0"/>
            <a:ext cx="5830276" cy="6858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C4FB2F-95F6-2040-810B-09152FB0EB57}"/>
              </a:ext>
            </a:extLst>
          </p:cNvPr>
          <p:cNvSpPr txBox="1"/>
          <p:nvPr userDrawn="1"/>
        </p:nvSpPr>
        <p:spPr>
          <a:xfrm>
            <a:off x="11222893" y="6527626"/>
            <a:ext cx="687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tx2">
                    <a:lumMod val="1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FFE5BD-90E7-453C-8440-D5610F7AEAEC}"/>
              </a:ext>
            </a:extLst>
          </p:cNvPr>
          <p:cNvCxnSpPr/>
          <p:nvPr userDrawn="1"/>
        </p:nvCxnSpPr>
        <p:spPr>
          <a:xfrm>
            <a:off x="1458686" y="3820886"/>
            <a:ext cx="28629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51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og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4850E7-476E-7A4B-87F6-80486843CE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1737360"/>
          </a:xfrm>
          <a:solidFill>
            <a:schemeClr val="bg2"/>
          </a:solidFill>
        </p:spPr>
        <p:txBody>
          <a:bodyPr anchor="ctr">
            <a:normAutofit/>
          </a:bodyPr>
          <a:lstStyle>
            <a:lvl1pPr>
              <a:defRPr sz="3800" b="0" baseline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47CBFEE-595E-2349-9842-70C777E04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5840" y="1991362"/>
            <a:ext cx="10383520" cy="4147221"/>
          </a:xfrm>
          <a:solidFill>
            <a:schemeClr val="bg1"/>
          </a:solidFill>
        </p:spPr>
        <p:txBody>
          <a:bodyPr tIns="39600">
            <a:noAutofit/>
          </a:bodyPr>
          <a:lstStyle>
            <a:lvl1pPr marL="0" indent="0" algn="l">
              <a:buSzPct val="80000"/>
              <a:buFont typeface="Wingdings" charset="2"/>
              <a:buNone/>
              <a:defRPr sz="2400" cap="none">
                <a:solidFill>
                  <a:schemeClr val="tx1"/>
                </a:solidFill>
              </a:defRPr>
            </a:lvl1pPr>
            <a:lvl2pPr marL="408334" indent="0" algn="l">
              <a:buNone/>
              <a:defRPr sz="2000"/>
            </a:lvl2pPr>
            <a:lvl3pPr marL="816667" indent="0">
              <a:buNone/>
              <a:defRPr sz="2000"/>
            </a:lvl3pPr>
            <a:lvl4pPr marL="1225000" indent="0">
              <a:buNone/>
              <a:defRPr/>
            </a:lvl4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D1C26C-1B26-0745-BF7B-B3A5FD7A349F}"/>
              </a:ext>
            </a:extLst>
          </p:cNvPr>
          <p:cNvSpPr txBox="1"/>
          <p:nvPr userDrawn="1"/>
        </p:nvSpPr>
        <p:spPr>
          <a:xfrm>
            <a:off x="11222893" y="6527626"/>
            <a:ext cx="687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tx2">
                    <a:lumMod val="1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83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og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D1C26C-1B26-0745-BF7B-B3A5FD7A349F}"/>
              </a:ext>
            </a:extLst>
          </p:cNvPr>
          <p:cNvSpPr txBox="1"/>
          <p:nvPr userDrawn="1"/>
        </p:nvSpPr>
        <p:spPr>
          <a:xfrm>
            <a:off x="11222893" y="6527626"/>
            <a:ext cx="687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tx2">
                    <a:lumMod val="1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2C781A-9261-4570-97FC-37784C7F7E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1737360"/>
          </a:xfrm>
          <a:solidFill>
            <a:schemeClr val="bg2"/>
          </a:solidFill>
        </p:spPr>
        <p:txBody>
          <a:bodyPr anchor="ctr">
            <a:normAutofit/>
          </a:bodyPr>
          <a:lstStyle>
            <a:lvl1pPr>
              <a:defRPr sz="3800" b="0" baseline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0C9085D-357B-4293-B6BF-4ABB3BA198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011679"/>
            <a:ext cx="6096000" cy="4762167"/>
          </a:xfrm>
          <a:solidFill>
            <a:schemeClr val="bg1"/>
          </a:solidFill>
        </p:spPr>
        <p:txBody>
          <a:bodyPr lIns="360000" tIns="39600">
            <a:noAutofit/>
          </a:bodyPr>
          <a:lstStyle>
            <a:lvl1pPr marL="0" indent="0" algn="l">
              <a:buSzPct val="80000"/>
              <a:buFont typeface="Wingdings" charset="2"/>
              <a:buNone/>
              <a:defRPr sz="2400" cap="none">
                <a:solidFill>
                  <a:schemeClr val="tx1"/>
                </a:solidFill>
              </a:defRPr>
            </a:lvl1pPr>
            <a:lvl2pPr marL="408334" indent="0" algn="l">
              <a:buNone/>
              <a:defRPr sz="2000"/>
            </a:lvl2pPr>
            <a:lvl3pPr marL="816667" indent="0">
              <a:buNone/>
              <a:defRPr sz="2000"/>
            </a:lvl3pPr>
            <a:lvl4pPr marL="1225000" indent="0">
              <a:buNone/>
              <a:defRPr/>
            </a:lvl4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8BB2681-5268-4EAA-91F5-36946AAE64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011680"/>
            <a:ext cx="6096000" cy="4762167"/>
          </a:xfrm>
          <a:solidFill>
            <a:schemeClr val="bg2"/>
          </a:solidFill>
        </p:spPr>
        <p:txBody>
          <a:bodyPr lIns="360000" tIns="39600" rIns="360000">
            <a:noAutofit/>
          </a:bodyPr>
          <a:lstStyle>
            <a:lvl1pPr marL="0" indent="0" algn="l">
              <a:buSzPct val="80000"/>
              <a:buFont typeface="Wingdings" charset="2"/>
              <a:buNone/>
              <a:defRPr sz="2400" cap="none">
                <a:solidFill>
                  <a:schemeClr val="tx2"/>
                </a:solidFill>
              </a:defRPr>
            </a:lvl1pPr>
            <a:lvl2pPr marL="408334" indent="0" algn="l">
              <a:buNone/>
              <a:defRPr sz="2000"/>
            </a:lvl2pPr>
            <a:lvl3pPr marL="816667" indent="0">
              <a:buNone/>
              <a:defRPr sz="2000"/>
            </a:lvl3pPr>
            <a:lvl4pPr marL="1225000" indent="0">
              <a:buNone/>
              <a:defRPr/>
            </a:lvl4pPr>
          </a:lstStyle>
          <a:p>
            <a:pPr lvl="0"/>
            <a:r>
              <a:rPr lang="en-GB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54612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576943"/>
            <a:ext cx="10972800" cy="2842724"/>
          </a:xfrm>
          <a:prstGeom prst="rect">
            <a:avLst/>
          </a:prstGeom>
        </p:spPr>
        <p:txBody>
          <a:bodyPr vert="horz" lIns="81666" tIns="40833" rIns="81666" bIns="40833" rtlCol="0" anchor="b">
            <a:normAutofit/>
          </a:bodyPr>
          <a:lstStyle/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554644"/>
            <a:ext cx="12191999" cy="3303356"/>
          </a:xfrm>
          <a:prstGeom prst="rect">
            <a:avLst/>
          </a:prstGeom>
          <a:solidFill>
            <a:schemeClr val="bg2"/>
          </a:solidFill>
        </p:spPr>
        <p:txBody>
          <a:bodyPr vert="horz" lIns="81666" tIns="360000" rIns="81666" bIns="40833" rtlCol="0">
            <a:normAutofit/>
          </a:bodyPr>
          <a:lstStyle/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261989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6" r:id="rId3"/>
    <p:sldLayoutId id="2147483707" r:id="rId4"/>
    <p:sldLayoutId id="2147483738" r:id="rId5"/>
  </p:sldLayoutIdLst>
  <p:hf hdr="0" ftr="0" dt="0"/>
  <p:txStyles>
    <p:titleStyle>
      <a:lvl1pPr algn="ctr" defTabSz="408334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ctr" defTabSz="408334" rtl="0" eaLnBrk="1" latinLnBrk="0" hangingPunct="1">
        <a:spcBef>
          <a:spcPct val="20000"/>
        </a:spcBef>
        <a:buFont typeface="Arial"/>
        <a:buNone/>
        <a:defRPr sz="300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663543" indent="-255209" algn="l" defTabSz="408334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835" indent="-204168" algn="l" defTabSz="408334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9168" indent="-204168" algn="l" defTabSz="408334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7503" indent="-204168" algn="l" defTabSz="408334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835" indent="-204168" algn="l" defTabSz="40833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4170" indent="-204168" algn="l" defTabSz="40833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2504" indent="-204168" algn="l" defTabSz="40833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838" indent="-204168" algn="l" defTabSz="40833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34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67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5002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336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669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0003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8338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6670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2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F8D0BB-89DC-4376-99DB-8D1135B8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Theory </a:t>
            </a:r>
            <a:r>
              <a:rPr lang="en-GB"/>
              <a:t>Lecture 2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D3203-CCCB-4181-8A82-F876C300D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Linear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88937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B3C2-EFAC-403F-A6C0-CC955C0D0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Linked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1BB42-27D1-48A7-9F2C-6EB0F7BDA8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766" y="2011679"/>
            <a:ext cx="11106150" cy="4496697"/>
          </a:xfrm>
        </p:spPr>
        <p:txBody>
          <a:bodyPr/>
          <a:lstStyle/>
          <a:p>
            <a:r>
              <a:rPr lang="en-GB" dirty="0"/>
              <a:t>The alternative to an array is linked data</a:t>
            </a:r>
          </a:p>
          <a:p>
            <a:r>
              <a:rPr lang="en-GB" dirty="0"/>
              <a:t>An extra piece of data, the link, indicates where the next item is in memory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is a linked list</a:t>
            </a:r>
            <a:endParaRPr lang="en-GB" b="1" dirty="0"/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An example of a linked data structure</a:t>
            </a:r>
          </a:p>
          <a:p>
            <a:r>
              <a:rPr lang="en-GB" dirty="0"/>
              <a:t>The elements are accessed by moving through the list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To access item 3, start at the Head and follow next 3 times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50B47B-CFB2-4747-BDE7-29D49F89FF99}"/>
              </a:ext>
            </a:extLst>
          </p:cNvPr>
          <p:cNvSpPr/>
          <p:nvPr/>
        </p:nvSpPr>
        <p:spPr>
          <a:xfrm>
            <a:off x="1109658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5441F2-2DAC-4F6C-B911-1B6EB4FC1AF0}"/>
              </a:ext>
            </a:extLst>
          </p:cNvPr>
          <p:cNvSpPr/>
          <p:nvPr/>
        </p:nvSpPr>
        <p:spPr>
          <a:xfrm>
            <a:off x="1749930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C0C07B-DC3C-4ABA-93D9-252480D728BE}"/>
              </a:ext>
            </a:extLst>
          </p:cNvPr>
          <p:cNvSpPr/>
          <p:nvPr/>
        </p:nvSpPr>
        <p:spPr>
          <a:xfrm>
            <a:off x="3286314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7509D-AE53-47C5-AA61-6A6E9758FA53}"/>
              </a:ext>
            </a:extLst>
          </p:cNvPr>
          <p:cNvSpPr/>
          <p:nvPr/>
        </p:nvSpPr>
        <p:spPr>
          <a:xfrm>
            <a:off x="3926586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92BA86-39AF-4694-8C1A-BCEA6E7219EE}"/>
              </a:ext>
            </a:extLst>
          </p:cNvPr>
          <p:cNvSpPr/>
          <p:nvPr/>
        </p:nvSpPr>
        <p:spPr>
          <a:xfrm>
            <a:off x="9816283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6039FF-A831-4EB2-A71A-C08A289B42F4}"/>
              </a:ext>
            </a:extLst>
          </p:cNvPr>
          <p:cNvSpPr/>
          <p:nvPr/>
        </p:nvSpPr>
        <p:spPr>
          <a:xfrm>
            <a:off x="8270754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0E2A80-C85F-462B-A408-3C2FC593E867}"/>
              </a:ext>
            </a:extLst>
          </p:cNvPr>
          <p:cNvSpPr/>
          <p:nvPr/>
        </p:nvSpPr>
        <p:spPr>
          <a:xfrm>
            <a:off x="7639626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21411B-2C1C-4F7C-BBE1-DD467CFDE4F9}"/>
              </a:ext>
            </a:extLst>
          </p:cNvPr>
          <p:cNvSpPr/>
          <p:nvPr/>
        </p:nvSpPr>
        <p:spPr>
          <a:xfrm>
            <a:off x="6103242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6AFF39-5A44-4443-A412-7F90BCB53711}"/>
              </a:ext>
            </a:extLst>
          </p:cNvPr>
          <p:cNvSpPr/>
          <p:nvPr/>
        </p:nvSpPr>
        <p:spPr>
          <a:xfrm>
            <a:off x="5462970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D62F73-5D45-4BF7-853A-3594B87A096C}"/>
              </a:ext>
            </a:extLst>
          </p:cNvPr>
          <p:cNvSpPr txBox="1"/>
          <p:nvPr/>
        </p:nvSpPr>
        <p:spPr>
          <a:xfrm>
            <a:off x="990211" y="2872602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2ACC0F5F-9020-4613-B5F6-A3AA78554CEF}"/>
              </a:ext>
            </a:extLst>
          </p:cNvPr>
          <p:cNvSpPr/>
          <p:nvPr/>
        </p:nvSpPr>
        <p:spPr>
          <a:xfrm rot="16200000">
            <a:off x="1349285" y="3684449"/>
            <a:ext cx="155448" cy="6347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1D60D8-6F33-4C2B-BC45-335F1F134483}"/>
              </a:ext>
            </a:extLst>
          </p:cNvPr>
          <p:cNvSpPr txBox="1"/>
          <p:nvPr/>
        </p:nvSpPr>
        <p:spPr>
          <a:xfrm>
            <a:off x="976692" y="4143759"/>
            <a:ext cx="182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Size of one element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AC7B7EE2-F690-4F2D-92B9-7F9F3E8D1780}"/>
              </a:ext>
            </a:extLst>
          </p:cNvPr>
          <p:cNvSpPr/>
          <p:nvPr/>
        </p:nvSpPr>
        <p:spPr>
          <a:xfrm rot="18819208">
            <a:off x="2292273" y="2981170"/>
            <a:ext cx="1190584" cy="1307367"/>
          </a:xfrm>
          <a:prstGeom prst="arc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FA09B2E2-A504-4969-9E49-9811E83BA71C}"/>
              </a:ext>
            </a:extLst>
          </p:cNvPr>
          <p:cNvSpPr/>
          <p:nvPr/>
        </p:nvSpPr>
        <p:spPr>
          <a:xfrm rot="18819208">
            <a:off x="4470870" y="2981171"/>
            <a:ext cx="1190584" cy="1307367"/>
          </a:xfrm>
          <a:prstGeom prst="arc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408C841B-E761-400B-9D65-E3CE8A4BEEB2}"/>
              </a:ext>
            </a:extLst>
          </p:cNvPr>
          <p:cNvSpPr/>
          <p:nvPr/>
        </p:nvSpPr>
        <p:spPr>
          <a:xfrm rot="18819208">
            <a:off x="6641824" y="2981171"/>
            <a:ext cx="1190584" cy="1307367"/>
          </a:xfrm>
          <a:prstGeom prst="arc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FD6AD6F-88AC-4C94-AFDB-59F57E2511C2}"/>
              </a:ext>
            </a:extLst>
          </p:cNvPr>
          <p:cNvSpPr/>
          <p:nvPr/>
        </p:nvSpPr>
        <p:spPr>
          <a:xfrm rot="18819208">
            <a:off x="8812777" y="2996846"/>
            <a:ext cx="1190584" cy="1307367"/>
          </a:xfrm>
          <a:prstGeom prst="arc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97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B3C2-EFAC-403F-A6C0-CC955C0D0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Operations on Linked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1BB42-27D1-48A7-9F2C-6EB0F7BDA8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766" y="1871829"/>
            <a:ext cx="11106150" cy="4496697"/>
          </a:xfrm>
        </p:spPr>
        <p:txBody>
          <a:bodyPr/>
          <a:lstStyle/>
          <a:p>
            <a:r>
              <a:rPr lang="en-GB" dirty="0"/>
              <a:t>Advantages of linked list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Inserting and deleting elements easy (constant number of operations when position known)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No moving of data, new item can be anywhere in memory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751234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751234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r>
              <a:rPr lang="en-GB" dirty="0"/>
              <a:t>Disadvantages of linked list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List must be scanned to locate element (</a:t>
            </a:r>
            <a:r>
              <a:rPr lang="en-GB" i="1" dirty="0"/>
              <a:t>n</a:t>
            </a:r>
            <a:r>
              <a:rPr lang="en-GB" dirty="0"/>
              <a:t> links to find element </a:t>
            </a:r>
            <a:r>
              <a:rPr lang="en-GB" i="1" dirty="0"/>
              <a:t>n</a:t>
            </a:r>
            <a:r>
              <a:rPr lang="en-GB" dirty="0"/>
              <a:t>)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Extra memory for links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Non-locality in memory, may increase access time</a:t>
            </a:r>
          </a:p>
          <a:p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EB8CEE-F8EC-404C-823C-4178B196E094}"/>
              </a:ext>
            </a:extLst>
          </p:cNvPr>
          <p:cNvSpPr/>
          <p:nvPr/>
        </p:nvSpPr>
        <p:spPr>
          <a:xfrm>
            <a:off x="1104087" y="3444823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CDC3EB-FF27-4836-8B8B-1C8B9BD1F86B}"/>
              </a:ext>
            </a:extLst>
          </p:cNvPr>
          <p:cNvSpPr/>
          <p:nvPr/>
        </p:nvSpPr>
        <p:spPr>
          <a:xfrm>
            <a:off x="1744359" y="3444823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B8ED08-75E7-4117-9E13-3D1F25511FE7}"/>
              </a:ext>
            </a:extLst>
          </p:cNvPr>
          <p:cNvSpPr/>
          <p:nvPr/>
        </p:nvSpPr>
        <p:spPr>
          <a:xfrm>
            <a:off x="3280743" y="3444823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1D841E-9873-4C80-ABFC-1550D7FCE324}"/>
              </a:ext>
            </a:extLst>
          </p:cNvPr>
          <p:cNvSpPr/>
          <p:nvPr/>
        </p:nvSpPr>
        <p:spPr>
          <a:xfrm>
            <a:off x="3921015" y="3444823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902499-0BB4-413F-974D-0D3B0C2AF118}"/>
              </a:ext>
            </a:extLst>
          </p:cNvPr>
          <p:cNvSpPr/>
          <p:nvPr/>
        </p:nvSpPr>
        <p:spPr>
          <a:xfrm>
            <a:off x="8265183" y="3444823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D9C204-57E7-484D-B719-8B56C63D2800}"/>
              </a:ext>
            </a:extLst>
          </p:cNvPr>
          <p:cNvSpPr/>
          <p:nvPr/>
        </p:nvSpPr>
        <p:spPr>
          <a:xfrm>
            <a:off x="7634055" y="3444823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632B9D-39FB-4155-A62F-C64C4F28A69C}"/>
              </a:ext>
            </a:extLst>
          </p:cNvPr>
          <p:cNvSpPr/>
          <p:nvPr/>
        </p:nvSpPr>
        <p:spPr>
          <a:xfrm>
            <a:off x="6157416" y="407952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32F424-E525-45CC-99FE-A059F9AA2EFE}"/>
              </a:ext>
            </a:extLst>
          </p:cNvPr>
          <p:cNvSpPr/>
          <p:nvPr/>
        </p:nvSpPr>
        <p:spPr>
          <a:xfrm>
            <a:off x="5517144" y="407952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0CE99F-1254-41B0-A2E1-8F79D89AFD71}"/>
              </a:ext>
            </a:extLst>
          </p:cNvPr>
          <p:cNvSpPr txBox="1"/>
          <p:nvPr/>
        </p:nvSpPr>
        <p:spPr>
          <a:xfrm>
            <a:off x="984640" y="3092821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8FFBA7BC-0A92-4D72-A581-B213E3F0C522}"/>
              </a:ext>
            </a:extLst>
          </p:cNvPr>
          <p:cNvSpPr/>
          <p:nvPr/>
        </p:nvSpPr>
        <p:spPr>
          <a:xfrm rot="18819208">
            <a:off x="2292272" y="3217838"/>
            <a:ext cx="1190584" cy="1307367"/>
          </a:xfrm>
          <a:prstGeom prst="arc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AC7167B5-A1BD-42F4-BBFB-41CA1019D263}"/>
              </a:ext>
            </a:extLst>
          </p:cNvPr>
          <p:cNvSpPr/>
          <p:nvPr/>
        </p:nvSpPr>
        <p:spPr>
          <a:xfrm rot="18767378">
            <a:off x="6646370" y="3852357"/>
            <a:ext cx="1190584" cy="1307367"/>
          </a:xfrm>
          <a:prstGeom prst="arc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92A1321B-DD82-4B27-A000-980E12CDC1D1}"/>
              </a:ext>
            </a:extLst>
          </p:cNvPr>
          <p:cNvSpPr/>
          <p:nvPr/>
        </p:nvSpPr>
        <p:spPr>
          <a:xfrm rot="18767378">
            <a:off x="4411785" y="3871502"/>
            <a:ext cx="1279548" cy="1323442"/>
          </a:xfrm>
          <a:prstGeom prst="arc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DD7B6B-BFFF-4E77-98B2-04B24F82A1CA}"/>
              </a:ext>
            </a:extLst>
          </p:cNvPr>
          <p:cNvSpPr/>
          <p:nvPr/>
        </p:nvSpPr>
        <p:spPr>
          <a:xfrm>
            <a:off x="4561242" y="3130409"/>
            <a:ext cx="3033657" cy="301280"/>
          </a:xfrm>
          <a:custGeom>
            <a:avLst/>
            <a:gdLst>
              <a:gd name="connsiteX0" fmla="*/ 0 w 3033657"/>
              <a:gd name="connsiteY0" fmla="*/ 279765 h 301280"/>
              <a:gd name="connsiteX1" fmla="*/ 1420010 w 3033657"/>
              <a:gd name="connsiteY1" fmla="*/ 66 h 301280"/>
              <a:gd name="connsiteX2" fmla="*/ 3033657 w 3033657"/>
              <a:gd name="connsiteY2" fmla="*/ 301280 h 30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657" h="301280">
                <a:moveTo>
                  <a:pt x="0" y="279765"/>
                </a:moveTo>
                <a:cubicBezTo>
                  <a:pt x="457200" y="138122"/>
                  <a:pt x="914401" y="-3520"/>
                  <a:pt x="1420010" y="66"/>
                </a:cubicBezTo>
                <a:cubicBezTo>
                  <a:pt x="1925619" y="3652"/>
                  <a:pt x="2915323" y="231355"/>
                  <a:pt x="3033657" y="3012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3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40" grpId="0" animBg="1"/>
      <p:bldP spid="41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B3C2-EFAC-403F-A6C0-CC955C0D0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Doubly Linked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1BB42-27D1-48A7-9F2C-6EB0F7BDA8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766" y="2011679"/>
            <a:ext cx="11106150" cy="4496697"/>
          </a:xfrm>
        </p:spPr>
        <p:txBody>
          <a:bodyPr/>
          <a:lstStyle/>
          <a:p>
            <a:r>
              <a:rPr lang="en-GB" dirty="0"/>
              <a:t>A doubly linked list contains an additional link to the previous item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This allows us to traverse the list in either direction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Also store head(first) and tail(last), so we can traverse from end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751234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751234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751234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751234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Example: Delete item y</a:t>
            </a:r>
          </a:p>
          <a:p>
            <a:pPr marL="1159567" lvl="2" indent="-342900">
              <a:buFont typeface="Arial" panose="020B0604020202020204" pitchFamily="34" charset="0"/>
              <a:buChar char="•"/>
            </a:pPr>
            <a:r>
              <a:rPr lang="en-GB" dirty="0"/>
              <a:t>Need to update both the previous element x and next element z</a:t>
            </a:r>
          </a:p>
          <a:p>
            <a:pPr marL="1159567" lvl="2" indent="-342900">
              <a:buFont typeface="Arial" panose="020B0604020202020204" pitchFamily="34" charset="0"/>
              <a:buChar char="•"/>
            </a:pPr>
            <a:r>
              <a:rPr lang="en-GB" dirty="0"/>
              <a:t>In singly linked list must traverse from the start to find element x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50B47B-CFB2-4747-BDE7-29D49F89FF99}"/>
              </a:ext>
            </a:extLst>
          </p:cNvPr>
          <p:cNvSpPr/>
          <p:nvPr/>
        </p:nvSpPr>
        <p:spPr>
          <a:xfrm>
            <a:off x="1852106" y="387577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5441F2-2DAC-4F6C-B911-1B6EB4FC1AF0}"/>
              </a:ext>
            </a:extLst>
          </p:cNvPr>
          <p:cNvSpPr/>
          <p:nvPr/>
        </p:nvSpPr>
        <p:spPr>
          <a:xfrm>
            <a:off x="2492378" y="387577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dirty="0"/>
              <a:t>next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72E6ED-4B2C-4D0B-B746-04B03BEE04BA}"/>
              </a:ext>
            </a:extLst>
          </p:cNvPr>
          <p:cNvSpPr/>
          <p:nvPr/>
        </p:nvSpPr>
        <p:spPr>
          <a:xfrm>
            <a:off x="3127079" y="387577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dirty="0" err="1"/>
              <a:t>prev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156114-2461-480F-808F-F57AE1CA27FD}"/>
              </a:ext>
            </a:extLst>
          </p:cNvPr>
          <p:cNvSpPr/>
          <p:nvPr/>
        </p:nvSpPr>
        <p:spPr>
          <a:xfrm>
            <a:off x="4857052" y="387577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y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59E35E-9B6B-490C-8ADA-FCF88F30877C}"/>
              </a:ext>
            </a:extLst>
          </p:cNvPr>
          <p:cNvSpPr/>
          <p:nvPr/>
        </p:nvSpPr>
        <p:spPr>
          <a:xfrm>
            <a:off x="5497324" y="387577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dirty="0"/>
              <a:t>next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1CE88C-AFF0-469D-853A-1DE6971F4C69}"/>
              </a:ext>
            </a:extLst>
          </p:cNvPr>
          <p:cNvSpPr/>
          <p:nvPr/>
        </p:nvSpPr>
        <p:spPr>
          <a:xfrm>
            <a:off x="6132025" y="387577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dirty="0" err="1"/>
              <a:t>prev</a:t>
            </a: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5F59A9-56F4-45F8-85B0-76AFDB499B25}"/>
              </a:ext>
            </a:extLst>
          </p:cNvPr>
          <p:cNvSpPr/>
          <p:nvPr/>
        </p:nvSpPr>
        <p:spPr>
          <a:xfrm>
            <a:off x="7818734" y="3862326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z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E22B59-D0B8-473F-AD03-018C15F70C74}"/>
              </a:ext>
            </a:extLst>
          </p:cNvPr>
          <p:cNvSpPr/>
          <p:nvPr/>
        </p:nvSpPr>
        <p:spPr>
          <a:xfrm>
            <a:off x="8459006" y="3862326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dirty="0"/>
              <a:t>next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BFC49A-3484-447B-BB21-BEE497540E7C}"/>
              </a:ext>
            </a:extLst>
          </p:cNvPr>
          <p:cNvSpPr/>
          <p:nvPr/>
        </p:nvSpPr>
        <p:spPr>
          <a:xfrm>
            <a:off x="9093707" y="3862326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dirty="0" err="1"/>
              <a:t>prev</a:t>
            </a:r>
            <a:endParaRPr lang="en-GB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718E935-DA41-4AFC-9F83-898D983387D2}"/>
              </a:ext>
            </a:extLst>
          </p:cNvPr>
          <p:cNvSpPr/>
          <p:nvPr/>
        </p:nvSpPr>
        <p:spPr>
          <a:xfrm>
            <a:off x="2781017" y="3561046"/>
            <a:ext cx="2076035" cy="301280"/>
          </a:xfrm>
          <a:custGeom>
            <a:avLst/>
            <a:gdLst>
              <a:gd name="connsiteX0" fmla="*/ 0 w 3033657"/>
              <a:gd name="connsiteY0" fmla="*/ 279765 h 301280"/>
              <a:gd name="connsiteX1" fmla="*/ 1420010 w 3033657"/>
              <a:gd name="connsiteY1" fmla="*/ 66 h 301280"/>
              <a:gd name="connsiteX2" fmla="*/ 3033657 w 3033657"/>
              <a:gd name="connsiteY2" fmla="*/ 301280 h 30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657" h="301280">
                <a:moveTo>
                  <a:pt x="0" y="279765"/>
                </a:moveTo>
                <a:cubicBezTo>
                  <a:pt x="457200" y="138122"/>
                  <a:pt x="914401" y="-3520"/>
                  <a:pt x="1420010" y="66"/>
                </a:cubicBezTo>
                <a:cubicBezTo>
                  <a:pt x="1925619" y="3652"/>
                  <a:pt x="2915323" y="231355"/>
                  <a:pt x="3033657" y="3012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0E78D13-1BF0-4C00-894F-4EF3063C38E6}"/>
              </a:ext>
            </a:extLst>
          </p:cNvPr>
          <p:cNvSpPr/>
          <p:nvPr/>
        </p:nvSpPr>
        <p:spPr>
          <a:xfrm>
            <a:off x="5739913" y="3561046"/>
            <a:ext cx="2076035" cy="301280"/>
          </a:xfrm>
          <a:custGeom>
            <a:avLst/>
            <a:gdLst>
              <a:gd name="connsiteX0" fmla="*/ 0 w 3033657"/>
              <a:gd name="connsiteY0" fmla="*/ 279765 h 301280"/>
              <a:gd name="connsiteX1" fmla="*/ 1420010 w 3033657"/>
              <a:gd name="connsiteY1" fmla="*/ 66 h 301280"/>
              <a:gd name="connsiteX2" fmla="*/ 3033657 w 3033657"/>
              <a:gd name="connsiteY2" fmla="*/ 301280 h 30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657" h="301280">
                <a:moveTo>
                  <a:pt x="0" y="279765"/>
                </a:moveTo>
                <a:cubicBezTo>
                  <a:pt x="457200" y="138122"/>
                  <a:pt x="914401" y="-3520"/>
                  <a:pt x="1420010" y="66"/>
                </a:cubicBezTo>
                <a:cubicBezTo>
                  <a:pt x="1925619" y="3652"/>
                  <a:pt x="2915323" y="231355"/>
                  <a:pt x="3033657" y="3012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E32C67-F1F2-4D5D-828B-402D3D5F6C71}"/>
              </a:ext>
            </a:extLst>
          </p:cNvPr>
          <p:cNvSpPr/>
          <p:nvPr/>
        </p:nvSpPr>
        <p:spPr>
          <a:xfrm rot="10800000">
            <a:off x="1852106" y="4523923"/>
            <a:ext cx="4586328" cy="301280"/>
          </a:xfrm>
          <a:custGeom>
            <a:avLst/>
            <a:gdLst>
              <a:gd name="connsiteX0" fmla="*/ 0 w 3033657"/>
              <a:gd name="connsiteY0" fmla="*/ 279765 h 301280"/>
              <a:gd name="connsiteX1" fmla="*/ 1420010 w 3033657"/>
              <a:gd name="connsiteY1" fmla="*/ 66 h 301280"/>
              <a:gd name="connsiteX2" fmla="*/ 3033657 w 3033657"/>
              <a:gd name="connsiteY2" fmla="*/ 301280 h 30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657" h="301280">
                <a:moveTo>
                  <a:pt x="0" y="279765"/>
                </a:moveTo>
                <a:cubicBezTo>
                  <a:pt x="457200" y="138122"/>
                  <a:pt x="914401" y="-3520"/>
                  <a:pt x="1420010" y="66"/>
                </a:cubicBezTo>
                <a:cubicBezTo>
                  <a:pt x="1925619" y="3652"/>
                  <a:pt x="2915323" y="231355"/>
                  <a:pt x="3033657" y="3012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097544F-132D-42D8-9F5F-69698419EDFF}"/>
              </a:ext>
            </a:extLst>
          </p:cNvPr>
          <p:cNvSpPr/>
          <p:nvPr/>
        </p:nvSpPr>
        <p:spPr>
          <a:xfrm rot="10800000">
            <a:off x="4824729" y="4511772"/>
            <a:ext cx="4586328" cy="301280"/>
          </a:xfrm>
          <a:custGeom>
            <a:avLst/>
            <a:gdLst>
              <a:gd name="connsiteX0" fmla="*/ 0 w 3033657"/>
              <a:gd name="connsiteY0" fmla="*/ 279765 h 301280"/>
              <a:gd name="connsiteX1" fmla="*/ 1420010 w 3033657"/>
              <a:gd name="connsiteY1" fmla="*/ 66 h 301280"/>
              <a:gd name="connsiteX2" fmla="*/ 3033657 w 3033657"/>
              <a:gd name="connsiteY2" fmla="*/ 301280 h 30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657" h="301280">
                <a:moveTo>
                  <a:pt x="0" y="279765"/>
                </a:moveTo>
                <a:cubicBezTo>
                  <a:pt x="457200" y="138122"/>
                  <a:pt x="914401" y="-3520"/>
                  <a:pt x="1420010" y="66"/>
                </a:cubicBezTo>
                <a:cubicBezTo>
                  <a:pt x="1925619" y="3652"/>
                  <a:pt x="2915323" y="231355"/>
                  <a:pt x="3033657" y="3012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674C23-9E47-4231-B6DB-17BE223B0ADF}"/>
              </a:ext>
            </a:extLst>
          </p:cNvPr>
          <p:cNvSpPr/>
          <p:nvPr/>
        </p:nvSpPr>
        <p:spPr>
          <a:xfrm rot="10800000">
            <a:off x="1852105" y="4522626"/>
            <a:ext cx="7711351" cy="301280"/>
          </a:xfrm>
          <a:custGeom>
            <a:avLst/>
            <a:gdLst>
              <a:gd name="connsiteX0" fmla="*/ 0 w 3033657"/>
              <a:gd name="connsiteY0" fmla="*/ 279765 h 301280"/>
              <a:gd name="connsiteX1" fmla="*/ 1420010 w 3033657"/>
              <a:gd name="connsiteY1" fmla="*/ 66 h 301280"/>
              <a:gd name="connsiteX2" fmla="*/ 3033657 w 3033657"/>
              <a:gd name="connsiteY2" fmla="*/ 301280 h 30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657" h="301280">
                <a:moveTo>
                  <a:pt x="0" y="279765"/>
                </a:moveTo>
                <a:cubicBezTo>
                  <a:pt x="457200" y="138122"/>
                  <a:pt x="914401" y="-3520"/>
                  <a:pt x="1420010" y="66"/>
                </a:cubicBezTo>
                <a:cubicBezTo>
                  <a:pt x="1925619" y="3652"/>
                  <a:pt x="2915323" y="231355"/>
                  <a:pt x="3033657" y="30128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0BC89BF-A682-4F5D-A62A-99BE6D889E47}"/>
              </a:ext>
            </a:extLst>
          </p:cNvPr>
          <p:cNvSpPr/>
          <p:nvPr/>
        </p:nvSpPr>
        <p:spPr>
          <a:xfrm>
            <a:off x="2809728" y="3523088"/>
            <a:ext cx="5006220" cy="301280"/>
          </a:xfrm>
          <a:custGeom>
            <a:avLst/>
            <a:gdLst>
              <a:gd name="connsiteX0" fmla="*/ 0 w 3033657"/>
              <a:gd name="connsiteY0" fmla="*/ 279765 h 301280"/>
              <a:gd name="connsiteX1" fmla="*/ 1420010 w 3033657"/>
              <a:gd name="connsiteY1" fmla="*/ 66 h 301280"/>
              <a:gd name="connsiteX2" fmla="*/ 3033657 w 3033657"/>
              <a:gd name="connsiteY2" fmla="*/ 301280 h 30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657" h="301280">
                <a:moveTo>
                  <a:pt x="0" y="279765"/>
                </a:moveTo>
                <a:cubicBezTo>
                  <a:pt x="457200" y="138122"/>
                  <a:pt x="914401" y="-3520"/>
                  <a:pt x="1420010" y="66"/>
                </a:cubicBezTo>
                <a:cubicBezTo>
                  <a:pt x="1925619" y="3652"/>
                  <a:pt x="2915323" y="231355"/>
                  <a:pt x="3033657" y="30128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D7703E6-195C-4A42-A2C3-380DE411F751}"/>
              </a:ext>
            </a:extLst>
          </p:cNvPr>
          <p:cNvSpPr/>
          <p:nvPr/>
        </p:nvSpPr>
        <p:spPr>
          <a:xfrm>
            <a:off x="-168462" y="3523088"/>
            <a:ext cx="2076035" cy="301280"/>
          </a:xfrm>
          <a:custGeom>
            <a:avLst/>
            <a:gdLst>
              <a:gd name="connsiteX0" fmla="*/ 0 w 3033657"/>
              <a:gd name="connsiteY0" fmla="*/ 279765 h 301280"/>
              <a:gd name="connsiteX1" fmla="*/ 1420010 w 3033657"/>
              <a:gd name="connsiteY1" fmla="*/ 66 h 301280"/>
              <a:gd name="connsiteX2" fmla="*/ 3033657 w 3033657"/>
              <a:gd name="connsiteY2" fmla="*/ 301280 h 30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657" h="301280">
                <a:moveTo>
                  <a:pt x="0" y="279765"/>
                </a:moveTo>
                <a:cubicBezTo>
                  <a:pt x="457200" y="138122"/>
                  <a:pt x="914401" y="-3520"/>
                  <a:pt x="1420010" y="66"/>
                </a:cubicBezTo>
                <a:cubicBezTo>
                  <a:pt x="1925619" y="3652"/>
                  <a:pt x="2915323" y="231355"/>
                  <a:pt x="3033657" y="3012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3FC38EC-8071-4D3D-84CE-A19AC6CCE7BE}"/>
              </a:ext>
            </a:extLst>
          </p:cNvPr>
          <p:cNvSpPr/>
          <p:nvPr/>
        </p:nvSpPr>
        <p:spPr>
          <a:xfrm rot="10800000">
            <a:off x="-905126" y="4483514"/>
            <a:ext cx="4586328" cy="301280"/>
          </a:xfrm>
          <a:custGeom>
            <a:avLst/>
            <a:gdLst>
              <a:gd name="connsiteX0" fmla="*/ 0 w 3033657"/>
              <a:gd name="connsiteY0" fmla="*/ 279765 h 301280"/>
              <a:gd name="connsiteX1" fmla="*/ 1420010 w 3033657"/>
              <a:gd name="connsiteY1" fmla="*/ 66 h 301280"/>
              <a:gd name="connsiteX2" fmla="*/ 3033657 w 3033657"/>
              <a:gd name="connsiteY2" fmla="*/ 301280 h 30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657" h="301280">
                <a:moveTo>
                  <a:pt x="0" y="279765"/>
                </a:moveTo>
                <a:cubicBezTo>
                  <a:pt x="457200" y="138122"/>
                  <a:pt x="914401" y="-3520"/>
                  <a:pt x="1420010" y="66"/>
                </a:cubicBezTo>
                <a:cubicBezTo>
                  <a:pt x="1925619" y="3652"/>
                  <a:pt x="2915323" y="231355"/>
                  <a:pt x="3033657" y="3012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EB9E04B-D2BA-4225-8FD8-7E272AA0EBA8}"/>
              </a:ext>
            </a:extLst>
          </p:cNvPr>
          <p:cNvSpPr/>
          <p:nvPr/>
        </p:nvSpPr>
        <p:spPr>
          <a:xfrm>
            <a:off x="8760272" y="3548247"/>
            <a:ext cx="2076035" cy="301280"/>
          </a:xfrm>
          <a:custGeom>
            <a:avLst/>
            <a:gdLst>
              <a:gd name="connsiteX0" fmla="*/ 0 w 3033657"/>
              <a:gd name="connsiteY0" fmla="*/ 279765 h 301280"/>
              <a:gd name="connsiteX1" fmla="*/ 1420010 w 3033657"/>
              <a:gd name="connsiteY1" fmla="*/ 66 h 301280"/>
              <a:gd name="connsiteX2" fmla="*/ 3033657 w 3033657"/>
              <a:gd name="connsiteY2" fmla="*/ 301280 h 30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657" h="301280">
                <a:moveTo>
                  <a:pt x="0" y="279765"/>
                </a:moveTo>
                <a:cubicBezTo>
                  <a:pt x="457200" y="138122"/>
                  <a:pt x="914401" y="-3520"/>
                  <a:pt x="1420010" y="66"/>
                </a:cubicBezTo>
                <a:cubicBezTo>
                  <a:pt x="1925619" y="3652"/>
                  <a:pt x="2915323" y="231355"/>
                  <a:pt x="3033657" y="3012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EBE90DF-238D-4573-849E-70C7E8076B2F}"/>
              </a:ext>
            </a:extLst>
          </p:cNvPr>
          <p:cNvSpPr/>
          <p:nvPr/>
        </p:nvSpPr>
        <p:spPr>
          <a:xfrm rot="10800000">
            <a:off x="7797353" y="4525138"/>
            <a:ext cx="4586328" cy="301280"/>
          </a:xfrm>
          <a:custGeom>
            <a:avLst/>
            <a:gdLst>
              <a:gd name="connsiteX0" fmla="*/ 0 w 3033657"/>
              <a:gd name="connsiteY0" fmla="*/ 279765 h 301280"/>
              <a:gd name="connsiteX1" fmla="*/ 1420010 w 3033657"/>
              <a:gd name="connsiteY1" fmla="*/ 66 h 301280"/>
              <a:gd name="connsiteX2" fmla="*/ 3033657 w 3033657"/>
              <a:gd name="connsiteY2" fmla="*/ 301280 h 30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657" h="301280">
                <a:moveTo>
                  <a:pt x="0" y="279765"/>
                </a:moveTo>
                <a:cubicBezTo>
                  <a:pt x="457200" y="138122"/>
                  <a:pt x="914401" y="-3520"/>
                  <a:pt x="1420010" y="66"/>
                </a:cubicBezTo>
                <a:cubicBezTo>
                  <a:pt x="1925619" y="3652"/>
                  <a:pt x="2915323" y="231355"/>
                  <a:pt x="3033657" y="3012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51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19" grpId="0" animBg="1"/>
      <p:bldP spid="20" grpId="0" animBg="1"/>
      <p:bldP spid="22" grpId="0" animBg="1"/>
      <p:bldP spid="24" grpId="0" animBg="1"/>
      <p:bldP spid="25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472F-90A4-4ACB-A3F0-0B1EE602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2086B-0925-4E47-B036-F6066DB45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bg2"/>
          </a:solidFill>
        </p:spPr>
        <p:txBody>
          <a:bodyPr/>
          <a:lstStyle/>
          <a:p>
            <a:endParaRPr lang="en-GB" dirty="0"/>
          </a:p>
        </p:txBody>
      </p:sp>
      <p:pic>
        <p:nvPicPr>
          <p:cNvPr id="6" name="Graphic 5" descr="Books">
            <a:extLst>
              <a:ext uri="{FF2B5EF4-FFF2-40B4-BE49-F238E27FC236}">
                <a16:creationId xmlns:a16="http://schemas.microsoft.com/office/drawing/2014/main" id="{7EE7A8D1-4C11-426D-9541-D0B3D1D0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2057400"/>
            <a:ext cx="3113314" cy="311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3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0E90-0341-485D-A3DB-4BCD4E02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Stack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2B53E-78D9-4F8A-BE2C-1B3146B8E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The stack is a last-in, first-out (LIFO) data structure </a:t>
            </a:r>
          </a:p>
          <a:p>
            <a:endParaRPr lang="en-GB" dirty="0"/>
          </a:p>
          <a:p>
            <a:r>
              <a:rPr lang="en-GB" dirty="0"/>
              <a:t>Can only access top item</a:t>
            </a:r>
          </a:p>
          <a:p>
            <a:endParaRPr lang="en-GB" dirty="0"/>
          </a:p>
          <a:p>
            <a:r>
              <a:rPr lang="en-GB" dirty="0"/>
              <a:t>Can be implemented as a list, top is last item</a:t>
            </a:r>
          </a:p>
          <a:p>
            <a:endParaRPr lang="en-GB" dirty="0"/>
          </a:p>
          <a:p>
            <a:r>
              <a:rPr lang="en-GB" dirty="0"/>
              <a:t>All operations O(1) time implemented as a contiguous array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If we know the maximum size</a:t>
            </a:r>
          </a:p>
          <a:p>
            <a:r>
              <a:rPr lang="en-GB" dirty="0"/>
              <a:t>See SOF1 week 9 practical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9CA99-945F-45C7-928B-ABD56E5C52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D8685F-C2AF-464B-AE4D-E0DEBF984B2C}"/>
              </a:ext>
            </a:extLst>
          </p:cNvPr>
          <p:cNvGrpSpPr/>
          <p:nvPr/>
        </p:nvGrpSpPr>
        <p:grpSpPr>
          <a:xfrm>
            <a:off x="6236971" y="2312016"/>
            <a:ext cx="5814059" cy="3962026"/>
            <a:chOff x="6187441" y="2098657"/>
            <a:chExt cx="5814059" cy="396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0CC10C-5C30-40E8-9F0C-21F2F08B452E}"/>
                    </a:ext>
                  </a:extLst>
                </p:cNvPr>
                <p:cNvSpPr txBox="1"/>
                <p:nvPr/>
              </p:nvSpPr>
              <p:spPr>
                <a:xfrm>
                  <a:off x="6187441" y="2490475"/>
                  <a:ext cx="5814059" cy="3570208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800" b="1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Organization</a:t>
                  </a:r>
                </a:p>
                <a:p>
                  <a:r>
                    <a:rPr lang="en-GB" sz="1400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Ordered</a:t>
                  </a:r>
                </a:p>
                <a:p>
                  <a:r>
                    <a:rPr lang="en-GB" sz="1400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Linear</a:t>
                  </a:r>
                </a:p>
                <a:p>
                  <a:r>
                    <a:rPr lang="en-GB" sz="1400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Access top element only</a:t>
                  </a:r>
                </a:p>
                <a:p>
                  <a:endParaRPr lang="en-GB" sz="1400" dirty="0">
                    <a:solidFill>
                      <a:schemeClr val="tx2"/>
                    </a:solidFill>
                    <a:cs typeface="Courier New" panose="02070309020205020404" pitchFamily="49" charset="0"/>
                  </a:endParaRPr>
                </a:p>
                <a:p>
                  <a:r>
                    <a:rPr lang="en-GB" sz="1800" b="1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Common operations</a:t>
                  </a:r>
                </a:p>
                <a:p>
                  <a:endParaRPr lang="en-GB" sz="1400" dirty="0">
                    <a:solidFill>
                      <a:schemeClr val="tx2"/>
                    </a:solidFill>
                    <a:cs typeface="Courier New" panose="02070309020205020404" pitchFamily="49" charset="0"/>
                  </a:endParaRPr>
                </a:p>
                <a:p>
                  <a:r>
                    <a:rPr lang="en-GB" b="1" dirty="0">
                      <a:solidFill>
                        <a:schemeClr val="tx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Push(v)</a:t>
                  </a:r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		(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)→(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𝑣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a14:m>
                  <a:r>
                    <a:rPr lang="en-GB" b="1" dirty="0">
                      <a:solidFill>
                        <a:schemeClr val="tx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add </a:t>
                  </a:r>
                  <a:r>
                    <a:rPr lang="en-GB" b="1" dirty="0">
                      <a:solidFill>
                        <a:schemeClr val="tx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v</a:t>
                  </a:r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 to top of stack</a:t>
                  </a:r>
                  <a:endParaRPr lang="en-GB" b="1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endParaRPr lang="en-GB" sz="1400" dirty="0">
                    <a:solidFill>
                      <a:schemeClr val="tx2"/>
                    </a:solidFill>
                    <a:cs typeface="Courier New" panose="02070309020205020404" pitchFamily="49" charset="0"/>
                  </a:endParaRPr>
                </a:p>
                <a:p>
                  <a:r>
                    <a:rPr lang="en-GB" b="1" dirty="0">
                      <a:solidFill>
                        <a:schemeClr val="tx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Pop()</a:t>
                  </a:r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			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𝑣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→(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a14:m>
                  <a:r>
                    <a:rPr lang="en-GB" b="1" dirty="0">
                      <a:solidFill>
                        <a:schemeClr val="tx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remove </a:t>
                  </a:r>
                  <a:r>
                    <a:rPr lang="en-GB" b="1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v</a:t>
                  </a:r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 from top and return </a:t>
                  </a:r>
                  <a:r>
                    <a:rPr lang="en-GB" b="1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v</a:t>
                  </a:r>
                  <a:endParaRPr lang="en-GB" b="1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endParaRPr lang="en-GB" sz="1400" b="1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GB" b="1" dirty="0">
                      <a:solidFill>
                        <a:schemeClr val="tx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Top()			</a:t>
                  </a:r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  <m:r>
                            <a:rPr lang="en-GB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𝑣</m:t>
                          </m:r>
                        </m:e>
                      </m:d>
                      <m:r>
                        <a:rPr lang="en-GB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→(</m:t>
                      </m:r>
                      <m:r>
                        <a:rPr lang="en-GB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𝑣</m:t>
                      </m:r>
                      <m:r>
                        <a:rPr lang="en-GB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r</m:t>
                      </m:r>
                    </m:oMath>
                  </a14:m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eturn </a:t>
                  </a:r>
                  <a:r>
                    <a:rPr lang="en-GB" b="1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v</a:t>
                  </a:r>
                  <a:endParaRPr lang="en-GB" b="1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endParaRPr lang="en-GB" sz="1400" b="1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GB" b="1" dirty="0">
                      <a:solidFill>
                        <a:schemeClr val="tx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Depth()		</a:t>
                  </a:r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Return the number of elements in the stack	</a:t>
                  </a:r>
                </a:p>
                <a:p>
                  <a:endParaRPr lang="en-GB" sz="1400" dirty="0">
                    <a:solidFill>
                      <a:schemeClr val="tx2"/>
                    </a:solidFill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0CC10C-5C30-40E8-9F0C-21F2F08B4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7441" y="2490475"/>
                  <a:ext cx="5814059" cy="3570208"/>
                </a:xfrm>
                <a:prstGeom prst="rect">
                  <a:avLst/>
                </a:prstGeom>
                <a:blipFill>
                  <a:blip r:embed="rId2"/>
                  <a:stretch>
                    <a:fillRect l="-626" t="-679"/>
                  </a:stretch>
                </a:blipFill>
                <a:ln w="25400"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: Single Corner Snipped 12">
              <a:extLst>
                <a:ext uri="{FF2B5EF4-FFF2-40B4-BE49-F238E27FC236}">
                  <a16:creationId xmlns:a16="http://schemas.microsoft.com/office/drawing/2014/main" id="{5DCF0E59-28ED-42B5-8611-0784778DA246}"/>
                </a:ext>
              </a:extLst>
            </p:cNvPr>
            <p:cNvSpPr/>
            <p:nvPr/>
          </p:nvSpPr>
          <p:spPr>
            <a:xfrm>
              <a:off x="6187441" y="2098657"/>
              <a:ext cx="2264771" cy="391818"/>
            </a:xfrm>
            <a:prstGeom prst="snip1Rect">
              <a:avLst>
                <a:gd name="adj" fmla="val 42711"/>
              </a:avLst>
            </a:prstGeom>
            <a:solidFill>
              <a:schemeClr val="bg2">
                <a:lumMod val="75000"/>
                <a:lumOff val="25000"/>
              </a:schemeClr>
            </a:solidFill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Stack Data 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9726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472F-90A4-4ACB-A3F0-0B1EE602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2086B-0925-4E47-B036-F6066DB45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bg2"/>
          </a:solidFill>
        </p:spPr>
        <p:txBody>
          <a:bodyPr/>
          <a:lstStyle/>
          <a:p>
            <a:endParaRPr lang="en-GB" dirty="0"/>
          </a:p>
        </p:txBody>
      </p:sp>
      <p:pic>
        <p:nvPicPr>
          <p:cNvPr id="6" name="Graphic 5" descr="Books">
            <a:extLst>
              <a:ext uri="{FF2B5EF4-FFF2-40B4-BE49-F238E27FC236}">
                <a16:creationId xmlns:a16="http://schemas.microsoft.com/office/drawing/2014/main" id="{7EE7A8D1-4C11-426D-9541-D0B3D1D0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2057400"/>
            <a:ext cx="3113314" cy="311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91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0E90-0341-485D-A3DB-4BCD4E02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Queue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2B53E-78D9-4F8A-BE2C-1B3146B8E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/>
              <a:t>The queue </a:t>
            </a:r>
            <a:r>
              <a:rPr lang="en-GB" dirty="0"/>
              <a:t>is a first-in, first-out (FIFO) data structure </a:t>
            </a:r>
          </a:p>
          <a:p>
            <a:endParaRPr lang="en-GB" dirty="0"/>
          </a:p>
          <a:p>
            <a:r>
              <a:rPr lang="en-GB" dirty="0"/>
              <a:t>Access items at the start, add items at the end</a:t>
            </a:r>
          </a:p>
          <a:p>
            <a:endParaRPr lang="en-GB" dirty="0"/>
          </a:p>
          <a:p>
            <a:r>
              <a:rPr lang="en-GB" dirty="0"/>
              <a:t>Can be implemented as a list</a:t>
            </a:r>
          </a:p>
          <a:p>
            <a:r>
              <a:rPr lang="en-GB" dirty="0"/>
              <a:t>All operations O(1) time implemented as a linked list</a:t>
            </a:r>
          </a:p>
          <a:p>
            <a:r>
              <a:rPr lang="en-GB" dirty="0"/>
              <a:t>See SOF1 week 9 practical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9CA99-945F-45C7-928B-ABD56E5C52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D8685F-C2AF-464B-AE4D-E0DEBF984B2C}"/>
              </a:ext>
            </a:extLst>
          </p:cNvPr>
          <p:cNvGrpSpPr/>
          <p:nvPr/>
        </p:nvGrpSpPr>
        <p:grpSpPr>
          <a:xfrm>
            <a:off x="6236971" y="2257860"/>
            <a:ext cx="5814059" cy="3962026"/>
            <a:chOff x="6187441" y="2098657"/>
            <a:chExt cx="5814059" cy="396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0CC10C-5C30-40E8-9F0C-21F2F08B452E}"/>
                    </a:ext>
                  </a:extLst>
                </p:cNvPr>
                <p:cNvSpPr txBox="1"/>
                <p:nvPr/>
              </p:nvSpPr>
              <p:spPr>
                <a:xfrm>
                  <a:off x="6187441" y="2490475"/>
                  <a:ext cx="5814059" cy="3570208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800" b="1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Organization</a:t>
                  </a:r>
                </a:p>
                <a:p>
                  <a:r>
                    <a:rPr lang="en-GB" sz="1400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Ordered</a:t>
                  </a:r>
                </a:p>
                <a:p>
                  <a:r>
                    <a:rPr lang="en-GB" sz="1400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Linear</a:t>
                  </a:r>
                </a:p>
                <a:p>
                  <a:r>
                    <a:rPr lang="en-GB" sz="1400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Access first element only</a:t>
                  </a:r>
                </a:p>
                <a:p>
                  <a:endParaRPr lang="en-GB" sz="1400" dirty="0">
                    <a:solidFill>
                      <a:schemeClr val="tx2"/>
                    </a:solidFill>
                    <a:cs typeface="Courier New" panose="02070309020205020404" pitchFamily="49" charset="0"/>
                  </a:endParaRPr>
                </a:p>
                <a:p>
                  <a:r>
                    <a:rPr lang="en-GB" sz="1800" b="1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Common operations</a:t>
                  </a:r>
                </a:p>
                <a:p>
                  <a:endParaRPr lang="en-GB" sz="1400" dirty="0">
                    <a:solidFill>
                      <a:schemeClr val="tx2"/>
                    </a:solidFill>
                    <a:cs typeface="Courier New" panose="02070309020205020404" pitchFamily="49" charset="0"/>
                  </a:endParaRPr>
                </a:p>
                <a:p>
                  <a:r>
                    <a:rPr lang="en-GB" b="1" dirty="0">
                      <a:solidFill>
                        <a:schemeClr val="tx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Enqueue(v)</a:t>
                  </a:r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		(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)→(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𝑣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a14:m>
                  <a:r>
                    <a:rPr lang="en-GB" b="1" dirty="0">
                      <a:solidFill>
                        <a:schemeClr val="tx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add </a:t>
                  </a:r>
                  <a:r>
                    <a:rPr lang="en-GB" b="1" dirty="0">
                      <a:solidFill>
                        <a:schemeClr val="tx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v</a:t>
                  </a:r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 to end of queue</a:t>
                  </a:r>
                  <a:endParaRPr lang="en-GB" b="1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endParaRPr lang="en-GB" sz="1400" dirty="0">
                    <a:solidFill>
                      <a:schemeClr val="tx2"/>
                    </a:solidFill>
                    <a:cs typeface="Courier New" panose="02070309020205020404" pitchFamily="49" charset="0"/>
                  </a:endParaRPr>
                </a:p>
                <a:p>
                  <a:r>
                    <a:rPr lang="en-GB" b="1" dirty="0">
                      <a:solidFill>
                        <a:schemeClr val="tx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Pop()</a:t>
                  </a:r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			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𝑣</m:t>
                          </m:r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→(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a14:m>
                  <a:r>
                    <a:rPr lang="en-GB" b="1" dirty="0">
                      <a:solidFill>
                        <a:schemeClr val="tx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remove </a:t>
                  </a:r>
                  <a:r>
                    <a:rPr lang="en-GB" b="1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v</a:t>
                  </a:r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 from start and return </a:t>
                  </a:r>
                  <a:r>
                    <a:rPr lang="en-GB" b="1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v</a:t>
                  </a:r>
                  <a:endParaRPr lang="en-GB" b="1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endParaRPr lang="en-GB" sz="1400" b="1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GB" b="1" dirty="0">
                      <a:solidFill>
                        <a:schemeClr val="tx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Peek()			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𝑣</m:t>
                          </m:r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→(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𝑣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GB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GB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r</m:t>
                      </m:r>
                    </m:oMath>
                  </a14:m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eturn </a:t>
                  </a:r>
                  <a:r>
                    <a:rPr lang="en-GB" b="1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v</a:t>
                  </a:r>
                  <a:endParaRPr lang="en-GB" b="1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endParaRPr lang="en-GB" sz="1400" b="1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GB" b="1" dirty="0">
                      <a:solidFill>
                        <a:schemeClr val="tx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Length()		</a:t>
                  </a:r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Return the number of elements in the queue</a:t>
                  </a:r>
                </a:p>
                <a:p>
                  <a:endParaRPr lang="en-GB" sz="1400" dirty="0">
                    <a:solidFill>
                      <a:schemeClr val="tx2"/>
                    </a:solidFill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0CC10C-5C30-40E8-9F0C-21F2F08B4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7441" y="2490475"/>
                  <a:ext cx="5814059" cy="3570208"/>
                </a:xfrm>
                <a:prstGeom prst="rect">
                  <a:avLst/>
                </a:prstGeom>
                <a:blipFill>
                  <a:blip r:embed="rId2"/>
                  <a:stretch>
                    <a:fillRect l="-626" t="-679"/>
                  </a:stretch>
                </a:blipFill>
                <a:ln w="25400"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: Single Corner Snipped 12">
              <a:extLst>
                <a:ext uri="{FF2B5EF4-FFF2-40B4-BE49-F238E27FC236}">
                  <a16:creationId xmlns:a16="http://schemas.microsoft.com/office/drawing/2014/main" id="{5DCF0E59-28ED-42B5-8611-0784778DA246}"/>
                </a:ext>
              </a:extLst>
            </p:cNvPr>
            <p:cNvSpPr/>
            <p:nvPr/>
          </p:nvSpPr>
          <p:spPr>
            <a:xfrm>
              <a:off x="6187441" y="2098657"/>
              <a:ext cx="2384515" cy="391818"/>
            </a:xfrm>
            <a:prstGeom prst="snip1Rect">
              <a:avLst>
                <a:gd name="adj" fmla="val 42711"/>
              </a:avLst>
            </a:prstGeom>
            <a:solidFill>
              <a:schemeClr val="bg2">
                <a:lumMod val="75000"/>
                <a:lumOff val="25000"/>
              </a:schemeClr>
            </a:solidFill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Queue Data 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0945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472F-90A4-4ACB-A3F0-0B1EE602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Relations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2086B-0925-4E47-B036-F6066DB45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bg2"/>
          </a:solidFill>
        </p:spPr>
        <p:txBody>
          <a:bodyPr/>
          <a:lstStyle/>
          <a:p>
            <a:endParaRPr lang="en-GB" dirty="0"/>
          </a:p>
        </p:txBody>
      </p:sp>
      <p:pic>
        <p:nvPicPr>
          <p:cNvPr id="6" name="Graphic 5" descr="Bar graph with upward trend with solid fill">
            <a:extLst>
              <a:ext uri="{FF2B5EF4-FFF2-40B4-BE49-F238E27FC236}">
                <a16:creationId xmlns:a16="http://schemas.microsoft.com/office/drawing/2014/main" id="{772B05F8-E04E-4FB1-808C-BC0CA8D5E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3810" y="1976717"/>
            <a:ext cx="3225501" cy="322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67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93D7-974F-4C76-9031-67BCD1C63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Order relation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6F91D-42A4-4BAA-BA80-92D4624491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We are highly familiar with ordering through the real numbers, i.e. 1&lt;2</a:t>
            </a:r>
          </a:p>
          <a:p>
            <a:r>
              <a:rPr lang="en-GB" dirty="0"/>
              <a:t>An order relation like this on a data type is a useful thing to have</a:t>
            </a:r>
          </a:p>
          <a:p>
            <a:r>
              <a:rPr lang="en-GB" dirty="0"/>
              <a:t>Examples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Ordering on numeric types (int, float, …) from the real numbers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Lexicographical order (string) based on character set order</a:t>
            </a:r>
          </a:p>
          <a:p>
            <a:pPr marL="1159567" lvl="2" indent="-342900">
              <a:buFont typeface="Arial" panose="020B0604020202020204" pitchFamily="34" charset="0"/>
              <a:buChar char="•"/>
            </a:pPr>
            <a:r>
              <a:rPr lang="en-GB" dirty="0"/>
              <a:t>‘aa’&lt;‘ab’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413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106C-C552-45AF-A41F-F1EF9B5D7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Total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1A7AD3-1C3E-4EED-A6D4-ED2C204FFD52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/>
                  <a:t> be a total order on our data type </a:t>
                </a:r>
                <a:r>
                  <a:rPr lang="en-GB" i="1" dirty="0"/>
                  <a:t>T</a:t>
                </a:r>
                <a:r>
                  <a:rPr lang="en-GB" dirty="0"/>
                  <a:t>. Then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/>
                  <a:t> satisfies the following properties with data </a:t>
                </a:r>
                <a:r>
                  <a:rPr lang="en-GB" i="1" dirty="0"/>
                  <a:t>a</a:t>
                </a:r>
                <a:r>
                  <a:rPr lang="en-GB" dirty="0"/>
                  <a:t> and </a:t>
                </a:r>
                <a:r>
                  <a:rPr lang="en-GB" i="1" dirty="0"/>
                  <a:t>b</a:t>
                </a:r>
                <a:r>
                  <a:rPr lang="en-GB" dirty="0"/>
                  <a:t> of type </a:t>
                </a:r>
                <a:r>
                  <a:rPr lang="en-GB" i="1" dirty="0"/>
                  <a:t>T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 (reflexive)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then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(transitive)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then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(antisymmetric)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 (strongly connected)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1A7AD3-1C3E-4EED-A6D4-ED2C204FFD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t="-1152" r="-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F8AB68E-F497-4279-83EF-49D91F65B7C9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en-GB" dirty="0"/>
                  <a:t>If our data has a total order and is in a list, we can sort it.</a:t>
                </a:r>
              </a:p>
              <a:p>
                <a:endParaRPr lang="en-GB" dirty="0"/>
              </a:p>
              <a:p>
                <a:r>
                  <a:rPr lang="en-GB" dirty="0"/>
                  <a:t>Sorted data (in ascending order) has the property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groupChr>
                      <m:groupChrPr>
                        <m:chr m:val="⇔"/>
                        <m:vertJc m:val="bot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The first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/>
                  <a:t> is the usual order on integers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The second is the total order on </a:t>
                </a:r>
                <a:r>
                  <a:rPr lang="en-GB" i="1" dirty="0"/>
                  <a:t>T</a:t>
                </a:r>
              </a:p>
              <a:p>
                <a:endParaRPr lang="en-GB" i="1" dirty="0"/>
              </a:p>
              <a:p>
                <a:endParaRPr lang="en-GB" i="1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F8AB68E-F497-4279-83EF-49D91F65B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t="-1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01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71CC-86CE-468C-B372-954322E3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B5701-3DEA-4DC8-AE29-BEBF631F8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Understand the idea of an abstract data 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Introduce list, stack</a:t>
            </a:r>
            <a:r>
              <a:rPr lang="en-GB"/>
              <a:t>, queue 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Become familiar with the difference between contiguous and linked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Learn the difference in the complexity of simple algorithms on lists</a:t>
            </a:r>
          </a:p>
        </p:txBody>
      </p:sp>
    </p:spTree>
    <p:extLst>
      <p:ext uri="{BB962C8B-B14F-4D97-AF65-F5344CB8AC3E}">
        <p14:creationId xmlns:p14="http://schemas.microsoft.com/office/powerpoint/2010/main" val="872313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1695-8393-41CB-84A9-D1CF67EE1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Other order relations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4107-6783-4C5E-AE5B-0583077382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5840" y="1888813"/>
            <a:ext cx="6519128" cy="4147221"/>
          </a:xfrm>
        </p:spPr>
        <p:txBody>
          <a:bodyPr/>
          <a:lstStyle/>
          <a:p>
            <a:r>
              <a:rPr lang="en-GB" sz="2000" dirty="0"/>
              <a:t>Not all relations are total orders</a:t>
            </a:r>
          </a:p>
          <a:p>
            <a:r>
              <a:rPr lang="en-GB" sz="2000" dirty="0"/>
              <a:t>Example: Family tree, relation ‘ancestor of’  (you are taken to be your own ancestor)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Alice is an ancestor of Alice (reflexive and </a:t>
            </a:r>
            <a:r>
              <a:rPr lang="en-GB" sz="1600" dirty="0" err="1"/>
              <a:t>antisymetric</a:t>
            </a:r>
            <a:r>
              <a:rPr lang="en-GB" sz="1600" dirty="0"/>
              <a:t>)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Alice is an ancestor of Bob and Bob is an ancestor of David, hence Alice is an ancestor of David (transitive)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Bob is not an ancestor of Charlie and Charlie is not an ancestor of Bob, hence it is not strongly connected – not everything is comparable</a:t>
            </a:r>
          </a:p>
          <a:p>
            <a:r>
              <a:rPr lang="en-GB" sz="2000" dirty="0"/>
              <a:t>In general, the leaves of trees have a partial order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We cannot sort them without additional information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35B05CE-E814-46F6-AA87-6399537C254F}"/>
              </a:ext>
            </a:extLst>
          </p:cNvPr>
          <p:cNvSpPr/>
          <p:nvPr/>
        </p:nvSpPr>
        <p:spPr>
          <a:xfrm>
            <a:off x="8606117" y="2309839"/>
            <a:ext cx="914400" cy="61264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Alice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11A0F6C4-DFEE-48A9-A03E-F320610D90D0}"/>
              </a:ext>
            </a:extLst>
          </p:cNvPr>
          <p:cNvSpPr/>
          <p:nvPr/>
        </p:nvSpPr>
        <p:spPr>
          <a:xfrm>
            <a:off x="9767943" y="3656099"/>
            <a:ext cx="914400" cy="61264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Charlie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FC49EDE-3410-4DBD-B26D-BE156EDFACFE}"/>
              </a:ext>
            </a:extLst>
          </p:cNvPr>
          <p:cNvSpPr/>
          <p:nvPr/>
        </p:nvSpPr>
        <p:spPr>
          <a:xfrm>
            <a:off x="7524971" y="3656099"/>
            <a:ext cx="914400" cy="61264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Bob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27E38B-C8EC-412D-9C75-96EC1EDAD53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8439371" y="3962423"/>
            <a:ext cx="13285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B2C3CE-E5FD-48C8-A9FA-49D86A4B889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063317" y="2922487"/>
            <a:ext cx="0" cy="10399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2DE344-B2DD-4A06-A15F-DD3C16BB92FB}"/>
              </a:ext>
            </a:extLst>
          </p:cNvPr>
          <p:cNvCxnSpPr>
            <a:cxnSpLocks/>
          </p:cNvCxnSpPr>
          <p:nvPr/>
        </p:nvCxnSpPr>
        <p:spPr>
          <a:xfrm>
            <a:off x="7998309" y="4279505"/>
            <a:ext cx="0" cy="10399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43072C99-E87F-4788-BA15-FBD778FB9C53}"/>
              </a:ext>
            </a:extLst>
          </p:cNvPr>
          <p:cNvSpPr/>
          <p:nvPr/>
        </p:nvSpPr>
        <p:spPr>
          <a:xfrm>
            <a:off x="9767943" y="3643840"/>
            <a:ext cx="914400" cy="61264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Charlie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03AF1D1F-2C38-42DE-A38B-811F9369B8F6}"/>
              </a:ext>
            </a:extLst>
          </p:cNvPr>
          <p:cNvSpPr/>
          <p:nvPr/>
        </p:nvSpPr>
        <p:spPr>
          <a:xfrm>
            <a:off x="7524968" y="5264094"/>
            <a:ext cx="914400" cy="61264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503267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763F-D55A-445C-B7C4-505D30757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Example: search a sorted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7C6E3-496C-4435-B68D-5CFFDE4C7B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F7A2D35-01F6-41FA-980D-CCA2AE6F5A8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:r>
                  <a:rPr lang="en-GB" dirty="0"/>
                  <a:t>Bisection uses the sorted property of the list to find which half the value is in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if </a:t>
                </a:r>
                <a:r>
                  <a:rPr lang="en-GB" i="1" dirty="0"/>
                  <a:t>v</a:t>
                </a:r>
                <a:r>
                  <a:rPr lang="en-GB" dirty="0"/>
                  <a:t> is more than the middle item, it must be in the second half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otherwise in the first half</a:t>
                </a:r>
              </a:p>
              <a:p>
                <a:r>
                  <a:rPr lang="en-GB" dirty="0"/>
                  <a:t>The searched part of the list halves in size each iteration</a:t>
                </a:r>
              </a:p>
              <a:p>
                <a:r>
                  <a:rPr lang="en-GB" dirty="0"/>
                  <a:t>Hence it terminates in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</m:e>
                    </m:func>
                  </m:oMath>
                </a14:m>
                <a:r>
                  <a:rPr lang="en-GB" dirty="0"/>
                  <a:t> iterations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F7A2D35-01F6-41FA-980D-CCA2AE6F5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B7996E8-D809-4945-B6A3-BAF27183A4F7}"/>
              </a:ext>
            </a:extLst>
          </p:cNvPr>
          <p:cNvGrpSpPr/>
          <p:nvPr/>
        </p:nvGrpSpPr>
        <p:grpSpPr>
          <a:xfrm>
            <a:off x="91443" y="2007312"/>
            <a:ext cx="5814059" cy="4804561"/>
            <a:chOff x="1424941" y="2867490"/>
            <a:chExt cx="6648450" cy="54174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D67E054-C2F4-432A-8475-00A8A96AB277}"/>
                    </a:ext>
                  </a:extLst>
                </p:cNvPr>
                <p:cNvSpPr txBox="1"/>
                <p:nvPr/>
              </p:nvSpPr>
              <p:spPr>
                <a:xfrm>
                  <a:off x="1424941" y="3322304"/>
                  <a:ext cx="6648450" cy="4962682"/>
                </a:xfrm>
                <a:prstGeom prst="rect">
                  <a:avLst/>
                </a:prstGeom>
                <a:noFill/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/>
                    <a:t>Bisection[</a:t>
                  </a:r>
                  <a14:m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ℕ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ℕ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GB" sz="2000" b="0" dirty="0"/>
                </a:p>
                <a:p>
                  <a:r>
                    <a:rPr lang="en-GB" sz="2000" dirty="0"/>
                    <a:t>// Find </a:t>
                  </a:r>
                  <a:r>
                    <a:rPr lang="en-GB" sz="2000" i="1" dirty="0"/>
                    <a:t>v</a:t>
                  </a:r>
                  <a:r>
                    <a:rPr lang="en-GB" sz="2000" dirty="0"/>
                    <a:t> in list </a:t>
                  </a:r>
                  <a:r>
                    <a:rPr lang="en-GB" sz="2000" i="1" dirty="0"/>
                    <a:t>l</a:t>
                  </a:r>
                  <a:r>
                    <a:rPr lang="en-GB" sz="2000" dirty="0"/>
                    <a:t> using bisection </a:t>
                  </a:r>
                </a:p>
                <a:p>
                  <a:r>
                    <a:rPr lang="en-GB" sz="2000" dirty="0">
                      <a:latin typeface="Cambria Math" panose="02040503050406030204" pitchFamily="18" charset="0"/>
                    </a:rPr>
                    <a:t>do</a:t>
                  </a:r>
                  <a:endParaRPr lang="en-GB" sz="2000" b="0" dirty="0">
                    <a:latin typeface="Cambria Math" panose="02040503050406030204" pitchFamily="18" charset="0"/>
                  </a:endParaRPr>
                </a:p>
                <a:p>
                  <a:r>
                    <a:rPr lang="en-GB" sz="2000" b="0" dirty="0"/>
                    <a:t>	</a:t>
                  </a:r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𝑚𝑖𝑑𝑑𝑙𝑒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+1)/2</m:t>
                      </m:r>
                    </m:oMath>
                  </a14:m>
                  <a:r>
                    <a:rPr lang="en-GB" sz="2000" dirty="0"/>
                    <a:t> </a:t>
                  </a:r>
                </a:p>
                <a:p>
                  <a:r>
                    <a:rPr lang="en-GB" sz="2000" dirty="0"/>
                    <a:t>	if </a:t>
                  </a:r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𝑚𝑖𝑑𝑑𝑙𝑒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GB" sz="2000" dirty="0"/>
                    <a:t> then return </a:t>
                  </a:r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𝑚𝑖𝑑𝑑𝑙𝑒</m:t>
                      </m:r>
                    </m:oMath>
                  </a14:m>
                  <a:endParaRPr lang="en-GB" sz="2000" dirty="0"/>
                </a:p>
                <a:p>
                  <a:r>
                    <a:rPr lang="en-GB" sz="2000" dirty="0"/>
                    <a:t>	if </a:t>
                  </a:r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𝑒𝑛𝑑</m:t>
                      </m:r>
                    </m:oMath>
                  </a14:m>
                  <a:r>
                    <a:rPr lang="en-GB" sz="2000" dirty="0"/>
                    <a:t> then return None</a:t>
                  </a:r>
                </a:p>
                <a:p>
                  <a:r>
                    <a:rPr lang="en-GB" sz="2000" dirty="0"/>
                    <a:t>	</a:t>
                  </a:r>
                </a:p>
                <a:p>
                  <a:r>
                    <a:rPr lang="en-GB" sz="2000" dirty="0"/>
                    <a:t>	if </a:t>
                  </a:r>
                  <a14:m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𝑚𝑖𝑑𝑑𝑙𝑒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endParaRPr lang="en-GB" sz="2000" dirty="0"/>
                </a:p>
                <a:p>
                  <a:r>
                    <a:rPr lang="en-GB" sz="2000" dirty="0"/>
                    <a:t>		</a:t>
                  </a:r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𝑚𝑖𝑑𝑑𝑙𝑒</m:t>
                      </m:r>
                    </m:oMath>
                  </a14:m>
                  <a:endParaRPr lang="en-GB" sz="2000" dirty="0"/>
                </a:p>
                <a:p>
                  <a:r>
                    <a:rPr lang="en-GB" sz="2000" dirty="0"/>
                    <a:t>	else</a:t>
                  </a:r>
                </a:p>
                <a:p>
                  <a:r>
                    <a:rPr lang="en-GB" sz="2000" dirty="0"/>
                    <a:t>		</a:t>
                  </a:r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𝑚𝑖𝑑𝑑𝑙𝑒</m:t>
                      </m:r>
                    </m:oMath>
                  </a14:m>
                  <a:endParaRPr lang="en-GB" sz="2000" dirty="0"/>
                </a:p>
                <a:p>
                  <a:r>
                    <a:rPr lang="en-GB" sz="2000" dirty="0"/>
                    <a:t>	end if</a:t>
                  </a:r>
                </a:p>
                <a:p>
                  <a:r>
                    <a:rPr lang="en-GB" sz="2000" dirty="0"/>
                    <a:t>while true</a:t>
                  </a:r>
                </a:p>
                <a:p>
                  <a:endParaRPr lang="en-GB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D67E054-C2F4-432A-8475-00A8A96AB2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941" y="3322304"/>
                  <a:ext cx="6648450" cy="4962682"/>
                </a:xfrm>
                <a:prstGeom prst="rect">
                  <a:avLst/>
                </a:prstGeom>
                <a:blipFill>
                  <a:blip r:embed="rId3"/>
                  <a:stretch>
                    <a:fillRect l="-835" t="-413"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: Single Corner Snipped 6">
              <a:extLst>
                <a:ext uri="{FF2B5EF4-FFF2-40B4-BE49-F238E27FC236}">
                  <a16:creationId xmlns:a16="http://schemas.microsoft.com/office/drawing/2014/main" id="{E59EA9B0-DE9E-4026-9D72-78C8B3044377}"/>
                </a:ext>
              </a:extLst>
            </p:cNvPr>
            <p:cNvSpPr/>
            <p:nvPr/>
          </p:nvSpPr>
          <p:spPr>
            <a:xfrm>
              <a:off x="1424941" y="2867490"/>
              <a:ext cx="1737360" cy="438864"/>
            </a:xfrm>
            <a:prstGeom prst="snip1Rect">
              <a:avLst>
                <a:gd name="adj" fmla="val 42711"/>
              </a:avLst>
            </a:prstGeom>
            <a:solidFill>
              <a:schemeClr val="bg2"/>
            </a:solidFill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Algorithm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291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A18C-DD1E-4AEB-8EAF-AA70C8C2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443B8-A5EF-457D-90E9-6FDCE612B3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/>
              <a:t>Understand:</a:t>
            </a:r>
          </a:p>
          <a:p>
            <a:pPr marL="1120743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An abstract data type</a:t>
            </a:r>
          </a:p>
          <a:p>
            <a:pPr marL="1120743" lvl="1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1120743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Advantages and disadvantages of contiguous vs linked storage</a:t>
            </a:r>
          </a:p>
          <a:p>
            <a:pPr marL="1120743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Linked lists</a:t>
            </a:r>
          </a:p>
          <a:p>
            <a:pPr marL="1120743" lvl="1" indent="-457200">
              <a:buFont typeface="Arial" panose="020B0604020202020204" pitchFamily="34" charset="0"/>
              <a:buChar char="•"/>
            </a:pPr>
            <a:r>
              <a:rPr lang="en-GB" dirty="0"/>
              <a:t>Total orders on data</a:t>
            </a:r>
          </a:p>
          <a:p>
            <a:r>
              <a:rPr lang="en-GB" sz="2800" dirty="0"/>
              <a:t>Read</a:t>
            </a:r>
          </a:p>
          <a:p>
            <a:pPr marL="1120743" lvl="1" indent="-457200">
              <a:buFont typeface="Arial" panose="020B0604020202020204" pitchFamily="34" charset="0"/>
              <a:buChar char="•"/>
            </a:pPr>
            <a:r>
              <a:rPr lang="en-GB" sz="2300" dirty="0"/>
              <a:t>Revise SOF1 week 9</a:t>
            </a:r>
          </a:p>
          <a:p>
            <a:pPr marL="1120743" lvl="1" indent="-457200">
              <a:buFont typeface="Arial" panose="020B0604020202020204" pitchFamily="34" charset="0"/>
              <a:buChar char="•"/>
            </a:pPr>
            <a:r>
              <a:rPr lang="en-GB" sz="2300" dirty="0" err="1"/>
              <a:t>Skiena</a:t>
            </a:r>
            <a:r>
              <a:rPr lang="en-GB" sz="2300" dirty="0"/>
              <a:t>, Sections 3.1, 3.2</a:t>
            </a:r>
          </a:p>
          <a:p>
            <a:pPr marL="1120743" lvl="1" indent="-457200">
              <a:buFont typeface="Arial" panose="020B0604020202020204" pitchFamily="34" charset="0"/>
              <a:buChar char="•"/>
            </a:pPr>
            <a:r>
              <a:rPr lang="en-GB" sz="2300" dirty="0"/>
              <a:t>Attempt exercise 3-3 and 3-10</a:t>
            </a:r>
          </a:p>
          <a:p>
            <a:endParaRPr lang="en-GB" sz="2800" dirty="0"/>
          </a:p>
          <a:p>
            <a:r>
              <a:rPr lang="en-GB" sz="2800" dirty="0"/>
              <a:t>Next</a:t>
            </a:r>
            <a:endParaRPr lang="en-GB" sz="2400" dirty="0"/>
          </a:p>
          <a:p>
            <a:pPr marL="1006443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Sorting and Algorithmic Complexity</a:t>
            </a:r>
          </a:p>
        </p:txBody>
      </p:sp>
    </p:spTree>
    <p:extLst>
      <p:ext uri="{BB962C8B-B14F-4D97-AF65-F5344CB8AC3E}">
        <p14:creationId xmlns:p14="http://schemas.microsoft.com/office/powerpoint/2010/main" val="369820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A1F3-2BD2-4FEB-9C48-6E1F270F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What is an Abstract </a:t>
            </a:r>
            <a:r>
              <a:rPr lang="en-GB" sz="3200" dirty="0"/>
              <a:t>Data</a:t>
            </a:r>
            <a:r>
              <a:rPr lang="en-GB" sz="3600" dirty="0"/>
              <a:t> Type?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33EE0-A92A-4B29-BD96-D34D3D266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tx1"/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DDFB11-150F-4412-8762-5A743B99EF19}"/>
              </a:ext>
            </a:extLst>
          </p:cNvPr>
          <p:cNvSpPr txBox="1"/>
          <p:nvPr/>
        </p:nvSpPr>
        <p:spPr>
          <a:xfrm>
            <a:off x="7056478" y="2399075"/>
            <a:ext cx="43396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Stack&lt;T&gt; {</a:t>
            </a:r>
          </a:p>
          <a:p>
            <a:endParaRPr lang="en-GB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push(T value);</a:t>
            </a:r>
          </a:p>
          <a:p>
            <a:endParaRPr lang="en-GB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 pop();</a:t>
            </a:r>
          </a:p>
          <a:p>
            <a:r>
              <a:rPr lang="en-GB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767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9386-0498-4A74-9007-6744960AC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Abstract Data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46C4B-F714-4EA0-8F47-89FFB3F35F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Actual data comes in types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Primitive types such as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int, byte, short, float, double</a:t>
            </a:r>
            <a:r>
              <a:rPr lang="en-GB" dirty="0"/>
              <a:t>,…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Compound structures build from these primitives (e.g.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GB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Some data structures can be used with many or all of these different types of data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Example: We can have list of any of the above types</a:t>
            </a:r>
          </a:p>
          <a:p>
            <a:endParaRPr lang="en-GB" dirty="0"/>
          </a:p>
          <a:p>
            <a:r>
              <a:rPr lang="en-GB" dirty="0"/>
              <a:t>We will study the properties of these data structures independent of the type of data they represent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These are called Abstract Data Types (ADTs)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The type of data represented is undefined or abstract</a:t>
            </a:r>
          </a:p>
        </p:txBody>
      </p:sp>
    </p:spTree>
    <p:extLst>
      <p:ext uri="{BB962C8B-B14F-4D97-AF65-F5344CB8AC3E}">
        <p14:creationId xmlns:p14="http://schemas.microsoft.com/office/powerpoint/2010/main" val="67544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0CF2-661E-46F2-921C-B997D1ECB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ADTs and Programming 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E8911-B0D5-4917-8E53-ECC649D662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Nearly all programming languages have library implementations of standard ADTs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This includes the data structures and common algorithm implementations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May be implemented concretely for a particular type or in an abstract way (e.g. Java generics)</a:t>
            </a:r>
          </a:p>
          <a:p>
            <a:endParaRPr lang="en-GB" dirty="0"/>
          </a:p>
          <a:p>
            <a:r>
              <a:rPr lang="en-GB" dirty="0"/>
              <a:t>In this module, we will look at some standard ADTs and analyse their properties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Understanding how they work will help you to choose the right data structure for the job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Choosing the right data structure can make a huge difference to the speed of your programs</a:t>
            </a:r>
          </a:p>
        </p:txBody>
      </p:sp>
    </p:spTree>
    <p:extLst>
      <p:ext uri="{BB962C8B-B14F-4D97-AF65-F5344CB8AC3E}">
        <p14:creationId xmlns:p14="http://schemas.microsoft.com/office/powerpoint/2010/main" val="30010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472F-90A4-4ACB-A3F0-0B1EE602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2086B-0925-4E47-B036-F6066DB45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bg2"/>
          </a:solidFill>
        </p:spPr>
        <p:txBody>
          <a:bodyPr/>
          <a:lstStyle/>
          <a:p>
            <a:endParaRPr lang="en-GB" dirty="0"/>
          </a:p>
        </p:txBody>
      </p:sp>
      <p:pic>
        <p:nvPicPr>
          <p:cNvPr id="5" name="Graphic 4" descr="Clipboard Checked with solid fill">
            <a:extLst>
              <a:ext uri="{FF2B5EF4-FFF2-40B4-BE49-F238E27FC236}">
                <a16:creationId xmlns:a16="http://schemas.microsoft.com/office/drawing/2014/main" id="{00C04446-6029-4F11-9608-159EA7B43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8659" y="1481866"/>
            <a:ext cx="3584986" cy="358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1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0E90-0341-485D-A3DB-4BCD4E02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List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2B53E-78D9-4F8A-BE2C-1B3146B8E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You should be familiar with lists (SOF1 week 3) and singly linked lists (SOF1 week 9) </a:t>
            </a:r>
          </a:p>
          <a:p>
            <a:endParaRPr lang="en-GB" dirty="0"/>
          </a:p>
          <a:p>
            <a:r>
              <a:rPr lang="en-GB" dirty="0"/>
              <a:t>The list is an ADT since we can make a list of any data type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9CA99-945F-45C7-928B-ABD56E5C52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D8685F-C2AF-464B-AE4D-E0DEBF984B2C}"/>
              </a:ext>
            </a:extLst>
          </p:cNvPr>
          <p:cNvGrpSpPr/>
          <p:nvPr/>
        </p:nvGrpSpPr>
        <p:grpSpPr>
          <a:xfrm>
            <a:off x="6236971" y="2257860"/>
            <a:ext cx="5814059" cy="4269803"/>
            <a:chOff x="6187441" y="2098657"/>
            <a:chExt cx="5814059" cy="426980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0CC10C-5C30-40E8-9F0C-21F2F08B452E}"/>
                </a:ext>
              </a:extLst>
            </p:cNvPr>
            <p:cNvSpPr txBox="1"/>
            <p:nvPr/>
          </p:nvSpPr>
          <p:spPr>
            <a:xfrm>
              <a:off x="6187441" y="2490475"/>
              <a:ext cx="5814059" cy="3877985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800" b="1" dirty="0">
                  <a:solidFill>
                    <a:schemeClr val="tx2"/>
                  </a:solidFill>
                  <a:cs typeface="Courier New" panose="02070309020205020404" pitchFamily="49" charset="0"/>
                </a:rPr>
                <a:t>Organization</a:t>
              </a:r>
            </a:p>
            <a:p>
              <a:r>
                <a:rPr lang="en-GB" sz="1400" dirty="0">
                  <a:solidFill>
                    <a:schemeClr val="tx2"/>
                  </a:solidFill>
                  <a:cs typeface="Courier New" panose="02070309020205020404" pitchFamily="49" charset="0"/>
                </a:rPr>
                <a:t>Ordered</a:t>
              </a:r>
            </a:p>
            <a:p>
              <a:r>
                <a:rPr lang="en-GB" sz="1400" dirty="0">
                  <a:solidFill>
                    <a:schemeClr val="tx2"/>
                  </a:solidFill>
                  <a:cs typeface="Courier New" panose="02070309020205020404" pitchFamily="49" charset="0"/>
                </a:rPr>
                <a:t>Linear</a:t>
              </a:r>
            </a:p>
            <a:p>
              <a:r>
                <a:rPr lang="en-GB" sz="1400" dirty="0">
                  <a:solidFill>
                    <a:schemeClr val="tx2"/>
                  </a:solidFill>
                  <a:cs typeface="Courier New" panose="02070309020205020404" pitchFamily="49" charset="0"/>
                </a:rPr>
                <a:t>Random access</a:t>
              </a:r>
            </a:p>
            <a:p>
              <a:endParaRPr lang="en-GB" sz="1400" dirty="0">
                <a:solidFill>
                  <a:schemeClr val="tx2"/>
                </a:solidFill>
                <a:cs typeface="Courier New" panose="02070309020205020404" pitchFamily="49" charset="0"/>
              </a:endParaRPr>
            </a:p>
            <a:p>
              <a:r>
                <a:rPr lang="en-GB" sz="1800" b="1" dirty="0">
                  <a:solidFill>
                    <a:schemeClr val="tx2"/>
                  </a:solidFill>
                  <a:cs typeface="Courier New" panose="02070309020205020404" pitchFamily="49" charset="0"/>
                </a:rPr>
                <a:t>Common operations</a:t>
              </a:r>
            </a:p>
            <a:p>
              <a:endParaRPr lang="en-GB" sz="1400" dirty="0">
                <a:solidFill>
                  <a:schemeClr val="tx2"/>
                </a:solidFill>
                <a:cs typeface="Courier New" panose="02070309020205020404" pitchFamily="49" charset="0"/>
              </a:endParaRP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Insert(</a:t>
              </a:r>
              <a:r>
                <a:rPr lang="en-GB" sz="1400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v,i</a:t>
              </a:r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GB" sz="1400" dirty="0">
                  <a:solidFill>
                    <a:schemeClr val="tx2"/>
                  </a:solidFill>
                  <a:cs typeface="Courier New" panose="02070309020205020404" pitchFamily="49" charset="0"/>
                </a:rPr>
                <a:t>		Insert element v at position </a:t>
              </a:r>
              <a:r>
                <a:rPr lang="en-GB" sz="1400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GB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1400" dirty="0">
                <a:solidFill>
                  <a:schemeClr val="tx2"/>
                </a:solidFill>
                <a:cs typeface="Courier New" panose="02070309020205020404" pitchFamily="49" charset="0"/>
              </a:endParaRP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Delete(</a:t>
              </a:r>
              <a:r>
                <a:rPr lang="en-GB" sz="1400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GB" sz="1400" dirty="0">
                  <a:solidFill>
                    <a:schemeClr val="tx2"/>
                  </a:solidFill>
                  <a:cs typeface="Courier New" panose="02070309020205020404" pitchFamily="49" charset="0"/>
                </a:rPr>
                <a:t>		Delete element at position </a:t>
              </a:r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</a:p>
            <a:p>
              <a:endParaRPr lang="en-GB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Lookup(</a:t>
              </a:r>
              <a:r>
                <a:rPr lang="en-GB" sz="1400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		</a:t>
              </a:r>
              <a:r>
                <a:rPr lang="en-GB" sz="1400" dirty="0">
                  <a:solidFill>
                    <a:schemeClr val="tx2"/>
                  </a:solidFill>
                  <a:cs typeface="Courier New" panose="02070309020205020404" pitchFamily="49" charset="0"/>
                </a:rPr>
                <a:t>Return the value of element </a:t>
              </a:r>
              <a:r>
                <a:rPr lang="en-GB" sz="1400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GB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Search(v)		</a:t>
              </a:r>
              <a:r>
                <a:rPr lang="en-GB" sz="1400" dirty="0">
                  <a:solidFill>
                    <a:schemeClr val="tx2"/>
                  </a:solidFill>
                  <a:cs typeface="Courier New" panose="02070309020205020404" pitchFamily="49" charset="0"/>
                </a:rPr>
                <a:t>Find the index of an element equal to </a:t>
              </a:r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</a:p>
            <a:p>
              <a:endParaRPr lang="en-GB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Length()		</a:t>
              </a:r>
              <a:r>
                <a:rPr lang="en-GB" sz="1400" dirty="0">
                  <a:solidFill>
                    <a:schemeClr val="tx2"/>
                  </a:solidFill>
                  <a:cs typeface="Courier New" panose="02070309020205020404" pitchFamily="49" charset="0"/>
                </a:rPr>
                <a:t>Return the number of elements in the list	</a:t>
              </a:r>
            </a:p>
            <a:p>
              <a:endParaRPr lang="en-GB" sz="1400" dirty="0">
                <a:solidFill>
                  <a:schemeClr val="tx2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3" name="Rectangle: Single Corner Snipped 12">
              <a:extLst>
                <a:ext uri="{FF2B5EF4-FFF2-40B4-BE49-F238E27FC236}">
                  <a16:creationId xmlns:a16="http://schemas.microsoft.com/office/drawing/2014/main" id="{5DCF0E59-28ED-42B5-8611-0784778DA246}"/>
                </a:ext>
              </a:extLst>
            </p:cNvPr>
            <p:cNvSpPr/>
            <p:nvPr/>
          </p:nvSpPr>
          <p:spPr>
            <a:xfrm>
              <a:off x="6187442" y="2098657"/>
              <a:ext cx="2031400" cy="391818"/>
            </a:xfrm>
            <a:prstGeom prst="snip1Rect">
              <a:avLst>
                <a:gd name="adj" fmla="val 42711"/>
              </a:avLst>
            </a:prstGeom>
            <a:solidFill>
              <a:schemeClr val="bg2">
                <a:lumMod val="75000"/>
                <a:lumOff val="25000"/>
              </a:schemeClr>
            </a:solidFill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List Data 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86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B3C2-EFAC-403F-A6C0-CC955C0D0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Contiguous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1BB42-27D1-48A7-9F2C-6EB0F7BDA8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766" y="2011679"/>
            <a:ext cx="11106150" cy="4496697"/>
          </a:xfrm>
        </p:spPr>
        <p:txBody>
          <a:bodyPr/>
          <a:lstStyle/>
          <a:p>
            <a:r>
              <a:rPr lang="en-GB" dirty="0"/>
              <a:t>Ultimately, the list must be represented in memory in some way</a:t>
            </a:r>
          </a:p>
          <a:p>
            <a:r>
              <a:rPr lang="en-GB" dirty="0"/>
              <a:t>The obvious arrangement is to use a contiguous block of memory: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is a (1D) </a:t>
            </a:r>
            <a:r>
              <a:rPr lang="en-GB" b="1" dirty="0"/>
              <a:t>array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An example of a contiguous data structure</a:t>
            </a:r>
          </a:p>
          <a:p>
            <a:r>
              <a:rPr lang="en-GB" dirty="0"/>
              <a:t>The elements are accessed by the appropriate memory location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50B47B-CFB2-4747-BDE7-29D49F89FF99}"/>
              </a:ext>
            </a:extLst>
          </p:cNvPr>
          <p:cNvSpPr/>
          <p:nvPr/>
        </p:nvSpPr>
        <p:spPr>
          <a:xfrm>
            <a:off x="2737290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5441F2-2DAC-4F6C-B911-1B6EB4FC1AF0}"/>
              </a:ext>
            </a:extLst>
          </p:cNvPr>
          <p:cNvSpPr/>
          <p:nvPr/>
        </p:nvSpPr>
        <p:spPr>
          <a:xfrm>
            <a:off x="3371345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C0C07B-DC3C-4ABA-93D9-252480D728BE}"/>
              </a:ext>
            </a:extLst>
          </p:cNvPr>
          <p:cNvSpPr/>
          <p:nvPr/>
        </p:nvSpPr>
        <p:spPr>
          <a:xfrm>
            <a:off x="4005400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7509D-AE53-47C5-AA61-6A6E9758FA53}"/>
              </a:ext>
            </a:extLst>
          </p:cNvPr>
          <p:cNvSpPr/>
          <p:nvPr/>
        </p:nvSpPr>
        <p:spPr>
          <a:xfrm>
            <a:off x="4641112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92BA86-39AF-4694-8C1A-BCEA6E7219EE}"/>
              </a:ext>
            </a:extLst>
          </p:cNvPr>
          <p:cNvSpPr/>
          <p:nvPr/>
        </p:nvSpPr>
        <p:spPr>
          <a:xfrm>
            <a:off x="7813747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6039FF-A831-4EB2-A71A-C08A289B42F4}"/>
              </a:ext>
            </a:extLst>
          </p:cNvPr>
          <p:cNvSpPr/>
          <p:nvPr/>
        </p:nvSpPr>
        <p:spPr>
          <a:xfrm>
            <a:off x="7178933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0E2A80-C85F-462B-A408-3C2FC593E867}"/>
              </a:ext>
            </a:extLst>
          </p:cNvPr>
          <p:cNvSpPr/>
          <p:nvPr/>
        </p:nvSpPr>
        <p:spPr>
          <a:xfrm>
            <a:off x="6544569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21411B-2C1C-4F7C-BBE1-DD467CFDE4F9}"/>
              </a:ext>
            </a:extLst>
          </p:cNvPr>
          <p:cNvSpPr/>
          <p:nvPr/>
        </p:nvSpPr>
        <p:spPr>
          <a:xfrm>
            <a:off x="5909503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6AFF39-5A44-4443-A412-7F90BCB53711}"/>
              </a:ext>
            </a:extLst>
          </p:cNvPr>
          <p:cNvSpPr/>
          <p:nvPr/>
        </p:nvSpPr>
        <p:spPr>
          <a:xfrm>
            <a:off x="5275476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D62F73-5D45-4BF7-853A-3594B87A096C}"/>
              </a:ext>
            </a:extLst>
          </p:cNvPr>
          <p:cNvSpPr txBox="1"/>
          <p:nvPr/>
        </p:nvSpPr>
        <p:spPr>
          <a:xfrm>
            <a:off x="2653948" y="2886050"/>
            <a:ext cx="900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Memory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2ACC0F5F-9020-4613-B5F6-A3AA78554CEF}"/>
              </a:ext>
            </a:extLst>
          </p:cNvPr>
          <p:cNvSpPr/>
          <p:nvPr/>
        </p:nvSpPr>
        <p:spPr>
          <a:xfrm rot="16200000">
            <a:off x="2976917" y="3738549"/>
            <a:ext cx="155448" cy="6347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1D60D8-6F33-4C2B-BC45-335F1F134483}"/>
              </a:ext>
            </a:extLst>
          </p:cNvPr>
          <p:cNvSpPr txBox="1"/>
          <p:nvPr/>
        </p:nvSpPr>
        <p:spPr>
          <a:xfrm>
            <a:off x="2604324" y="4197859"/>
            <a:ext cx="182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Size of one element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F72730-F23A-4662-9778-1EA9027007FD}"/>
              </a:ext>
            </a:extLst>
          </p:cNvPr>
          <p:cNvSpPr txBox="1"/>
          <p:nvPr/>
        </p:nvSpPr>
        <p:spPr>
          <a:xfrm>
            <a:off x="5258499" y="4197859"/>
            <a:ext cx="2034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Element 4 stored here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D3DF1F-9480-40C2-8EEF-14CA2D541946}"/>
              </a:ext>
            </a:extLst>
          </p:cNvPr>
          <p:cNvCxnSpPr/>
          <p:nvPr/>
        </p:nvCxnSpPr>
        <p:spPr>
          <a:xfrm flipV="1">
            <a:off x="5592826" y="3923540"/>
            <a:ext cx="0" cy="210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5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B3C2-EFAC-403F-A6C0-CC955C0D0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Operations on Contiguous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1BB42-27D1-48A7-9F2C-6EB0F7BDA8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766" y="1871829"/>
            <a:ext cx="11106150" cy="4496697"/>
          </a:xfrm>
        </p:spPr>
        <p:txBody>
          <a:bodyPr/>
          <a:lstStyle/>
          <a:p>
            <a:r>
              <a:rPr lang="en-GB" dirty="0"/>
              <a:t>Advantages of contiguously stored list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Direct access to element given index (constant time)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Efficient in memory space – only the elements themselves are stored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Memory locality – all data in one place may help memory access speed </a:t>
            </a:r>
          </a:p>
          <a:p>
            <a:endParaRPr lang="en-GB" dirty="0"/>
          </a:p>
          <a:p>
            <a:r>
              <a:rPr lang="en-GB" dirty="0"/>
              <a:t>Disadvantages of contiguously stored list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Inserting and deleting elements difficult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Insertion at end uses memory at a specific location, which may not be free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Worse, insertion at other locations must move part of the list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50B47B-CFB2-4747-BDE7-29D49F89FF99}"/>
              </a:ext>
            </a:extLst>
          </p:cNvPr>
          <p:cNvSpPr/>
          <p:nvPr/>
        </p:nvSpPr>
        <p:spPr>
          <a:xfrm>
            <a:off x="2924798" y="5923467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5441F2-2DAC-4F6C-B911-1B6EB4FC1AF0}"/>
              </a:ext>
            </a:extLst>
          </p:cNvPr>
          <p:cNvSpPr/>
          <p:nvPr/>
        </p:nvSpPr>
        <p:spPr>
          <a:xfrm>
            <a:off x="3558853" y="5923467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C0C07B-DC3C-4ABA-93D9-252480D728BE}"/>
              </a:ext>
            </a:extLst>
          </p:cNvPr>
          <p:cNvSpPr/>
          <p:nvPr/>
        </p:nvSpPr>
        <p:spPr>
          <a:xfrm>
            <a:off x="4192908" y="5923467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7509D-AE53-47C5-AA61-6A6E9758FA53}"/>
              </a:ext>
            </a:extLst>
          </p:cNvPr>
          <p:cNvSpPr/>
          <p:nvPr/>
        </p:nvSpPr>
        <p:spPr>
          <a:xfrm>
            <a:off x="4828620" y="5923467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92BA86-39AF-4694-8C1A-BCEA6E7219EE}"/>
              </a:ext>
            </a:extLst>
          </p:cNvPr>
          <p:cNvSpPr/>
          <p:nvPr/>
        </p:nvSpPr>
        <p:spPr>
          <a:xfrm>
            <a:off x="8001255" y="5923467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6039FF-A831-4EB2-A71A-C08A289B42F4}"/>
              </a:ext>
            </a:extLst>
          </p:cNvPr>
          <p:cNvSpPr/>
          <p:nvPr/>
        </p:nvSpPr>
        <p:spPr>
          <a:xfrm>
            <a:off x="7366441" y="5923467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0E2A80-C85F-462B-A408-3C2FC593E867}"/>
              </a:ext>
            </a:extLst>
          </p:cNvPr>
          <p:cNvSpPr/>
          <p:nvPr/>
        </p:nvSpPr>
        <p:spPr>
          <a:xfrm>
            <a:off x="6732077" y="5923467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21411B-2C1C-4F7C-BBE1-DD467CFDE4F9}"/>
              </a:ext>
            </a:extLst>
          </p:cNvPr>
          <p:cNvSpPr/>
          <p:nvPr/>
        </p:nvSpPr>
        <p:spPr>
          <a:xfrm>
            <a:off x="6097011" y="5923467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6AFF39-5A44-4443-A412-7F90BCB53711}"/>
              </a:ext>
            </a:extLst>
          </p:cNvPr>
          <p:cNvSpPr/>
          <p:nvPr/>
        </p:nvSpPr>
        <p:spPr>
          <a:xfrm>
            <a:off x="5462984" y="5923467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6A0826-0071-4729-844F-DC0F1A8457C0}"/>
              </a:ext>
            </a:extLst>
          </p:cNvPr>
          <p:cNvCxnSpPr/>
          <p:nvPr/>
        </p:nvCxnSpPr>
        <p:spPr>
          <a:xfrm>
            <a:off x="4825560" y="5497158"/>
            <a:ext cx="0" cy="3442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C9A589-E8DC-446C-AD8C-0E48A388B993}"/>
              </a:ext>
            </a:extLst>
          </p:cNvPr>
          <p:cNvSpPr txBox="1"/>
          <p:nvPr/>
        </p:nvSpPr>
        <p:spPr>
          <a:xfrm>
            <a:off x="3732935" y="5429776"/>
            <a:ext cx="1095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Insert here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FC1F9D-7012-4309-96E1-3BC50AC5C4EC}"/>
              </a:ext>
            </a:extLst>
          </p:cNvPr>
          <p:cNvCxnSpPr/>
          <p:nvPr/>
        </p:nvCxnSpPr>
        <p:spPr>
          <a:xfrm>
            <a:off x="5145970" y="5841402"/>
            <a:ext cx="63436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F8DFDA-AA75-46CA-8A07-40E3AE9F476D}"/>
              </a:ext>
            </a:extLst>
          </p:cNvPr>
          <p:cNvCxnSpPr/>
          <p:nvPr/>
        </p:nvCxnSpPr>
        <p:spPr>
          <a:xfrm>
            <a:off x="5780503" y="5841402"/>
            <a:ext cx="63436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7D7B88-F360-4305-878F-ED6786AD0BF3}"/>
              </a:ext>
            </a:extLst>
          </p:cNvPr>
          <p:cNvCxnSpPr/>
          <p:nvPr/>
        </p:nvCxnSpPr>
        <p:spPr>
          <a:xfrm>
            <a:off x="6415063" y="5841402"/>
            <a:ext cx="63436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0773EF-D4FB-4AF2-A109-E62043279480}"/>
              </a:ext>
            </a:extLst>
          </p:cNvPr>
          <p:cNvCxnSpPr/>
          <p:nvPr/>
        </p:nvCxnSpPr>
        <p:spPr>
          <a:xfrm>
            <a:off x="7049596" y="5841402"/>
            <a:ext cx="63436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F1F5E8-6C9E-46D4-9463-777D9EBD84D8}"/>
              </a:ext>
            </a:extLst>
          </p:cNvPr>
          <p:cNvCxnSpPr/>
          <p:nvPr/>
        </p:nvCxnSpPr>
        <p:spPr>
          <a:xfrm>
            <a:off x="7684241" y="5841402"/>
            <a:ext cx="63436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994BDC6-ED44-4066-A671-8A4990A56109}"/>
              </a:ext>
            </a:extLst>
          </p:cNvPr>
          <p:cNvSpPr txBox="1"/>
          <p:nvPr/>
        </p:nvSpPr>
        <p:spPr>
          <a:xfrm>
            <a:off x="6248986" y="5420784"/>
            <a:ext cx="1891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Shift these elements</a:t>
            </a:r>
          </a:p>
        </p:txBody>
      </p:sp>
    </p:spTree>
    <p:extLst>
      <p:ext uri="{BB962C8B-B14F-4D97-AF65-F5344CB8AC3E}">
        <p14:creationId xmlns:p14="http://schemas.microsoft.com/office/powerpoint/2010/main" val="2313080693"/>
      </p:ext>
    </p:extLst>
  </p:cSld>
  <p:clrMapOvr>
    <a:masterClrMapping/>
  </p:clrMapOvr>
</p:sld>
</file>

<file path=ppt/theme/theme1.xml><?xml version="1.0" encoding="utf-8"?>
<a:theme xmlns:a="http://schemas.openxmlformats.org/drawingml/2006/main" name="Plain title">
  <a:themeElements>
    <a:clrScheme name="Custom 1">
      <a:dk1>
        <a:srgbClr val="25303B"/>
      </a:dk1>
      <a:lt1>
        <a:srgbClr val="FFFFFF"/>
      </a:lt1>
      <a:dk2>
        <a:srgbClr val="E3E6E5"/>
      </a:dk2>
      <a:lt2>
        <a:srgbClr val="25303B"/>
      </a:lt2>
      <a:accent1>
        <a:srgbClr val="5AB031"/>
      </a:accent1>
      <a:accent2>
        <a:srgbClr val="9067A9"/>
      </a:accent2>
      <a:accent3>
        <a:srgbClr val="E2388C"/>
      </a:accent3>
      <a:accent4>
        <a:srgbClr val="E62A32"/>
      </a:accent4>
      <a:accent5>
        <a:srgbClr val="F18626"/>
      </a:accent5>
      <a:accent6>
        <a:srgbClr val="00ABAA"/>
      </a:accent6>
      <a:hlink>
        <a:srgbClr val="0096D6"/>
      </a:hlink>
      <a:folHlink>
        <a:srgbClr val="E238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F2 widescreen.potx" id="{A1F784D9-6396-42D6-8970-37B822CE9DDB}" vid="{A5516FC9-9E17-4CD8-B715-3D105D8ADC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SOF2 widescreen</Template>
  <TotalTime>0</TotalTime>
  <Words>1523</Words>
  <Application>Microsoft Office PowerPoint</Application>
  <PresentationFormat>Widescreen</PresentationFormat>
  <Paragraphs>289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Wingdings</vt:lpstr>
      <vt:lpstr>Plain title</vt:lpstr>
      <vt:lpstr>Theory Lecture 2</vt:lpstr>
      <vt:lpstr>Learning Objectives</vt:lpstr>
      <vt:lpstr>What is an Abstract Data Type?</vt:lpstr>
      <vt:lpstr>Abstract Data Type</vt:lpstr>
      <vt:lpstr>ADTs and Programming Languages</vt:lpstr>
      <vt:lpstr>Lists</vt:lpstr>
      <vt:lpstr>List Operations</vt:lpstr>
      <vt:lpstr>Contiguous List</vt:lpstr>
      <vt:lpstr>Operations on Contiguous List</vt:lpstr>
      <vt:lpstr>Linked List</vt:lpstr>
      <vt:lpstr>Operations on Linked List</vt:lpstr>
      <vt:lpstr>Doubly Linked List</vt:lpstr>
      <vt:lpstr>Stack</vt:lpstr>
      <vt:lpstr>Stack Operations</vt:lpstr>
      <vt:lpstr>Queue</vt:lpstr>
      <vt:lpstr>Queue Operations</vt:lpstr>
      <vt:lpstr>Order Relations</vt:lpstr>
      <vt:lpstr>Order relation</vt:lpstr>
      <vt:lpstr>Total Order</vt:lpstr>
      <vt:lpstr>Other order relations</vt:lpstr>
      <vt:lpstr>Example: search a sorted list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2024-03-26T08:45:06Z</dcterms:created>
  <dcterms:modified xsi:type="dcterms:W3CDTF">2024-03-26T08:45:10Z</dcterms:modified>
</cp:coreProperties>
</file>