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59" r:id="rId6"/>
    <p:sldId id="275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4715" autoAdjust="0"/>
  </p:normalViewPr>
  <p:slideViewPr>
    <p:cSldViewPr>
      <p:cViewPr varScale="1">
        <p:scale>
          <a:sx n="60" d="100"/>
          <a:sy n="60" d="100"/>
        </p:scale>
        <p:origin x="-165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E855A-25F7-4A3E-AB71-EB542FBDCFD1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CDFC-3A81-42FA-8FEB-FB9E6CEAA8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从构思到完成代码一共花了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周左右的时间，前两周在想数据结构和架构，然后打代码。后一周在优化和调试。所以我现在要把花了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周的东西在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分钟里面讲出来，大家能听懂最好，当场不能听懂但有兴趣的话我们可以私下再交流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738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3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我主要讨论一些重要的东西，</a:t>
            </a:r>
            <a:r>
              <a:rPr lang="zh-CN" altLang="en-US" baseline="0" dirty="0" smtClean="0"/>
              <a:t>中间代码，表达式的计算，</a:t>
            </a:r>
            <a:r>
              <a:rPr lang="en-US" altLang="zh-CN" baseline="0" dirty="0" smtClean="0"/>
              <a:t>Activation Record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Symbol table</a:t>
            </a:r>
            <a:r>
              <a:rPr lang="zh-CN" altLang="en-US" baseline="0" dirty="0" smtClean="0"/>
              <a:t>， 然后函数是怎么调用的， 然后是</a:t>
            </a:r>
            <a:r>
              <a:rPr lang="en-US" altLang="zh-CN" baseline="0" dirty="0" smtClean="0"/>
              <a:t>type checking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TEST</a:t>
            </a:r>
            <a:r>
              <a:rPr lang="zh-CN" altLang="en-US" baseline="0" dirty="0" smtClean="0"/>
              <a:t>，痛苦和体会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4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我曾经考虑过用三地址码作为中间代码，但总觉得没有一棵树当中间代码好用。这是我写的树的结点类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7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Data </a:t>
            </a:r>
            <a:r>
              <a:rPr lang="zh-CN" altLang="en-US" dirty="0" smtClean="0"/>
              <a:t>代表结点的真实数据， </a:t>
            </a:r>
            <a:r>
              <a:rPr lang="en-US" altLang="zh-CN" dirty="0" err="1" smtClean="0"/>
              <a:t>childnum</a:t>
            </a:r>
            <a:r>
              <a:rPr lang="zh-CN" altLang="en-US" dirty="0" smtClean="0"/>
              <a:t>代表这个结点有多少个儿子，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代表</a:t>
            </a:r>
            <a:r>
              <a:rPr lang="zh-CN" altLang="en-US" baseline="0" dirty="0" smtClean="0"/>
              <a:t> 这个</a:t>
            </a:r>
            <a:r>
              <a:rPr lang="en-US" altLang="zh-CN" baseline="0" dirty="0" smtClean="0"/>
              <a:t>nonterminal </a:t>
            </a:r>
            <a:r>
              <a:rPr lang="zh-CN" altLang="en-US" baseline="0" dirty="0" smtClean="0"/>
              <a:t>发生了哪一个</a:t>
            </a:r>
            <a:r>
              <a:rPr lang="en-US" altLang="zh-CN" baseline="0" dirty="0" smtClean="0"/>
              <a:t>reduction</a:t>
            </a:r>
            <a:r>
              <a:rPr lang="zh-CN" altLang="en-US" baseline="0" dirty="0" smtClean="0"/>
              <a:t>， </a:t>
            </a:r>
            <a:r>
              <a:rPr lang="en-US" altLang="zh-CN" baseline="0" dirty="0" smtClean="0"/>
              <a:t>child</a:t>
            </a:r>
            <a:r>
              <a:rPr lang="zh-CN" altLang="en-US" baseline="0" dirty="0" smtClean="0"/>
              <a:t>是一个指针数组，指向儿子们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610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Small C</a:t>
            </a:r>
            <a:r>
              <a:rPr lang="zh-CN" altLang="en-US" dirty="0" smtClean="0"/>
              <a:t>来说， 我觉得只两个寄存器就足够了，所以我并没有涉及寄存器分配的内容。把其他任何信息都存放在栈里面，</a:t>
            </a:r>
            <a:r>
              <a:rPr lang="zh-CN" altLang="en-US" baseline="0" dirty="0" smtClean="0"/>
              <a:t> 然后我的</a:t>
            </a:r>
            <a:r>
              <a:rPr lang="en-US" altLang="zh-CN" baseline="0" dirty="0" smtClean="0"/>
              <a:t>Compiler</a:t>
            </a:r>
            <a:r>
              <a:rPr lang="zh-CN" altLang="en-US" baseline="0" dirty="0" smtClean="0"/>
              <a:t>最重要的一个特点是所有当前的值都存在了</a:t>
            </a:r>
            <a:r>
              <a:rPr lang="en-US" altLang="zh-CN" baseline="0" dirty="0" smtClean="0"/>
              <a:t>$t0</a:t>
            </a:r>
            <a:r>
              <a:rPr lang="zh-CN" altLang="en-US" baseline="0" dirty="0" smtClean="0"/>
              <a:t>里面， 这使得整个编译器简化了很多很多，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32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在讲怎样调用函数之前，我先来讲一讲</a:t>
            </a:r>
            <a:r>
              <a:rPr lang="en-US" altLang="zh-CN" dirty="0" smtClean="0"/>
              <a:t>activation</a:t>
            </a:r>
            <a:r>
              <a:rPr lang="en-US" altLang="zh-CN" baseline="0" dirty="0" smtClean="0"/>
              <a:t> record</a:t>
            </a:r>
            <a:r>
              <a:rPr lang="zh-CN" altLang="en-US" baseline="0" dirty="0" smtClean="0"/>
              <a:t>是怎样的。由三部分组成，第一部分是参数和局部变量， 第二部分是</a:t>
            </a:r>
            <a:r>
              <a:rPr lang="en-US" altLang="zh-CN" baseline="0" dirty="0" smtClean="0"/>
              <a:t>$s0</a:t>
            </a:r>
            <a:r>
              <a:rPr lang="zh-CN" altLang="en-US" baseline="0" dirty="0" smtClean="0"/>
              <a:t>，第三部分事</a:t>
            </a:r>
            <a:r>
              <a:rPr lang="en-US" altLang="zh-CN" baseline="0" dirty="0" smtClean="0"/>
              <a:t>return address</a:t>
            </a:r>
            <a:r>
              <a:rPr lang="zh-CN" altLang="en-US" baseline="0" dirty="0" smtClean="0"/>
              <a:t>。解释一下</a:t>
            </a:r>
            <a:r>
              <a:rPr lang="en-US" altLang="zh-CN" baseline="0" dirty="0" smtClean="0"/>
              <a:t>$s0,</a:t>
            </a:r>
            <a:r>
              <a:rPr lang="zh-CN" altLang="en-US" baseline="0" dirty="0" smtClean="0"/>
              <a:t>是干嘛的。 比如看这个</a:t>
            </a:r>
            <a:r>
              <a:rPr lang="en-US" altLang="zh-CN" baseline="0" dirty="0" smtClean="0"/>
              <a:t>main</a:t>
            </a:r>
            <a:r>
              <a:rPr lang="zh-CN" altLang="en-US" baseline="0" dirty="0" smtClean="0"/>
              <a:t>函数，这个红色箭头地址的值存放在</a:t>
            </a:r>
            <a:r>
              <a:rPr lang="en-US" altLang="zh-CN" baseline="0" dirty="0" smtClean="0"/>
              <a:t>$s0</a:t>
            </a:r>
            <a:r>
              <a:rPr lang="zh-CN" altLang="en-US" baseline="0" dirty="0" smtClean="0"/>
              <a:t>里用来索引变量，比如</a:t>
            </a:r>
            <a:r>
              <a:rPr lang="en-US" altLang="zh-CN" baseline="0" dirty="0" smtClean="0"/>
              <a:t>a2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$S0+4,</a:t>
            </a:r>
            <a:r>
              <a:rPr lang="zh-CN" altLang="en-US" baseline="0" dirty="0" smtClean="0"/>
              <a:t>这个偏移量存在一个数据结构里，等会会讲。这一块地址是用来存放以前的</a:t>
            </a:r>
            <a:r>
              <a:rPr lang="en-US" altLang="zh-CN" baseline="0" dirty="0" smtClean="0"/>
              <a:t>$s0</a:t>
            </a:r>
            <a:r>
              <a:rPr lang="zh-CN" altLang="en-US" baseline="0" dirty="0" smtClean="0"/>
              <a:t>的，因为没有函数调用</a:t>
            </a:r>
            <a:r>
              <a:rPr lang="en-US" altLang="zh-CN" baseline="0" dirty="0" smtClean="0"/>
              <a:t>main</a:t>
            </a:r>
            <a:r>
              <a:rPr lang="zh-CN" altLang="en-US" baseline="0" dirty="0" smtClean="0"/>
              <a:t>，所以这里为空。当</a:t>
            </a:r>
            <a:r>
              <a:rPr lang="en-US" altLang="zh-CN" baseline="0" dirty="0" smtClean="0"/>
              <a:t>main</a:t>
            </a:r>
            <a:r>
              <a:rPr lang="zh-CN" altLang="en-US" baseline="0" dirty="0" smtClean="0"/>
              <a:t>调用</a:t>
            </a:r>
            <a:r>
              <a:rPr lang="en-US" altLang="zh-CN" baseline="0" dirty="0" smtClean="0"/>
              <a:t>A</a:t>
            </a:r>
            <a:r>
              <a:rPr lang="zh-CN" altLang="en-US" baseline="0" dirty="0" smtClean="0"/>
              <a:t>（）的时候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122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然后介绍一下</a:t>
            </a:r>
            <a:r>
              <a:rPr lang="en-US" altLang="zh-CN" dirty="0" smtClean="0"/>
              <a:t>symbol table</a:t>
            </a:r>
            <a:r>
              <a:rPr lang="zh-CN" altLang="en-US" dirty="0" smtClean="0"/>
              <a:t>，</a:t>
            </a:r>
            <a:r>
              <a:rPr lang="zh-CN" altLang="en-US" baseline="0" dirty="0" smtClean="0"/>
              <a:t>数组实在不太好用，最后决定用</a:t>
            </a:r>
            <a:r>
              <a:rPr lang="en-US" altLang="zh-CN" baseline="0" dirty="0" smtClean="0"/>
              <a:t>STL</a:t>
            </a:r>
            <a:r>
              <a:rPr lang="zh-CN" altLang="en-US" baseline="0" dirty="0" smtClean="0"/>
              <a:t>。</a:t>
            </a:r>
            <a:r>
              <a:rPr lang="en-US" altLang="zh-CN" baseline="0" dirty="0" smtClean="0"/>
              <a:t>FT</a:t>
            </a:r>
            <a:r>
              <a:rPr lang="zh-CN" altLang="en-US" baseline="0" dirty="0" smtClean="0"/>
              <a:t>是一个</a:t>
            </a:r>
            <a:r>
              <a:rPr lang="en-US" altLang="zh-CN" baseline="0" dirty="0" smtClean="0"/>
              <a:t>hash table..</a:t>
            </a:r>
            <a:r>
              <a:rPr lang="zh-CN" altLang="en-US" baseline="0" dirty="0" smtClean="0"/>
              <a:t>第一个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。。。第二个</a:t>
            </a:r>
            <a:r>
              <a:rPr lang="en-US" altLang="zh-CN" baseline="0" dirty="0" smtClean="0"/>
              <a:t>string</a:t>
            </a:r>
            <a:r>
              <a:rPr lang="zh-CN" altLang="en-US" baseline="0" dirty="0" smtClean="0"/>
              <a:t>。。。</a:t>
            </a:r>
            <a:r>
              <a:rPr lang="en-US" altLang="zh-CN" baseline="0" dirty="0" err="1" smtClean="0"/>
              <a:t>Int</a:t>
            </a:r>
            <a:r>
              <a:rPr lang="zh-CN" altLang="en-US" baseline="0" dirty="0" smtClean="0"/>
              <a:t>是偏移量。比如说，在上一个例子中。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1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4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接着来解释一下我是怎么调用函数的，首先，把参数入栈，为局部变量留出栈空间，然后把原来的</a:t>
            </a:r>
            <a:r>
              <a:rPr lang="en-US" altLang="zh-CN" dirty="0" smtClean="0"/>
              <a:t>s0</a:t>
            </a:r>
            <a:r>
              <a:rPr lang="zh-CN" altLang="en-US" dirty="0" smtClean="0"/>
              <a:t>存起来，更新</a:t>
            </a:r>
            <a:r>
              <a:rPr lang="en-US" altLang="zh-CN" dirty="0" smtClean="0"/>
              <a:t>s0</a:t>
            </a:r>
            <a:r>
              <a:rPr lang="zh-CN" altLang="en-US" dirty="0" smtClean="0"/>
              <a:t>的值，然后跳转到函数体。</a:t>
            </a:r>
            <a:r>
              <a:rPr lang="zh-CN" altLang="en-US" baseline="0" dirty="0" smtClean="0"/>
              <a:t> 函数执行完毕以后恢复</a:t>
            </a:r>
            <a:r>
              <a:rPr lang="en-US" altLang="zh-CN" baseline="0" dirty="0" smtClean="0"/>
              <a:t>s0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sp</a:t>
            </a:r>
            <a:r>
              <a:rPr lang="zh-CN" altLang="en-US" baseline="0" dirty="0" smtClean="0"/>
              <a:t>的值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CDFC-3A81-42FA-8FEB-FB9E6CEAA8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2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2012/12/29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14096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Jiashun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zhu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5100109194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404664"/>
            <a:ext cx="8424936" cy="1752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CS215: Implementing a Compiler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1134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Function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put all the parameters into the stack.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Reserve </a:t>
            </a:r>
            <a:r>
              <a:rPr lang="en-US" altLang="zh-CN" dirty="0"/>
              <a:t>the places for local variable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Store </a:t>
            </a:r>
            <a:r>
              <a:rPr lang="en-US" altLang="zh-CN" dirty="0" smtClean="0"/>
              <a:t>current value of $</a:t>
            </a:r>
            <a:r>
              <a:rPr lang="en-US" altLang="zh-CN" dirty="0" smtClean="0"/>
              <a:t>s0 </a:t>
            </a:r>
            <a:r>
              <a:rPr lang="en-US" altLang="zh-CN" dirty="0"/>
              <a:t>into $sp-4, then Put </a:t>
            </a:r>
            <a:r>
              <a:rPr lang="en-US" altLang="zh-CN" dirty="0" smtClean="0"/>
              <a:t>the value of $sp-4 </a:t>
            </a:r>
            <a:r>
              <a:rPr lang="en-US" altLang="zh-CN" dirty="0"/>
              <a:t>into $s0, which is a new value. 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Jump </a:t>
            </a:r>
            <a:r>
              <a:rPr lang="en-US" altLang="zh-CN" dirty="0"/>
              <a:t>to the Function Code, after executing the function, jump back and restore $s0 and $</a:t>
            </a:r>
            <a:r>
              <a:rPr lang="en-US" altLang="zh-CN" dirty="0" err="1"/>
              <a:t>sp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221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84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Type Checking and Error Checking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 checking </a:t>
            </a:r>
            <a:r>
              <a:rPr lang="en-US" altLang="zh-CN" dirty="0"/>
              <a:t>redefined </a:t>
            </a:r>
            <a:r>
              <a:rPr lang="en-US" altLang="zh-CN" dirty="0" smtClean="0"/>
              <a:t>element:</a:t>
            </a:r>
          </a:p>
          <a:p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6" y="2259736"/>
            <a:ext cx="4540503" cy="72008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6" y="3645024"/>
            <a:ext cx="4540503" cy="461900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36" y="4725144"/>
            <a:ext cx="4540503" cy="800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3983" y="2204277"/>
            <a:ext cx="4156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FT[“main”][“a”] != NULL</a:t>
            </a:r>
          </a:p>
          <a:p>
            <a:r>
              <a:rPr lang="en-US" altLang="zh-CN" sz="2400" dirty="0" smtClean="0"/>
              <a:t>Means “a” has been declared.</a:t>
            </a:r>
            <a:endParaRPr lang="zh-CN" altLang="en-US" sz="2400" dirty="0"/>
          </a:p>
        </p:txBody>
      </p:sp>
      <p:sp>
        <p:nvSpPr>
          <p:cNvPr id="9" name="乘号 8"/>
          <p:cNvSpPr/>
          <p:nvPr/>
        </p:nvSpPr>
        <p:spPr>
          <a:xfrm>
            <a:off x="0" y="1684668"/>
            <a:ext cx="5231259" cy="4382611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37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2. checking </a:t>
            </a:r>
            <a:r>
              <a:rPr lang="en-US" altLang="zh-CN" b="1" dirty="0"/>
              <a:t>assigning </a:t>
            </a:r>
            <a:r>
              <a:rPr lang="en-US" altLang="zh-CN" b="1" dirty="0" err="1"/>
              <a:t>exp</a:t>
            </a:r>
            <a:r>
              <a:rPr lang="en-US" altLang="zh-CN" b="1" dirty="0"/>
              <a:t> to left-value</a:t>
            </a:r>
            <a:endParaRPr lang="zh-CN" altLang="zh-CN" b="1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2016224" cy="93610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Type Checking and Error Checking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975" y="1844824"/>
            <a:ext cx="8534400" cy="75895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3. checking </a:t>
            </a:r>
            <a:r>
              <a:rPr lang="en-US" altLang="zh-CN" dirty="0"/>
              <a:t>variable/function without declaring </a:t>
            </a:r>
            <a:r>
              <a:rPr lang="en-US" altLang="zh-CN" dirty="0" smtClean="0"/>
              <a:t>first: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404664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Type Checking and Error Checking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20888"/>
            <a:ext cx="2304256" cy="114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4. checking </a:t>
            </a:r>
            <a:r>
              <a:rPr lang="en-US" altLang="zh-CN" dirty="0"/>
              <a:t>wrong array </a:t>
            </a:r>
            <a:r>
              <a:rPr lang="en-US" altLang="zh-CN" dirty="0" smtClean="0"/>
              <a:t>initialization: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404664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Type Checking and Error Checking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48880"/>
            <a:ext cx="3742162" cy="1008112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5000"/>
            <a:ext cx="8913846" cy="6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5. array checking: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404664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Type Checking and Error Checking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84" y="2306838"/>
            <a:ext cx="2836079" cy="12661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1305" y="4375952"/>
            <a:ext cx="630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Use </a:t>
            </a:r>
            <a:r>
              <a:rPr lang="en-US" altLang="zh-CN" sz="2800" b="1" dirty="0" smtClean="0"/>
              <a:t>ISA</a:t>
            </a:r>
            <a:r>
              <a:rPr lang="en-US" altLang="zh-CN" sz="2800" dirty="0" smtClean="0"/>
              <a:t> and </a:t>
            </a:r>
            <a:r>
              <a:rPr lang="en-US" altLang="zh-CN" sz="2800" b="1" dirty="0" smtClean="0"/>
              <a:t>STAC</a:t>
            </a:r>
            <a:r>
              <a:rPr lang="en-US" altLang="zh-CN" sz="2800" dirty="0" smtClean="0"/>
              <a:t> to implement this.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86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checking: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404664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Type Checking and Error Checking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76872"/>
            <a:ext cx="266429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7. Function parameters checking:</a:t>
            </a: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rong number of parameters is not allowed.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404664"/>
            <a:ext cx="8229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/>
              <a:t>Type Checking and Error Checking</a:t>
            </a:r>
            <a:r>
              <a:rPr lang="zh-CN" altLang="zh-CN" b="1" dirty="0" smtClean="0"/>
              <a:t/>
            </a:r>
            <a:br>
              <a:rPr lang="zh-CN" altLang="zh-CN" b="1" dirty="0" smtClean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2736730"/>
            <a:ext cx="5690041" cy="148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 have written code to test all my operators, such as +=, &lt;&lt;=, %, *=, ++ , </a:t>
            </a:r>
            <a:r>
              <a:rPr lang="en-US" altLang="zh-CN" dirty="0" smtClean="0"/>
              <a:t>--….</a:t>
            </a:r>
          </a:p>
          <a:p>
            <a:r>
              <a:rPr lang="en-US" altLang="zh-CN" dirty="0" smtClean="0"/>
              <a:t>All </a:t>
            </a:r>
            <a:r>
              <a:rPr lang="en-US" altLang="zh-CN" dirty="0"/>
              <a:t>the operators appearing in the </a:t>
            </a:r>
            <a:r>
              <a:rPr lang="en-US" altLang="zh-CN" dirty="0" err="1"/>
              <a:t>Gammar</a:t>
            </a:r>
            <a:r>
              <a:rPr lang="en-US" altLang="zh-CN" dirty="0"/>
              <a:t> are tested and the result is in my expectation</a:t>
            </a:r>
            <a:r>
              <a:rPr lang="en-US" altLang="zh-CN" dirty="0" smtClean="0"/>
              <a:t>.</a:t>
            </a:r>
          </a:p>
          <a:p>
            <a:endParaRPr lang="zh-CN" altLang="zh-CN" dirty="0"/>
          </a:p>
          <a:p>
            <a:r>
              <a:rPr lang="en-US" altLang="zh-CN" dirty="0"/>
              <a:t>I also test all the pretests given by our TA and pass them all.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4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Pains:</a:t>
            </a:r>
          </a:p>
          <a:p>
            <a:pPr marL="0" indent="0">
              <a:buNone/>
            </a:pPr>
            <a:r>
              <a:rPr lang="en-US" altLang="zh-CN" dirty="0"/>
              <a:t>	1) good data structure is hard to select</a:t>
            </a:r>
          </a:p>
          <a:p>
            <a:pPr marL="0" indent="0">
              <a:buNone/>
            </a:pPr>
            <a:r>
              <a:rPr lang="en-US" altLang="zh-CN" dirty="0"/>
              <a:t>	2) function call</a:t>
            </a:r>
          </a:p>
          <a:p>
            <a:pPr marL="0" indent="0">
              <a:buNone/>
            </a:pPr>
            <a:r>
              <a:rPr lang="en-US" altLang="zh-CN" dirty="0"/>
              <a:t>	3) deal with local variable</a:t>
            </a:r>
          </a:p>
          <a:p>
            <a:pPr marL="0" indent="0">
              <a:buNone/>
            </a:pPr>
            <a:r>
              <a:rPr lang="en-US" altLang="zh-CN" dirty="0"/>
              <a:t>	4) initial value</a:t>
            </a:r>
          </a:p>
          <a:p>
            <a:pPr marL="0" indent="0">
              <a:buNone/>
            </a:pPr>
            <a:r>
              <a:rPr lang="en-US" altLang="zh-CN" dirty="0"/>
              <a:t>	5) debug</a:t>
            </a:r>
          </a:p>
          <a:p>
            <a:r>
              <a:rPr lang="en-US" altLang="zh-CN" dirty="0" smtClean="0"/>
              <a:t>Gains: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1) more than 2200 lines of codes make me more 	proficient in programming.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Pains and gains</a:t>
            </a:r>
          </a:p>
        </p:txBody>
      </p:sp>
    </p:spTree>
    <p:extLst>
      <p:ext uri="{BB962C8B-B14F-4D97-AF65-F5344CB8AC3E}">
        <p14:creationId xmlns:p14="http://schemas.microsoft.com/office/powerpoint/2010/main" val="12506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Outline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Intermediate </a:t>
            </a:r>
            <a:r>
              <a:rPr lang="en-US" altLang="zh-CN" dirty="0" smtClean="0"/>
              <a:t>code</a:t>
            </a:r>
          </a:p>
          <a:p>
            <a:r>
              <a:rPr lang="en-US" altLang="zh-CN" dirty="0"/>
              <a:t>Expression Calculation</a:t>
            </a:r>
            <a:endParaRPr lang="en-US" altLang="zh-CN" dirty="0" smtClean="0"/>
          </a:p>
          <a:p>
            <a:r>
              <a:rPr lang="en-US" altLang="zh-CN" dirty="0"/>
              <a:t>Activation </a:t>
            </a:r>
            <a:r>
              <a:rPr lang="en-US" altLang="zh-CN" dirty="0" smtClean="0"/>
              <a:t>record</a:t>
            </a:r>
          </a:p>
          <a:p>
            <a:r>
              <a:rPr lang="en-US" altLang="zh-CN" dirty="0"/>
              <a:t>Symbol </a:t>
            </a:r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Function call</a:t>
            </a:r>
          </a:p>
          <a:p>
            <a:r>
              <a:rPr lang="en-US" altLang="zh-CN" dirty="0"/>
              <a:t>Type Checking and Error </a:t>
            </a:r>
            <a:r>
              <a:rPr lang="en-US" altLang="zh-CN" dirty="0" smtClean="0"/>
              <a:t>Checking</a:t>
            </a:r>
          </a:p>
          <a:p>
            <a:r>
              <a:rPr lang="en-US" altLang="zh-CN" dirty="0" smtClean="0"/>
              <a:t>Test</a:t>
            </a:r>
            <a:endParaRPr lang="en-US" altLang="zh-CN" dirty="0" smtClean="0"/>
          </a:p>
          <a:p>
            <a:r>
              <a:rPr lang="en-US" altLang="zh-CN" dirty="0" smtClean="0"/>
              <a:t>Pains and </a:t>
            </a:r>
            <a:r>
              <a:rPr lang="en-US" altLang="zh-CN" dirty="0" smtClean="0"/>
              <a:t>gains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83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829944"/>
          </a:xfrm>
        </p:spPr>
        <p:txBody>
          <a:bodyPr/>
          <a:lstStyle/>
          <a:p>
            <a:r>
              <a:rPr lang="en-US" altLang="zh-CN" dirty="0" smtClean="0"/>
              <a:t>Thanks to  </a:t>
            </a:r>
            <a:r>
              <a:rPr lang="en-US" altLang="zh-CN" dirty="0" err="1" smtClean="0"/>
              <a:t>Prof.Fwu</a:t>
            </a:r>
            <a:endParaRPr lang="zh-CN" altLang="zh-CN" dirty="0"/>
          </a:p>
          <a:p>
            <a:r>
              <a:rPr lang="en-US" altLang="zh-CN" dirty="0" smtClean="0"/>
              <a:t>Thanks to </a:t>
            </a:r>
            <a:r>
              <a:rPr lang="en-US" altLang="zh-CN" dirty="0"/>
              <a:t>TA </a:t>
            </a:r>
            <a:r>
              <a:rPr lang="en-US" altLang="zh-CN" dirty="0" err="1"/>
              <a:t>GuoTeng</a:t>
            </a:r>
            <a:r>
              <a:rPr lang="en-US" altLang="zh-CN" dirty="0"/>
              <a:t> </a:t>
            </a:r>
            <a:r>
              <a:rPr lang="en-US" altLang="zh-CN" dirty="0" err="1" smtClean="0"/>
              <a:t>Rao</a:t>
            </a:r>
            <a:endParaRPr lang="en-US" altLang="zh-CN" dirty="0"/>
          </a:p>
          <a:p>
            <a:r>
              <a:rPr lang="en-US" altLang="zh-CN" dirty="0" smtClean="0"/>
              <a:t>Thank all of you present in this </a:t>
            </a:r>
            <a:r>
              <a:rPr lang="en-US" altLang="zh-CN" dirty="0" smtClean="0"/>
              <a:t>presentation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3890664"/>
            <a:ext cx="73448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i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ANY QUESTIONS?</a:t>
            </a:r>
            <a:endParaRPr lang="zh-CN" altLang="en-US" sz="5400" b="1" i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350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Intermediate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Syntax </a:t>
            </a:r>
            <a:r>
              <a:rPr lang="en-US" altLang="zh-CN" dirty="0" smtClean="0"/>
              <a:t>Tree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Treenode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708920"/>
            <a:ext cx="5193528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6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536" y="2924944"/>
            <a:ext cx="8229600" cy="4525963"/>
          </a:xfrm>
        </p:spPr>
        <p:txBody>
          <a:bodyPr/>
          <a:lstStyle/>
          <a:p>
            <a:r>
              <a:rPr lang="en-US" altLang="zh-CN" b="1" dirty="0"/>
              <a:t>Data</a:t>
            </a:r>
            <a:r>
              <a:rPr lang="en-US" altLang="zh-CN" dirty="0"/>
              <a:t>: the actual data of the node;</a:t>
            </a:r>
            <a:endParaRPr lang="zh-CN" altLang="zh-CN" dirty="0"/>
          </a:p>
          <a:p>
            <a:r>
              <a:rPr lang="en-US" altLang="zh-CN" b="1" dirty="0" err="1"/>
              <a:t>Childnum</a:t>
            </a:r>
            <a:r>
              <a:rPr lang="en-US" altLang="zh-CN" dirty="0"/>
              <a:t>: the number of child of the current node.</a:t>
            </a:r>
            <a:endParaRPr lang="zh-CN" altLang="zh-CN" dirty="0"/>
          </a:p>
          <a:p>
            <a:r>
              <a:rPr lang="en-US" altLang="zh-CN" b="1" dirty="0"/>
              <a:t>Type</a:t>
            </a:r>
            <a:r>
              <a:rPr lang="en-US" altLang="zh-CN" dirty="0"/>
              <a:t>: indicate which reduction is taken place.</a:t>
            </a:r>
            <a:endParaRPr lang="zh-CN" altLang="zh-CN" dirty="0"/>
          </a:p>
          <a:p>
            <a:r>
              <a:rPr lang="en-US" altLang="zh-CN" b="1" dirty="0"/>
              <a:t>Child</a:t>
            </a:r>
            <a:r>
              <a:rPr lang="en-US" altLang="zh-CN" dirty="0"/>
              <a:t>: is the array storing the pointer to its child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52" y="526232"/>
            <a:ext cx="5256584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 Calculation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3200" dirty="0" smtClean="0"/>
              <a:t>No Register allocation</a:t>
            </a:r>
          </a:p>
          <a:p>
            <a:endParaRPr lang="en-US" altLang="zh-CN" sz="3200" dirty="0" smtClean="0"/>
          </a:p>
          <a:p>
            <a:r>
              <a:rPr lang="en-US" altLang="zh-CN" sz="3200" dirty="0" smtClean="0"/>
              <a:t>Only $t0 and $t1 is enough to calculate expression, put anything else into stack</a:t>
            </a:r>
          </a:p>
          <a:p>
            <a:endParaRPr lang="en-US" altLang="zh-CN" sz="3200" dirty="0" smtClean="0"/>
          </a:p>
          <a:p>
            <a:r>
              <a:rPr lang="en-US" altLang="zh-CN" sz="3200" dirty="0"/>
              <a:t>I always keep the current value in the register $t0, which simplified the problem in a great way.</a:t>
            </a:r>
            <a:endParaRPr lang="zh-CN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28800"/>
            <a:ext cx="8537771" cy="4464496"/>
          </a:xfrm>
        </p:spPr>
      </p:pic>
    </p:spTree>
    <p:extLst>
      <p:ext uri="{BB962C8B-B14F-4D97-AF65-F5344CB8AC3E}">
        <p14:creationId xmlns:p14="http://schemas.microsoft.com/office/powerpoint/2010/main" val="93819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Activation record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620688"/>
            <a:ext cx="4320480" cy="6024889"/>
          </a:xfrm>
        </p:spPr>
      </p:pic>
      <p:sp>
        <p:nvSpPr>
          <p:cNvPr id="6" name="右箭头 5"/>
          <p:cNvSpPr/>
          <p:nvPr/>
        </p:nvSpPr>
        <p:spPr>
          <a:xfrm>
            <a:off x="1599258" y="2787730"/>
            <a:ext cx="1812638" cy="2926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7504" y="2787730"/>
            <a:ext cx="14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$s0 == 0x14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>
            <a:off x="1815168" y="5276237"/>
            <a:ext cx="1584176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99632" y="5276237"/>
            <a:ext cx="149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$s0 == 0x04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97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 table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498693" cy="1451359"/>
          </a:xfrm>
        </p:spPr>
      </p:pic>
      <p:sp>
        <p:nvSpPr>
          <p:cNvPr id="5" name="矩形 4"/>
          <p:cNvSpPr/>
          <p:nvPr/>
        </p:nvSpPr>
        <p:spPr>
          <a:xfrm>
            <a:off x="827584" y="3068960"/>
            <a:ext cx="741682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600" b="1" dirty="0"/>
              <a:t>FT</a:t>
            </a:r>
            <a:r>
              <a:rPr lang="en-US" altLang="zh-CN" sz="2600" dirty="0"/>
              <a:t>: It is hash table. The first string is to index the function. The second string is used to index the parameter or the local variables in this function, and the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value is the offset used with $0 to find the location of the variable in the stack. </a:t>
            </a:r>
            <a:endParaRPr lang="zh-CN" altLang="zh-CN" sz="2600" dirty="0"/>
          </a:p>
        </p:txBody>
      </p:sp>
      <p:sp>
        <p:nvSpPr>
          <p:cNvPr id="3" name="TextBox 2"/>
          <p:cNvSpPr txBox="1"/>
          <p:nvPr/>
        </p:nvSpPr>
        <p:spPr>
          <a:xfrm>
            <a:off x="802464" y="5373216"/>
            <a:ext cx="556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err="1" smtClean="0"/>
              <a:t>Eg</a:t>
            </a:r>
            <a:r>
              <a:rPr lang="en-US" altLang="zh-CN" sz="2800" i="1" dirty="0" smtClean="0"/>
              <a:t>: FT[“main”][“a2”] = 4</a:t>
            </a:r>
            <a:endParaRPr lang="zh-CN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444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229600" cy="5865515"/>
          </a:xfrm>
        </p:spPr>
        <p:txBody>
          <a:bodyPr>
            <a:normAutofit/>
          </a:bodyPr>
          <a:lstStyle/>
          <a:p>
            <a:pPr algn="just"/>
            <a:r>
              <a:rPr lang="en-US" altLang="zh-CN" sz="2200" b="1" dirty="0"/>
              <a:t>ST</a:t>
            </a:r>
            <a:r>
              <a:rPr lang="en-US" altLang="zh-CN" sz="2200" dirty="0"/>
              <a:t>: similarly as FT. The first string is to index the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name. The second string is used to index the attribute of the this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, and the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is the offset used to find the specified attribute</a:t>
            </a:r>
            <a:r>
              <a:rPr lang="en-US" altLang="zh-CN" sz="2200" dirty="0" smtClean="0"/>
              <a:t>.</a:t>
            </a:r>
          </a:p>
          <a:p>
            <a:pPr algn="just"/>
            <a:endParaRPr lang="zh-CN" altLang="zh-CN" sz="2200" dirty="0"/>
          </a:p>
          <a:p>
            <a:pPr algn="just"/>
            <a:r>
              <a:rPr lang="en-US" altLang="zh-CN" sz="2200" b="1" dirty="0"/>
              <a:t>STAC</a:t>
            </a:r>
            <a:r>
              <a:rPr lang="en-US" altLang="zh-CN" sz="2200" dirty="0"/>
              <a:t>: the map from specified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to abstract </a:t>
            </a:r>
            <a:r>
              <a:rPr lang="en-US" altLang="zh-CN" sz="2200" dirty="0" err="1"/>
              <a:t>struct</a:t>
            </a:r>
            <a:r>
              <a:rPr lang="en-US" altLang="zh-CN" sz="2200" dirty="0" smtClean="0"/>
              <a:t>.</a:t>
            </a:r>
          </a:p>
          <a:p>
            <a:pPr marL="0" indent="0" algn="just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 </a:t>
            </a:r>
            <a:r>
              <a:rPr lang="en-US" altLang="zh-CN" sz="2200" dirty="0" err="1"/>
              <a:t>Eg</a:t>
            </a:r>
            <a:r>
              <a:rPr lang="en-US" altLang="zh-CN" sz="2200" dirty="0"/>
              <a:t>: </a:t>
            </a:r>
            <a:r>
              <a:rPr lang="en-US" altLang="zh-CN" sz="2200" dirty="0" err="1"/>
              <a:t>struct</a:t>
            </a:r>
            <a:r>
              <a:rPr lang="en-US" altLang="zh-CN" sz="2200" dirty="0"/>
              <a:t> name id; then STAC</a:t>
            </a:r>
            <a:r>
              <a:rPr lang="en-US" altLang="zh-CN" sz="2200" dirty="0" smtClean="0"/>
              <a:t>[“id”] </a:t>
            </a:r>
            <a:r>
              <a:rPr lang="en-US" altLang="zh-CN" sz="2200" dirty="0"/>
              <a:t>= </a:t>
            </a:r>
            <a:r>
              <a:rPr lang="en-US" altLang="zh-CN" sz="2200" dirty="0" smtClean="0"/>
              <a:t>“</a:t>
            </a:r>
            <a:r>
              <a:rPr lang="en-US" altLang="zh-CN" sz="2200" dirty="0" smtClean="0"/>
              <a:t>name</a:t>
            </a:r>
            <a:r>
              <a:rPr lang="en-US" altLang="zh-CN" sz="2200" dirty="0" smtClean="0"/>
              <a:t>”. )</a:t>
            </a:r>
          </a:p>
          <a:p>
            <a:pPr marL="0" indent="0" algn="just">
              <a:buNone/>
            </a:pPr>
            <a:r>
              <a:rPr lang="en-US" altLang="zh-CN" sz="2200" dirty="0"/>
              <a:t>	</a:t>
            </a:r>
            <a:r>
              <a:rPr lang="en-US" altLang="zh-CN" sz="2200" dirty="0" smtClean="0"/>
              <a:t>It </a:t>
            </a:r>
            <a:r>
              <a:rPr lang="en-US" altLang="zh-CN" sz="2200" dirty="0"/>
              <a:t>is also </a:t>
            </a:r>
            <a:r>
              <a:rPr lang="en-US" altLang="zh-CN" sz="2200" dirty="0" smtClean="0"/>
              <a:t>used </a:t>
            </a:r>
            <a:r>
              <a:rPr lang="en-US" altLang="zh-CN" sz="2200" dirty="0"/>
              <a:t>to type checking</a:t>
            </a:r>
            <a:r>
              <a:rPr lang="en-US" altLang="zh-CN" sz="2200" dirty="0" smtClean="0"/>
              <a:t>.</a:t>
            </a:r>
          </a:p>
          <a:p>
            <a:pPr algn="just"/>
            <a:endParaRPr lang="zh-CN" altLang="zh-CN" sz="2200" dirty="0"/>
          </a:p>
          <a:p>
            <a:pPr algn="just"/>
            <a:r>
              <a:rPr lang="en-US" altLang="zh-CN" sz="2200" b="1" dirty="0"/>
              <a:t>ISA </a:t>
            </a:r>
            <a:r>
              <a:rPr lang="en-US" altLang="zh-CN" sz="2200" dirty="0"/>
              <a:t>: </a:t>
            </a:r>
            <a:r>
              <a:rPr lang="en-US" altLang="zh-CN" sz="2200" dirty="0" err="1"/>
              <a:t>meas</a:t>
            </a:r>
            <a:r>
              <a:rPr lang="en-US" altLang="zh-CN" sz="2200" dirty="0"/>
              <a:t> Is Array or not. The first string is to index the function, since we can define array in every function. The second string is the variable name. If (*ISA[“main”])[“a”] = 1,  it means that a is an array in the function main. It is also used to type checking.</a:t>
            </a:r>
            <a:endParaRPr lang="zh-CN" altLang="zh-CN" sz="2200" dirty="0"/>
          </a:p>
          <a:p>
            <a:pPr algn="just"/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749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市镇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D16349"/>
    </a:accent1>
    <a:accent2>
      <a:srgbClr val="CCB400"/>
    </a:accent2>
    <a:accent3>
      <a:srgbClr val="8CADAE"/>
    </a:accent3>
    <a:accent4>
      <a:srgbClr val="8C7B70"/>
    </a:accent4>
    <a:accent5>
      <a:srgbClr val="8FB08C"/>
    </a:accent5>
    <a:accent6>
      <a:srgbClr val="D19049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976</Words>
  <Application>Microsoft Office PowerPoint</Application>
  <PresentationFormat>全屏显示(4:3)</PresentationFormat>
  <Paragraphs>101</Paragraphs>
  <Slides>20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市镇</vt:lpstr>
      <vt:lpstr>CS215: Implementing a Compiler </vt:lpstr>
      <vt:lpstr>Outline</vt:lpstr>
      <vt:lpstr>Intermediate code</vt:lpstr>
      <vt:lpstr>PowerPoint 演示文稿</vt:lpstr>
      <vt:lpstr>Expression Calculation</vt:lpstr>
      <vt:lpstr>PowerPoint 演示文稿</vt:lpstr>
      <vt:lpstr>Activation record</vt:lpstr>
      <vt:lpstr>Symbol table</vt:lpstr>
      <vt:lpstr>PowerPoint 演示文稿</vt:lpstr>
      <vt:lpstr>Function call</vt:lpstr>
      <vt:lpstr>Type Checking and Error Checking </vt:lpstr>
      <vt:lpstr>Type Checking and Error Checking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</vt:lpstr>
      <vt:lpstr>Pains and gains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CS215: Implementing a Compiler</dc:title>
  <dc:creator>zjs</dc:creator>
  <cp:lastModifiedBy>zjs</cp:lastModifiedBy>
  <cp:revision>21</cp:revision>
  <dcterms:created xsi:type="dcterms:W3CDTF">2012-12-28T07:43:46Z</dcterms:created>
  <dcterms:modified xsi:type="dcterms:W3CDTF">2012-12-29T05:38:26Z</dcterms:modified>
</cp:coreProperties>
</file>