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144139-4A70-F928-A87D-2A0C892D707D}" v="313" dt="2023-10-23T15:29:32.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7E688-B699-4FEE-9898-72309A2F0A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7698B2-6EA2-4F6E-B8B0-4354E034288E}">
      <dgm:prSet/>
      <dgm:spPr/>
      <dgm:t>
        <a:bodyPr/>
        <a:lstStyle/>
        <a:p>
          <a:pPr>
            <a:lnSpc>
              <a:spcPct val="100000"/>
            </a:lnSpc>
          </a:pPr>
          <a:r>
            <a:rPr lang="en-US"/>
            <a:t>Analyzed the response times for database-related operations.</a:t>
          </a:r>
        </a:p>
      </dgm:t>
    </dgm:pt>
    <dgm:pt modelId="{07FC3DE9-7DE5-4070-8307-B876512E8E6A}" type="parTrans" cxnId="{34602C6C-E7BE-4682-BBEF-DF5E46986C6C}">
      <dgm:prSet/>
      <dgm:spPr/>
      <dgm:t>
        <a:bodyPr/>
        <a:lstStyle/>
        <a:p>
          <a:endParaRPr lang="en-US"/>
        </a:p>
      </dgm:t>
    </dgm:pt>
    <dgm:pt modelId="{0524C8B4-FD34-4838-94EA-FB55C5BD97C6}" type="sibTrans" cxnId="{34602C6C-E7BE-4682-BBEF-DF5E46986C6C}">
      <dgm:prSet/>
      <dgm:spPr/>
      <dgm:t>
        <a:bodyPr/>
        <a:lstStyle/>
        <a:p>
          <a:endParaRPr lang="en-US"/>
        </a:p>
      </dgm:t>
    </dgm:pt>
    <dgm:pt modelId="{899DB153-E1AD-41C6-9FD4-95FAD0CABD5E}">
      <dgm:prSet/>
      <dgm:spPr/>
      <dgm:t>
        <a:bodyPr/>
        <a:lstStyle/>
        <a:p>
          <a:pPr>
            <a:lnSpc>
              <a:spcPct val="100000"/>
            </a:lnSpc>
          </a:pPr>
          <a:r>
            <a:rPr lang="en-US"/>
            <a:t>Identified potential bottlenecks in the database queries.</a:t>
          </a:r>
        </a:p>
      </dgm:t>
    </dgm:pt>
    <dgm:pt modelId="{53B715AF-A63F-48DA-BAF9-EF035BA3732C}" type="parTrans" cxnId="{900E5099-5EC6-47A5-93C3-B5E046ECA758}">
      <dgm:prSet/>
      <dgm:spPr/>
      <dgm:t>
        <a:bodyPr/>
        <a:lstStyle/>
        <a:p>
          <a:endParaRPr lang="en-US"/>
        </a:p>
      </dgm:t>
    </dgm:pt>
    <dgm:pt modelId="{24A5B7E6-E726-4A15-B618-93E13F0A2D26}" type="sibTrans" cxnId="{900E5099-5EC6-47A5-93C3-B5E046ECA758}">
      <dgm:prSet/>
      <dgm:spPr/>
      <dgm:t>
        <a:bodyPr/>
        <a:lstStyle/>
        <a:p>
          <a:endParaRPr lang="en-US"/>
        </a:p>
      </dgm:t>
    </dgm:pt>
    <dgm:pt modelId="{2FACE2F2-48B6-42FC-8DFE-B4E02F55EC92}">
      <dgm:prSet/>
      <dgm:spPr/>
      <dgm:t>
        <a:bodyPr/>
        <a:lstStyle/>
        <a:p>
          <a:pPr>
            <a:lnSpc>
              <a:spcPct val="100000"/>
            </a:lnSpc>
          </a:pPr>
          <a:r>
            <a:rPr lang="en-US"/>
            <a:t>Conclusion: The database is efficient, but slow due to hosting on atlas which has great network latency to our server (atlas hosted in Sydney, webserver in west coast USA). We also had inefficient use of the database, making more calls than necessary causing extra delay specifically when more connections to the database are opened showing us a direct linear correlation to API response time.</a:t>
          </a:r>
        </a:p>
      </dgm:t>
    </dgm:pt>
    <dgm:pt modelId="{297EE527-89D1-4040-9C3C-FD5E0C93105A}" type="parTrans" cxnId="{2E33EE5B-3C5E-4851-8376-93B9BF732118}">
      <dgm:prSet/>
      <dgm:spPr/>
      <dgm:t>
        <a:bodyPr/>
        <a:lstStyle/>
        <a:p>
          <a:endParaRPr lang="en-US"/>
        </a:p>
      </dgm:t>
    </dgm:pt>
    <dgm:pt modelId="{850CF6D1-5F3B-437F-AC5C-D90986B7B1B2}" type="sibTrans" cxnId="{2E33EE5B-3C5E-4851-8376-93B9BF732118}">
      <dgm:prSet/>
      <dgm:spPr/>
      <dgm:t>
        <a:bodyPr/>
        <a:lstStyle/>
        <a:p>
          <a:endParaRPr lang="en-US"/>
        </a:p>
      </dgm:t>
    </dgm:pt>
    <dgm:pt modelId="{53F05E7A-629B-4877-952C-D78100144381}" type="pres">
      <dgm:prSet presAssocID="{9B57E688-B699-4FEE-9898-72309A2F0A89}" presName="root" presStyleCnt="0">
        <dgm:presLayoutVars>
          <dgm:dir/>
          <dgm:resizeHandles val="exact"/>
        </dgm:presLayoutVars>
      </dgm:prSet>
      <dgm:spPr/>
    </dgm:pt>
    <dgm:pt modelId="{8284FA2E-58CB-4938-9667-55FE109E8816}" type="pres">
      <dgm:prSet presAssocID="{097698B2-6EA2-4F6E-B8B0-4354E034288E}" presName="compNode" presStyleCnt="0"/>
      <dgm:spPr/>
    </dgm:pt>
    <dgm:pt modelId="{4E5B6516-27E6-4265-98BD-D57A42079087}" type="pres">
      <dgm:prSet presAssocID="{097698B2-6EA2-4F6E-B8B0-4354E034288E}" presName="bgRect" presStyleLbl="bgShp" presStyleIdx="0" presStyleCnt="3"/>
      <dgm:spPr/>
    </dgm:pt>
    <dgm:pt modelId="{EB7FDB39-74D1-4B5F-8432-1223BA2D2728}" type="pres">
      <dgm:prSet presAssocID="{097698B2-6EA2-4F6E-B8B0-4354E03428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1B2000C-E87D-4A96-AAB4-3545C8D93A98}" type="pres">
      <dgm:prSet presAssocID="{097698B2-6EA2-4F6E-B8B0-4354E034288E}" presName="spaceRect" presStyleCnt="0"/>
      <dgm:spPr/>
    </dgm:pt>
    <dgm:pt modelId="{2B002F22-FB4D-4173-8A68-F7F19992F7C9}" type="pres">
      <dgm:prSet presAssocID="{097698B2-6EA2-4F6E-B8B0-4354E034288E}" presName="parTx" presStyleLbl="revTx" presStyleIdx="0" presStyleCnt="3">
        <dgm:presLayoutVars>
          <dgm:chMax val="0"/>
          <dgm:chPref val="0"/>
        </dgm:presLayoutVars>
      </dgm:prSet>
      <dgm:spPr/>
    </dgm:pt>
    <dgm:pt modelId="{D69E3E76-ACEB-43D2-A05C-A4134CA41719}" type="pres">
      <dgm:prSet presAssocID="{0524C8B4-FD34-4838-94EA-FB55C5BD97C6}" presName="sibTrans" presStyleCnt="0"/>
      <dgm:spPr/>
    </dgm:pt>
    <dgm:pt modelId="{ED1DE987-0EE0-4281-A724-B3D53BB7EAA1}" type="pres">
      <dgm:prSet presAssocID="{899DB153-E1AD-41C6-9FD4-95FAD0CABD5E}" presName="compNode" presStyleCnt="0"/>
      <dgm:spPr/>
    </dgm:pt>
    <dgm:pt modelId="{162A87A2-F697-4980-A03B-AB47225BFBDB}" type="pres">
      <dgm:prSet presAssocID="{899DB153-E1AD-41C6-9FD4-95FAD0CABD5E}" presName="bgRect" presStyleLbl="bgShp" presStyleIdx="1" presStyleCnt="3"/>
      <dgm:spPr/>
    </dgm:pt>
    <dgm:pt modelId="{235A3A43-15FD-42D2-80C9-529580CF1600}" type="pres">
      <dgm:prSet presAssocID="{899DB153-E1AD-41C6-9FD4-95FAD0CABD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AD1DEEFB-ACF4-4211-8879-B9B1BE4ED55B}" type="pres">
      <dgm:prSet presAssocID="{899DB153-E1AD-41C6-9FD4-95FAD0CABD5E}" presName="spaceRect" presStyleCnt="0"/>
      <dgm:spPr/>
    </dgm:pt>
    <dgm:pt modelId="{73D2D0A1-DDBA-45E9-88F9-E7D7749DBF22}" type="pres">
      <dgm:prSet presAssocID="{899DB153-E1AD-41C6-9FD4-95FAD0CABD5E}" presName="parTx" presStyleLbl="revTx" presStyleIdx="1" presStyleCnt="3">
        <dgm:presLayoutVars>
          <dgm:chMax val="0"/>
          <dgm:chPref val="0"/>
        </dgm:presLayoutVars>
      </dgm:prSet>
      <dgm:spPr/>
    </dgm:pt>
    <dgm:pt modelId="{72D08EAB-2418-4C56-BE62-CC475395C152}" type="pres">
      <dgm:prSet presAssocID="{24A5B7E6-E726-4A15-B618-93E13F0A2D26}" presName="sibTrans" presStyleCnt="0"/>
      <dgm:spPr/>
    </dgm:pt>
    <dgm:pt modelId="{85009698-5F98-4DB4-93DA-C80272183B26}" type="pres">
      <dgm:prSet presAssocID="{2FACE2F2-48B6-42FC-8DFE-B4E02F55EC92}" presName="compNode" presStyleCnt="0"/>
      <dgm:spPr/>
    </dgm:pt>
    <dgm:pt modelId="{754B1875-A504-45F2-ADA0-9BE1CDBDC782}" type="pres">
      <dgm:prSet presAssocID="{2FACE2F2-48B6-42FC-8DFE-B4E02F55EC92}" presName="bgRect" presStyleLbl="bgShp" presStyleIdx="2" presStyleCnt="3"/>
      <dgm:spPr/>
    </dgm:pt>
    <dgm:pt modelId="{C0A39FD8-A505-44F0-A589-FE340C5E66A0}" type="pres">
      <dgm:prSet presAssocID="{2FACE2F2-48B6-42FC-8DFE-B4E02F55EC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7720F52-1531-4E34-B5AA-9E7A81A0D9D7}" type="pres">
      <dgm:prSet presAssocID="{2FACE2F2-48B6-42FC-8DFE-B4E02F55EC92}" presName="spaceRect" presStyleCnt="0"/>
      <dgm:spPr/>
    </dgm:pt>
    <dgm:pt modelId="{40F57CD4-DCCC-4BA0-9D0F-563872277735}" type="pres">
      <dgm:prSet presAssocID="{2FACE2F2-48B6-42FC-8DFE-B4E02F55EC92}" presName="parTx" presStyleLbl="revTx" presStyleIdx="2" presStyleCnt="3">
        <dgm:presLayoutVars>
          <dgm:chMax val="0"/>
          <dgm:chPref val="0"/>
        </dgm:presLayoutVars>
      </dgm:prSet>
      <dgm:spPr/>
    </dgm:pt>
  </dgm:ptLst>
  <dgm:cxnLst>
    <dgm:cxn modelId="{08D0C733-F901-4818-982A-C10E1FE49486}" type="presOf" srcId="{899DB153-E1AD-41C6-9FD4-95FAD0CABD5E}" destId="{73D2D0A1-DDBA-45E9-88F9-E7D7749DBF22}" srcOrd="0" destOrd="0" presId="urn:microsoft.com/office/officeart/2018/2/layout/IconVerticalSolidList"/>
    <dgm:cxn modelId="{5F5BDE3F-DF78-45C6-AD15-6284CC4FEE64}" type="presOf" srcId="{097698B2-6EA2-4F6E-B8B0-4354E034288E}" destId="{2B002F22-FB4D-4173-8A68-F7F19992F7C9}" srcOrd="0" destOrd="0" presId="urn:microsoft.com/office/officeart/2018/2/layout/IconVerticalSolidList"/>
    <dgm:cxn modelId="{2E33EE5B-3C5E-4851-8376-93B9BF732118}" srcId="{9B57E688-B699-4FEE-9898-72309A2F0A89}" destId="{2FACE2F2-48B6-42FC-8DFE-B4E02F55EC92}" srcOrd="2" destOrd="0" parTransId="{297EE527-89D1-4040-9C3C-FD5E0C93105A}" sibTransId="{850CF6D1-5F3B-437F-AC5C-D90986B7B1B2}"/>
    <dgm:cxn modelId="{34602C6C-E7BE-4682-BBEF-DF5E46986C6C}" srcId="{9B57E688-B699-4FEE-9898-72309A2F0A89}" destId="{097698B2-6EA2-4F6E-B8B0-4354E034288E}" srcOrd="0" destOrd="0" parTransId="{07FC3DE9-7DE5-4070-8307-B876512E8E6A}" sibTransId="{0524C8B4-FD34-4838-94EA-FB55C5BD97C6}"/>
    <dgm:cxn modelId="{D6291D54-5C0C-4694-9095-16EEBB93A17D}" type="presOf" srcId="{9B57E688-B699-4FEE-9898-72309A2F0A89}" destId="{53F05E7A-629B-4877-952C-D78100144381}" srcOrd="0" destOrd="0" presId="urn:microsoft.com/office/officeart/2018/2/layout/IconVerticalSolidList"/>
    <dgm:cxn modelId="{900E5099-5EC6-47A5-93C3-B5E046ECA758}" srcId="{9B57E688-B699-4FEE-9898-72309A2F0A89}" destId="{899DB153-E1AD-41C6-9FD4-95FAD0CABD5E}" srcOrd="1" destOrd="0" parTransId="{53B715AF-A63F-48DA-BAF9-EF035BA3732C}" sibTransId="{24A5B7E6-E726-4A15-B618-93E13F0A2D26}"/>
    <dgm:cxn modelId="{ED8055D5-95FE-4A63-A7FE-D7FDCE112DEB}" type="presOf" srcId="{2FACE2F2-48B6-42FC-8DFE-B4E02F55EC92}" destId="{40F57CD4-DCCC-4BA0-9D0F-563872277735}" srcOrd="0" destOrd="0" presId="urn:microsoft.com/office/officeart/2018/2/layout/IconVerticalSolidList"/>
    <dgm:cxn modelId="{9365D9C4-F2F5-4DA6-9CC9-83B3BBA986F2}" type="presParOf" srcId="{53F05E7A-629B-4877-952C-D78100144381}" destId="{8284FA2E-58CB-4938-9667-55FE109E8816}" srcOrd="0" destOrd="0" presId="urn:microsoft.com/office/officeart/2018/2/layout/IconVerticalSolidList"/>
    <dgm:cxn modelId="{4A10ECC6-58A3-4EB5-A23F-C8BB273E7667}" type="presParOf" srcId="{8284FA2E-58CB-4938-9667-55FE109E8816}" destId="{4E5B6516-27E6-4265-98BD-D57A42079087}" srcOrd="0" destOrd="0" presId="urn:microsoft.com/office/officeart/2018/2/layout/IconVerticalSolidList"/>
    <dgm:cxn modelId="{34C0A19E-4AF0-4044-8E18-11FA2BBEBBE9}" type="presParOf" srcId="{8284FA2E-58CB-4938-9667-55FE109E8816}" destId="{EB7FDB39-74D1-4B5F-8432-1223BA2D2728}" srcOrd="1" destOrd="0" presId="urn:microsoft.com/office/officeart/2018/2/layout/IconVerticalSolidList"/>
    <dgm:cxn modelId="{A493D4B5-4D82-477F-B681-C9936A62006E}" type="presParOf" srcId="{8284FA2E-58CB-4938-9667-55FE109E8816}" destId="{31B2000C-E87D-4A96-AAB4-3545C8D93A98}" srcOrd="2" destOrd="0" presId="urn:microsoft.com/office/officeart/2018/2/layout/IconVerticalSolidList"/>
    <dgm:cxn modelId="{203ED594-891C-40A5-B8B9-B956D367B1A1}" type="presParOf" srcId="{8284FA2E-58CB-4938-9667-55FE109E8816}" destId="{2B002F22-FB4D-4173-8A68-F7F19992F7C9}" srcOrd="3" destOrd="0" presId="urn:microsoft.com/office/officeart/2018/2/layout/IconVerticalSolidList"/>
    <dgm:cxn modelId="{3FA55A60-B105-4D68-9168-B5BF43B81022}" type="presParOf" srcId="{53F05E7A-629B-4877-952C-D78100144381}" destId="{D69E3E76-ACEB-43D2-A05C-A4134CA41719}" srcOrd="1" destOrd="0" presId="urn:microsoft.com/office/officeart/2018/2/layout/IconVerticalSolidList"/>
    <dgm:cxn modelId="{EC66D567-D741-4D6E-A3E8-1F84C27772E2}" type="presParOf" srcId="{53F05E7A-629B-4877-952C-D78100144381}" destId="{ED1DE987-0EE0-4281-A724-B3D53BB7EAA1}" srcOrd="2" destOrd="0" presId="urn:microsoft.com/office/officeart/2018/2/layout/IconVerticalSolidList"/>
    <dgm:cxn modelId="{18C43D46-DC98-4E54-A751-99354DEDB504}" type="presParOf" srcId="{ED1DE987-0EE0-4281-A724-B3D53BB7EAA1}" destId="{162A87A2-F697-4980-A03B-AB47225BFBDB}" srcOrd="0" destOrd="0" presId="urn:microsoft.com/office/officeart/2018/2/layout/IconVerticalSolidList"/>
    <dgm:cxn modelId="{6886F69B-0D03-4CD3-94EB-1B00C7816D2B}" type="presParOf" srcId="{ED1DE987-0EE0-4281-A724-B3D53BB7EAA1}" destId="{235A3A43-15FD-42D2-80C9-529580CF1600}" srcOrd="1" destOrd="0" presId="urn:microsoft.com/office/officeart/2018/2/layout/IconVerticalSolidList"/>
    <dgm:cxn modelId="{8E1E9C70-BD5D-41AC-9078-DD6D56A4EA49}" type="presParOf" srcId="{ED1DE987-0EE0-4281-A724-B3D53BB7EAA1}" destId="{AD1DEEFB-ACF4-4211-8879-B9B1BE4ED55B}" srcOrd="2" destOrd="0" presId="urn:microsoft.com/office/officeart/2018/2/layout/IconVerticalSolidList"/>
    <dgm:cxn modelId="{07A73992-85F1-4FE0-B0C7-A9C2C426FA12}" type="presParOf" srcId="{ED1DE987-0EE0-4281-A724-B3D53BB7EAA1}" destId="{73D2D0A1-DDBA-45E9-88F9-E7D7749DBF22}" srcOrd="3" destOrd="0" presId="urn:microsoft.com/office/officeart/2018/2/layout/IconVerticalSolidList"/>
    <dgm:cxn modelId="{AF298D70-FF93-4333-969A-447451B7D5FE}" type="presParOf" srcId="{53F05E7A-629B-4877-952C-D78100144381}" destId="{72D08EAB-2418-4C56-BE62-CC475395C152}" srcOrd="3" destOrd="0" presId="urn:microsoft.com/office/officeart/2018/2/layout/IconVerticalSolidList"/>
    <dgm:cxn modelId="{179D3288-C47E-4F3A-9500-BC8BE47493E1}" type="presParOf" srcId="{53F05E7A-629B-4877-952C-D78100144381}" destId="{85009698-5F98-4DB4-93DA-C80272183B26}" srcOrd="4" destOrd="0" presId="urn:microsoft.com/office/officeart/2018/2/layout/IconVerticalSolidList"/>
    <dgm:cxn modelId="{3D751501-47F6-48A9-85FD-373E60016344}" type="presParOf" srcId="{85009698-5F98-4DB4-93DA-C80272183B26}" destId="{754B1875-A504-45F2-ADA0-9BE1CDBDC782}" srcOrd="0" destOrd="0" presId="urn:microsoft.com/office/officeart/2018/2/layout/IconVerticalSolidList"/>
    <dgm:cxn modelId="{E4318383-080B-4FE7-8CA4-BB0FB9BDF70D}" type="presParOf" srcId="{85009698-5F98-4DB4-93DA-C80272183B26}" destId="{C0A39FD8-A505-44F0-A589-FE340C5E66A0}" srcOrd="1" destOrd="0" presId="urn:microsoft.com/office/officeart/2018/2/layout/IconVerticalSolidList"/>
    <dgm:cxn modelId="{C06AD75F-29EB-47A5-B088-DD42818A8C15}" type="presParOf" srcId="{85009698-5F98-4DB4-93DA-C80272183B26}" destId="{B7720F52-1531-4E34-B5AA-9E7A81A0D9D7}" srcOrd="2" destOrd="0" presId="urn:microsoft.com/office/officeart/2018/2/layout/IconVerticalSolidList"/>
    <dgm:cxn modelId="{BDEF6B18-9A39-4389-BB7D-39213F2F64BA}" type="presParOf" srcId="{85009698-5F98-4DB4-93DA-C80272183B26}" destId="{40F57CD4-DCCC-4BA0-9D0F-5638722777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B6516-27E6-4265-98BD-D57A42079087}">
      <dsp:nvSpPr>
        <dsp:cNvPr id="0" name=""/>
        <dsp:cNvSpPr/>
      </dsp:nvSpPr>
      <dsp:spPr>
        <a:xfrm>
          <a:off x="0" y="4107"/>
          <a:ext cx="8229600" cy="12951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FDB39-74D1-4B5F-8432-1223BA2D2728}">
      <dsp:nvSpPr>
        <dsp:cNvPr id="0" name=""/>
        <dsp:cNvSpPr/>
      </dsp:nvSpPr>
      <dsp:spPr>
        <a:xfrm>
          <a:off x="391777" y="295511"/>
          <a:ext cx="713018" cy="712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002F22-FB4D-4173-8A68-F7F19992F7C9}">
      <dsp:nvSpPr>
        <dsp:cNvPr id="0" name=""/>
        <dsp:cNvSpPr/>
      </dsp:nvSpPr>
      <dsp:spPr>
        <a:xfrm>
          <a:off x="1496573" y="4107"/>
          <a:ext cx="6674392" cy="129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02" tIns="137202" rIns="137202" bIns="137202" numCol="1" spcCol="1270" anchor="ctr" anchorCtr="0">
          <a:noAutofit/>
        </a:bodyPr>
        <a:lstStyle/>
        <a:p>
          <a:pPr marL="0" lvl="0" indent="0" algn="l" defTabSz="622300">
            <a:lnSpc>
              <a:spcPct val="100000"/>
            </a:lnSpc>
            <a:spcBef>
              <a:spcPct val="0"/>
            </a:spcBef>
            <a:spcAft>
              <a:spcPct val="35000"/>
            </a:spcAft>
            <a:buNone/>
          </a:pPr>
          <a:r>
            <a:rPr lang="en-US" sz="1400" kern="1200"/>
            <a:t>Analyzed the response times for database-related operations.</a:t>
          </a:r>
        </a:p>
      </dsp:txBody>
      <dsp:txXfrm>
        <a:off x="1496573" y="4107"/>
        <a:ext cx="6674392" cy="1296397"/>
      </dsp:txXfrm>
    </dsp:sp>
    <dsp:sp modelId="{162A87A2-F697-4980-A03B-AB47225BFBDB}">
      <dsp:nvSpPr>
        <dsp:cNvPr id="0" name=""/>
        <dsp:cNvSpPr/>
      </dsp:nvSpPr>
      <dsp:spPr>
        <a:xfrm>
          <a:off x="0" y="1614782"/>
          <a:ext cx="8229600" cy="12951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A3A43-15FD-42D2-80C9-529580CF1600}">
      <dsp:nvSpPr>
        <dsp:cNvPr id="0" name=""/>
        <dsp:cNvSpPr/>
      </dsp:nvSpPr>
      <dsp:spPr>
        <a:xfrm>
          <a:off x="391777" y="1906187"/>
          <a:ext cx="713018" cy="712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D2D0A1-DDBA-45E9-88F9-E7D7749DBF22}">
      <dsp:nvSpPr>
        <dsp:cNvPr id="0" name=""/>
        <dsp:cNvSpPr/>
      </dsp:nvSpPr>
      <dsp:spPr>
        <a:xfrm>
          <a:off x="1496573" y="1614782"/>
          <a:ext cx="6674392" cy="129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02" tIns="137202" rIns="137202" bIns="137202" numCol="1" spcCol="1270" anchor="ctr" anchorCtr="0">
          <a:noAutofit/>
        </a:bodyPr>
        <a:lstStyle/>
        <a:p>
          <a:pPr marL="0" lvl="0" indent="0" algn="l" defTabSz="622300">
            <a:lnSpc>
              <a:spcPct val="100000"/>
            </a:lnSpc>
            <a:spcBef>
              <a:spcPct val="0"/>
            </a:spcBef>
            <a:spcAft>
              <a:spcPct val="35000"/>
            </a:spcAft>
            <a:buNone/>
          </a:pPr>
          <a:r>
            <a:rPr lang="en-US" sz="1400" kern="1200"/>
            <a:t>Identified potential bottlenecks in the database queries.</a:t>
          </a:r>
        </a:p>
      </dsp:txBody>
      <dsp:txXfrm>
        <a:off x="1496573" y="1614782"/>
        <a:ext cx="6674392" cy="1296397"/>
      </dsp:txXfrm>
    </dsp:sp>
    <dsp:sp modelId="{754B1875-A504-45F2-ADA0-9BE1CDBDC782}">
      <dsp:nvSpPr>
        <dsp:cNvPr id="0" name=""/>
        <dsp:cNvSpPr/>
      </dsp:nvSpPr>
      <dsp:spPr>
        <a:xfrm>
          <a:off x="0" y="3225458"/>
          <a:ext cx="8229600" cy="12951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39FD8-A505-44F0-A589-FE340C5E66A0}">
      <dsp:nvSpPr>
        <dsp:cNvPr id="0" name=""/>
        <dsp:cNvSpPr/>
      </dsp:nvSpPr>
      <dsp:spPr>
        <a:xfrm>
          <a:off x="392160" y="3516862"/>
          <a:ext cx="713018" cy="712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57CD4-DCCC-4BA0-9D0F-563872277735}">
      <dsp:nvSpPr>
        <dsp:cNvPr id="0" name=""/>
        <dsp:cNvSpPr/>
      </dsp:nvSpPr>
      <dsp:spPr>
        <a:xfrm>
          <a:off x="1497338" y="3225458"/>
          <a:ext cx="6674392" cy="129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02" tIns="137202" rIns="137202" bIns="137202" numCol="1" spcCol="1270" anchor="ctr" anchorCtr="0">
          <a:noAutofit/>
        </a:bodyPr>
        <a:lstStyle/>
        <a:p>
          <a:pPr marL="0" lvl="0" indent="0" algn="l" defTabSz="622300">
            <a:lnSpc>
              <a:spcPct val="100000"/>
            </a:lnSpc>
            <a:spcBef>
              <a:spcPct val="0"/>
            </a:spcBef>
            <a:spcAft>
              <a:spcPct val="35000"/>
            </a:spcAft>
            <a:buNone/>
          </a:pPr>
          <a:r>
            <a:rPr lang="en-US" sz="1400" kern="1200"/>
            <a:t>Conclusion: The database is efficient, but slow due to hosting on atlas which has great network latency to our server (atlas hosted in Sydney, webserver in west coast USA). We also had inefficient use of the database, making more calls than necessary causing extra delay specifically when more connections to the database are opened showing us a direct linear correlation to API response time.</a:t>
          </a:r>
        </a:p>
      </dsp:txBody>
      <dsp:txXfrm>
        <a:off x="1497338" y="3225458"/>
        <a:ext cx="6674392" cy="12963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975945" y="590062"/>
            <a:ext cx="4057242" cy="2838938"/>
          </a:xfrm>
        </p:spPr>
        <p:txBody>
          <a:bodyPr vert="horz" lIns="91440" tIns="45720" rIns="91440" bIns="45720" rtlCol="0" anchor="b">
            <a:normAutofit/>
          </a:bodyPr>
          <a:lstStyle/>
          <a:p>
            <a:pPr algn="l" defTabSz="914400">
              <a:lnSpc>
                <a:spcPct val="90000"/>
              </a:lnSpc>
            </a:pPr>
            <a:r>
              <a:rPr lang="en-US" sz="4900" kern="1200">
                <a:solidFill>
                  <a:srgbClr val="FFFFFF"/>
                </a:solidFill>
                <a:latin typeface="+mj-lt"/>
                <a:ea typeface="+mj-ea"/>
                <a:cs typeface="+mj-cs"/>
              </a:rPr>
              <a:t>Introduction</a:t>
            </a:r>
          </a:p>
        </p:txBody>
      </p:sp>
      <p:sp>
        <p:nvSpPr>
          <p:cNvPr id="3" name="Content Placeholder 2"/>
          <p:cNvSpPr>
            <a:spLocks noGrp="1"/>
          </p:cNvSpPr>
          <p:nvPr>
            <p:ph idx="1"/>
          </p:nvPr>
        </p:nvSpPr>
        <p:spPr>
          <a:xfrm>
            <a:off x="4231533" y="4698614"/>
            <a:ext cx="3816487" cy="1198120"/>
          </a:xfrm>
        </p:spPr>
        <p:txBody>
          <a:bodyPr vert="horz" lIns="91440" tIns="45720" rIns="91440" bIns="45720" rtlCol="0">
            <a:normAutofit/>
          </a:bodyPr>
          <a:lstStyle/>
          <a:p>
            <a:pPr marL="0" indent="0" algn="r" defTabSz="914400">
              <a:lnSpc>
                <a:spcPct val="90000"/>
              </a:lnSpc>
              <a:spcBef>
                <a:spcPts val="1000"/>
              </a:spcBef>
              <a:buNone/>
            </a:pPr>
            <a:r>
              <a:rPr lang="en-US" sz="1700" kern="1200">
                <a:solidFill>
                  <a:srgbClr val="FFFFFF"/>
                </a:solidFill>
                <a:latin typeface="+mn-lt"/>
                <a:ea typeface="+mn-ea"/>
                <a:cs typeface="+mn-cs"/>
              </a:rPr>
              <a:t>Purpose of the presentation.</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3201" y="2744546"/>
            <a:ext cx="104279"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2285" y="29738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1546" y="3198265"/>
            <a:ext cx="95785"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omputer script on a screen">
            <a:extLst>
              <a:ext uri="{FF2B5EF4-FFF2-40B4-BE49-F238E27FC236}">
                <a16:creationId xmlns:a16="http://schemas.microsoft.com/office/drawing/2014/main" id="{44812DFD-285A-88A3-A013-A87B2402153D}"/>
              </a:ext>
            </a:extLst>
          </p:cNvPr>
          <p:cNvPicPr>
            <a:picLocks noChangeAspect="1"/>
          </p:cNvPicPr>
          <p:nvPr/>
        </p:nvPicPr>
        <p:blipFill rotWithShape="1">
          <a:blip r:embed="rId2"/>
          <a:srcRect l="9318" r="46298" b="-3"/>
          <a:stretch/>
        </p:blipFill>
        <p:spPr>
          <a:xfrm>
            <a:off x="4577270" y="10"/>
            <a:ext cx="4566728"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pPr>
              <a:lnSpc>
                <a:spcPct val="90000"/>
              </a:lnSpc>
            </a:pPr>
            <a:r>
              <a:rPr lang="en-US" sz="3500"/>
              <a:t>Authorization Middleware Testing</a:t>
            </a:r>
          </a:p>
        </p:txBody>
      </p:sp>
      <p:sp>
        <p:nvSpPr>
          <p:cNvPr id="3" name="Content Placeholder 2"/>
          <p:cNvSpPr>
            <a:spLocks noGrp="1"/>
          </p:cNvSpPr>
          <p:nvPr>
            <p:ph idx="1"/>
          </p:nvPr>
        </p:nvSpPr>
        <p:spPr>
          <a:xfrm>
            <a:off x="571350" y="2884929"/>
            <a:ext cx="3494817" cy="3374137"/>
          </a:xfrm>
        </p:spPr>
        <p:txBody>
          <a:bodyPr anchor="ctr">
            <a:normAutofit/>
          </a:bodyPr>
          <a:lstStyle/>
          <a:p>
            <a:r>
              <a:rPr lang="en-US" sz="1700" dirty="0"/>
              <a:t>Explanation of the Authorization middleware. Mention of testing frameworks used: Mocha.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6" y="386930"/>
            <a:ext cx="7549592" cy="1298448"/>
          </a:xfrm>
        </p:spPr>
        <p:txBody>
          <a:bodyPr anchor="b">
            <a:normAutofit/>
          </a:bodyPr>
          <a:lstStyle/>
          <a:p>
            <a:r>
              <a:rPr lang="en-US" sz="4200"/>
              <a:t>API Response Time (Part 1)</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3398174" cy="3639450"/>
          </a:xfrm>
        </p:spPr>
        <p:txBody>
          <a:bodyPr vert="horz" lIns="91440" tIns="45720" rIns="91440" bIns="45720" rtlCol="0" anchor="ctr">
            <a:normAutofit/>
          </a:bodyPr>
          <a:lstStyle/>
          <a:p>
            <a:r>
              <a:rPr lang="en-US" sz="1700"/>
              <a:t>Bar chart showing response time for the /calculate endpoint</a:t>
            </a:r>
            <a:endParaRPr lang="en-US" sz="1700">
              <a:cs typeface="Calibri"/>
            </a:endParaRPr>
          </a:p>
          <a:p>
            <a:endParaRPr lang="en-US" sz="1700">
              <a:cs typeface="Calibri"/>
            </a:endParaRPr>
          </a:p>
        </p:txBody>
      </p:sp>
      <p:pic>
        <p:nvPicPr>
          <p:cNvPr id="4" name="Picture 3" descr="A graph of blue rectangular bars&#10;&#10;Description automatically generated">
            <a:extLst>
              <a:ext uri="{FF2B5EF4-FFF2-40B4-BE49-F238E27FC236}">
                <a16:creationId xmlns:a16="http://schemas.microsoft.com/office/drawing/2014/main" id="{EA0CC73E-0809-38BF-26BE-29C34DEFBF5D}"/>
              </a:ext>
            </a:extLst>
          </p:cNvPr>
          <p:cNvPicPr>
            <a:picLocks noChangeAspect="1"/>
          </p:cNvPicPr>
          <p:nvPr/>
        </p:nvPicPr>
        <p:blipFill>
          <a:blip r:embed="rId2"/>
          <a:stretch>
            <a:fillRect/>
          </a:stretch>
        </p:blipFill>
        <p:spPr>
          <a:xfrm>
            <a:off x="4433649" y="2892861"/>
            <a:ext cx="3862707" cy="2897031"/>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98538" y="679730"/>
            <a:ext cx="3128995" cy="3932729"/>
          </a:xfrm>
        </p:spPr>
        <p:txBody>
          <a:bodyPr vert="horz" lIns="91440" tIns="45720" rIns="91440" bIns="45720" rtlCol="0" anchor="b">
            <a:normAutofit/>
          </a:bodyPr>
          <a:lstStyle/>
          <a:p>
            <a:pPr algn="l" defTabSz="914400">
              <a:lnSpc>
                <a:spcPct val="90000"/>
              </a:lnSpc>
            </a:pPr>
            <a:r>
              <a:rPr lang="en-US" sz="5600" kern="1200">
                <a:solidFill>
                  <a:schemeClr val="tx1"/>
                </a:solidFill>
                <a:latin typeface="+mj-lt"/>
                <a:ea typeface="+mj-ea"/>
                <a:cs typeface="+mj-cs"/>
              </a:rPr>
              <a:t>API Response Time (Part 2)</a:t>
            </a: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9" y="2733628"/>
            <a:ext cx="1340409" cy="5777807"/>
            <a:chOff x="329184" y="2"/>
            <a:chExt cx="524256" cy="5777807"/>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5498537" y="5227455"/>
            <a:ext cx="2907064" cy="857461"/>
          </a:xfrm>
        </p:spPr>
        <p:txBody>
          <a:bodyPr vert="horz" lIns="91440" tIns="45720" rIns="91440" bIns="45720" rtlCol="0">
            <a:normAutofit/>
          </a:bodyPr>
          <a:lstStyle/>
          <a:p>
            <a:pPr marL="0" indent="0" defTabSz="914400">
              <a:lnSpc>
                <a:spcPct val="90000"/>
              </a:lnSpc>
              <a:spcBef>
                <a:spcPts val="1000"/>
              </a:spcBef>
              <a:buNone/>
            </a:pPr>
            <a:r>
              <a:rPr lang="en-US" sz="1700" kern="1200">
                <a:solidFill>
                  <a:schemeClr val="tx1"/>
                </a:solidFill>
                <a:latin typeface="+mn-lt"/>
                <a:ea typeface="+mn-ea"/>
                <a:cs typeface="+mn-cs"/>
              </a:rPr>
              <a:t>Bar chart showing response time for the /addCourse endpoint</a:t>
            </a:r>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6467" y="372533"/>
            <a:ext cx="4587584"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rectangular bars&#10;&#10;Description automatically generated">
            <a:extLst>
              <a:ext uri="{FF2B5EF4-FFF2-40B4-BE49-F238E27FC236}">
                <a16:creationId xmlns:a16="http://schemas.microsoft.com/office/drawing/2014/main" id="{4361F467-ACA5-AE5C-5460-882D4EBDD10D}"/>
              </a:ext>
            </a:extLst>
          </p:cNvPr>
          <p:cNvPicPr>
            <a:picLocks noChangeAspect="1"/>
          </p:cNvPicPr>
          <p:nvPr/>
        </p:nvPicPr>
        <p:blipFill>
          <a:blip r:embed="rId2"/>
          <a:stretch>
            <a:fillRect/>
          </a:stretch>
        </p:blipFill>
        <p:spPr>
          <a:xfrm>
            <a:off x="706947" y="1851516"/>
            <a:ext cx="4206623" cy="31549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Performance Evaluation</a:t>
            </a:r>
          </a:p>
        </p:txBody>
      </p:sp>
      <p:graphicFrame>
        <p:nvGraphicFramePr>
          <p:cNvPr id="35" name="Content Placeholder 2">
            <a:extLst>
              <a:ext uri="{FF2B5EF4-FFF2-40B4-BE49-F238E27FC236}">
                <a16:creationId xmlns:a16="http://schemas.microsoft.com/office/drawing/2014/main" id="{504624B2-596D-3ADA-C566-DF2BA3A3475E}"/>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82182" y="1598246"/>
            <a:ext cx="3470032" cy="5122985"/>
          </a:xfrm>
        </p:spPr>
        <p:txBody>
          <a:bodyPr vert="horz" lIns="91440" tIns="45720" rIns="91440" bIns="45720" rtlCol="0" anchor="t">
            <a:normAutofit/>
          </a:bodyPr>
          <a:lstStyle/>
          <a:p>
            <a:pPr algn="r" defTabSz="914400">
              <a:lnSpc>
                <a:spcPct val="90000"/>
              </a:lnSpc>
            </a:pPr>
            <a:r>
              <a:rPr lang="en-US" sz="5400" kern="1200">
                <a:solidFill>
                  <a:srgbClr val="FFFFFF"/>
                </a:solidFill>
                <a:latin typeface="+mj-lt"/>
                <a:ea typeface="+mj-ea"/>
                <a:cs typeface="+mj-cs"/>
              </a:rPr>
              <a:t>Conclusion</a:t>
            </a:r>
          </a:p>
        </p:txBody>
      </p:sp>
      <p:sp>
        <p:nvSpPr>
          <p:cNvPr id="3" name="Content Placeholder 2"/>
          <p:cNvSpPr>
            <a:spLocks noGrp="1"/>
          </p:cNvSpPr>
          <p:nvPr>
            <p:ph idx="1"/>
          </p:nvPr>
        </p:nvSpPr>
        <p:spPr>
          <a:xfrm>
            <a:off x="4344745" y="1590840"/>
            <a:ext cx="4254132" cy="5095221"/>
          </a:xfrm>
        </p:spPr>
        <p:txBody>
          <a:bodyPr vert="horz" lIns="91440" tIns="45720" rIns="91440" bIns="45720" rtlCol="0" anchor="t">
            <a:normAutofit fontScale="92500" lnSpcReduction="10000"/>
          </a:bodyPr>
          <a:lstStyle/>
          <a:p>
            <a:pPr marL="0" indent="0" defTabSz="914400">
              <a:lnSpc>
                <a:spcPct val="90000"/>
              </a:lnSpc>
              <a:spcBef>
                <a:spcPts val="1000"/>
              </a:spcBef>
              <a:buNone/>
            </a:pPr>
            <a:r>
              <a:rPr lang="en-US" sz="3800" kern="1200" dirty="0">
                <a:solidFill>
                  <a:srgbClr val="FFFFFF"/>
                </a:solidFill>
                <a:latin typeface="+mn-lt"/>
                <a:ea typeface="+mn-ea"/>
                <a:cs typeface="+mn-cs"/>
              </a:rPr>
              <a:t>Overall we found that our database is our main bottleneck and causes our webapp to respond slowly</a:t>
            </a:r>
            <a:r>
              <a:rPr lang="en-US" sz="3800" dirty="0">
                <a:solidFill>
                  <a:srgbClr val="FFFFFF"/>
                </a:solidFill>
              </a:rPr>
              <a:t>, alongside a lot of our code not being designed for optimal </a:t>
            </a:r>
            <a:r>
              <a:rPr lang="en-US" sz="3800" dirty="0">
                <a:solidFill>
                  <a:srgbClr val="FFFFFF"/>
                </a:solidFill>
                <a:ea typeface="+mn-lt"/>
                <a:cs typeface="+mn-lt"/>
              </a:rPr>
              <a:t>efficiency </a:t>
            </a:r>
            <a:r>
              <a:rPr lang="en-US" sz="3800" dirty="0">
                <a:solidFill>
                  <a:srgbClr val="FFFFFF"/>
                </a:solidFill>
              </a:rPr>
              <a:t>and rather functional effectiveness.</a:t>
            </a:r>
            <a:endParaRPr lang="en-US" sz="3800" kern="1200" dirty="0">
              <a:solidFill>
                <a:srgbClr val="FFFFFF"/>
              </a:solidFill>
              <a:latin typeface="+mn-lt"/>
              <a:ea typeface="+mn-ea"/>
              <a:cs typeface="+mn-cs"/>
            </a:endParaRP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491"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Introduction</vt:lpstr>
      <vt:lpstr>Authorization Middleware Testing</vt:lpstr>
      <vt:lpstr>API Response Time (Part 1)</vt:lpstr>
      <vt:lpstr>API Response Time (Part 2)</vt:lpstr>
      <vt:lpstr>Database Performance Evaluation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
  <cp:keywords/>
  <dc:description>generated using python-pptx</dc:description>
  <cp:lastModifiedBy>Steve Canny</cp:lastModifiedBy>
  <cp:revision>62</cp:revision>
  <dcterms:created xsi:type="dcterms:W3CDTF">2013-01-27T09:14:16Z</dcterms:created>
  <dcterms:modified xsi:type="dcterms:W3CDTF">2023-10-23T15:32:27Z</dcterms:modified>
  <cp:category/>
</cp:coreProperties>
</file>