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310" r:id="rId9"/>
    <p:sldId id="321" r:id="rId10"/>
    <p:sldId id="322" r:id="rId11"/>
    <p:sldId id="323" r:id="rId12"/>
    <p:sldId id="283" r:id="rId13"/>
    <p:sldId id="317" r:id="rId14"/>
    <p:sldId id="316" r:id="rId15"/>
    <p:sldId id="318" r:id="rId16"/>
    <p:sldId id="309" r:id="rId17"/>
    <p:sldId id="313" r:id="rId18"/>
    <p:sldId id="31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426" y="336"/>
      </p:cViewPr>
      <p:guideLst>
        <p:guide orient="horz" pos="217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5BF20-DF3B-4089-A157-C423B8194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064C-B1C8-4B8F-82B1-6A8D1A5749D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710-742C-40D8-8274-244181F055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4AF9-1664-4634-98DD-8A193B72BA2B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156-0F35-4A58-B0EF-48ABD7BC9BC2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959878" y="2701792"/>
            <a:ext cx="7921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关于版权：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学术风免费推广整个系列，作者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永久不要钱，什么？如果你获得本系列模板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被收取了费用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请你立即拉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无良网站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小乖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是最近才成立的，模板将会陆续上线，欢迎各位朋友多多关注店铺，你们的支持就是我们前进的动力！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28A5-CEC3-4051-A8C3-9375E3DE30B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E156-0F35-4A58-B0EF-48ABD7BC9BC2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6632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-1" y="6200384"/>
            <a:ext cx="12192000" cy="5400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372" y="2681145"/>
            <a:ext cx="1130525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cs typeface="+mn-ea"/>
                <a:sym typeface="+mn-lt"/>
              </a:rPr>
              <a:t>软件工程综合实验</a:t>
            </a:r>
            <a:endParaRPr lang="zh-CN" altLang="en-US" sz="4800" b="1" dirty="0"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917814" y="3652689"/>
            <a:ext cx="8297318" cy="583565"/>
            <a:chOff x="2292529" y="3029773"/>
            <a:chExt cx="8297318" cy="583565"/>
          </a:xfrm>
        </p:grpSpPr>
        <p:sp>
          <p:nvSpPr>
            <p:cNvPr id="6" name="文本框 9"/>
            <p:cNvSpPr txBox="1">
              <a:spLocks noChangeArrowheads="1"/>
            </p:cNvSpPr>
            <p:nvPr/>
          </p:nvSpPr>
          <p:spPr bwMode="auto">
            <a:xfrm>
              <a:off x="3912394" y="3029773"/>
              <a:ext cx="4775894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个人博客项目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>
              <a:cxnSpLocks noChangeShapeType="1"/>
              <a:stCxn id="6" idx="3"/>
            </p:cNvCxnSpPr>
            <p:nvPr/>
          </p:nvCxnSpPr>
          <p:spPr bwMode="auto">
            <a:xfrm>
              <a:off x="8688288" y="3321526"/>
              <a:ext cx="1901559" cy="0"/>
            </a:xfrm>
            <a:prstGeom prst="line">
              <a:avLst/>
            </a:prstGeom>
            <a:noFill/>
            <a:ln w="6350">
              <a:solidFill>
                <a:srgbClr val="4575A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7"/>
            <p:cNvCxnSpPr>
              <a:cxnSpLocks noChangeShapeType="1"/>
              <a:endCxn id="6" idx="1"/>
            </p:cNvCxnSpPr>
            <p:nvPr/>
          </p:nvCxnSpPr>
          <p:spPr bwMode="auto">
            <a:xfrm>
              <a:off x="2292529" y="3321526"/>
              <a:ext cx="1620000" cy="0"/>
            </a:xfrm>
            <a:prstGeom prst="line">
              <a:avLst/>
            </a:prstGeom>
            <a:noFill/>
            <a:ln w="6350">
              <a:solidFill>
                <a:srgbClr val="4575A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组合 19"/>
          <p:cNvGrpSpPr/>
          <p:nvPr/>
        </p:nvGrpSpPr>
        <p:grpSpPr>
          <a:xfrm>
            <a:off x="1941830" y="4589780"/>
            <a:ext cx="8308340" cy="707390"/>
            <a:chOff x="4552231" y="5518815"/>
            <a:chExt cx="5990496" cy="689901"/>
          </a:xfrm>
        </p:grpSpPr>
        <p:sp>
          <p:nvSpPr>
            <p:cNvPr id="9" name="文本框 8"/>
            <p:cNvSpPr txBox="1"/>
            <p:nvPr/>
          </p:nvSpPr>
          <p:spPr>
            <a:xfrm>
              <a:off x="4552231" y="5518815"/>
              <a:ext cx="5990496" cy="388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小组成员：赵一凡  周海洋  董豪  朱宏伟  张晨  张晗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022745" y="5809936"/>
              <a:ext cx="251936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51384" y="5759663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原创设计小乖qq:2013440355"/>
          <p:cNvSpPr/>
          <p:nvPr/>
        </p:nvSpPr>
        <p:spPr>
          <a:xfrm>
            <a:off x="299384" y="5507663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且为免费推广模板"/>
          <p:cNvSpPr/>
          <p:nvPr/>
        </p:nvSpPr>
        <p:spPr>
          <a:xfrm>
            <a:off x="11586628" y="1049024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此模板为小乖乖设计原创"/>
          <p:cNvSpPr/>
          <p:nvPr/>
        </p:nvSpPr>
        <p:spPr>
          <a:xfrm>
            <a:off x="11334628" y="797024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5160" y="1242060"/>
            <a:ext cx="2940685" cy="742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009">
        <p14:flip dir="r"/>
      </p:transition>
    </mc:Choice>
    <mc:Fallback>
      <p:transition spd="slow" advTm="40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21" grpId="0" animBg="1"/>
      <p:bldP spid="22" grpId="0" animBg="1"/>
      <p:bldP spid="23" grpId="0" animBg="1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3042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功能模块</a:t>
              </a:r>
              <a:endParaRPr lang="zh-CN" altLang="en-US" sz="3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2"/>
                  </a:solidFill>
                </a:rPr>
                <a:t>个人中心</a:t>
              </a:r>
              <a:endParaRPr lang="zh-CN" altLang="en-US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63998" y="3198370"/>
            <a:ext cx="21783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kern="0" cap="none" spc="0" normalizeH="0" baseline="0" noProof="0" dirty="0" smtClean="0">
                <a:solidFill>
                  <a:schemeClr val="bg1"/>
                </a:solidFill>
                <a:latin typeface="Calibri" panose="020F0502020204030204"/>
                <a:cs typeface="+mn-ea"/>
                <a:sym typeface="+mn-lt"/>
              </a:rPr>
              <a:t>用户登陆流程</a:t>
            </a:r>
            <a:endParaRPr kumimoji="0" lang="zh-CN" altLang="en-US" sz="2400" b="0" i="0" kern="0" cap="none" spc="0" normalizeH="0" baseline="0" noProof="0" dirty="0" smtClean="0">
              <a:solidFill>
                <a:schemeClr val="bg1"/>
              </a:solidFill>
              <a:latin typeface="Calibri" panose="020F0502020204030204"/>
              <a:cs typeface="+mn-ea"/>
              <a:sym typeface="+mn-lt"/>
            </a:endParaRPr>
          </a:p>
        </p:txBody>
      </p:sp>
      <p:graphicFrame>
        <p:nvGraphicFramePr>
          <p:cNvPr id="8" name="对象 -2147482622"/>
          <p:cNvGraphicFramePr/>
          <p:nvPr/>
        </p:nvGraphicFramePr>
        <p:xfrm>
          <a:off x="1483995" y="1657350"/>
          <a:ext cx="5220335" cy="439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251700" imgH="6591300" progId="Visio.Drawing.15">
                  <p:embed/>
                </p:oleObj>
              </mc:Choice>
              <mc:Fallback>
                <p:oleObj name="" r:id="rId1" imgW="7251700" imgH="65913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 t="7391"/>
                      <a:stretch>
                        <a:fillRect/>
                      </a:stretch>
                    </p:blipFill>
                    <p:spPr>
                      <a:xfrm>
                        <a:off x="1483995" y="1657350"/>
                        <a:ext cx="5220335" cy="4399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708">
        <p14:flip dir="r"/>
      </p:transition>
    </mc:Choice>
    <mc:Fallback>
      <p:transition spd="slow" advTm="37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3042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功能模块</a:t>
              </a:r>
              <a:endParaRPr lang="zh-CN" altLang="en-US" sz="3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2"/>
                  </a:solidFill>
                </a:rPr>
                <a:t>个人中心</a:t>
              </a:r>
              <a:endParaRPr lang="zh-CN" altLang="en-US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对象 -2147482623"/>
          <p:cNvGraphicFramePr/>
          <p:nvPr/>
        </p:nvGraphicFramePr>
        <p:xfrm>
          <a:off x="1864995" y="1680210"/>
          <a:ext cx="4897755" cy="420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251700" imgH="6591300" progId="Visio.Drawing.15">
                  <p:embed/>
                </p:oleObj>
              </mc:Choice>
              <mc:Fallback>
                <p:oleObj name="" r:id="rId1" imgW="7251700" imgH="65913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 t="7860"/>
                      <a:stretch>
                        <a:fillRect/>
                      </a:stretch>
                    </p:blipFill>
                    <p:spPr>
                      <a:xfrm>
                        <a:off x="1864995" y="1680210"/>
                        <a:ext cx="4897755" cy="4201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059528" y="3199005"/>
            <a:ext cx="21783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cs typeface="+mn-ea"/>
                <a:sym typeface="+mn-lt"/>
              </a:rPr>
              <a:t>用户注册流程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708">
        <p14:flip dir="r"/>
      </p:transition>
    </mc:Choice>
    <mc:Fallback>
      <p:transition spd="slow" advTm="37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3042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功能模块</a:t>
              </a:r>
              <a:endParaRPr lang="zh-CN" altLang="en-US" sz="3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2"/>
                  </a:solidFill>
                </a:rPr>
                <a:t>个人中心</a:t>
              </a:r>
              <a:endParaRPr lang="zh-CN" altLang="en-US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66" name="文本框 165"/>
          <p:cNvSpPr txBox="1"/>
          <p:nvPr/>
        </p:nvSpPr>
        <p:spPr>
          <a:xfrm>
            <a:off x="7415530" y="3198495"/>
            <a:ext cx="2842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kern="0" cap="none" spc="0" normalizeH="0" baseline="0" noProof="0" dirty="0" smtClean="0">
                <a:solidFill>
                  <a:schemeClr val="bg1"/>
                </a:solidFill>
                <a:latin typeface="Calibri" panose="020F0502020204030204"/>
                <a:cs typeface="+mn-ea"/>
                <a:sym typeface="+mn-lt"/>
              </a:rPr>
              <a:t>个人信息管理流程</a:t>
            </a:r>
            <a:endParaRPr kumimoji="0" lang="zh-CN" altLang="en-US" sz="2400" b="0" i="0" kern="0" cap="none" spc="0" normalizeH="0" baseline="0" noProof="0" dirty="0" smtClean="0">
              <a:solidFill>
                <a:schemeClr val="bg1"/>
              </a:solidFill>
              <a:latin typeface="Calibri" panose="020F0502020204030204"/>
              <a:cs typeface="+mn-ea"/>
              <a:sym typeface="+mn-lt"/>
            </a:endParaRPr>
          </a:p>
        </p:txBody>
      </p:sp>
      <p:graphicFrame>
        <p:nvGraphicFramePr>
          <p:cNvPr id="8" name="对象 -2147482621"/>
          <p:cNvGraphicFramePr/>
          <p:nvPr/>
        </p:nvGraphicFramePr>
        <p:xfrm>
          <a:off x="2240915" y="1526540"/>
          <a:ext cx="3155950" cy="455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16400" imgH="6591300" progId="Visio.Drawing.15">
                  <p:embed/>
                </p:oleObj>
              </mc:Choice>
              <mc:Fallback>
                <p:oleObj name="" r:id="rId1" imgW="4216400" imgH="65913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 t="9828" r="13548"/>
                      <a:stretch>
                        <a:fillRect/>
                      </a:stretch>
                    </p:blipFill>
                    <p:spPr>
                      <a:xfrm>
                        <a:off x="2240915" y="1526540"/>
                        <a:ext cx="3155950" cy="4551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708">
        <p14:flip dir="r"/>
      </p:transition>
    </mc:Choice>
    <mc:Fallback>
      <p:transition spd="slow" advTm="37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3042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功能模块</a:t>
              </a:r>
              <a:endParaRPr lang="zh-CN" altLang="en-US" sz="3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2"/>
                  </a:solidFill>
                </a:rPr>
                <a:t>博文浏览</a:t>
              </a:r>
              <a:endParaRPr lang="zh-CN" altLang="en-US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49343" y="3632710"/>
            <a:ext cx="21783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kern="0" cap="none" spc="0" normalizeH="0" baseline="0" noProof="0" dirty="0" smtClean="0">
                <a:solidFill>
                  <a:schemeClr val="bg1"/>
                </a:solidFill>
                <a:latin typeface="Calibri" panose="020F0502020204030204"/>
                <a:cs typeface="+mn-ea"/>
                <a:sym typeface="+mn-lt"/>
              </a:rPr>
              <a:t>评论流程图</a:t>
            </a:r>
            <a:endParaRPr kumimoji="0" lang="zh-CN" altLang="en-US" sz="2400" b="0" i="0" kern="0" cap="none" spc="0" normalizeH="0" baseline="0" noProof="0" dirty="0" smtClean="0">
              <a:solidFill>
                <a:schemeClr val="bg1"/>
              </a:solidFill>
              <a:latin typeface="Calibri" panose="020F0502020204030204"/>
              <a:cs typeface="+mn-ea"/>
              <a:sym typeface="+mn-lt"/>
            </a:endParaRPr>
          </a:p>
        </p:txBody>
      </p:sp>
      <p:graphicFrame>
        <p:nvGraphicFramePr>
          <p:cNvPr id="8" name="对象 -2147482614"/>
          <p:cNvGraphicFramePr/>
          <p:nvPr/>
        </p:nvGraphicFramePr>
        <p:xfrm>
          <a:off x="1705610" y="1535430"/>
          <a:ext cx="5227320" cy="465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067300" imgH="4102100" progId="Visio.Drawing.15">
                  <p:embed/>
                </p:oleObj>
              </mc:Choice>
              <mc:Fallback>
                <p:oleObj name="" r:id="rId1" imgW="5067300" imgH="41021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5610" y="1535430"/>
                        <a:ext cx="5227320" cy="4655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708">
        <p14:flip dir="r"/>
      </p:transition>
    </mc:Choice>
    <mc:Fallback>
      <p:transition spd="slow" advTm="37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3042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功能模块</a:t>
              </a:r>
              <a:endParaRPr lang="zh-CN" altLang="en-US" sz="3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2"/>
                  </a:solidFill>
                </a:rPr>
                <a:t>博文管理</a:t>
              </a:r>
              <a:endParaRPr lang="zh-CN" altLang="en-US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对象 -2147482617"/>
          <p:cNvGraphicFramePr/>
          <p:nvPr/>
        </p:nvGraphicFramePr>
        <p:xfrm>
          <a:off x="1459230" y="1550035"/>
          <a:ext cx="5915025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988800" imgH="8039100" progId="Visio.Drawing.15">
                  <p:embed/>
                </p:oleObj>
              </mc:Choice>
              <mc:Fallback>
                <p:oleObj name="" r:id="rId1" imgW="11988800" imgH="80391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9230" y="1550035"/>
                        <a:ext cx="5915025" cy="470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437988" y="3673985"/>
            <a:ext cx="21783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cs typeface="+mn-ea"/>
                <a:sym typeface="+mn-lt"/>
              </a:rPr>
              <a:t>博文管理流程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708">
        <p14:flip dir="r"/>
      </p:transition>
    </mc:Choice>
    <mc:Fallback>
      <p:transition spd="slow" advTm="37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3042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功能模块</a:t>
              </a:r>
              <a:endParaRPr lang="zh-CN" altLang="en-US" sz="3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2"/>
                  </a:solidFill>
                </a:rPr>
                <a:t>管理员</a:t>
              </a:r>
              <a:endParaRPr lang="zh-CN" altLang="en-US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66" name="文本框 165"/>
          <p:cNvSpPr txBox="1"/>
          <p:nvPr/>
        </p:nvSpPr>
        <p:spPr>
          <a:xfrm>
            <a:off x="8388350" y="3199130"/>
            <a:ext cx="2402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kern="0" cap="none" spc="0" normalizeH="0" baseline="0" noProof="0" dirty="0" smtClean="0">
                <a:solidFill>
                  <a:schemeClr val="bg1"/>
                </a:solidFill>
                <a:latin typeface="Calibri" panose="020F0502020204030204"/>
                <a:cs typeface="+mn-ea"/>
                <a:sym typeface="+mn-lt"/>
              </a:rPr>
              <a:t>管理员业务流程</a:t>
            </a:r>
            <a:endParaRPr kumimoji="0" lang="zh-CN" altLang="en-US" sz="2400" b="0" i="0" kern="0" cap="none" spc="0" normalizeH="0" baseline="0" noProof="0" dirty="0" smtClean="0">
              <a:solidFill>
                <a:schemeClr val="bg1"/>
              </a:solidFill>
              <a:latin typeface="Calibri" panose="020F0502020204030204"/>
              <a:cs typeface="+mn-ea"/>
              <a:sym typeface="+mn-lt"/>
            </a:endParaRPr>
          </a:p>
        </p:txBody>
      </p:sp>
      <p:graphicFrame>
        <p:nvGraphicFramePr>
          <p:cNvPr id="8" name="对象 -2147482615"/>
          <p:cNvGraphicFramePr>
            <a:graphicFrameLocks noChangeAspect="1"/>
          </p:cNvGraphicFramePr>
          <p:nvPr/>
        </p:nvGraphicFramePr>
        <p:xfrm>
          <a:off x="1923415" y="1351915"/>
          <a:ext cx="4443730" cy="512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764915" imgH="4338955" progId="Visio.Drawing.15">
                  <p:embed/>
                </p:oleObj>
              </mc:Choice>
              <mc:Fallback>
                <p:oleObj name="" r:id="rId1" imgW="3764915" imgH="4338955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3415" y="1351915"/>
                        <a:ext cx="4443730" cy="5121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708">
        <p14:flip dir="r"/>
      </p:transition>
    </mc:Choice>
    <mc:Fallback>
      <p:transition spd="slow" advTm="37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906" y="184318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1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3987" y="1022183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 flipH="1">
            <a:off x="4567697" y="2496948"/>
            <a:ext cx="3061129" cy="846830"/>
            <a:chOff x="3909356" y="1685526"/>
            <a:chExt cx="3061129" cy="846830"/>
          </a:xfrm>
        </p:grpSpPr>
        <p:grpSp>
          <p:nvGrpSpPr>
            <p:cNvPr id="27" name="组合 26"/>
            <p:cNvGrpSpPr/>
            <p:nvPr/>
          </p:nvGrpSpPr>
          <p:grpSpPr>
            <a:xfrm>
              <a:off x="4494347" y="1701224"/>
              <a:ext cx="2476138" cy="831132"/>
              <a:chOff x="4400277" y="1390957"/>
              <a:chExt cx="2476138" cy="831132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4481557" y="1390957"/>
                <a:ext cx="2394858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项目简介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400277" y="1853789"/>
                <a:ext cx="2394858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Brief</a:t>
                </a:r>
                <a:endParaRPr lang="en-US" altLang="zh-CN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en-US" altLang="zh-CN" sz="4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11712624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4567555" y="4123055"/>
            <a:ext cx="3061335" cy="890270"/>
            <a:chOff x="7193" y="6847"/>
            <a:chExt cx="4821" cy="1402"/>
          </a:xfrm>
        </p:grpSpPr>
        <p:grpSp>
          <p:nvGrpSpPr>
            <p:cNvPr id="41" name="组合 40"/>
            <p:cNvGrpSpPr/>
            <p:nvPr/>
          </p:nvGrpSpPr>
          <p:grpSpPr>
            <a:xfrm rot="0" flipH="1">
              <a:off x="7193" y="6847"/>
              <a:ext cx="2904" cy="1402"/>
              <a:chOff x="4512672" y="3525120"/>
              <a:chExt cx="2394858" cy="889953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4512672" y="3525120"/>
                <a:ext cx="2394858" cy="521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功能模块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5332576" y="4046904"/>
                <a:ext cx="1169149" cy="368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</a:t>
                </a:r>
                <a:endPara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 flipH="1">
              <a:off x="10710" y="6847"/>
              <a:ext cx="1304" cy="13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710" y="6928"/>
              <a:ext cx="1303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4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02</a:t>
              </a:r>
              <a:endParaRPr lang="en-US" altLang="zh-CN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496">
        <p14:flip dir="r"/>
      </p:transition>
    </mc:Choice>
    <mc:Fallback>
      <p:transition spd="slow" advTm="3496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/>
          <p:bldP spid="4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4" grpId="0"/>
          <p:bldP spid="4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6898" y="0"/>
            <a:ext cx="8856984" cy="6858000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945513" y="1329529"/>
            <a:ext cx="2300976" cy="2307326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TextBox 12"/>
          <p:cNvSpPr txBox="1"/>
          <p:nvPr/>
        </p:nvSpPr>
        <p:spPr>
          <a:xfrm>
            <a:off x="2968238" y="3754788"/>
            <a:ext cx="6255526" cy="82867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项目简介</a:t>
            </a:r>
            <a:endParaRPr lang="zh-CN" altLang="en-US" sz="4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" name="原创设计小乖qq:2013440355"/>
          <p:cNvCxnSpPr/>
          <p:nvPr/>
        </p:nvCxnSpPr>
        <p:spPr bwMode="auto">
          <a:xfrm>
            <a:off x="2640966" y="4570469"/>
            <a:ext cx="69100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Freeform 27"/>
          <p:cNvSpPr>
            <a:spLocks noEditPoints="1"/>
          </p:cNvSpPr>
          <p:nvPr/>
        </p:nvSpPr>
        <p:spPr bwMode="auto">
          <a:xfrm>
            <a:off x="5426108" y="1817478"/>
            <a:ext cx="1358726" cy="1199728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99533" y="5048250"/>
            <a:ext cx="1814708" cy="931545"/>
            <a:chOff x="5569080" y="5105229"/>
            <a:chExt cx="2053771" cy="931545"/>
          </a:xfrm>
        </p:grpSpPr>
        <p:grpSp>
          <p:nvGrpSpPr>
            <p:cNvPr id="18" name="组合 17"/>
            <p:cNvGrpSpPr/>
            <p:nvPr/>
          </p:nvGrpSpPr>
          <p:grpSpPr>
            <a:xfrm>
              <a:off x="5569370" y="5105229"/>
              <a:ext cx="2053481" cy="397510"/>
              <a:chOff x="5569370" y="5105229"/>
              <a:chExt cx="2053481" cy="397510"/>
            </a:xfrm>
          </p:grpSpPr>
          <p:sp>
            <p:nvSpPr>
              <p:cNvPr id="10" name="Oval 39"/>
              <p:cNvSpPr>
                <a:spLocks noChangeAspect="1" noChangeArrowheads="1"/>
              </p:cNvSpPr>
              <p:nvPr/>
            </p:nvSpPr>
            <p:spPr bwMode="auto">
              <a:xfrm>
                <a:off x="5569370" y="5195366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000">
                  <a:solidFill>
                    <a:srgbClr val="48484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" name="TextBox 39"/>
              <p:cNvSpPr txBox="1"/>
              <p:nvPr/>
            </p:nvSpPr>
            <p:spPr>
              <a:xfrm>
                <a:off x="5873517" y="5105229"/>
                <a:ext cx="1749334" cy="397510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概要</a:t>
                </a:r>
                <a:endPara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569080" y="5639264"/>
              <a:ext cx="2053481" cy="397510"/>
              <a:chOff x="3024622" y="5639264"/>
              <a:chExt cx="2053481" cy="397510"/>
            </a:xfrm>
          </p:grpSpPr>
          <p:sp>
            <p:nvSpPr>
              <p:cNvPr id="23" name="Oval 39"/>
              <p:cNvSpPr>
                <a:spLocks noChangeAspect="1" noChangeArrowheads="1"/>
              </p:cNvSpPr>
              <p:nvPr/>
            </p:nvSpPr>
            <p:spPr bwMode="auto">
              <a:xfrm>
                <a:off x="3024622" y="5729401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000">
                  <a:solidFill>
                    <a:srgbClr val="48484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Box 39"/>
              <p:cNvSpPr txBox="1"/>
              <p:nvPr/>
            </p:nvSpPr>
            <p:spPr>
              <a:xfrm>
                <a:off x="3328769" y="5639264"/>
                <a:ext cx="1749334" cy="397510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页面跳转</a:t>
                </a:r>
                <a:endPara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32" name="原创设计小乖qq:20134403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0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712624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25818" y="5048250"/>
            <a:ext cx="2082800" cy="931545"/>
            <a:chOff x="5569080" y="5105229"/>
            <a:chExt cx="2357180" cy="931545"/>
          </a:xfrm>
        </p:grpSpPr>
        <p:grpSp>
          <p:nvGrpSpPr>
            <p:cNvPr id="11" name="组合 10"/>
            <p:cNvGrpSpPr/>
            <p:nvPr/>
          </p:nvGrpSpPr>
          <p:grpSpPr>
            <a:xfrm>
              <a:off x="5569370" y="5105229"/>
              <a:ext cx="2053481" cy="397510"/>
              <a:chOff x="5569370" y="5105229"/>
              <a:chExt cx="2053481" cy="397510"/>
            </a:xfrm>
          </p:grpSpPr>
          <p:sp>
            <p:nvSpPr>
              <p:cNvPr id="13" name="Oval 39"/>
              <p:cNvSpPr>
                <a:spLocks noChangeAspect="1" noChangeArrowheads="1"/>
              </p:cNvSpPr>
              <p:nvPr/>
            </p:nvSpPr>
            <p:spPr bwMode="auto">
              <a:xfrm>
                <a:off x="5569370" y="5195366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000">
                  <a:solidFill>
                    <a:srgbClr val="48484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" name="TextBox 39"/>
              <p:cNvSpPr txBox="1"/>
              <p:nvPr/>
            </p:nvSpPr>
            <p:spPr>
              <a:xfrm>
                <a:off x="5873517" y="5105229"/>
                <a:ext cx="1749334" cy="397510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技术规格</a:t>
                </a:r>
                <a:endPara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569080" y="5639264"/>
              <a:ext cx="2357180" cy="397510"/>
              <a:chOff x="3024622" y="5639264"/>
              <a:chExt cx="2357180" cy="397510"/>
            </a:xfrm>
          </p:grpSpPr>
          <p:sp>
            <p:nvSpPr>
              <p:cNvPr id="17" name="Oval 39"/>
              <p:cNvSpPr>
                <a:spLocks noChangeAspect="1" noChangeArrowheads="1"/>
              </p:cNvSpPr>
              <p:nvPr/>
            </p:nvSpPr>
            <p:spPr bwMode="auto">
              <a:xfrm>
                <a:off x="3024622" y="5729401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000">
                  <a:solidFill>
                    <a:srgbClr val="48484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" name="TextBox 39"/>
              <p:cNvSpPr txBox="1"/>
              <p:nvPr/>
            </p:nvSpPr>
            <p:spPr>
              <a:xfrm>
                <a:off x="3328612" y="5639264"/>
                <a:ext cx="2053190" cy="397510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数据结构设计</a:t>
                </a:r>
                <a:endPara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 rot="0">
            <a:off x="7623175" y="5048250"/>
            <a:ext cx="1814195" cy="397510"/>
            <a:chOff x="5569370" y="5105229"/>
            <a:chExt cx="2053481" cy="397510"/>
          </a:xfrm>
        </p:grpSpPr>
        <p:sp>
          <p:nvSpPr>
            <p:cNvPr id="31" name="Oval 39"/>
            <p:cNvSpPr>
              <a:spLocks noChangeAspect="1" noChangeArrowheads="1"/>
            </p:cNvSpPr>
            <p:nvPr/>
          </p:nvSpPr>
          <p:spPr bwMode="auto">
            <a:xfrm>
              <a:off x="5569370" y="5195366"/>
              <a:ext cx="215916" cy="217142"/>
            </a:xfrm>
            <a:prstGeom prst="ellipse">
              <a:avLst/>
            </a:prstGeom>
            <a:solidFill>
              <a:schemeClr val="accent1"/>
            </a:solidFill>
            <a:ln w="28575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398" tIns="45699" rIns="91398" bIns="45699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48484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TextBox 39"/>
            <p:cNvSpPr txBox="1"/>
            <p:nvPr/>
          </p:nvSpPr>
          <p:spPr>
            <a:xfrm>
              <a:off x="5873517" y="5105229"/>
              <a:ext cx="1749334" cy="397510"/>
            </a:xfrm>
            <a:prstGeom prst="rect">
              <a:avLst/>
            </a:prstGeom>
            <a:noFill/>
          </p:spPr>
          <p:txBody>
            <a:bodyPr wrap="square" lIns="91398" tIns="45699" rIns="91398" bIns="45699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软件结构</a:t>
              </a:r>
              <a:endPara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470">
        <p14:flip dir="r"/>
      </p:transition>
    </mc:Choice>
    <mc:Fallback>
      <p:transition spd="slow" advTm="347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2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7" grpId="0"/>
          <p:bldP spid="16" grpId="0" animBg="1"/>
          <p:bldP spid="16" grpId="1" animBg="1"/>
          <p:bldP spid="33" grpId="0" animBg="1"/>
          <p:bldP spid="3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2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7" grpId="0"/>
          <p:bldP spid="16" grpId="0" animBg="1"/>
          <p:bldP spid="16" grpId="1" animBg="1"/>
          <p:bldP spid="33" grpId="0" animBg="1"/>
          <p:bldP spid="34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2" name="矩形 1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2120" y="368985"/>
              <a:ext cx="23042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项目简介</a:t>
              </a:r>
              <a:endParaRPr lang="zh-CN" altLang="en-US" sz="3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25104" y="430540"/>
              <a:ext cx="455507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2"/>
                  </a:solidFill>
                </a:rPr>
                <a:t>概要</a:t>
              </a:r>
              <a:endParaRPr lang="zh-CN" altLang="en-US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89" name="直接连接符 88"/>
          <p:cNvCxnSpPr/>
          <p:nvPr/>
        </p:nvCxnSpPr>
        <p:spPr>
          <a:xfrm flipH="1">
            <a:off x="6096000" y="2319078"/>
            <a:ext cx="1" cy="42912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6524625" y="1483995"/>
            <a:ext cx="5057775" cy="3044129"/>
            <a:chOff x="6524841" y="2306687"/>
            <a:chExt cx="5057559" cy="795070"/>
          </a:xfrm>
        </p:grpSpPr>
        <p:sp>
          <p:nvSpPr>
            <p:cNvPr id="17" name="文本框 16"/>
            <p:cNvSpPr txBox="1"/>
            <p:nvPr/>
          </p:nvSpPr>
          <p:spPr>
            <a:xfrm>
              <a:off x="6524841" y="2306687"/>
              <a:ext cx="1728192" cy="11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524841" y="2676019"/>
              <a:ext cx="5057559" cy="42573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lvl="0" indent="457200">
                <a:lnSpc>
                  <a:spcPct val="125000"/>
                </a:lnSpc>
              </a:pPr>
              <a:r>
                <a:rPr lang="zh-CN" altLang="en-US" sz="1600" dirty="0" smtClean="0">
                  <a:solidFill>
                    <a:srgbClr val="262626"/>
                  </a:solidFill>
                  <a:cs typeface="+mn-ea"/>
                  <a:sym typeface="+mn-lt"/>
                </a:rPr>
                <a:t>该网站面向有博客需求的主流浏览器用户，旨在为用户提供方便快捷的博文发布、浏览服务。</a:t>
              </a:r>
              <a:endParaRPr lang="zh-CN" altLang="en-US" sz="1600" dirty="0" smtClean="0">
                <a:solidFill>
                  <a:srgbClr val="262626"/>
                </a:solidFill>
                <a:cs typeface="+mn-ea"/>
                <a:sym typeface="+mn-lt"/>
              </a:endParaRPr>
            </a:p>
            <a:p>
              <a:pPr lvl="0" indent="457200">
                <a:lnSpc>
                  <a:spcPct val="125000"/>
                </a:lnSpc>
              </a:pPr>
              <a:r>
                <a:rPr lang="zh-CN" altLang="en-US" sz="1600" dirty="0" smtClean="0">
                  <a:solidFill>
                    <a:srgbClr val="262626"/>
                  </a:solidFill>
                  <a:cs typeface="+mn-ea"/>
                  <a:sym typeface="+mn-lt"/>
                </a:rPr>
                <a:t>本网站致力于为用户提供便捷高效的博客体验，在各主流网页浏览器上通过简便的操作即可实现博客功能。</a:t>
              </a:r>
              <a:endParaRPr lang="zh-CN" altLang="en-US" sz="1600" dirty="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 descr="QQ浏览器截屏未命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2705735"/>
            <a:ext cx="4798695" cy="2381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708">
        <p14:flip dir="r"/>
      </p:transition>
    </mc:Choice>
    <mc:Fallback>
      <p:transition spd="slow" advTm="37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3512" y="1988840"/>
            <a:ext cx="2448272" cy="2448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87488" y="1772816"/>
            <a:ext cx="1872208" cy="1872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3752" y="1772816"/>
            <a:ext cx="576064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</a:rPr>
              <a:t>1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3752" y="4077072"/>
            <a:ext cx="576064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</a:rPr>
              <a:t>2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87488" y="4077072"/>
            <a:ext cx="576064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2"/>
                </a:solidFill>
              </a:rPr>
              <a:t>3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55216" y="2166984"/>
            <a:ext cx="6657407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B/S 浏览器/服务器端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52027" y="1706589"/>
            <a:ext cx="25702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55216" y="3728921"/>
            <a:ext cx="6657407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系统自动鉴别用户操作是否合法，记录操作，生成运行日志。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52027" y="3072311"/>
            <a:ext cx="25702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55215" y="5099621"/>
            <a:ext cx="577279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使用的前端框架为Bootstrap，主要开发语言为java和javascript。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05416" y="4512226"/>
            <a:ext cx="25702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语言与工具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15" name="矩形 14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2120" y="368985"/>
              <a:ext cx="23042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项目简介</a:t>
              </a:r>
              <a:endParaRPr lang="zh-CN" altLang="en-US" sz="36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125104" y="430540"/>
              <a:ext cx="455507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2"/>
                  </a:solidFill>
                </a:rPr>
                <a:t>技术规格</a:t>
              </a:r>
              <a:endParaRPr lang="zh-CN" altLang="en-US" sz="280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400">
        <p14:flip dir="r"/>
      </p:transition>
    </mc:Choice>
    <mc:Fallback>
      <p:transition spd="slow" advTm="2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8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5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2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9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6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3" grpId="0" bldLvl="0" animBg="1"/>
      <p:bldP spid="3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15" name="矩形 14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2120" y="368985"/>
              <a:ext cx="23042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项目简介</a:t>
              </a:r>
              <a:endParaRPr lang="zh-CN" altLang="en-US" sz="36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125104" y="430540"/>
              <a:ext cx="455507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2"/>
                  </a:solidFill>
                </a:rPr>
                <a:t>软件结构</a:t>
              </a:r>
              <a:endParaRPr lang="zh-CN" altLang="en-US" sz="2800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3" name="对象 -2147482624"/>
          <p:cNvGraphicFramePr>
            <a:graphicFrameLocks noChangeAspect="1"/>
          </p:cNvGraphicFramePr>
          <p:nvPr/>
        </p:nvGraphicFramePr>
        <p:xfrm>
          <a:off x="1564640" y="1858645"/>
          <a:ext cx="9063355" cy="369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060825" imgH="1658620" progId="Visio.Drawing.15">
                  <p:embed/>
                </p:oleObj>
              </mc:Choice>
              <mc:Fallback>
                <p:oleObj name="" r:id="rId1" imgW="4060825" imgH="165862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4640" y="1858645"/>
                        <a:ext cx="9063355" cy="3691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400">
        <p14:flip dir="r"/>
      </p:transition>
    </mc:Choice>
    <mc:Fallback>
      <p:transition spd="slow" advTm="2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331837"/>
            <a:ext cx="12192000" cy="720626"/>
            <a:chOff x="0" y="331837"/>
            <a:chExt cx="12192000" cy="720626"/>
          </a:xfrm>
        </p:grpSpPr>
        <p:sp>
          <p:nvSpPr>
            <p:cNvPr id="15" name="矩形 14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2120" y="368985"/>
              <a:ext cx="23042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项目简介</a:t>
              </a:r>
              <a:endParaRPr lang="zh-CN" altLang="en-US" sz="36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125104" y="430540"/>
              <a:ext cx="455507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2"/>
                  </a:solidFill>
                </a:rPr>
                <a:t>页面跳转</a:t>
              </a:r>
              <a:endParaRPr lang="zh-CN" altLang="en-US" sz="2800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3" name="对象 -2147482623"/>
          <p:cNvGraphicFramePr>
            <a:graphicFrameLocks noChangeAspect="1"/>
          </p:cNvGraphicFramePr>
          <p:nvPr/>
        </p:nvGraphicFramePr>
        <p:xfrm>
          <a:off x="1831340" y="1652905"/>
          <a:ext cx="8529320" cy="410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3890645" imgH="1873885" progId="Visio.Drawing.15">
                  <p:embed/>
                </p:oleObj>
              </mc:Choice>
              <mc:Fallback>
                <p:oleObj name="" r:id="rId1" imgW="3890645" imgH="1873885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1340" y="1652905"/>
                        <a:ext cx="8529320" cy="4104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400">
        <p14:flip dir="r"/>
      </p:transition>
    </mc:Choice>
    <mc:Fallback>
      <p:transition spd="slow" advTm="2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340092"/>
            <a:ext cx="12192000" cy="720626"/>
            <a:chOff x="0" y="331837"/>
            <a:chExt cx="12192000" cy="720626"/>
          </a:xfrm>
        </p:grpSpPr>
        <p:sp>
          <p:nvSpPr>
            <p:cNvPr id="15" name="矩形 14"/>
            <p:cNvSpPr/>
            <p:nvPr/>
          </p:nvSpPr>
          <p:spPr>
            <a:xfrm>
              <a:off x="0" y="331837"/>
              <a:ext cx="479376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51384" y="331837"/>
              <a:ext cx="72008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2120" y="368985"/>
              <a:ext cx="230425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项目简介</a:t>
              </a:r>
              <a:endParaRPr lang="zh-CN" altLang="en-US" sz="36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855640" y="331837"/>
              <a:ext cx="9336360" cy="7206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125104" y="430540"/>
              <a:ext cx="455507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2"/>
                  </a:solidFill>
                </a:rPr>
                <a:t>数据结构设计</a:t>
              </a:r>
              <a:endParaRPr lang="zh-CN" altLang="en-US" sz="2800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1073742867" name="对象 1073742866"/>
          <p:cNvGraphicFramePr/>
          <p:nvPr/>
        </p:nvGraphicFramePr>
        <p:xfrm>
          <a:off x="2303145" y="1361440"/>
          <a:ext cx="7585710" cy="514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206865" imgH="6472555" progId="">
                  <p:embed/>
                </p:oleObj>
              </mc:Choice>
              <mc:Fallback>
                <p:oleObj name="" r:id="rId1" imgW="9206865" imgH="647255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3145" y="1361440"/>
                        <a:ext cx="7585710" cy="5144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400">
        <p14:flip dir="r"/>
      </p:transition>
    </mc:Choice>
    <mc:Fallback>
      <p:transition spd="slow" advTm="2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7508" y="0"/>
            <a:ext cx="8856984" cy="6858000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945513" y="1329529"/>
            <a:ext cx="2300976" cy="2307326"/>
            <a:chOff x="6609209" y="790981"/>
            <a:chExt cx="2301875" cy="23082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 w="57150">
              <a:noFill/>
              <a:round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" name="TextBox 12"/>
          <p:cNvSpPr txBox="1"/>
          <p:nvPr/>
        </p:nvSpPr>
        <p:spPr>
          <a:xfrm>
            <a:off x="2978398" y="3740183"/>
            <a:ext cx="6255526" cy="828675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功能模块</a:t>
            </a:r>
            <a:endParaRPr lang="zh-CN" altLang="en-US" sz="4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40966" y="4570469"/>
            <a:ext cx="69100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Freeform 27"/>
          <p:cNvSpPr>
            <a:spLocks noEditPoints="1"/>
          </p:cNvSpPr>
          <p:nvPr/>
        </p:nvSpPr>
        <p:spPr bwMode="auto">
          <a:xfrm>
            <a:off x="5426108" y="1817478"/>
            <a:ext cx="1358726" cy="1199728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39574" y="4796619"/>
            <a:ext cx="4656868" cy="802055"/>
            <a:chOff x="3839574" y="4796619"/>
            <a:chExt cx="4656868" cy="802055"/>
          </a:xfrm>
        </p:grpSpPr>
        <p:grpSp>
          <p:nvGrpSpPr>
            <p:cNvPr id="18" name="组合 17"/>
            <p:cNvGrpSpPr/>
            <p:nvPr/>
          </p:nvGrpSpPr>
          <p:grpSpPr>
            <a:xfrm>
              <a:off x="3839574" y="4796619"/>
              <a:ext cx="2112410" cy="397510"/>
              <a:chOff x="3839574" y="4796619"/>
              <a:chExt cx="2112410" cy="397510"/>
            </a:xfrm>
          </p:grpSpPr>
          <p:sp>
            <p:nvSpPr>
              <p:cNvPr id="10" name="Oval 39"/>
              <p:cNvSpPr>
                <a:spLocks noChangeAspect="1" noChangeArrowheads="1"/>
              </p:cNvSpPr>
              <p:nvPr/>
            </p:nvSpPr>
            <p:spPr bwMode="auto">
              <a:xfrm>
                <a:off x="3839574" y="4888026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000">
                  <a:solidFill>
                    <a:srgbClr val="48484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" name="TextBox 39"/>
              <p:cNvSpPr txBox="1"/>
              <p:nvPr/>
            </p:nvSpPr>
            <p:spPr>
              <a:xfrm>
                <a:off x="4202650" y="4796619"/>
                <a:ext cx="1749334" cy="397510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博文浏览</a:t>
                </a:r>
                <a:endPara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384032" y="4796619"/>
              <a:ext cx="2112410" cy="397510"/>
              <a:chOff x="3839574" y="4796619"/>
              <a:chExt cx="2112410" cy="397510"/>
            </a:xfrm>
          </p:grpSpPr>
          <p:sp>
            <p:nvSpPr>
              <p:cNvPr id="23" name="Oval 39"/>
              <p:cNvSpPr>
                <a:spLocks noChangeAspect="1" noChangeArrowheads="1"/>
              </p:cNvSpPr>
              <p:nvPr/>
            </p:nvSpPr>
            <p:spPr bwMode="auto">
              <a:xfrm>
                <a:off x="3839574" y="4888026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000">
                  <a:solidFill>
                    <a:srgbClr val="48484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Box 39"/>
              <p:cNvSpPr txBox="1"/>
              <p:nvPr/>
            </p:nvSpPr>
            <p:spPr>
              <a:xfrm>
                <a:off x="4202650" y="4796619"/>
                <a:ext cx="1749334" cy="397510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博文管理</a:t>
                </a:r>
                <a:endPara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839574" y="5201164"/>
              <a:ext cx="2112410" cy="397510"/>
              <a:chOff x="3839574" y="4796619"/>
              <a:chExt cx="2112410" cy="397510"/>
            </a:xfrm>
          </p:grpSpPr>
          <p:sp>
            <p:nvSpPr>
              <p:cNvPr id="26" name="Oval 39"/>
              <p:cNvSpPr>
                <a:spLocks noChangeAspect="1" noChangeArrowheads="1"/>
              </p:cNvSpPr>
              <p:nvPr/>
            </p:nvSpPr>
            <p:spPr bwMode="auto">
              <a:xfrm>
                <a:off x="3839574" y="4888026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000">
                  <a:solidFill>
                    <a:srgbClr val="48484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" name="TextBox 39"/>
              <p:cNvSpPr txBox="1"/>
              <p:nvPr/>
            </p:nvSpPr>
            <p:spPr>
              <a:xfrm>
                <a:off x="4202650" y="4796619"/>
                <a:ext cx="1749334" cy="397510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个人中心</a:t>
                </a:r>
                <a:endPara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384032" y="5201164"/>
              <a:ext cx="2112410" cy="397510"/>
              <a:chOff x="3839574" y="4796619"/>
              <a:chExt cx="2112410" cy="397510"/>
            </a:xfrm>
          </p:grpSpPr>
          <p:sp>
            <p:nvSpPr>
              <p:cNvPr id="29" name="Oval 39"/>
              <p:cNvSpPr>
                <a:spLocks noChangeAspect="1" noChangeArrowheads="1"/>
              </p:cNvSpPr>
              <p:nvPr/>
            </p:nvSpPr>
            <p:spPr bwMode="auto">
              <a:xfrm>
                <a:off x="3839574" y="4888026"/>
                <a:ext cx="215916" cy="217142"/>
              </a:xfrm>
              <a:prstGeom prst="ellipse">
                <a:avLst/>
              </a:prstGeom>
              <a:solidFill>
                <a:schemeClr val="accent1"/>
              </a:solidFill>
              <a:ln w="28575" cap="flat">
                <a:solidFill>
                  <a:schemeClr val="bg2"/>
                </a:solidFill>
                <a:prstDash val="solid"/>
                <a:miter lim="800000"/>
              </a:ln>
            </p:spPr>
            <p:txBody>
              <a:bodyPr vert="horz" wrap="square" lIns="91398" tIns="45699" rIns="91398" bIns="45699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2000">
                  <a:solidFill>
                    <a:srgbClr val="48484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Box 39"/>
              <p:cNvSpPr txBox="1"/>
              <p:nvPr/>
            </p:nvSpPr>
            <p:spPr>
              <a:xfrm>
                <a:off x="4202650" y="4796619"/>
                <a:ext cx="1749334" cy="397510"/>
              </a:xfrm>
              <a:prstGeom prst="rect">
                <a:avLst/>
              </a:prstGeom>
              <a:noFill/>
            </p:spPr>
            <p:txBody>
              <a:bodyPr wrap="square" lIns="91398" tIns="45699" rIns="91398" bIns="45699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solidFill>
                      <a:srgbClr val="FFFFFF"/>
                    </a:solidFill>
                    <a:latin typeface="微软雅黑" panose="020B0503020204020204" pitchFamily="34" charset="-122"/>
                  </a:rPr>
                  <a:t>管理员功能</a:t>
                </a:r>
                <a:endPara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0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712624" y="-22056"/>
            <a:ext cx="479376" cy="6880056"/>
          </a:xfrm>
          <a:prstGeom prst="rect">
            <a:avLst/>
          </a:prstGeom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149">
        <p14:flip dir="r"/>
      </p:transition>
    </mc:Choice>
    <mc:Fallback>
      <p:transition spd="slow" advTm="3149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2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16" grpId="0" animBg="1"/>
          <p:bldP spid="16" grpId="1" animBg="1"/>
          <p:bldP spid="33" grpId="0" animBg="1"/>
          <p:bldP spid="3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2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5000" y="11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16" grpId="0" animBg="1"/>
          <p:bldP spid="16" grpId="1" animBg="1"/>
          <p:bldP spid="33" grpId="0" animBg="1"/>
          <p:bldP spid="34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蓝色学术风主题配色">
      <a:dk1>
        <a:srgbClr val="262626"/>
      </a:dk1>
      <a:lt1>
        <a:srgbClr val="003760"/>
      </a:lt1>
      <a:dk2>
        <a:srgbClr val="EEECE1"/>
      </a:dk2>
      <a:lt2>
        <a:srgbClr val="EEECE1"/>
      </a:lt2>
      <a:accent1>
        <a:srgbClr val="003760"/>
      </a:accent1>
      <a:accent2>
        <a:srgbClr val="92CDDC"/>
      </a:accent2>
      <a:accent3>
        <a:srgbClr val="00B0F0"/>
      </a:accent3>
      <a:accent4>
        <a:srgbClr val="6565FF"/>
      </a:accent4>
      <a:accent5>
        <a:srgbClr val="4BACC6"/>
      </a:accent5>
      <a:accent6>
        <a:srgbClr val="002060"/>
      </a:accent6>
      <a:hlink>
        <a:srgbClr val="003760"/>
      </a:hlink>
      <a:folHlink>
        <a:srgbClr val="7F7F7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学术风主题配色">
      <a:dk1>
        <a:srgbClr val="262626"/>
      </a:dk1>
      <a:lt1>
        <a:srgbClr val="003760"/>
      </a:lt1>
      <a:dk2>
        <a:srgbClr val="EEECE1"/>
      </a:dk2>
      <a:lt2>
        <a:srgbClr val="EEECE1"/>
      </a:lt2>
      <a:accent1>
        <a:srgbClr val="003760"/>
      </a:accent1>
      <a:accent2>
        <a:srgbClr val="92CDDC"/>
      </a:accent2>
      <a:accent3>
        <a:srgbClr val="00B0F0"/>
      </a:accent3>
      <a:accent4>
        <a:srgbClr val="6565FF"/>
      </a:accent4>
      <a:accent5>
        <a:srgbClr val="4BACC6"/>
      </a:accent5>
      <a:accent6>
        <a:srgbClr val="002060"/>
      </a:accent6>
      <a:hlink>
        <a:srgbClr val="003760"/>
      </a:hlink>
      <a:folHlink>
        <a:srgbClr val="7F7F7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>宽屏</PresentationFormat>
  <Paragraphs>151</Paragraphs>
  <Slides>15</Slides>
  <Notes>24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Times New Roman</vt:lpstr>
      <vt:lpstr>Calibri</vt:lpstr>
      <vt:lpstr>Arial Unicode MS</vt:lpstr>
      <vt:lpstr>Office 主题</vt:lpstr>
      <vt:lpstr>1_Office 主题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演示文稿01</dc:title>
  <dc:creator>Administrator</dc:creator>
  <cp:lastModifiedBy>zhang</cp:lastModifiedBy>
  <cp:revision>165</cp:revision>
  <dcterms:created xsi:type="dcterms:W3CDTF">2017-02-11T06:33:00Z</dcterms:created>
  <dcterms:modified xsi:type="dcterms:W3CDTF">2017-09-21T02:40:22Z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