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sldIdLst>
    <p:sldId id="283" r:id="rId2"/>
    <p:sldId id="284" r:id="rId3"/>
    <p:sldId id="295" r:id="rId4"/>
    <p:sldId id="296" r:id="rId5"/>
    <p:sldId id="285" r:id="rId6"/>
    <p:sldId id="274" r:id="rId7"/>
    <p:sldId id="275" r:id="rId8"/>
    <p:sldId id="276" r:id="rId9"/>
    <p:sldId id="277" r:id="rId10"/>
    <p:sldId id="278" r:id="rId11"/>
    <p:sldId id="279" r:id="rId12"/>
    <p:sldId id="282" r:id="rId13"/>
    <p:sldId id="281" r:id="rId14"/>
    <p:sldId id="286" r:id="rId15"/>
    <p:sldId id="256" r:id="rId16"/>
    <p:sldId id="257" r:id="rId17"/>
    <p:sldId id="258" r:id="rId18"/>
    <p:sldId id="259" r:id="rId19"/>
    <p:sldId id="271" r:id="rId20"/>
    <p:sldId id="272" r:id="rId21"/>
    <p:sldId id="260" r:id="rId22"/>
    <p:sldId id="261" r:id="rId23"/>
    <p:sldId id="262" r:id="rId24"/>
    <p:sldId id="264" r:id="rId25"/>
    <p:sldId id="263" r:id="rId26"/>
    <p:sldId id="265" r:id="rId27"/>
    <p:sldId id="266" r:id="rId28"/>
    <p:sldId id="268" r:id="rId29"/>
    <p:sldId id="267" r:id="rId30"/>
    <p:sldId id="270" r:id="rId31"/>
    <p:sldId id="273" r:id="rId32"/>
    <p:sldId id="269" r:id="rId33"/>
    <p:sldId id="287" r:id="rId34"/>
    <p:sldId id="288" r:id="rId35"/>
    <p:sldId id="289" r:id="rId36"/>
    <p:sldId id="290" r:id="rId37"/>
    <p:sldId id="291" r:id="rId38"/>
    <p:sldId id="292" r:id="rId39"/>
    <p:sldId id="294" r:id="rId40"/>
    <p:sldId id="293" r:id="rId41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71C662E3-6E3B-43BF-9F7A-C3E4734CA8FE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C3BEF28-103C-4DE3-BA2E-879440C29BEB}"/>
              </a:ext>
            </a:extLst>
          </p:cNvPr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826F7DB2-97A2-452C-844A-F8235CB5939A}"/>
              </a:ext>
            </a:extLst>
          </p:cNvPr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93B9276-BA71-4875-BC71-2E38DD14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055D65B-6445-453D-966D-93863F19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887D8B1-0BBD-46DE-B51B-24F0AC27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9EC0F-11B9-4E0A-9FDA-807AF510F32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7725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E8F2B-015A-418E-9782-0B366474A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D9A8C-BE4A-4F6E-867A-E5C927736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082FF-0A24-40D4-9BAE-7CA21F44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448B1-3FCF-499D-9901-5DF331A6A51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1920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8B3BC04A-DDF6-4398-A2E9-5F608295DAB2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6DEA483-1C52-490D-A121-E6DB6E2CE358}"/>
              </a:ext>
            </a:extLst>
          </p:cNvPr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7A0A979-7C08-4D5B-9A4B-7A8CFAC2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FA42D2A-69B3-42E6-97B4-1CF02E6F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4B93B38-7C13-47AD-B8C7-51A5E8C3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55CD6-362B-4CE8-92A5-1D9DD93F14E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3172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2C413-80B0-4722-A108-3A2EF4CE8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1876B-5DE1-4480-B7D4-4946F0C3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9CA70-DCE8-46B0-9F81-EB0A7E84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628FC-4647-4F97-A030-8B30613F078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7020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7560EC52-9F20-4E90-8F2E-8ECBCB69B709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860B7EB-BC8A-4553-92C7-015D02B7F060}"/>
              </a:ext>
            </a:extLst>
          </p:cNvPr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B41A03C1-D883-4589-9DE1-FA14C19A240C}"/>
              </a:ext>
            </a:extLst>
          </p:cNvPr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380D3CB-1E6C-487E-BCED-86C94ECE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E091504-5E7C-46E7-84A3-050731613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105839F-B052-45E6-8AC9-ADC6572B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350F3-6EA7-43D8-8F70-90D6FD2A3E6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8472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8BF49E5-792A-43C8-AC4C-8AB900CC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F2C8ACC-1B57-4E2E-B0D5-BA5A8D7A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732FDE1-1E0A-44E0-B84B-57931818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A21F4-7FC9-4A52-90E6-EDAE6456CC1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94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912DE65-040F-4334-8CFF-FE6E5BB3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86FF578-9DBE-4F49-ADAE-4714B888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4A8C77-CF32-4D5A-8710-D54F9A0E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920E9-8FED-4253-905A-AC43CCF4661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61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6A8FD94-BC2A-40FF-AEA0-4B7770CF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75380A-77EC-4FE5-B844-2792BC6C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C147A62-63DF-4159-B64C-1B7C28F3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BFF05-692F-4F2D-B4F9-A0E4973E2D2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460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7641016-DEF4-45FF-99FD-3E65E07BBDB5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ED6430D-5F78-431D-B07C-A172E9421A0D}"/>
              </a:ext>
            </a:extLst>
          </p:cNvPr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55C2F715-D243-48BE-B15F-9685E0CEE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5B4DABB-6533-4B1F-8DFA-A7955B5A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29A78573-C806-496D-B96C-398FB8AB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787C1-F83C-436B-9A21-2CB8D95B824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6231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3CBB8B0-2EB6-4663-8A57-283F4A9BBC33}"/>
              </a:ext>
            </a:extLst>
          </p:cNvPr>
          <p:cNvSpPr/>
          <p:nvPr/>
        </p:nvSpPr>
        <p:spPr>
          <a:xfrm>
            <a:off x="0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0A9342F-6EF5-4B45-B0BB-DD1086302E2B}"/>
              </a:ext>
            </a:extLst>
          </p:cNvPr>
          <p:cNvSpPr/>
          <p:nvPr/>
        </p:nvSpPr>
        <p:spPr>
          <a:xfrm>
            <a:off x="4040188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5F0F99B9-53D6-4473-89AD-29BC6F04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138" y="6459538"/>
            <a:ext cx="2619375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DDFAD214-4410-40CF-B1A5-67D752E7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0600" y="6459538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0FF476A-494E-4101-9435-D8F6AAF7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B5E502E-0308-4660-83BB-8BE9355DBB5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5185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6234BB6-E05C-48B4-BD79-BEA1EC8DC802}"/>
              </a:ext>
            </a:extLst>
          </p:cNvPr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EA22BED-599D-4C27-BE37-EAECD0CAEDB0}"/>
              </a:ext>
            </a:extLst>
          </p:cNvPr>
          <p:cNvSpPr/>
          <p:nvPr/>
        </p:nvSpPr>
        <p:spPr>
          <a:xfrm>
            <a:off x="0" y="4914900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3BE6E24A-D635-487D-8AC5-5C4C044D7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8F4FC535-17DD-4A08-824F-E822CDDA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192F9E7E-6C7E-425C-94D9-B1192A8F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F30E5-EF82-47B9-8D7C-202E72D9189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0010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699732-73B9-447D-8FCE-7EB4D14338C7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954697-F2DB-40E9-B019-F5745836F6F8}"/>
              </a:ext>
            </a:extLst>
          </p:cNvPr>
          <p:cNvSpPr/>
          <p:nvPr/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773E1-11B6-4EA7-B94A-A5A98E983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E174111D-687F-4D93-BB99-EFA26BF639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96963" y="1846263"/>
            <a:ext cx="100584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BB760-84C3-4873-B5DA-971A5CABD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2E4A8-4481-418C-A63C-7726B730C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C2C6A-0652-4E3E-8F38-6115B2D03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5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6E44437F-0975-4866-A0D7-3CFF800393E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77E07E-9DEF-4AD2-BB22-B50DE81A8679}"/>
              </a:ext>
            </a:extLst>
          </p:cNvPr>
          <p:cNvCxnSpPr/>
          <p:nvPr/>
        </p:nvCxnSpPr>
        <p:spPr>
          <a:xfrm>
            <a:off x="1193800" y="1738313"/>
            <a:ext cx="99663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24" r:id="rId2"/>
    <p:sldLayoutId id="2147483830" r:id="rId3"/>
    <p:sldLayoutId id="2147483825" r:id="rId4"/>
    <p:sldLayoutId id="2147483826" r:id="rId5"/>
    <p:sldLayoutId id="2147483827" r:id="rId6"/>
    <p:sldLayoutId id="2147483831" r:id="rId7"/>
    <p:sldLayoutId id="2147483832" r:id="rId8"/>
    <p:sldLayoutId id="2147483833" r:id="rId9"/>
    <p:sldLayoutId id="2147483828" r:id="rId10"/>
    <p:sldLayoutId id="2147483834" r:id="rId11"/>
  </p:sldLayoutIdLst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94772-050C-49A9-9546-079636E96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963" y="758825"/>
            <a:ext cx="10058400" cy="35655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6600" dirty="0"/>
              <a:t>数据结构第五次实验报告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703532-40C7-4639-989C-B9F317779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138" y="4456113"/>
            <a:ext cx="10058400" cy="1143000"/>
          </a:xfrm>
        </p:spPr>
        <p:txBody>
          <a:bodyPr rtlCol="0"/>
          <a:lstStyle/>
          <a:p>
            <a:pPr fontAlgn="auto">
              <a:defRPr/>
            </a:pPr>
            <a:r>
              <a:rPr lang="zh-CN" altLang="en-US" dirty="0"/>
              <a:t>组员：苏文泰、梁文俊、周依果</a:t>
            </a:r>
          </a:p>
        </p:txBody>
      </p:sp>
      <p:pic>
        <p:nvPicPr>
          <p:cNvPr id="8196" name="图片 2">
            <a:extLst>
              <a:ext uri="{FF2B5EF4-FFF2-40B4-BE49-F238E27FC236}">
                <a16:creationId xmlns:a16="http://schemas.microsoft.com/office/drawing/2014/main" id="{970C486F-2413-45FD-BE90-830A552EAF4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838" y="87313"/>
            <a:ext cx="2322512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53DA0-D936-4618-BB38-D00C71B5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功能四：树中的关系</a:t>
            </a:r>
          </a:p>
        </p:txBody>
      </p:sp>
      <p:pic>
        <p:nvPicPr>
          <p:cNvPr id="15363" name="图片 3" descr="3_T6L8U)M~@R42WFND2TUON">
            <a:extLst>
              <a:ext uri="{FF2B5EF4-FFF2-40B4-BE49-F238E27FC236}">
                <a16:creationId xmlns:a16="http://schemas.microsoft.com/office/drawing/2014/main" id="{3007F64A-4F9C-44DC-844F-462F81238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060575"/>
            <a:ext cx="3846512" cy="318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图片 4" descr="CTW2S]GW%3)OUP(3%QY~$MP">
            <a:extLst>
              <a:ext uri="{FF2B5EF4-FFF2-40B4-BE49-F238E27FC236}">
                <a16:creationId xmlns:a16="http://schemas.microsoft.com/office/drawing/2014/main" id="{BB774E9F-8C4B-4E14-AE7A-EBCD036E5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5429250"/>
            <a:ext cx="3846512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图片 5" descr="_Y(ZQODACNPCH_3N~}Y[FJP">
            <a:extLst>
              <a:ext uri="{FF2B5EF4-FFF2-40B4-BE49-F238E27FC236}">
                <a16:creationId xmlns:a16="http://schemas.microsoft.com/office/drawing/2014/main" id="{6A73B549-6D71-4109-947C-13BC350BE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63" y="5429250"/>
            <a:ext cx="4125912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图片 6" descr="569SM`S72RU7Q}(_52838Q9">
            <a:extLst>
              <a:ext uri="{FF2B5EF4-FFF2-40B4-BE49-F238E27FC236}">
                <a16:creationId xmlns:a16="http://schemas.microsoft.com/office/drawing/2014/main" id="{A80B1884-95B2-44A6-B816-DED52B364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63" y="2060575"/>
            <a:ext cx="3846512" cy="318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8DDA6-BD3F-4B1D-8509-8291C808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功能五：树中信息的更新</a:t>
            </a:r>
          </a:p>
        </p:txBody>
      </p:sp>
      <p:pic>
        <p:nvPicPr>
          <p:cNvPr id="16387" name="图片 3" descr="V]C9MIE`WZ~H7DVWATBFM[R">
            <a:extLst>
              <a:ext uri="{FF2B5EF4-FFF2-40B4-BE49-F238E27FC236}">
                <a16:creationId xmlns:a16="http://schemas.microsoft.com/office/drawing/2014/main" id="{63AF3DD1-54D1-4443-8401-808F4EB40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1916113"/>
            <a:ext cx="4999037" cy="417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图片 5" descr="V05HC4PCJ[ZT(HLBJY_0}PN">
            <a:extLst>
              <a:ext uri="{FF2B5EF4-FFF2-40B4-BE49-F238E27FC236}">
                <a16:creationId xmlns:a16="http://schemas.microsoft.com/office/drawing/2014/main" id="{A7715BD7-8917-486E-89A4-034DB7161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0" y="1916113"/>
            <a:ext cx="4999038" cy="417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D191B-BB26-4512-82F4-ED60CC82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功能五：树中信息的更新</a:t>
            </a:r>
          </a:p>
        </p:txBody>
      </p:sp>
      <p:pic>
        <p:nvPicPr>
          <p:cNvPr id="17411" name="内容占位符 4">
            <a:extLst>
              <a:ext uri="{FF2B5EF4-FFF2-40B4-BE49-F238E27FC236}">
                <a16:creationId xmlns:a16="http://schemas.microsoft.com/office/drawing/2014/main" id="{F5E3DC71-2A2B-4DEF-AEA9-8604152B4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1916113"/>
            <a:ext cx="4954587" cy="4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图片 7" descr="KQZ8[RG])13A{X{IZ`G9P4B">
            <a:extLst>
              <a:ext uri="{FF2B5EF4-FFF2-40B4-BE49-F238E27FC236}">
                <a16:creationId xmlns:a16="http://schemas.microsoft.com/office/drawing/2014/main" id="{03726086-5563-49EB-A59F-160CD3F79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0" y="1916113"/>
            <a:ext cx="4627563" cy="4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3C5B5-FFA0-4792-BD8F-BEFBE42A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功能五：树中信息的更新</a:t>
            </a:r>
          </a:p>
        </p:txBody>
      </p:sp>
      <p:pic>
        <p:nvPicPr>
          <p:cNvPr id="18435" name="内容占位符 4" descr="`N`8OO}SWV`W9Q7(LSU86KL">
            <a:extLst>
              <a:ext uri="{FF2B5EF4-FFF2-40B4-BE49-F238E27FC236}">
                <a16:creationId xmlns:a16="http://schemas.microsoft.com/office/drawing/2014/main" id="{0BB59550-DA5A-463D-B858-8C190F7202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6963" y="1916113"/>
            <a:ext cx="4999037" cy="4321175"/>
          </a:xfrm>
        </p:spPr>
      </p:pic>
      <p:pic>
        <p:nvPicPr>
          <p:cNvPr id="18436" name="图片 3" descr="F3PG4B7A%]`5MK]L@{QEBZN">
            <a:extLst>
              <a:ext uri="{FF2B5EF4-FFF2-40B4-BE49-F238E27FC236}">
                <a16:creationId xmlns:a16="http://schemas.microsoft.com/office/drawing/2014/main" id="{2B89F398-E97B-45EC-A572-20D7E20DC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38" y="1989138"/>
            <a:ext cx="477202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6F9CC-A93D-4986-89E1-D436B8E17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758825"/>
            <a:ext cx="10058400" cy="35655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800" dirty="0"/>
              <a:t>利用多叉树实现人类图谱管理系统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6F30982E-169B-4B40-83AC-8F856587C340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404813"/>
            <a:ext cx="2160588" cy="503237"/>
          </a:xfrm>
        </p:spPr>
        <p:txBody>
          <a:bodyPr rtlCol="0">
            <a:normAutofit lnSpcReduction="10000"/>
          </a:bodyPr>
          <a:lstStyle/>
          <a:p>
            <a:pPr marL="91440" indent="-91440" fontAlgn="auto">
              <a:buClr>
                <a:schemeClr val="accent3"/>
              </a:buClr>
              <a:defRPr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数据结构</a:t>
            </a:r>
            <a:endParaRPr lang="zh-CN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483" name="图片 1">
            <a:extLst>
              <a:ext uri="{FF2B5EF4-FFF2-40B4-BE49-F238E27FC236}">
                <a16:creationId xmlns:a16="http://schemas.microsoft.com/office/drawing/2014/main" id="{9E404B80-A433-4755-AC18-D134C5A09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981075"/>
            <a:ext cx="516572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文本框 2">
            <a:extLst>
              <a:ext uri="{FF2B5EF4-FFF2-40B4-BE49-F238E27FC236}">
                <a16:creationId xmlns:a16="http://schemas.microsoft.com/office/drawing/2014/main" id="{66038C3E-8471-402B-B450-B7BD20F9F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3363" y="874713"/>
            <a:ext cx="2808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/>
              <a:t>树结点上限</a:t>
            </a:r>
            <a:r>
              <a:rPr lang="en-US" altLang="zh-CN"/>
              <a:t>-&gt;</a:t>
            </a:r>
            <a:endParaRPr lang="zh-CN" altLang="en-US"/>
          </a:p>
        </p:txBody>
      </p:sp>
      <p:sp>
        <p:nvSpPr>
          <p:cNvPr id="20485" name="文本框 5">
            <a:extLst>
              <a:ext uri="{FF2B5EF4-FFF2-40B4-BE49-F238E27FC236}">
                <a16:creationId xmlns:a16="http://schemas.microsoft.com/office/drawing/2014/main" id="{4CB62B4D-AAA9-4631-89C7-29424732D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1074738"/>
            <a:ext cx="2484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/>
              <a:t>单个结点的子树上限</a:t>
            </a:r>
            <a:r>
              <a:rPr lang="en-US" altLang="zh-CN"/>
              <a:t>-&gt;</a:t>
            </a:r>
            <a:endParaRPr lang="zh-CN" altLang="en-US"/>
          </a:p>
        </p:txBody>
      </p:sp>
      <p:sp>
        <p:nvSpPr>
          <p:cNvPr id="20486" name="文本框 6">
            <a:extLst>
              <a:ext uri="{FF2B5EF4-FFF2-40B4-BE49-F238E27FC236}">
                <a16:creationId xmlns:a16="http://schemas.microsoft.com/office/drawing/2014/main" id="{C1AFB692-63BF-4D77-8336-B20F1128A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1273175"/>
            <a:ext cx="201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/>
              <a:t>树元素类型定义</a:t>
            </a:r>
            <a:r>
              <a:rPr lang="en-US" altLang="zh-CN"/>
              <a:t>-&gt;</a:t>
            </a:r>
            <a:endParaRPr lang="zh-CN" altLang="en-US"/>
          </a:p>
        </p:txBody>
      </p:sp>
      <p:sp>
        <p:nvSpPr>
          <p:cNvPr id="20487" name="文本框 10">
            <a:extLst>
              <a:ext uri="{FF2B5EF4-FFF2-40B4-BE49-F238E27FC236}">
                <a16:creationId xmlns:a16="http://schemas.microsoft.com/office/drawing/2014/main" id="{39D61E8B-DAD8-4ECF-8F16-93EA606B6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2060575"/>
            <a:ext cx="2376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/>
              <a:t>父节点结构定义</a:t>
            </a:r>
            <a:r>
              <a:rPr lang="en-US" altLang="zh-CN"/>
              <a:t>-&gt;</a:t>
            </a:r>
            <a:endParaRPr lang="zh-CN" altLang="en-US"/>
          </a:p>
        </p:txBody>
      </p:sp>
      <p:sp>
        <p:nvSpPr>
          <p:cNvPr id="20488" name="文本框 11">
            <a:extLst>
              <a:ext uri="{FF2B5EF4-FFF2-40B4-BE49-F238E27FC236}">
                <a16:creationId xmlns:a16="http://schemas.microsoft.com/office/drawing/2014/main" id="{D1AE20E9-F58E-426B-A30E-CE6100A4F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7588" y="3484563"/>
            <a:ext cx="1890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/>
              <a:t>树的结构定义</a:t>
            </a:r>
            <a:r>
              <a:rPr lang="en-US" altLang="zh-CN"/>
              <a:t>-&gt;</a:t>
            </a:r>
            <a:endParaRPr lang="zh-CN" altLang="en-US"/>
          </a:p>
        </p:txBody>
      </p:sp>
      <p:sp>
        <p:nvSpPr>
          <p:cNvPr id="20489" name="文本框 12">
            <a:extLst>
              <a:ext uri="{FF2B5EF4-FFF2-40B4-BE49-F238E27FC236}">
                <a16:creationId xmlns:a16="http://schemas.microsoft.com/office/drawing/2014/main" id="{FE0C07C9-2D95-4E6C-AF01-C06ECDAF5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188" y="5084763"/>
            <a:ext cx="3455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/>
              <a:t>某个结点的一些信息结构定义</a:t>
            </a:r>
            <a:r>
              <a:rPr lang="en-US" altLang="zh-CN"/>
              <a:t>-&gt;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536C0-5AC7-456E-8492-B590A3AA5E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60350"/>
            <a:ext cx="4756150" cy="693738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内部函数列表</a:t>
            </a:r>
          </a:p>
        </p:txBody>
      </p:sp>
      <p:pic>
        <p:nvPicPr>
          <p:cNvPr id="21507" name="图片 4">
            <a:extLst>
              <a:ext uri="{FF2B5EF4-FFF2-40B4-BE49-F238E27FC236}">
                <a16:creationId xmlns:a16="http://schemas.microsoft.com/office/drawing/2014/main" id="{803ABC4A-7F38-4931-8A49-0FBD515BC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1412875"/>
            <a:ext cx="7540625" cy="46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0BC02-2E46-4DBB-B3C8-01FD6A93813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87338"/>
            <a:ext cx="4181475" cy="70167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功能函数列表</a:t>
            </a:r>
          </a:p>
        </p:txBody>
      </p:sp>
      <p:pic>
        <p:nvPicPr>
          <p:cNvPr id="22531" name="图片 7">
            <a:extLst>
              <a:ext uri="{FF2B5EF4-FFF2-40B4-BE49-F238E27FC236}">
                <a16:creationId xmlns:a16="http://schemas.microsoft.com/office/drawing/2014/main" id="{DC6CE8E6-1D42-4246-96B1-2B45C9585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3" y="1268413"/>
            <a:ext cx="28479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文本框 8">
            <a:extLst>
              <a:ext uri="{FF2B5EF4-FFF2-40B4-BE49-F238E27FC236}">
                <a16:creationId xmlns:a16="http://schemas.microsoft.com/office/drawing/2014/main" id="{83F7D01B-1200-44E5-980A-E72A70AF2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513" y="1254125"/>
            <a:ext cx="23764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/>
              <a:t>初始化树</a:t>
            </a:r>
          </a:p>
        </p:txBody>
      </p:sp>
      <p:pic>
        <p:nvPicPr>
          <p:cNvPr id="22533" name="图片 10">
            <a:extLst>
              <a:ext uri="{FF2B5EF4-FFF2-40B4-BE49-F238E27FC236}">
                <a16:creationId xmlns:a16="http://schemas.microsoft.com/office/drawing/2014/main" id="{287EB23C-34AF-4DA1-A5A7-4B85AA802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3" y="1754188"/>
            <a:ext cx="28575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文本框 11">
            <a:extLst>
              <a:ext uri="{FF2B5EF4-FFF2-40B4-BE49-F238E27FC236}">
                <a16:creationId xmlns:a16="http://schemas.microsoft.com/office/drawing/2014/main" id="{370B852B-5E1A-4AF7-B73F-4F49076D1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638" y="1716088"/>
            <a:ext cx="1873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/>
              <a:t>清空树中数据</a:t>
            </a:r>
          </a:p>
        </p:txBody>
      </p:sp>
      <p:pic>
        <p:nvPicPr>
          <p:cNvPr id="22535" name="图片 12">
            <a:extLst>
              <a:ext uri="{FF2B5EF4-FFF2-40B4-BE49-F238E27FC236}">
                <a16:creationId xmlns:a16="http://schemas.microsoft.com/office/drawing/2014/main" id="{A1AF9981-B7FB-4792-A007-D679612D3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2233613"/>
            <a:ext cx="441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文本框 13">
            <a:extLst>
              <a:ext uri="{FF2B5EF4-FFF2-40B4-BE49-F238E27FC236}">
                <a16:creationId xmlns:a16="http://schemas.microsoft.com/office/drawing/2014/main" id="{965C5C69-6EA2-446A-95EC-88099E4B5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525" y="2205038"/>
            <a:ext cx="2735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/>
              <a:t>创建树（层序次序）</a:t>
            </a:r>
          </a:p>
        </p:txBody>
      </p:sp>
      <p:pic>
        <p:nvPicPr>
          <p:cNvPr id="22537" name="图片 15">
            <a:extLst>
              <a:ext uri="{FF2B5EF4-FFF2-40B4-BE49-F238E27FC236}">
                <a16:creationId xmlns:a16="http://schemas.microsoft.com/office/drawing/2014/main" id="{BDE6C9BE-AA38-44CA-ABC3-0BE7AE362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2722563"/>
            <a:ext cx="29146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8" name="文本框 16">
            <a:extLst>
              <a:ext uri="{FF2B5EF4-FFF2-40B4-BE49-F238E27FC236}">
                <a16:creationId xmlns:a16="http://schemas.microsoft.com/office/drawing/2014/main" id="{AFA1B0B8-77E1-4356-BF1C-AA8334E72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638" y="2754313"/>
            <a:ext cx="2016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/>
              <a:t>计算树的深度</a:t>
            </a:r>
          </a:p>
        </p:txBody>
      </p:sp>
      <p:pic>
        <p:nvPicPr>
          <p:cNvPr id="22539" name="图片 18">
            <a:extLst>
              <a:ext uri="{FF2B5EF4-FFF2-40B4-BE49-F238E27FC236}">
                <a16:creationId xmlns:a16="http://schemas.microsoft.com/office/drawing/2014/main" id="{38B8973C-C41D-4CA3-A6B1-4E3DBE05B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25" y="3257550"/>
            <a:ext cx="42957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0" name="文本框 19">
            <a:extLst>
              <a:ext uri="{FF2B5EF4-FFF2-40B4-BE49-F238E27FC236}">
                <a16:creationId xmlns:a16="http://schemas.microsoft.com/office/drawing/2014/main" id="{E22952FA-6587-4BF1-82DB-F36986276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0" y="3271838"/>
            <a:ext cx="237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/>
              <a:t>返回选定结点的值</a:t>
            </a:r>
          </a:p>
        </p:txBody>
      </p:sp>
      <p:pic>
        <p:nvPicPr>
          <p:cNvPr id="22541" name="图片 21">
            <a:extLst>
              <a:ext uri="{FF2B5EF4-FFF2-40B4-BE49-F238E27FC236}">
                <a16:creationId xmlns:a16="http://schemas.microsoft.com/office/drawing/2014/main" id="{C2D01740-A772-43EE-B7E6-C0B2ADF9D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25" y="3789363"/>
            <a:ext cx="5762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2" name="文本框 22">
            <a:extLst>
              <a:ext uri="{FF2B5EF4-FFF2-40B4-BE49-F238E27FC236}">
                <a16:creationId xmlns:a16="http://schemas.microsoft.com/office/drawing/2014/main" id="{4FC560A1-8F0A-475F-991F-391085D93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4538" y="3789363"/>
            <a:ext cx="23034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/>
              <a:t>为选定结点赋值</a:t>
            </a:r>
          </a:p>
        </p:txBody>
      </p:sp>
      <p:pic>
        <p:nvPicPr>
          <p:cNvPr id="22543" name="图片 24">
            <a:extLst>
              <a:ext uri="{FF2B5EF4-FFF2-40B4-BE49-F238E27FC236}">
                <a16:creationId xmlns:a16="http://schemas.microsoft.com/office/drawing/2014/main" id="{C542471F-7E9B-42AA-93FF-7C1A96C1E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25" y="4284663"/>
            <a:ext cx="28670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4" name="文本框 25">
            <a:extLst>
              <a:ext uri="{FF2B5EF4-FFF2-40B4-BE49-F238E27FC236}">
                <a16:creationId xmlns:a16="http://schemas.microsoft.com/office/drawing/2014/main" id="{C2628116-F5CA-425A-93C2-8F811D56C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638" y="4284663"/>
            <a:ext cx="2265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/>
              <a:t>返回根结点</a:t>
            </a:r>
          </a:p>
        </p:txBody>
      </p:sp>
      <p:pic>
        <p:nvPicPr>
          <p:cNvPr id="22545" name="图片 27">
            <a:extLst>
              <a:ext uri="{FF2B5EF4-FFF2-40B4-BE49-F238E27FC236}">
                <a16:creationId xmlns:a16="http://schemas.microsoft.com/office/drawing/2014/main" id="{6E7DD4D4-A8E8-4BDA-8774-6B3088219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63" y="4759325"/>
            <a:ext cx="43719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6" name="文本框 28">
            <a:extLst>
              <a:ext uri="{FF2B5EF4-FFF2-40B4-BE49-F238E27FC236}">
                <a16:creationId xmlns:a16="http://schemas.microsoft.com/office/drawing/2014/main" id="{2F829789-EFE6-4EA4-97B3-9E556ACAE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2138" y="4718050"/>
            <a:ext cx="28432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/>
              <a:t>返回选定结点的父节点</a:t>
            </a:r>
          </a:p>
        </p:txBody>
      </p:sp>
      <p:pic>
        <p:nvPicPr>
          <p:cNvPr id="22547" name="图片 30">
            <a:extLst>
              <a:ext uri="{FF2B5EF4-FFF2-40B4-BE49-F238E27FC236}">
                <a16:creationId xmlns:a16="http://schemas.microsoft.com/office/drawing/2014/main" id="{C5322E90-F8B1-4E0D-91E2-52F876BBC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63" y="5207000"/>
            <a:ext cx="40290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8" name="文本框 31">
            <a:extLst>
              <a:ext uri="{FF2B5EF4-FFF2-40B4-BE49-F238E27FC236}">
                <a16:creationId xmlns:a16="http://schemas.microsoft.com/office/drawing/2014/main" id="{BB301749-F672-4611-B128-213276499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3850" y="5197475"/>
            <a:ext cx="28432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/>
              <a:t>计算选定结点的孩子数量</a:t>
            </a:r>
          </a:p>
        </p:txBody>
      </p:sp>
      <p:pic>
        <p:nvPicPr>
          <p:cNvPr id="22549" name="图片 33">
            <a:extLst>
              <a:ext uri="{FF2B5EF4-FFF2-40B4-BE49-F238E27FC236}">
                <a16:creationId xmlns:a16="http://schemas.microsoft.com/office/drawing/2014/main" id="{BE1C0081-7D8B-4D26-A9A8-59E546AF5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63" y="5732463"/>
            <a:ext cx="5076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50" name="文本框 34">
            <a:extLst>
              <a:ext uri="{FF2B5EF4-FFF2-40B4-BE49-F238E27FC236}">
                <a16:creationId xmlns:a16="http://schemas.microsoft.com/office/drawing/2014/main" id="{D739ED1C-BD5A-4B8C-9EAD-822BF9ED3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5" y="5751513"/>
            <a:ext cx="3311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/>
              <a:t>返回选定结点的第</a:t>
            </a:r>
            <a:r>
              <a:rPr lang="en-US" altLang="zh-CN"/>
              <a:t>i</a:t>
            </a:r>
            <a:r>
              <a:rPr lang="zh-CN" altLang="en-US"/>
              <a:t>个孩子的值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6A6F8-A101-4DDD-B45D-7EDFC07F0A4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87338"/>
            <a:ext cx="6989763" cy="70167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功能函数列表</a:t>
            </a:r>
          </a:p>
        </p:txBody>
      </p:sp>
      <p:pic>
        <p:nvPicPr>
          <p:cNvPr id="23555" name="图片 4">
            <a:extLst>
              <a:ext uri="{FF2B5EF4-FFF2-40B4-BE49-F238E27FC236}">
                <a16:creationId xmlns:a16="http://schemas.microsoft.com/office/drawing/2014/main" id="{420C977D-0BAF-45BC-9362-535D06E73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125538"/>
            <a:ext cx="4705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文本框 5">
            <a:extLst>
              <a:ext uri="{FF2B5EF4-FFF2-40B4-BE49-F238E27FC236}">
                <a16:creationId xmlns:a16="http://schemas.microsoft.com/office/drawing/2014/main" id="{22E9DA66-9C98-413E-BC7E-E074B8033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063" y="1125538"/>
            <a:ext cx="2952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/>
              <a:t>返回左兄弟结点</a:t>
            </a:r>
          </a:p>
        </p:txBody>
      </p:sp>
      <p:pic>
        <p:nvPicPr>
          <p:cNvPr id="23557" name="图片 7">
            <a:extLst>
              <a:ext uri="{FF2B5EF4-FFF2-40B4-BE49-F238E27FC236}">
                <a16:creationId xmlns:a16="http://schemas.microsoft.com/office/drawing/2014/main" id="{82DD6885-13DA-4F02-952C-38EEB2BD8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658938"/>
            <a:ext cx="49149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文本框 8">
            <a:extLst>
              <a:ext uri="{FF2B5EF4-FFF2-40B4-BE49-F238E27FC236}">
                <a16:creationId xmlns:a16="http://schemas.microsoft.com/office/drawing/2014/main" id="{A7DEC218-F767-4D65-9B1C-4276747C3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641475"/>
            <a:ext cx="2665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/>
              <a:t>返回右兄弟结点</a:t>
            </a:r>
          </a:p>
        </p:txBody>
      </p:sp>
      <p:pic>
        <p:nvPicPr>
          <p:cNvPr id="23559" name="图片 10">
            <a:extLst>
              <a:ext uri="{FF2B5EF4-FFF2-40B4-BE49-F238E27FC236}">
                <a16:creationId xmlns:a16="http://schemas.microsoft.com/office/drawing/2014/main" id="{30203456-CBFC-4718-8EFC-CA49C6796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2159000"/>
            <a:ext cx="6019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0" name="文本框 11">
            <a:extLst>
              <a:ext uri="{FF2B5EF4-FFF2-40B4-BE49-F238E27FC236}">
                <a16:creationId xmlns:a16="http://schemas.microsoft.com/office/drawing/2014/main" id="{AF9CB76A-E0C5-4532-9D0E-5DF0D0F19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8025" y="2111375"/>
            <a:ext cx="233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/>
              <a:t>插入子树</a:t>
            </a:r>
          </a:p>
        </p:txBody>
      </p:sp>
      <p:pic>
        <p:nvPicPr>
          <p:cNvPr id="23561" name="图片 13">
            <a:extLst>
              <a:ext uri="{FF2B5EF4-FFF2-40B4-BE49-F238E27FC236}">
                <a16:creationId xmlns:a16="http://schemas.microsoft.com/office/drawing/2014/main" id="{D0DCD033-4C11-4F15-A7B6-9A916F738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2600325"/>
            <a:ext cx="51720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2" name="文本框 14">
            <a:extLst>
              <a:ext uri="{FF2B5EF4-FFF2-40B4-BE49-F238E27FC236}">
                <a16:creationId xmlns:a16="http://schemas.microsoft.com/office/drawing/2014/main" id="{BDDDE5BB-5B8F-4AB3-9B5E-7CCABE0E6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8" y="2573338"/>
            <a:ext cx="2663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/>
              <a:t>删除子树</a:t>
            </a:r>
          </a:p>
        </p:txBody>
      </p:sp>
      <p:pic>
        <p:nvPicPr>
          <p:cNvPr id="23563" name="图片 16">
            <a:extLst>
              <a:ext uri="{FF2B5EF4-FFF2-40B4-BE49-F238E27FC236}">
                <a16:creationId xmlns:a16="http://schemas.microsoft.com/office/drawing/2014/main" id="{966DBBB2-8C48-49D6-A2E0-A53EA0DB5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3119438"/>
            <a:ext cx="59721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4" name="文本框 17">
            <a:extLst>
              <a:ext uri="{FF2B5EF4-FFF2-40B4-BE49-F238E27FC236}">
                <a16:creationId xmlns:a16="http://schemas.microsoft.com/office/drawing/2014/main" id="{34717FD8-DC8B-474F-9557-6A8F228B0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9463" y="3106738"/>
            <a:ext cx="208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/>
              <a:t>前序遍历</a:t>
            </a:r>
          </a:p>
        </p:txBody>
      </p:sp>
      <p:pic>
        <p:nvPicPr>
          <p:cNvPr id="23565" name="图片 19">
            <a:extLst>
              <a:ext uri="{FF2B5EF4-FFF2-40B4-BE49-F238E27FC236}">
                <a16:creationId xmlns:a16="http://schemas.microsoft.com/office/drawing/2014/main" id="{9F5868BE-6FF0-4DA6-982A-9F6180CA9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3619500"/>
            <a:ext cx="60388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6" name="文本框 20">
            <a:extLst>
              <a:ext uri="{FF2B5EF4-FFF2-40B4-BE49-F238E27FC236}">
                <a16:creationId xmlns:a16="http://schemas.microsoft.com/office/drawing/2014/main" id="{2445EC53-D4E8-4DDF-959E-40E5F2BF1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9463" y="3619500"/>
            <a:ext cx="22685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/>
              <a:t>后序遍历</a:t>
            </a:r>
          </a:p>
        </p:txBody>
      </p:sp>
      <p:pic>
        <p:nvPicPr>
          <p:cNvPr id="23567" name="图片 22">
            <a:extLst>
              <a:ext uri="{FF2B5EF4-FFF2-40B4-BE49-F238E27FC236}">
                <a16:creationId xmlns:a16="http://schemas.microsoft.com/office/drawing/2014/main" id="{24CB2CEB-9BC7-4675-A247-F2B9175B4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4141788"/>
            <a:ext cx="61912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8" name="文本框 23">
            <a:extLst>
              <a:ext uri="{FF2B5EF4-FFF2-40B4-BE49-F238E27FC236}">
                <a16:creationId xmlns:a16="http://schemas.microsoft.com/office/drawing/2014/main" id="{BC4D52DA-0777-4760-9A96-8B98CC99F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0438" y="4130675"/>
            <a:ext cx="2087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/>
              <a:t>层序遍历</a:t>
            </a:r>
          </a:p>
        </p:txBody>
      </p:sp>
      <p:pic>
        <p:nvPicPr>
          <p:cNvPr id="23569" name="图片 25">
            <a:extLst>
              <a:ext uri="{FF2B5EF4-FFF2-40B4-BE49-F238E27FC236}">
                <a16:creationId xmlns:a16="http://schemas.microsoft.com/office/drawing/2014/main" id="{1A8AEE54-886F-4ACD-B3BB-48C42F74D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4713288"/>
            <a:ext cx="45434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0" name="文本框 26">
            <a:extLst>
              <a:ext uri="{FF2B5EF4-FFF2-40B4-BE49-F238E27FC236}">
                <a16:creationId xmlns:a16="http://schemas.microsoft.com/office/drawing/2014/main" id="{C33530FB-E413-4126-929C-63CCA0B1A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0088" y="4724400"/>
            <a:ext cx="2501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/>
              <a:t>读取文件中的数据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9112E-8946-42E5-BA6C-3DDB75F10E5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87338"/>
            <a:ext cx="7134225" cy="10541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创建树</a:t>
            </a:r>
          </a:p>
        </p:txBody>
      </p:sp>
      <p:pic>
        <p:nvPicPr>
          <p:cNvPr id="24579" name="图片 4">
            <a:extLst>
              <a:ext uri="{FF2B5EF4-FFF2-40B4-BE49-F238E27FC236}">
                <a16:creationId xmlns:a16="http://schemas.microsoft.com/office/drawing/2014/main" id="{2C9FB5C2-3A0B-4777-98CA-66CDA0E2C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25" y="1628775"/>
            <a:ext cx="450532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文本框 5">
            <a:extLst>
              <a:ext uri="{FF2B5EF4-FFF2-40B4-BE49-F238E27FC236}">
                <a16:creationId xmlns:a16="http://schemas.microsoft.com/office/drawing/2014/main" id="{64A24789-F085-40A2-B5E3-5E2F1FB32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0100" y="1989138"/>
            <a:ext cx="26654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2800"/>
              <a:t>变量定义</a:t>
            </a:r>
          </a:p>
        </p:txBody>
      </p:sp>
      <p:pic>
        <p:nvPicPr>
          <p:cNvPr id="24581" name="图片 7">
            <a:extLst>
              <a:ext uri="{FF2B5EF4-FFF2-40B4-BE49-F238E27FC236}">
                <a16:creationId xmlns:a16="http://schemas.microsoft.com/office/drawing/2014/main" id="{62D0BD1A-D8D1-46D4-9AC8-0EB008BD8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8" y="3867150"/>
            <a:ext cx="344805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文本框 8">
            <a:extLst>
              <a:ext uri="{FF2B5EF4-FFF2-40B4-BE49-F238E27FC236}">
                <a16:creationId xmlns:a16="http://schemas.microsoft.com/office/drawing/2014/main" id="{CA1A50FB-67B3-43F9-B4E6-077B5BC06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2400" y="4348163"/>
            <a:ext cx="3313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2800"/>
              <a:t>队列结构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87D80-C428-484A-B7B5-E129C492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目录</a:t>
            </a: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7E743C5A-1116-46E6-812D-0BFAF4D27F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Calibri Light" panose="020F0302020204030204" pitchFamily="34" charset="0"/>
              <a:buAutoNum type="arabicPeriod"/>
            </a:pPr>
            <a:r>
              <a:rPr lang="zh-CN" altLang="en-US" sz="3200" dirty="0"/>
              <a:t>利用二叉树实现人类图谱管理系统</a:t>
            </a:r>
            <a:endParaRPr lang="en-US" altLang="zh-CN" sz="3200" dirty="0"/>
          </a:p>
          <a:p>
            <a:pPr marL="457200" indent="-457200">
              <a:lnSpc>
                <a:spcPct val="200000"/>
              </a:lnSpc>
              <a:buFont typeface="Calibri Light" panose="020F0302020204030204" pitchFamily="34" charset="0"/>
              <a:buAutoNum type="arabicPeriod"/>
            </a:pPr>
            <a:r>
              <a:rPr lang="zh-CN" altLang="en-US" sz="3200" dirty="0"/>
              <a:t>利用多叉树实现人类图谱管理系统</a:t>
            </a:r>
            <a:endParaRPr lang="en-US" altLang="zh-CN" sz="3200" dirty="0"/>
          </a:p>
          <a:p>
            <a:pPr marL="457200" indent="-457200">
              <a:lnSpc>
                <a:spcPct val="200000"/>
              </a:lnSpc>
              <a:buFont typeface="Calibri Light" panose="020F0302020204030204" pitchFamily="34" charset="0"/>
              <a:buAutoNum type="arabicPeriod"/>
            </a:pPr>
            <a:r>
              <a:rPr lang="zh-CN" altLang="en-US" sz="3200" dirty="0"/>
              <a:t>利用哈夫曼编码实现对课程的期终考试成绩的管理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6">
            <a:extLst>
              <a:ext uri="{FF2B5EF4-FFF2-40B4-BE49-F238E27FC236}">
                <a16:creationId xmlns:a16="http://schemas.microsoft.com/office/drawing/2014/main" id="{327B7176-66BE-4C21-85E0-5BC3DE5E9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1844675"/>
            <a:ext cx="5729288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图片 4">
            <a:extLst>
              <a:ext uri="{FF2B5EF4-FFF2-40B4-BE49-F238E27FC236}">
                <a16:creationId xmlns:a16="http://schemas.microsoft.com/office/drawing/2014/main" id="{DE85F17D-05D4-4223-BF2B-073208E35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0350"/>
            <a:ext cx="4572000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5">
            <a:extLst>
              <a:ext uri="{FF2B5EF4-FFF2-40B4-BE49-F238E27FC236}">
                <a16:creationId xmlns:a16="http://schemas.microsoft.com/office/drawing/2014/main" id="{3F1676DB-59A2-4E72-BBAF-2FB646D8C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765175"/>
            <a:ext cx="3024187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文本框 6">
            <a:extLst>
              <a:ext uri="{FF2B5EF4-FFF2-40B4-BE49-F238E27FC236}">
                <a16:creationId xmlns:a16="http://schemas.microsoft.com/office/drawing/2014/main" id="{7EA259E4-30C0-47C7-A047-7D96CA6B4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638" y="800100"/>
            <a:ext cx="360045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/>
              <a:t>空结点用</a:t>
            </a:r>
            <a:r>
              <a:rPr lang="en-US" altLang="zh-CN"/>
              <a:t>^</a:t>
            </a:r>
            <a:r>
              <a:rPr lang="zh-CN" altLang="en-US"/>
              <a:t>表示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打印结果：</a:t>
            </a:r>
          </a:p>
        </p:txBody>
      </p:sp>
      <p:pic>
        <p:nvPicPr>
          <p:cNvPr id="26628" name="图片 8">
            <a:extLst>
              <a:ext uri="{FF2B5EF4-FFF2-40B4-BE49-F238E27FC236}">
                <a16:creationId xmlns:a16="http://schemas.microsoft.com/office/drawing/2014/main" id="{34950976-0C66-4FE4-A4BA-0391B877E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2133600"/>
            <a:ext cx="169545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BB5DC-2384-4499-B72D-7D632F27F6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50825"/>
            <a:ext cx="5332413" cy="1270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前、后序遍历</a:t>
            </a:r>
          </a:p>
        </p:txBody>
      </p:sp>
      <p:pic>
        <p:nvPicPr>
          <p:cNvPr id="27651" name="图片 6">
            <a:extLst>
              <a:ext uri="{FF2B5EF4-FFF2-40B4-BE49-F238E27FC236}">
                <a16:creationId xmlns:a16="http://schemas.microsoft.com/office/drawing/2014/main" id="{F3C3803D-6E6D-4D7A-A444-CB22EA4E4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892300"/>
            <a:ext cx="28194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图片 8">
            <a:extLst>
              <a:ext uri="{FF2B5EF4-FFF2-40B4-BE49-F238E27FC236}">
                <a16:creationId xmlns:a16="http://schemas.microsoft.com/office/drawing/2014/main" id="{1EB2B852-E4CB-4C7D-8D69-306DC18D5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3429000"/>
            <a:ext cx="3962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9411F-B00A-4C45-A924-A6FEAEE98EB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87338"/>
            <a:ext cx="6918325" cy="765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树的深度</a:t>
            </a:r>
          </a:p>
        </p:txBody>
      </p:sp>
      <p:pic>
        <p:nvPicPr>
          <p:cNvPr id="28675" name="图片 6">
            <a:extLst>
              <a:ext uri="{FF2B5EF4-FFF2-40B4-BE49-F238E27FC236}">
                <a16:creationId xmlns:a16="http://schemas.microsoft.com/office/drawing/2014/main" id="{9CBF33A0-45F7-4E55-A004-0484C197B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1484313"/>
            <a:ext cx="3609975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文本框 7">
            <a:extLst>
              <a:ext uri="{FF2B5EF4-FFF2-40B4-BE49-F238E27FC236}">
                <a16:creationId xmlns:a16="http://schemas.microsoft.com/office/drawing/2014/main" id="{EE79B735-4DA7-4ECE-9C11-F444314C0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1438" y="2565400"/>
            <a:ext cx="2808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/>
              <a:t>&lt;-</a:t>
            </a:r>
            <a:r>
              <a:rPr lang="zh-CN" altLang="en-US"/>
              <a:t>判断树是不是空树</a:t>
            </a:r>
          </a:p>
        </p:txBody>
      </p:sp>
      <p:sp>
        <p:nvSpPr>
          <p:cNvPr id="28677" name="文本框 8">
            <a:extLst>
              <a:ext uri="{FF2B5EF4-FFF2-40B4-BE49-F238E27FC236}">
                <a16:creationId xmlns:a16="http://schemas.microsoft.com/office/drawing/2014/main" id="{9F76062B-8BC2-45C9-827E-D3FA63DC4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1438" y="4652963"/>
            <a:ext cx="335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/>
              <a:t>&lt;-</a:t>
            </a:r>
            <a:r>
              <a:rPr lang="zh-CN" altLang="en-US"/>
              <a:t>循环直到</a:t>
            </a:r>
            <a:r>
              <a:rPr lang="en-US" altLang="zh-CN"/>
              <a:t>T.nodes[k].parents=-1</a:t>
            </a:r>
            <a:endParaRPr lang="zh-CN" altLang="en-US"/>
          </a:p>
        </p:txBody>
      </p:sp>
      <p:pic>
        <p:nvPicPr>
          <p:cNvPr id="28678" name="图片 10">
            <a:extLst>
              <a:ext uri="{FF2B5EF4-FFF2-40B4-BE49-F238E27FC236}">
                <a16:creationId xmlns:a16="http://schemas.microsoft.com/office/drawing/2014/main" id="{CF2FE862-19A0-4BA6-8C2A-F0D009DC8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0" y="958850"/>
            <a:ext cx="2403475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BCA37-1B22-4D82-B698-A1EB2C1154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87338"/>
            <a:ext cx="6702425" cy="765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获得索引的函数</a:t>
            </a:r>
          </a:p>
        </p:txBody>
      </p:sp>
      <p:pic>
        <p:nvPicPr>
          <p:cNvPr id="29699" name="图片 8">
            <a:extLst>
              <a:ext uri="{FF2B5EF4-FFF2-40B4-BE49-F238E27FC236}">
                <a16:creationId xmlns:a16="http://schemas.microsoft.com/office/drawing/2014/main" id="{AC04CFEB-169F-4448-B643-AB8157271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1125538"/>
            <a:ext cx="436245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文本框 9">
            <a:extLst>
              <a:ext uri="{FF2B5EF4-FFF2-40B4-BE49-F238E27FC236}">
                <a16:creationId xmlns:a16="http://schemas.microsoft.com/office/drawing/2014/main" id="{1F51762F-EC34-49B5-85CF-8DE816A2B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2406650"/>
            <a:ext cx="237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/>
              <a:t>&lt;-</a:t>
            </a:r>
            <a:r>
              <a:rPr lang="zh-CN" altLang="en-US"/>
              <a:t>判断是否为空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图片 6">
            <a:extLst>
              <a:ext uri="{FF2B5EF4-FFF2-40B4-BE49-F238E27FC236}">
                <a16:creationId xmlns:a16="http://schemas.microsoft.com/office/drawing/2014/main" id="{9E02FE59-5DEE-4F67-BCAF-6112860A3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1412875"/>
            <a:ext cx="572452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D470232-8BC7-4302-8BDE-0CD99024E60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87338"/>
            <a:ext cx="7421563" cy="9096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修改结点的值</a:t>
            </a:r>
          </a:p>
        </p:txBody>
      </p:sp>
      <p:pic>
        <p:nvPicPr>
          <p:cNvPr id="30724" name="图片 4">
            <a:extLst>
              <a:ext uri="{FF2B5EF4-FFF2-40B4-BE49-F238E27FC236}">
                <a16:creationId xmlns:a16="http://schemas.microsoft.com/office/drawing/2014/main" id="{F3FDC60D-68F4-4744-B336-D8AFE8A9D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688" y="1628775"/>
            <a:ext cx="277177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文本框 7">
            <a:extLst>
              <a:ext uri="{FF2B5EF4-FFF2-40B4-BE49-F238E27FC236}">
                <a16:creationId xmlns:a16="http://schemas.microsoft.com/office/drawing/2014/main" id="{6298B0E0-5676-492C-97C5-2CF33EC64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1100" y="2276475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判断树是否为空</a:t>
            </a:r>
          </a:p>
        </p:txBody>
      </p:sp>
      <p:sp>
        <p:nvSpPr>
          <p:cNvPr id="30726" name="文本框 9">
            <a:extLst>
              <a:ext uri="{FF2B5EF4-FFF2-40B4-BE49-F238E27FC236}">
                <a16:creationId xmlns:a16="http://schemas.microsoft.com/office/drawing/2014/main" id="{7D44C7FA-C598-461E-B162-F29CB1619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850" y="3141663"/>
            <a:ext cx="2400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获得选定结点的索引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DC3C5-922E-4FF3-817E-1947C6F06E2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87338"/>
            <a:ext cx="7134225" cy="70167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输出根节点</a:t>
            </a:r>
          </a:p>
        </p:txBody>
      </p:sp>
      <p:pic>
        <p:nvPicPr>
          <p:cNvPr id="31747" name="图片 4">
            <a:extLst>
              <a:ext uri="{FF2B5EF4-FFF2-40B4-BE49-F238E27FC236}">
                <a16:creationId xmlns:a16="http://schemas.microsoft.com/office/drawing/2014/main" id="{852E79F8-0E99-4453-9CAD-18F4F9FC5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1700213"/>
            <a:ext cx="3768725" cy="22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图片 6">
            <a:extLst>
              <a:ext uri="{FF2B5EF4-FFF2-40B4-BE49-F238E27FC236}">
                <a16:creationId xmlns:a16="http://schemas.microsoft.com/office/drawing/2014/main" id="{4D285FDA-9B9B-4E88-A19D-1CDB3A5C6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2636838"/>
            <a:ext cx="3048000" cy="104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4B130-2567-458F-9982-3B686140A13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87338"/>
            <a:ext cx="6702425" cy="838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输出选定结点的父结点</a:t>
            </a:r>
          </a:p>
        </p:txBody>
      </p:sp>
      <p:pic>
        <p:nvPicPr>
          <p:cNvPr id="32771" name="图片 4">
            <a:extLst>
              <a:ext uri="{FF2B5EF4-FFF2-40B4-BE49-F238E27FC236}">
                <a16:creationId xmlns:a16="http://schemas.microsoft.com/office/drawing/2014/main" id="{8F76A04C-F9B2-4679-A1CF-07DA0BD3B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119188"/>
            <a:ext cx="4352925" cy="504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文本框 5">
            <a:extLst>
              <a:ext uri="{FF2B5EF4-FFF2-40B4-BE49-F238E27FC236}">
                <a16:creationId xmlns:a16="http://schemas.microsoft.com/office/drawing/2014/main" id="{5AB7D905-2DF6-47A8-8523-5ABF4D484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3141663"/>
            <a:ext cx="2663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/>
              <a:t>&lt;-</a:t>
            </a:r>
            <a:r>
              <a:rPr lang="zh-CN" altLang="en-US"/>
              <a:t>没找到</a:t>
            </a:r>
            <a:r>
              <a:rPr lang="en-US" altLang="zh-CN"/>
              <a:t>e</a:t>
            </a:r>
            <a:endParaRPr lang="zh-CN" altLang="en-US"/>
          </a:p>
        </p:txBody>
      </p:sp>
      <p:sp>
        <p:nvSpPr>
          <p:cNvPr id="32773" name="文本框 6">
            <a:extLst>
              <a:ext uri="{FF2B5EF4-FFF2-40B4-BE49-F238E27FC236}">
                <a16:creationId xmlns:a16="http://schemas.microsoft.com/office/drawing/2014/main" id="{32DC58A1-E663-4B2C-BF02-E15906B21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2133600"/>
            <a:ext cx="2447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/>
              <a:t>&lt;-</a:t>
            </a:r>
            <a:r>
              <a:rPr lang="zh-CN" altLang="en-US"/>
              <a:t>树是否非空</a:t>
            </a:r>
          </a:p>
        </p:txBody>
      </p:sp>
      <p:pic>
        <p:nvPicPr>
          <p:cNvPr id="32774" name="图片 8">
            <a:extLst>
              <a:ext uri="{FF2B5EF4-FFF2-40B4-BE49-F238E27FC236}">
                <a16:creationId xmlns:a16="http://schemas.microsoft.com/office/drawing/2014/main" id="{36EAFCD0-930D-4D5A-B1BF-64635E124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00" y="1328738"/>
            <a:ext cx="16954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图片 10">
            <a:extLst>
              <a:ext uri="{FF2B5EF4-FFF2-40B4-BE49-F238E27FC236}">
                <a16:creationId xmlns:a16="http://schemas.microsoft.com/office/drawing/2014/main" id="{333DA3CE-2014-49C4-897E-F45AF8491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0" y="3325813"/>
            <a:ext cx="24193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8205C-1745-4A0C-AEDC-DD941F6F496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7061200" cy="909637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返回第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个孩子的索引的函数</a:t>
            </a:r>
          </a:p>
        </p:txBody>
      </p:sp>
      <p:pic>
        <p:nvPicPr>
          <p:cNvPr id="33795" name="图片 4">
            <a:extLst>
              <a:ext uri="{FF2B5EF4-FFF2-40B4-BE49-F238E27FC236}">
                <a16:creationId xmlns:a16="http://schemas.microsoft.com/office/drawing/2014/main" id="{A8F593B4-E53C-45C5-977F-4D95A5CC3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1268413"/>
            <a:ext cx="46101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图片 8">
            <a:extLst>
              <a:ext uri="{FF2B5EF4-FFF2-40B4-BE49-F238E27FC236}">
                <a16:creationId xmlns:a16="http://schemas.microsoft.com/office/drawing/2014/main" id="{0C37B22D-41FB-4DD6-AEAE-265191018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63" y="1268413"/>
            <a:ext cx="4611687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01753-E7FB-4F65-97D9-466C0BA9DB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87338"/>
            <a:ext cx="7278688" cy="909637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输出选定结点的第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个子结点</a:t>
            </a:r>
          </a:p>
        </p:txBody>
      </p:sp>
      <p:pic>
        <p:nvPicPr>
          <p:cNvPr id="34819" name="图片 4">
            <a:extLst>
              <a:ext uri="{FF2B5EF4-FFF2-40B4-BE49-F238E27FC236}">
                <a16:creationId xmlns:a16="http://schemas.microsoft.com/office/drawing/2014/main" id="{F10F00D5-C561-46D1-A38A-048ADD496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1196975"/>
            <a:ext cx="4800600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图片 6">
            <a:extLst>
              <a:ext uri="{FF2B5EF4-FFF2-40B4-BE49-F238E27FC236}">
                <a16:creationId xmlns:a16="http://schemas.microsoft.com/office/drawing/2014/main" id="{E56E2AEC-DE61-424F-BAC8-0577D2438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63" y="1484313"/>
            <a:ext cx="29718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图片 7">
            <a:extLst>
              <a:ext uri="{FF2B5EF4-FFF2-40B4-BE49-F238E27FC236}">
                <a16:creationId xmlns:a16="http://schemas.microsoft.com/office/drawing/2014/main" id="{DC51212D-293E-48F5-BEE6-60141F255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63" y="3154363"/>
            <a:ext cx="16954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58E5D-EBC5-4A69-B2F5-3E1E3E384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人类图谱管理系统要求分析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A2F72A-F5F1-407F-8141-853560CE8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建立一个简单的人类图谱管理系统，实现如下功能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分别对血缘遗传关系树进行存储和前序、中序及后序遍历；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分别以血缘遗传关系树为数据单元，把人类图谱森林存储在线性表中；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3. </a:t>
            </a:r>
            <a:r>
              <a:rPr lang="zh-CN" altLang="en-US" dirty="0"/>
              <a:t>实现孩子及双亲的添加、查找和删除功能</a:t>
            </a:r>
          </a:p>
        </p:txBody>
      </p:sp>
    </p:spTree>
    <p:extLst>
      <p:ext uri="{BB962C8B-B14F-4D97-AF65-F5344CB8AC3E}">
        <p14:creationId xmlns:p14="http://schemas.microsoft.com/office/powerpoint/2010/main" val="3837773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F9172-6A30-405D-8F83-75C6C97F003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87338"/>
            <a:ext cx="7205663" cy="9096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插入子树</a:t>
            </a:r>
          </a:p>
        </p:txBody>
      </p:sp>
      <p:pic>
        <p:nvPicPr>
          <p:cNvPr id="35843" name="图片 4">
            <a:extLst>
              <a:ext uri="{FF2B5EF4-FFF2-40B4-BE49-F238E27FC236}">
                <a16:creationId xmlns:a16="http://schemas.microsoft.com/office/drawing/2014/main" id="{A464564F-2C80-4652-BF6A-DCB0957F2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385888"/>
            <a:ext cx="747712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35DF7-F0BA-4C34-9D29-C4B22FD6C7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87338"/>
            <a:ext cx="7350125" cy="9096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插入子树</a:t>
            </a:r>
          </a:p>
        </p:txBody>
      </p:sp>
      <p:pic>
        <p:nvPicPr>
          <p:cNvPr id="36867" name="图片 4">
            <a:extLst>
              <a:ext uri="{FF2B5EF4-FFF2-40B4-BE49-F238E27FC236}">
                <a16:creationId xmlns:a16="http://schemas.microsoft.com/office/drawing/2014/main" id="{E09A83DE-B611-4C70-8F61-F00E1AD8D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2062163"/>
            <a:ext cx="309562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图片 6">
            <a:extLst>
              <a:ext uri="{FF2B5EF4-FFF2-40B4-BE49-F238E27FC236}">
                <a16:creationId xmlns:a16="http://schemas.microsoft.com/office/drawing/2014/main" id="{DCDE5DF1-7A1F-4978-BC25-8C9267C95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0" y="2636838"/>
            <a:ext cx="54483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1C074-C6A0-4C91-98D7-70B6DD0F88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65175"/>
            <a:ext cx="7062788" cy="838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删除子树</a:t>
            </a:r>
          </a:p>
        </p:txBody>
      </p:sp>
      <p:pic>
        <p:nvPicPr>
          <p:cNvPr id="37891" name="图片 4">
            <a:extLst>
              <a:ext uri="{FF2B5EF4-FFF2-40B4-BE49-F238E27FC236}">
                <a16:creationId xmlns:a16="http://schemas.microsoft.com/office/drawing/2014/main" id="{4191DFFA-404D-4487-8684-A774A6EFA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420938"/>
            <a:ext cx="38671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730E8-9DE4-4F8E-8C43-386AB12DA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758825"/>
            <a:ext cx="10255250" cy="35655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600" dirty="0"/>
              <a:t>利用哈夫曼编码实现对课程的期末考试成绩的管理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E244D33-5EC7-43BB-9B90-CBAA14ED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要求和分析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16AFDA6-ACFB-4E46-8DF1-220470E87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91440" indent="-91440" fontAlgn="auto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实验要求过于直接，就是实现哈夫曼编码算法即可。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fontAlgn="auto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Huffman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编码的基本思想是从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Huffman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树的叶子节点出发，自底向上若当前结点为父节点的左子树则在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huffcode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头部插入编码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，为左子树则在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huffcode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头部插入编码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顺序不影响最优编码长度），直到根节点，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Huffman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编码获取完成，从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huffcode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中顺序输出即可。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fontAlgn="auto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在实现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Huffman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树的难点在于如何从节点集合中找到两个权最小的节点并将其合并。然而在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STL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中的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priority_queue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基于小顶堆实现，能满足较快找到权重最小两节点的要求，我们于是采用优先队列来优化和简化代码实现。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09FDE-8411-472D-BFF3-C8A1A51B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数据结构</a:t>
            </a:r>
          </a:p>
        </p:txBody>
      </p:sp>
      <p:pic>
        <p:nvPicPr>
          <p:cNvPr id="40963" name="内容占位符 4">
            <a:extLst>
              <a:ext uri="{FF2B5EF4-FFF2-40B4-BE49-F238E27FC236}">
                <a16:creationId xmlns:a16="http://schemas.microsoft.com/office/drawing/2014/main" id="{E21C84EA-DB50-4B13-B9D2-4B12B95BAC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9500" y="2085975"/>
            <a:ext cx="5013325" cy="3543300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025F8-5E66-4098-9CD5-96ABF33F1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初始化操作和编码操作</a:t>
            </a:r>
          </a:p>
        </p:txBody>
      </p:sp>
      <p:pic>
        <p:nvPicPr>
          <p:cNvPr id="41987" name="内容占位符 4">
            <a:extLst>
              <a:ext uri="{FF2B5EF4-FFF2-40B4-BE49-F238E27FC236}">
                <a16:creationId xmlns:a16="http://schemas.microsoft.com/office/drawing/2014/main" id="{B0B920D7-65F3-4E9F-BC4C-04008E3022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3788" y="1989138"/>
            <a:ext cx="5002212" cy="3886200"/>
          </a:xfrm>
        </p:spPr>
      </p:pic>
      <p:pic>
        <p:nvPicPr>
          <p:cNvPr id="41988" name="图片 6">
            <a:extLst>
              <a:ext uri="{FF2B5EF4-FFF2-40B4-BE49-F238E27FC236}">
                <a16:creationId xmlns:a16="http://schemas.microsoft.com/office/drawing/2014/main" id="{E3E15828-878B-48A6-9919-423B5E7A1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38" y="1995488"/>
            <a:ext cx="4714875" cy="387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FD0A5-5649-471A-9DDB-46C8D9A0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输出操作</a:t>
            </a:r>
          </a:p>
        </p:txBody>
      </p:sp>
      <p:pic>
        <p:nvPicPr>
          <p:cNvPr id="43011" name="内容占位符 4">
            <a:extLst>
              <a:ext uri="{FF2B5EF4-FFF2-40B4-BE49-F238E27FC236}">
                <a16:creationId xmlns:a16="http://schemas.microsoft.com/office/drawing/2014/main" id="{B498F1BF-B483-46C9-87CD-7D62633411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6050" y="2478088"/>
            <a:ext cx="9618663" cy="2643187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E6741-CCE3-4E7A-B849-3FBED1EA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读入操作</a:t>
            </a:r>
          </a:p>
        </p:txBody>
      </p:sp>
      <p:pic>
        <p:nvPicPr>
          <p:cNvPr id="44035" name="内容占位符 4">
            <a:extLst>
              <a:ext uri="{FF2B5EF4-FFF2-40B4-BE49-F238E27FC236}">
                <a16:creationId xmlns:a16="http://schemas.microsoft.com/office/drawing/2014/main" id="{DF08F020-3156-411D-A3A4-57899A4989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16375" y="1846263"/>
            <a:ext cx="4219575" cy="4022725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73DA2-E123-48DD-9ADE-DCC2ACB0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结果</a:t>
            </a:r>
          </a:p>
        </p:txBody>
      </p:sp>
      <p:pic>
        <p:nvPicPr>
          <p:cNvPr id="45059" name="Picture 2">
            <a:extLst>
              <a:ext uri="{FF2B5EF4-FFF2-40B4-BE49-F238E27FC236}">
                <a16:creationId xmlns:a16="http://schemas.microsoft.com/office/drawing/2014/main" id="{E91B350F-6E5C-491D-8A6E-FF89A09AD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844675"/>
            <a:ext cx="78613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58E5D-EBC5-4A69-B2F5-3E1E3E384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人类图谱管理系统要求分析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A2F72A-F5F1-407F-8141-853560CE8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将实验要求抽象，我们需要建立一棵树这个数据结构来存储，其中树中各个节点的内 </a:t>
            </a:r>
          </a:p>
          <a:p>
            <a:r>
              <a:rPr lang="zh-CN" altLang="en-US" dirty="0"/>
              <a:t>容和之间的关系是由线性表来存储的。然后需要实现以下的功能 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前、中、后序遍历 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树的深度（即记录的族谱的代数） 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修改节点值（修改记录的值） 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输出根节点（输出” 记录的第一人”） </a:t>
            </a:r>
          </a:p>
          <a:p>
            <a:r>
              <a:rPr lang="en-US" altLang="zh-CN" dirty="0"/>
              <a:t>5. </a:t>
            </a:r>
            <a:r>
              <a:rPr lang="zh-CN" altLang="en-US" dirty="0"/>
              <a:t>输出某一节点的父节点（在二叉树族谱中为儿子） </a:t>
            </a:r>
          </a:p>
          <a:p>
            <a:r>
              <a:rPr lang="en-US" altLang="zh-CN" dirty="0"/>
              <a:t>6. </a:t>
            </a:r>
            <a:r>
              <a:rPr lang="zh-CN" altLang="en-US" dirty="0"/>
              <a:t>输出左右儿子（在二叉树族谱中为父母） </a:t>
            </a:r>
          </a:p>
          <a:p>
            <a:r>
              <a:rPr lang="en-US" altLang="zh-CN" dirty="0"/>
              <a:t>7. </a:t>
            </a:r>
            <a:r>
              <a:rPr lang="zh-CN" altLang="en-US" dirty="0"/>
              <a:t>增删子树</a:t>
            </a:r>
          </a:p>
        </p:txBody>
      </p:sp>
    </p:spTree>
    <p:extLst>
      <p:ext uri="{BB962C8B-B14F-4D97-AF65-F5344CB8AC3E}">
        <p14:creationId xmlns:p14="http://schemas.microsoft.com/office/powerpoint/2010/main" val="25732486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文本框 3">
            <a:extLst>
              <a:ext uri="{FF2B5EF4-FFF2-40B4-BE49-F238E27FC236}">
                <a16:creationId xmlns:a16="http://schemas.microsoft.com/office/drawing/2014/main" id="{C3447E0F-CC3B-478D-8B98-9123A2D3E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5" y="3044825"/>
            <a:ext cx="31686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4400" b="1" i="1"/>
              <a:t>谢谢大家！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97D64-B1C6-486B-B94F-1C20418E7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758825"/>
            <a:ext cx="10058400" cy="35655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800" dirty="0"/>
              <a:t>利用二叉树实现人类图谱管理系统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9E6F3-A4EE-4C2D-A406-76E71C05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二叉树的功能表</a:t>
            </a:r>
          </a:p>
        </p:txBody>
      </p:sp>
      <p:pic>
        <p:nvPicPr>
          <p:cNvPr id="11267" name="图片 3" descr="]LCBOE{KIL826I~T90N4INC">
            <a:extLst>
              <a:ext uri="{FF2B5EF4-FFF2-40B4-BE49-F238E27FC236}">
                <a16:creationId xmlns:a16="http://schemas.microsoft.com/office/drawing/2014/main" id="{C09C0C99-72C0-431D-A148-4BFFE2D2D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025" y="2349500"/>
            <a:ext cx="5187950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16F7F-20E1-4C7A-91CE-2E942D51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功能一：打印树</a:t>
            </a:r>
          </a:p>
        </p:txBody>
      </p:sp>
      <p:pic>
        <p:nvPicPr>
          <p:cNvPr id="12291" name="图片 3" descr="T~W1ZWXELJTK0HZLFF]ZB$F">
            <a:extLst>
              <a:ext uri="{FF2B5EF4-FFF2-40B4-BE49-F238E27FC236}">
                <a16:creationId xmlns:a16="http://schemas.microsoft.com/office/drawing/2014/main" id="{EC6AC2EF-B05E-4B7A-997E-20DCB5C0B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1844675"/>
            <a:ext cx="4678363" cy="437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图片 4" descr="XNMDVM]Z`N`NZ0]M~W%{Y`T">
            <a:extLst>
              <a:ext uri="{FF2B5EF4-FFF2-40B4-BE49-F238E27FC236}">
                <a16:creationId xmlns:a16="http://schemas.microsoft.com/office/drawing/2014/main" id="{C8D76AE5-955D-4854-84AC-0D73E7B55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1854200"/>
            <a:ext cx="3960813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3BE4C-B3BF-47E1-A3DA-89B9676EF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功能二：遍历</a:t>
            </a:r>
          </a:p>
        </p:txBody>
      </p:sp>
      <p:pic>
        <p:nvPicPr>
          <p:cNvPr id="13315" name="图片 3" descr="A6@OMJQ1H{S74VRYU[@23~3">
            <a:extLst>
              <a:ext uri="{FF2B5EF4-FFF2-40B4-BE49-F238E27FC236}">
                <a16:creationId xmlns:a16="http://schemas.microsoft.com/office/drawing/2014/main" id="{B57ACE1F-9063-465B-9AAD-4C55E972A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990725"/>
            <a:ext cx="5114925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图片 4" descr="7}RGHMHM`SU7}H$3HG`E${R">
            <a:extLst>
              <a:ext uri="{FF2B5EF4-FFF2-40B4-BE49-F238E27FC236}">
                <a16:creationId xmlns:a16="http://schemas.microsoft.com/office/drawing/2014/main" id="{156DF04B-54A5-4277-8A63-6E84FCC6A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3417888"/>
            <a:ext cx="5383213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图片 5" descr="9R`3M1MQ_8)0K$~3AY1H99P">
            <a:extLst>
              <a:ext uri="{FF2B5EF4-FFF2-40B4-BE49-F238E27FC236}">
                <a16:creationId xmlns:a16="http://schemas.microsoft.com/office/drawing/2014/main" id="{77AE0F4F-FBD9-4812-AF17-D317D670A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4979988"/>
            <a:ext cx="5383213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图片 6" descr="8VQG{PR{}38XH2~~~~3~EGB">
            <a:extLst>
              <a:ext uri="{FF2B5EF4-FFF2-40B4-BE49-F238E27FC236}">
                <a16:creationId xmlns:a16="http://schemas.microsoft.com/office/drawing/2014/main" id="{3B59A5BD-788A-4B89-9A16-D4D4174CF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63" y="1990725"/>
            <a:ext cx="3313112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图片 7" descr="4FL9G_4(GIDYB7HWLVJMGXY">
            <a:extLst>
              <a:ext uri="{FF2B5EF4-FFF2-40B4-BE49-F238E27FC236}">
                <a16:creationId xmlns:a16="http://schemas.microsoft.com/office/drawing/2014/main" id="{EE94B9EC-F01C-4608-A286-DEA13E43A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63" y="3394075"/>
            <a:ext cx="3313112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图片 8" descr="5LMMT3EGQBPK8KVY{LAFN[6">
            <a:extLst>
              <a:ext uri="{FF2B5EF4-FFF2-40B4-BE49-F238E27FC236}">
                <a16:creationId xmlns:a16="http://schemas.microsoft.com/office/drawing/2014/main" id="{27520961-0E1C-4DD4-B664-7765625BE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63" y="4916488"/>
            <a:ext cx="3313112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4292C-5D18-4491-81F7-30B1CFC1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功能三：树的结构信息输出</a:t>
            </a:r>
          </a:p>
        </p:txBody>
      </p:sp>
      <p:pic>
        <p:nvPicPr>
          <p:cNvPr id="14339" name="图片 3" descr="}T1C$M{7J$RIV)E6VW89``P">
            <a:extLst>
              <a:ext uri="{FF2B5EF4-FFF2-40B4-BE49-F238E27FC236}">
                <a16:creationId xmlns:a16="http://schemas.microsoft.com/office/drawing/2014/main" id="{BE785C1D-7337-4EBB-83EA-AE4282262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1916113"/>
            <a:ext cx="4348162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图片 4" descr="C0RK004[)]H0T}AEU8P8HH9">
            <a:extLst>
              <a:ext uri="{FF2B5EF4-FFF2-40B4-BE49-F238E27FC236}">
                <a16:creationId xmlns:a16="http://schemas.microsoft.com/office/drawing/2014/main" id="{524597ED-492D-4836-9CFC-0788F48DF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0" y="2636838"/>
            <a:ext cx="4402138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233</TotalTime>
  <Words>699</Words>
  <Application>Microsoft Office PowerPoint</Application>
  <PresentationFormat>宽屏</PresentationFormat>
  <Paragraphs>97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4" baseType="lpstr">
      <vt:lpstr>宋体</vt:lpstr>
      <vt:lpstr>Calibri</vt:lpstr>
      <vt:lpstr>Calibri Light</vt:lpstr>
      <vt:lpstr>回顾</vt:lpstr>
      <vt:lpstr>数据结构第五次实验报告</vt:lpstr>
      <vt:lpstr>目录</vt:lpstr>
      <vt:lpstr>人类图谱管理系统要求分析</vt:lpstr>
      <vt:lpstr>人类图谱管理系统要求分析</vt:lpstr>
      <vt:lpstr>利用二叉树实现人类图谱管理系统</vt:lpstr>
      <vt:lpstr>二叉树的功能表</vt:lpstr>
      <vt:lpstr>功能一：打印树</vt:lpstr>
      <vt:lpstr>功能二：遍历</vt:lpstr>
      <vt:lpstr>功能三：树的结构信息输出</vt:lpstr>
      <vt:lpstr>功能四：树中的关系</vt:lpstr>
      <vt:lpstr>功能五：树中信息的更新</vt:lpstr>
      <vt:lpstr>功能五：树中信息的更新</vt:lpstr>
      <vt:lpstr>功能五：树中信息的更新</vt:lpstr>
      <vt:lpstr>利用多叉树实现人类图谱管理系统</vt:lpstr>
      <vt:lpstr>PowerPoint 演示文稿</vt:lpstr>
      <vt:lpstr>内部函数列表</vt:lpstr>
      <vt:lpstr>功能函数列表</vt:lpstr>
      <vt:lpstr>功能函数列表</vt:lpstr>
      <vt:lpstr>创建树</vt:lpstr>
      <vt:lpstr>PowerPoint 演示文稿</vt:lpstr>
      <vt:lpstr>PowerPoint 演示文稿</vt:lpstr>
      <vt:lpstr>前、后序遍历</vt:lpstr>
      <vt:lpstr>树的深度</vt:lpstr>
      <vt:lpstr>获得索引的函数</vt:lpstr>
      <vt:lpstr>修改结点的值</vt:lpstr>
      <vt:lpstr>输出根节点</vt:lpstr>
      <vt:lpstr>输出选定结点的父结点</vt:lpstr>
      <vt:lpstr>返回第i个孩子的索引的函数</vt:lpstr>
      <vt:lpstr>输出选定结点的第i个子结点</vt:lpstr>
      <vt:lpstr>插入子树</vt:lpstr>
      <vt:lpstr>插入子树</vt:lpstr>
      <vt:lpstr>删除子树</vt:lpstr>
      <vt:lpstr>利用哈夫曼编码实现对课程的期末考试成绩的管理</vt:lpstr>
      <vt:lpstr>要求和分析</vt:lpstr>
      <vt:lpstr>数据结构</vt:lpstr>
      <vt:lpstr>初始化操作和编码操作</vt:lpstr>
      <vt:lpstr>输出操作</vt:lpstr>
      <vt:lpstr>读入操作</vt:lpstr>
      <vt:lpstr>结果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苏坨坨</dc:creator>
  <cp:lastModifiedBy>苏坨坨</cp:lastModifiedBy>
  <cp:revision>52</cp:revision>
  <dcterms:created xsi:type="dcterms:W3CDTF">2020-12-03T15:06:17Z</dcterms:created>
  <dcterms:modified xsi:type="dcterms:W3CDTF">2020-12-04T03:37:54Z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