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310" r:id="rId2"/>
    <p:sldId id="283" r:id="rId3"/>
    <p:sldId id="316" r:id="rId4"/>
    <p:sldId id="265" r:id="rId5"/>
    <p:sldId id="302" r:id="rId6"/>
    <p:sldId id="317" r:id="rId7"/>
    <p:sldId id="318" r:id="rId8"/>
    <p:sldId id="319" r:id="rId9"/>
    <p:sldId id="320" r:id="rId10"/>
    <p:sldId id="321" r:id="rId11"/>
    <p:sldId id="322" r:id="rId12"/>
    <p:sldId id="325" r:id="rId13"/>
    <p:sldId id="326" r:id="rId14"/>
    <p:sldId id="327" r:id="rId15"/>
    <p:sldId id="323" r:id="rId16"/>
    <p:sldId id="324" r:id="rId17"/>
    <p:sldId id="356" r:id="rId18"/>
    <p:sldId id="357" r:id="rId19"/>
    <p:sldId id="358" r:id="rId20"/>
    <p:sldId id="359" r:id="rId21"/>
    <p:sldId id="304" r:id="rId22"/>
    <p:sldId id="30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BA5"/>
    <a:srgbClr val="33339B"/>
    <a:srgbClr val="5353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84965" autoAdjust="0"/>
  </p:normalViewPr>
  <p:slideViewPr>
    <p:cSldViewPr snapToGrid="0">
      <p:cViewPr varScale="1">
        <p:scale>
          <a:sx n="53" d="100"/>
          <a:sy n="53" d="100"/>
        </p:scale>
        <p:origin x="165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7868E-8322-402F-ACC5-477E624251D1}" type="datetimeFigureOut">
              <a:rPr lang="zh-CN" altLang="en-US" smtClean="0"/>
              <a:t>2019/11/27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0D1AB-2DF8-4949-8D12-111FA1213BD2}" type="slidenum">
              <a:rPr lang="zh-CN" altLang="en-US" smtClean="0"/>
              <a:t>‹#›</a:t>
            </a:fld>
            <a:endParaRPr lang="zh-CN" altLang="en-US"/>
          </a:p>
        </p:txBody>
      </p:sp>
    </p:spTree>
    <p:extLst>
      <p:ext uri="{BB962C8B-B14F-4D97-AF65-F5344CB8AC3E}">
        <p14:creationId xmlns:p14="http://schemas.microsoft.com/office/powerpoint/2010/main" val="234277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a:t>
            </a:fld>
            <a:endParaRPr lang="zh-CN" altLang="en-US"/>
          </a:p>
        </p:txBody>
      </p:sp>
    </p:spTree>
    <p:extLst>
      <p:ext uri="{BB962C8B-B14F-4D97-AF65-F5344CB8AC3E}">
        <p14:creationId xmlns:p14="http://schemas.microsoft.com/office/powerpoint/2010/main" val="1680642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10</a:t>
            </a:fld>
            <a:endParaRPr lang="zh-CN" altLang="en-US"/>
          </a:p>
        </p:txBody>
      </p:sp>
    </p:spTree>
    <p:extLst>
      <p:ext uri="{BB962C8B-B14F-4D97-AF65-F5344CB8AC3E}">
        <p14:creationId xmlns:p14="http://schemas.microsoft.com/office/powerpoint/2010/main" val="3765170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11</a:t>
            </a:fld>
            <a:endParaRPr lang="zh-CN" altLang="en-US"/>
          </a:p>
        </p:txBody>
      </p:sp>
    </p:spTree>
    <p:extLst>
      <p:ext uri="{BB962C8B-B14F-4D97-AF65-F5344CB8AC3E}">
        <p14:creationId xmlns:p14="http://schemas.microsoft.com/office/powerpoint/2010/main" val="4222740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12</a:t>
            </a:fld>
            <a:endParaRPr lang="zh-CN" altLang="en-US"/>
          </a:p>
        </p:txBody>
      </p:sp>
    </p:spTree>
    <p:extLst>
      <p:ext uri="{BB962C8B-B14F-4D97-AF65-F5344CB8AC3E}">
        <p14:creationId xmlns:p14="http://schemas.microsoft.com/office/powerpoint/2010/main" val="183010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13</a:t>
            </a:fld>
            <a:endParaRPr lang="zh-CN" altLang="en-US"/>
          </a:p>
        </p:txBody>
      </p:sp>
    </p:spTree>
    <p:extLst>
      <p:ext uri="{BB962C8B-B14F-4D97-AF65-F5344CB8AC3E}">
        <p14:creationId xmlns:p14="http://schemas.microsoft.com/office/powerpoint/2010/main" val="2603122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14</a:t>
            </a:fld>
            <a:endParaRPr lang="zh-CN" altLang="en-US"/>
          </a:p>
        </p:txBody>
      </p:sp>
    </p:spTree>
    <p:extLst>
      <p:ext uri="{BB962C8B-B14F-4D97-AF65-F5344CB8AC3E}">
        <p14:creationId xmlns:p14="http://schemas.microsoft.com/office/powerpoint/2010/main" val="421740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15</a:t>
            </a:fld>
            <a:endParaRPr lang="zh-CN" altLang="en-US"/>
          </a:p>
        </p:txBody>
      </p:sp>
    </p:spTree>
    <p:extLst>
      <p:ext uri="{BB962C8B-B14F-4D97-AF65-F5344CB8AC3E}">
        <p14:creationId xmlns:p14="http://schemas.microsoft.com/office/powerpoint/2010/main" val="877435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16</a:t>
            </a:fld>
            <a:endParaRPr lang="zh-CN" altLang="en-US"/>
          </a:p>
        </p:txBody>
      </p:sp>
    </p:spTree>
    <p:extLst>
      <p:ext uri="{BB962C8B-B14F-4D97-AF65-F5344CB8AC3E}">
        <p14:creationId xmlns:p14="http://schemas.microsoft.com/office/powerpoint/2010/main" val="470309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17</a:t>
            </a:fld>
            <a:endParaRPr lang="zh-CN" altLang="en-US"/>
          </a:p>
        </p:txBody>
      </p:sp>
    </p:spTree>
    <p:extLst>
      <p:ext uri="{BB962C8B-B14F-4D97-AF65-F5344CB8AC3E}">
        <p14:creationId xmlns:p14="http://schemas.microsoft.com/office/powerpoint/2010/main" val="1098523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18</a:t>
            </a:fld>
            <a:endParaRPr lang="zh-CN" altLang="en-US"/>
          </a:p>
        </p:txBody>
      </p:sp>
    </p:spTree>
    <p:extLst>
      <p:ext uri="{BB962C8B-B14F-4D97-AF65-F5344CB8AC3E}">
        <p14:creationId xmlns:p14="http://schemas.microsoft.com/office/powerpoint/2010/main" val="229624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19</a:t>
            </a:fld>
            <a:endParaRPr lang="zh-CN" altLang="en-US"/>
          </a:p>
        </p:txBody>
      </p:sp>
    </p:spTree>
    <p:extLst>
      <p:ext uri="{BB962C8B-B14F-4D97-AF65-F5344CB8AC3E}">
        <p14:creationId xmlns:p14="http://schemas.microsoft.com/office/powerpoint/2010/main" val="372240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a:t>
            </a:fld>
            <a:endParaRPr lang="zh-CN" altLang="en-US"/>
          </a:p>
        </p:txBody>
      </p:sp>
    </p:spTree>
    <p:extLst>
      <p:ext uri="{BB962C8B-B14F-4D97-AF65-F5344CB8AC3E}">
        <p14:creationId xmlns:p14="http://schemas.microsoft.com/office/powerpoint/2010/main" val="403569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20</a:t>
            </a:fld>
            <a:endParaRPr lang="zh-CN" altLang="en-US"/>
          </a:p>
        </p:txBody>
      </p:sp>
    </p:spTree>
    <p:extLst>
      <p:ext uri="{BB962C8B-B14F-4D97-AF65-F5344CB8AC3E}">
        <p14:creationId xmlns:p14="http://schemas.microsoft.com/office/powerpoint/2010/main" val="3450485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a:t>
            </a:r>
            <a:r>
              <a:rPr lang="en-US" altLang="zh-CN" baseline="0" dirty="0"/>
              <a:t> is the demand of this assignment </a:t>
            </a:r>
          </a:p>
          <a:p>
            <a:r>
              <a:rPr lang="en-US" altLang="zh-CN" baseline="0" dirty="0"/>
              <a:t>Note that for any question, when you finish SQL query, you must save it </a:t>
            </a:r>
          </a:p>
          <a:p>
            <a:r>
              <a:rPr lang="en-US" altLang="zh-CN" baseline="0" dirty="0"/>
              <a:t>And the database should </a:t>
            </a:r>
            <a:r>
              <a:rPr lang="en-US" altLang="zh-CN" sz="1200" dirty="0">
                <a:solidFill>
                  <a:srgbClr val="000000"/>
                </a:solidFill>
                <a:latin typeface="Times New Roman" panose="02020603050405020304" pitchFamily="18" charset="0"/>
                <a:cs typeface="Times New Roman" panose="02020603050405020304" pitchFamily="18" charset="0"/>
              </a:rPr>
              <a:t>contains the answers to the twelve questions,</a:t>
            </a:r>
            <a:r>
              <a:rPr lang="en-US" altLang="zh-CN" sz="1200" baseline="0" dirty="0">
                <a:solidFill>
                  <a:srgbClr val="000000"/>
                </a:solidFill>
                <a:latin typeface="Times New Roman" panose="02020603050405020304" pitchFamily="18" charset="0"/>
                <a:cs typeface="Times New Roman" panose="02020603050405020304" pitchFamily="18" charset="0"/>
              </a:rPr>
              <a:t> twelve queries should be named as :query1, query 2……</a:t>
            </a:r>
          </a:p>
          <a:p>
            <a:r>
              <a:rPr lang="en-US" altLang="zh-CN" sz="1200" baseline="0" dirty="0">
                <a:solidFill>
                  <a:srgbClr val="000000"/>
                </a:solidFill>
                <a:latin typeface="Times New Roman" panose="02020603050405020304" pitchFamily="18" charset="0"/>
                <a:cs typeface="Times New Roman" panose="02020603050405020304" pitchFamily="18" charset="0"/>
              </a:rPr>
              <a:t>And hand in a report</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21</a:t>
            </a:fld>
            <a:endParaRPr lang="zh-CN" altLang="en-US"/>
          </a:p>
        </p:txBody>
      </p:sp>
    </p:spTree>
    <p:extLst>
      <p:ext uri="{BB962C8B-B14F-4D97-AF65-F5344CB8AC3E}">
        <p14:creationId xmlns:p14="http://schemas.microsoft.com/office/powerpoint/2010/main" val="3313000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22</a:t>
            </a:fld>
            <a:endParaRPr lang="zh-CN" altLang="en-US"/>
          </a:p>
        </p:txBody>
      </p:sp>
    </p:spTree>
    <p:extLst>
      <p:ext uri="{BB962C8B-B14F-4D97-AF65-F5344CB8AC3E}">
        <p14:creationId xmlns:p14="http://schemas.microsoft.com/office/powerpoint/2010/main" val="2468264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dirty="0"/>
              <a:t>9</a:t>
            </a:r>
            <a:r>
              <a:rPr lang="zh-CN" altLang="en-US" dirty="0"/>
              <a:t>分的一个没有图片在报告中 一个</a:t>
            </a:r>
            <a:r>
              <a:rPr lang="en-US" altLang="zh-CN" dirty="0"/>
              <a:t>SQL statement</a:t>
            </a:r>
            <a:r>
              <a:rPr lang="zh-CN" altLang="en-US" dirty="0"/>
              <a:t>数量不够 我们要求是最少</a:t>
            </a:r>
            <a:r>
              <a:rPr lang="en-US" altLang="zh-CN" dirty="0"/>
              <a:t>7</a:t>
            </a:r>
            <a:r>
              <a:rPr lang="zh-CN" altLang="en-US" dirty="0"/>
              <a:t>条语句</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3</a:t>
            </a:fld>
            <a:endParaRPr lang="zh-CN" altLang="en-US"/>
          </a:p>
        </p:txBody>
      </p:sp>
    </p:spTree>
    <p:extLst>
      <p:ext uri="{BB962C8B-B14F-4D97-AF65-F5344CB8AC3E}">
        <p14:creationId xmlns:p14="http://schemas.microsoft.com/office/powerpoint/2010/main" val="141472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a:t>
            </a:r>
            <a:r>
              <a:rPr lang="en-US" altLang="zh-CN" baseline="0" dirty="0"/>
              <a:t> this is the 6th assignment</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4</a:t>
            </a:fld>
            <a:endParaRPr lang="zh-CN" altLang="en-US"/>
          </a:p>
        </p:txBody>
      </p:sp>
    </p:spTree>
    <p:extLst>
      <p:ext uri="{BB962C8B-B14F-4D97-AF65-F5344CB8AC3E}">
        <p14:creationId xmlns:p14="http://schemas.microsoft.com/office/powerpoint/2010/main" val="405138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MFC or Java application is both 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Times New Roman" panose="02020603050405020304" pitchFamily="18" charset="0"/>
                <a:cs typeface="Times New Roman" panose="02020603050405020304" pitchFamily="18" charset="0"/>
              </a:rPr>
              <a:t>Three tiered architecture </a:t>
            </a:r>
            <a:r>
              <a:rPr lang="zh-CN" altLang="en-US" sz="1200" dirty="0">
                <a:solidFill>
                  <a:srgbClr val="000000"/>
                </a:solidFill>
                <a:latin typeface="Times New Roman" panose="02020603050405020304" pitchFamily="18" charset="0"/>
                <a:cs typeface="Times New Roman" panose="02020603050405020304" pitchFamily="18" charset="0"/>
              </a:rPr>
              <a:t>：</a:t>
            </a:r>
            <a:r>
              <a:rPr lang="en-US" altLang="zh-CN" sz="1200" dirty="0">
                <a:solidFill>
                  <a:srgbClr val="000000"/>
                </a:solidFill>
                <a:latin typeface="Times New Roman" panose="02020603050405020304" pitchFamily="18" charset="0"/>
                <a:cs typeface="Times New Roman" panose="02020603050405020304" pitchFamily="18" charset="0"/>
              </a:rPr>
              <a:t>User interface layer</a:t>
            </a:r>
            <a:r>
              <a:rPr lang="zh-CN" altLang="en-US" sz="1200" dirty="0">
                <a:solidFill>
                  <a:srgbClr val="000000"/>
                </a:solidFill>
                <a:latin typeface="Times New Roman" panose="02020603050405020304" pitchFamily="18" charset="0"/>
                <a:cs typeface="Times New Roman" panose="02020603050405020304" pitchFamily="18" charset="0"/>
              </a:rPr>
              <a:t>，</a:t>
            </a:r>
            <a:r>
              <a:rPr lang="en-US" altLang="zh-CN" sz="1200" dirty="0">
                <a:solidFill>
                  <a:srgbClr val="000000"/>
                </a:solidFill>
                <a:latin typeface="Times New Roman" panose="02020603050405020304" pitchFamily="18" charset="0"/>
                <a:cs typeface="Times New Roman" panose="02020603050405020304" pitchFamily="18" charset="0"/>
              </a:rPr>
              <a:t>Business logic layer</a:t>
            </a:r>
            <a:r>
              <a:rPr lang="zh-CN" altLang="en-US" sz="1200" dirty="0">
                <a:solidFill>
                  <a:srgbClr val="000000"/>
                </a:solidFill>
                <a:latin typeface="Times New Roman" panose="02020603050405020304" pitchFamily="18" charset="0"/>
                <a:cs typeface="Times New Roman" panose="02020603050405020304" pitchFamily="18" charset="0"/>
              </a:rPr>
              <a:t>， </a:t>
            </a:r>
            <a:r>
              <a:rPr lang="en-US" altLang="zh-CN" sz="1200" dirty="0">
                <a:solidFill>
                  <a:srgbClr val="000000"/>
                </a:solidFill>
                <a:latin typeface="Times New Roman" panose="02020603050405020304" pitchFamily="18" charset="0"/>
                <a:cs typeface="Times New Roman" panose="02020603050405020304" pitchFamily="18" charset="0"/>
              </a:rPr>
              <a:t>Data access layer</a:t>
            </a:r>
            <a:endParaRPr lang="en-US" sz="1200"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5</a:t>
            </a:fld>
            <a:endParaRPr lang="zh-CN" altLang="en-US"/>
          </a:p>
        </p:txBody>
      </p:sp>
    </p:spTree>
    <p:extLst>
      <p:ext uri="{BB962C8B-B14F-4D97-AF65-F5344CB8AC3E}">
        <p14:creationId xmlns:p14="http://schemas.microsoft.com/office/powerpoint/2010/main" val="215626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MFC or Java application is both 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Times New Roman" panose="02020603050405020304" pitchFamily="18" charset="0"/>
                <a:cs typeface="Times New Roman" panose="02020603050405020304" pitchFamily="18" charset="0"/>
              </a:rPr>
              <a:t>Three tiered architecture </a:t>
            </a:r>
            <a:r>
              <a:rPr lang="zh-CN" altLang="en-US" sz="1200" dirty="0">
                <a:solidFill>
                  <a:srgbClr val="000000"/>
                </a:solidFill>
                <a:latin typeface="Times New Roman" panose="02020603050405020304" pitchFamily="18" charset="0"/>
                <a:cs typeface="Times New Roman" panose="02020603050405020304" pitchFamily="18" charset="0"/>
              </a:rPr>
              <a:t>：</a:t>
            </a:r>
            <a:r>
              <a:rPr lang="en-US" altLang="zh-CN" sz="1200" dirty="0">
                <a:solidFill>
                  <a:srgbClr val="000000"/>
                </a:solidFill>
                <a:latin typeface="Times New Roman" panose="02020603050405020304" pitchFamily="18" charset="0"/>
                <a:cs typeface="Times New Roman" panose="02020603050405020304" pitchFamily="18" charset="0"/>
              </a:rPr>
              <a:t>User interface layer</a:t>
            </a:r>
            <a:r>
              <a:rPr lang="zh-CN" altLang="en-US" sz="1200" dirty="0">
                <a:solidFill>
                  <a:srgbClr val="000000"/>
                </a:solidFill>
                <a:latin typeface="Times New Roman" panose="02020603050405020304" pitchFamily="18" charset="0"/>
                <a:cs typeface="Times New Roman" panose="02020603050405020304" pitchFamily="18" charset="0"/>
              </a:rPr>
              <a:t>，</a:t>
            </a:r>
            <a:r>
              <a:rPr lang="en-US" altLang="zh-CN" sz="1200" dirty="0">
                <a:solidFill>
                  <a:srgbClr val="000000"/>
                </a:solidFill>
                <a:latin typeface="Times New Roman" panose="02020603050405020304" pitchFamily="18" charset="0"/>
                <a:cs typeface="Times New Roman" panose="02020603050405020304" pitchFamily="18" charset="0"/>
              </a:rPr>
              <a:t>Business logic layer</a:t>
            </a:r>
            <a:r>
              <a:rPr lang="zh-CN" altLang="en-US" sz="1200" dirty="0">
                <a:solidFill>
                  <a:srgbClr val="000000"/>
                </a:solidFill>
                <a:latin typeface="Times New Roman" panose="02020603050405020304" pitchFamily="18" charset="0"/>
                <a:cs typeface="Times New Roman" panose="02020603050405020304" pitchFamily="18" charset="0"/>
              </a:rPr>
              <a:t>， </a:t>
            </a:r>
            <a:r>
              <a:rPr lang="en-US" altLang="zh-CN" sz="1200" dirty="0">
                <a:solidFill>
                  <a:srgbClr val="000000"/>
                </a:solidFill>
                <a:latin typeface="Times New Roman" panose="02020603050405020304" pitchFamily="18" charset="0"/>
                <a:cs typeface="Times New Roman" panose="02020603050405020304" pitchFamily="18" charset="0"/>
              </a:rPr>
              <a:t>Data access layer</a:t>
            </a:r>
            <a:endParaRPr lang="en-US" sz="1200" dirty="0">
              <a:solidFill>
                <a:srgbClr val="000000"/>
              </a:solidFill>
              <a:latin typeface="Times New Roman" panose="02020603050405020304" pitchFamily="18" charset="0"/>
              <a:cs typeface="Times New Roman" panose="02020603050405020304" pitchFamily="18" charset="0"/>
            </a:endParaRPr>
          </a:p>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6</a:t>
            </a:fld>
            <a:endParaRPr lang="zh-CN" altLang="en-US"/>
          </a:p>
        </p:txBody>
      </p:sp>
    </p:spTree>
    <p:extLst>
      <p:ext uri="{BB962C8B-B14F-4D97-AF65-F5344CB8AC3E}">
        <p14:creationId xmlns:p14="http://schemas.microsoft.com/office/powerpoint/2010/main" val="708548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7</a:t>
            </a:fld>
            <a:endParaRPr lang="zh-CN" altLang="en-US"/>
          </a:p>
        </p:txBody>
      </p:sp>
    </p:spTree>
    <p:extLst>
      <p:ext uri="{BB962C8B-B14F-4D97-AF65-F5344CB8AC3E}">
        <p14:creationId xmlns:p14="http://schemas.microsoft.com/office/powerpoint/2010/main" val="258244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8</a:t>
            </a:fld>
            <a:endParaRPr lang="zh-CN" altLang="en-US"/>
          </a:p>
        </p:txBody>
      </p:sp>
    </p:spTree>
    <p:extLst>
      <p:ext uri="{BB962C8B-B14F-4D97-AF65-F5344CB8AC3E}">
        <p14:creationId xmlns:p14="http://schemas.microsoft.com/office/powerpoint/2010/main" val="1558771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9</a:t>
            </a:fld>
            <a:endParaRPr lang="zh-CN" altLang="en-US"/>
          </a:p>
        </p:txBody>
      </p:sp>
    </p:spTree>
    <p:extLst>
      <p:ext uri="{BB962C8B-B14F-4D97-AF65-F5344CB8AC3E}">
        <p14:creationId xmlns:p14="http://schemas.microsoft.com/office/powerpoint/2010/main" val="275189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56173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89506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53845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383147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98DCF68-D170-434F-B658-1E279E488BA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227573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98DCF68-D170-434F-B658-1E279E488BAD}"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375009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98DCF68-D170-434F-B658-1E279E488BAD}"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71832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98DCF68-D170-434F-B658-1E279E488BAD}"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5844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DCF68-D170-434F-B658-1E279E488BAD}"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271396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98DCF68-D170-434F-B658-1E279E488BAD}"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89968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98DCF68-D170-434F-B658-1E279E488BAD}"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29837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DCF68-D170-434F-B658-1E279E488BAD}" type="datetimeFigureOut">
              <a:rPr lang="en-US" smtClean="0"/>
              <a:t>11/27/2019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8F302-E557-4BC3-87C7-BCBD3AD1B54C}" type="slidenum">
              <a:rPr lang="en-US" smtClean="0"/>
              <a:t>‹#›</a:t>
            </a:fld>
            <a:endParaRPr lang="en-US"/>
          </a:p>
        </p:txBody>
      </p:sp>
    </p:spTree>
    <p:extLst>
      <p:ext uri="{BB962C8B-B14F-4D97-AF65-F5344CB8AC3E}">
        <p14:creationId xmlns:p14="http://schemas.microsoft.com/office/powerpoint/2010/main" val="2883737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Lab 6</a:t>
            </a:r>
            <a:endParaRPr lang="zh-CN" altLang="en-US" dirty="0"/>
          </a:p>
        </p:txBody>
      </p:sp>
    </p:spTree>
    <p:extLst>
      <p:ext uri="{BB962C8B-B14F-4D97-AF65-F5344CB8AC3E}">
        <p14:creationId xmlns:p14="http://schemas.microsoft.com/office/powerpoint/2010/main" val="427894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968141" y="634584"/>
            <a:ext cx="7660640" cy="5816977"/>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Page 2:  Search Page </a:t>
            </a:r>
          </a:p>
          <a:p>
            <a:endParaRPr lang="en-US" sz="3000" b="1" dirty="0">
              <a:solidFill>
                <a:srgbClr val="33339B"/>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This page will consist of a series of questions that will assist a user in searching our database.  A User selects whether they would like to search for a book by author, title, or ISBN number.  They then enter a non-case sensitive text string used to search for their book.  Some examples of possible queries are:</a:t>
            </a:r>
          </a:p>
          <a:p>
            <a:r>
              <a:rPr lang="en-US" sz="2400" dirty="0">
                <a:solidFill>
                  <a:srgbClr val="000000"/>
                </a:solidFill>
                <a:latin typeface="Times New Roman" panose="02020603050405020304" pitchFamily="18" charset="0"/>
                <a:cs typeface="Times New Roman" panose="02020603050405020304" pitchFamily="18" charset="0"/>
              </a:rPr>
              <a:t>Author = Charles Dickens </a:t>
            </a:r>
          </a:p>
          <a:p>
            <a:r>
              <a:rPr lang="en-US" sz="2400" dirty="0">
                <a:solidFill>
                  <a:srgbClr val="000000"/>
                </a:solidFill>
                <a:latin typeface="Times New Roman" panose="02020603050405020304" pitchFamily="18" charset="0"/>
                <a:cs typeface="Times New Roman" panose="02020603050405020304" pitchFamily="18" charset="0"/>
              </a:rPr>
              <a:t>Title =  American Pastoral </a:t>
            </a:r>
          </a:p>
          <a:p>
            <a:r>
              <a:rPr lang="en-US" sz="2400" dirty="0">
                <a:solidFill>
                  <a:srgbClr val="000000"/>
                </a:solidFill>
                <a:latin typeface="Times New Roman" panose="02020603050405020304" pitchFamily="18" charset="0"/>
                <a:cs typeface="Times New Roman" panose="02020603050405020304" pitchFamily="18" charset="0"/>
              </a:rPr>
              <a:t>ISBN = 1829853333</a:t>
            </a:r>
          </a:p>
          <a:p>
            <a:r>
              <a:rPr lang="en-US" sz="2400" dirty="0">
                <a:solidFill>
                  <a:srgbClr val="000000"/>
                </a:solidFill>
                <a:latin typeface="Times New Roman" panose="02020603050405020304" pitchFamily="18" charset="0"/>
                <a:cs typeface="Times New Roman" panose="02020603050405020304" pitchFamily="18" charset="0"/>
              </a:rPr>
              <a:t>Users will be presented with a list of books and have the ability to view individual books book information pages, Page Book Information, for each book in the database.</a:t>
            </a: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84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968141" y="634584"/>
            <a:ext cx="7660640" cy="2646878"/>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Page 3:  Book Information Page</a:t>
            </a: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For each book in system, users will be presented with information such as the books title, author, price, and quantity.</a:t>
            </a:r>
          </a:p>
        </p:txBody>
      </p:sp>
    </p:spTree>
    <p:extLst>
      <p:ext uri="{BB962C8B-B14F-4D97-AF65-F5344CB8AC3E}">
        <p14:creationId xmlns:p14="http://schemas.microsoft.com/office/powerpoint/2010/main" val="52793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739943" y="484189"/>
            <a:ext cx="7906886" cy="6186309"/>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Page 4: Account Creation Page </a:t>
            </a:r>
            <a:br>
              <a:rPr lang="en-US" sz="3000" b="1" dirty="0">
                <a:solidFill>
                  <a:srgbClr val="33339B"/>
                </a:solidFill>
                <a:latin typeface="Times New Roman" panose="02020603050405020304" pitchFamily="18" charset="0"/>
                <a:cs typeface="Times New Roman" panose="02020603050405020304" pitchFamily="18" charset="0"/>
              </a:rPr>
            </a:br>
            <a:endParaRPr lang="en-US" sz="3000" b="1" dirty="0">
              <a:solidFill>
                <a:srgbClr val="33339B"/>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Users without accounts or those wishing to create new ones can do so by choosing to create a new account from the system Page Home. They will be asked a series of personal questions including choosing a new username for the system as well as a password. If any of the information they provide is incorrect, missing, or invalid, they will be asked to enter it again. For example, if the user enters a password that is too short or choosing a username that is all ready in the system, they will be informed that these fields are invalid and that they must re-enter their information before proceeding. </a:t>
            </a:r>
          </a:p>
        </p:txBody>
      </p:sp>
    </p:spTree>
    <p:extLst>
      <p:ext uri="{BB962C8B-B14F-4D97-AF65-F5344CB8AC3E}">
        <p14:creationId xmlns:p14="http://schemas.microsoft.com/office/powerpoint/2010/main" val="442996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451184" y="321765"/>
            <a:ext cx="8488279" cy="6617196"/>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Page 4: Account Creation Page </a:t>
            </a:r>
            <a:br>
              <a:rPr lang="en-US" sz="3000" b="1" dirty="0">
                <a:solidFill>
                  <a:srgbClr val="33339B"/>
                </a:solidFill>
                <a:latin typeface="Times New Roman" panose="02020603050405020304" pitchFamily="18" charset="0"/>
                <a:cs typeface="Times New Roman" panose="02020603050405020304" pitchFamily="18" charset="0"/>
              </a:rPr>
            </a:br>
            <a:endParaRPr lang="en-US" sz="3000" b="1" dirty="0">
              <a:solidFill>
                <a:srgbClr val="33339B"/>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After the account information has been entered correctly, the account will be created by the system and the user will be automatically logged in and directed to their shopping basket, Page </a:t>
            </a:r>
            <a:r>
              <a:rPr lang="en-US" sz="2800">
                <a:solidFill>
                  <a:srgbClr val="000000"/>
                </a:solidFill>
                <a:latin typeface="Times New Roman" panose="02020603050405020304" pitchFamily="18" charset="0"/>
                <a:cs typeface="Times New Roman" panose="02020603050405020304" pitchFamily="18" charset="0"/>
              </a:rPr>
              <a:t>Shopping Basket(or Page Search). </a:t>
            </a:r>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The application layer will check the information the user enters thoroughly each time they submit it before attempting to create the account. If all the data passes, the server will attempt to make the account and check for account creation errors. </a:t>
            </a:r>
          </a:p>
          <a:p>
            <a:r>
              <a:rPr lang="en-US" sz="2800" dirty="0">
                <a:solidFill>
                  <a:srgbClr val="000000"/>
                </a:solidFill>
                <a:latin typeface="Times New Roman" panose="02020603050405020304" pitchFamily="18" charset="0"/>
                <a:cs typeface="Times New Roman" panose="02020603050405020304" pitchFamily="18" charset="0"/>
              </a:rPr>
              <a:t>In addition, the Account Creation Page will invoke the Login Page in order to log the user into their account directly after it has been created. </a:t>
            </a:r>
          </a:p>
          <a:p>
            <a:endParaRPr lang="en-US"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5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451184" y="634584"/>
            <a:ext cx="8488279" cy="1446550"/>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Page 4: Account Creation Page </a:t>
            </a:r>
            <a:br>
              <a:rPr lang="en-US" sz="3000" b="1" dirty="0">
                <a:solidFill>
                  <a:srgbClr val="33339B"/>
                </a:solidFill>
                <a:latin typeface="Times New Roman" panose="02020603050405020304" pitchFamily="18" charset="0"/>
                <a:cs typeface="Times New Roman" panose="02020603050405020304" pitchFamily="18" charset="0"/>
              </a:rPr>
            </a:br>
            <a:endParaRPr lang="en-US" sz="3000" b="1" dirty="0">
              <a:solidFill>
                <a:srgbClr val="33339B"/>
              </a:solidFill>
              <a:latin typeface="Times New Roman" panose="02020603050405020304" pitchFamily="18" charset="0"/>
              <a:cs typeface="Times New Roman" panose="02020603050405020304" pitchFamily="18" charset="0"/>
            </a:endParaRPr>
          </a:p>
          <a:p>
            <a:endParaRPr lang="en-US" sz="2800"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B4DE9CB-3E69-4914-9198-D70F75E8A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441" y="1435654"/>
            <a:ext cx="6903118" cy="4944381"/>
          </a:xfrm>
          <a:prstGeom prst="rect">
            <a:avLst/>
          </a:prstGeom>
        </p:spPr>
      </p:pic>
    </p:spTree>
    <p:extLst>
      <p:ext uri="{BB962C8B-B14F-4D97-AF65-F5344CB8AC3E}">
        <p14:creationId xmlns:p14="http://schemas.microsoft.com/office/powerpoint/2010/main" val="77577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968141" y="634584"/>
            <a:ext cx="7660640" cy="5416868"/>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Page 5:  Shopping Basket Page</a:t>
            </a:r>
          </a:p>
          <a:p>
            <a:endParaRPr lang="en-US" sz="28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The shopping basket is a temporary state page that shows the user which items they have added to their order during their current visit.  In addition, users can change their shopping cart by both modifying the quantities of books in their baskets, as well as deleting books from their basket.  To make changes to their shopping cart, users will need to click an Update button that will reload their shopping cart with their new options present.</a:t>
            </a:r>
          </a:p>
          <a:p>
            <a:r>
              <a:rPr lang="en-US" sz="2400" dirty="0">
                <a:solidFill>
                  <a:srgbClr val="000000"/>
                </a:solidFill>
                <a:latin typeface="Times New Roman" panose="02020603050405020304" pitchFamily="18" charset="0"/>
                <a:cs typeface="Times New Roman" panose="02020603050405020304" pitchFamily="18" charset="0"/>
              </a:rPr>
              <a:t>Note that no information contained in the shopping basket is maintained by the system permanently; so that a user’s shopping basket is erased each time they connect to our server.</a:t>
            </a:r>
          </a:p>
        </p:txBody>
      </p:sp>
    </p:spTree>
    <p:extLst>
      <p:ext uri="{BB962C8B-B14F-4D97-AF65-F5344CB8AC3E}">
        <p14:creationId xmlns:p14="http://schemas.microsoft.com/office/powerpoint/2010/main" val="214546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968141" y="634584"/>
            <a:ext cx="7660640" cy="2831544"/>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Page 5:  Shopping Basket Page </a:t>
            </a:r>
          </a:p>
          <a:p>
            <a:endParaRPr lang="en-US" sz="28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The application layer will present a form to the user listing each of their books and the current quantities of each book they wish to order.  The form will allow users to modify these quantities taking care to allow only valid integers from a valid numerical range</a:t>
            </a:r>
            <a:endParaRPr lang="en-US" sz="3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21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523375" y="863720"/>
            <a:ext cx="8476246" cy="3447098"/>
          </a:xfrm>
          <a:prstGeom prst="rect">
            <a:avLst/>
          </a:prstGeom>
        </p:spPr>
        <p:txBody>
          <a:bodyPr wrap="square">
            <a:spAutoFit/>
          </a:bodyPr>
          <a:lstStyle/>
          <a:p>
            <a:r>
              <a:rPr lang="en" altLang="zh-CN" sz="3000" b="1" dirty="0">
                <a:solidFill>
                  <a:srgbClr val="33339B"/>
                </a:solidFill>
                <a:latin typeface="Times New Roman" panose="02020603050405020304" pitchFamily="18" charset="0"/>
                <a:cs typeface="Times New Roman" panose="02020603050405020304" pitchFamily="18" charset="0"/>
              </a:rPr>
              <a:t>Page 6: Login Page </a:t>
            </a:r>
          </a:p>
          <a:p>
            <a:endParaRPr lang="en-US" sz="2400" b="1" dirty="0">
              <a:solidFill>
                <a:srgbClr val="000000"/>
              </a:solidFill>
              <a:latin typeface="Times New Roman" panose="02020603050405020304" pitchFamily="18" charset="0"/>
              <a:cs typeface="Times New Roman" panose="02020603050405020304" pitchFamily="18" charset="0"/>
            </a:endParaRPr>
          </a:p>
          <a:p>
            <a:r>
              <a:rPr lang="en" altLang="zh-CN" sz="2400" dirty="0">
                <a:solidFill>
                  <a:srgbClr val="000000"/>
                </a:solidFill>
                <a:latin typeface="Times New Roman" panose="02020603050405020304" pitchFamily="18" charset="0"/>
                <a:cs typeface="Times New Roman" panose="02020603050405020304" pitchFamily="18" charset="0"/>
              </a:rPr>
              <a:t>The login page will ask a user for their username and password to use to log into the system. In addition, they will have the following options based on the information they provided: </a:t>
            </a:r>
          </a:p>
          <a:p>
            <a:r>
              <a:rPr lang="en" altLang="zh-CN" sz="2400" dirty="0">
                <a:solidFill>
                  <a:srgbClr val="000000"/>
                </a:solidFill>
                <a:latin typeface="Times New Roman" panose="02020603050405020304" pitchFamily="18" charset="0"/>
                <a:cs typeface="Times New Roman" panose="02020603050405020304" pitchFamily="18" charset="0"/>
              </a:rPr>
              <a:t>The application layer will query the database with the information the user has provided and if it is valid for a user in the system, it will log a user in by creating a cookie on the user’s machine. </a:t>
            </a:r>
            <a:endParaRPr lang="en" altLang="zh-CN" sz="2000" dirty="0"/>
          </a:p>
          <a:p>
            <a:endParaRPr lang="en-US" sz="2000" b="1" dirty="0">
              <a:solidFill>
                <a:srgbClr val="33339B"/>
              </a:solidFill>
              <a:latin typeface="Times New Roman" panose="02020603050405020304" pitchFamily="18" charset="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8F2EFE34-682E-FA45-8BD2-29167B2AF1C9}"/>
              </a:ext>
            </a:extLst>
          </p:cNvPr>
          <p:cNvGraphicFramePr>
            <a:graphicFrameLocks noGrp="1"/>
          </p:cNvGraphicFramePr>
          <p:nvPr>
            <p:extLst>
              <p:ext uri="{D42A27DB-BD31-4B8C-83A1-F6EECF244321}">
                <p14:modId xmlns:p14="http://schemas.microsoft.com/office/powerpoint/2010/main" val="982290277"/>
              </p:ext>
            </p:extLst>
          </p:nvPr>
        </p:nvGraphicFramePr>
        <p:xfrm>
          <a:off x="1041061" y="4626514"/>
          <a:ext cx="7440874" cy="1478280"/>
        </p:xfrm>
        <a:graphic>
          <a:graphicData uri="http://schemas.openxmlformats.org/drawingml/2006/table">
            <a:tbl>
              <a:tblPr firstRow="1" bandRow="1">
                <a:tableStyleId>{5940675A-B579-460E-94D1-54222C63F5DA}</a:tableStyleId>
              </a:tblPr>
              <a:tblGrid>
                <a:gridCol w="3720437">
                  <a:extLst>
                    <a:ext uri="{9D8B030D-6E8A-4147-A177-3AD203B41FA5}">
                      <a16:colId xmlns:a16="http://schemas.microsoft.com/office/drawing/2014/main" val="2198622741"/>
                    </a:ext>
                  </a:extLst>
                </a:gridCol>
                <a:gridCol w="3720437">
                  <a:extLst>
                    <a:ext uri="{9D8B030D-6E8A-4147-A177-3AD203B41FA5}">
                      <a16:colId xmlns:a16="http://schemas.microsoft.com/office/drawing/2014/main" val="3130040378"/>
                    </a:ext>
                  </a:extLst>
                </a:gridCol>
              </a:tblGrid>
              <a:tr h="370840">
                <a:tc>
                  <a:txBody>
                    <a:bodyPr/>
                    <a:lstStyle/>
                    <a:p>
                      <a:r>
                        <a:rPr lang="en-US" altLang="zh-CN" dirty="0">
                          <a:latin typeface="Times New Roman" panose="02020603050405020304" pitchFamily="18" charset="0"/>
                          <a:cs typeface="Times New Roman" panose="02020603050405020304" pitchFamily="18" charset="0"/>
                        </a:rPr>
                        <a:t>Action</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latin typeface="Times New Roman" panose="02020603050405020304" pitchFamily="18" charset="0"/>
                          <a:cs typeface="Times New Roman" panose="02020603050405020304" pitchFamily="18" charset="0"/>
                        </a:rPr>
                        <a:t>Directed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35186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tx1"/>
                          </a:solidFill>
                          <a:effectLst/>
                          <a:latin typeface="Times New Roman" panose="02020603050405020304" pitchFamily="18" charset="0"/>
                          <a:ea typeface="+mn-ea"/>
                          <a:cs typeface="Times New Roman" panose="02020603050405020304" pitchFamily="18" charset="0"/>
                        </a:rPr>
                        <a:t>Forgot Password </a:t>
                      </a:r>
                      <a:endParaRPr lang="en" altLang="zh-CN"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b="1" kern="1200" dirty="0">
                          <a:solidFill>
                            <a:schemeClr val="tx1"/>
                          </a:solidFill>
                          <a:effectLst/>
                          <a:latin typeface="Times New Roman" panose="02020603050405020304" pitchFamily="18" charset="0"/>
                          <a:ea typeface="+mn-ea"/>
                          <a:cs typeface="Times New Roman" panose="02020603050405020304" pitchFamily="18" charset="0"/>
                        </a:rPr>
                        <a:t>E-mail Message to Administrator </a:t>
                      </a:r>
                      <a:endParaRPr lang="en" altLang="zh-CN"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71846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tx1"/>
                          </a:solidFill>
                          <a:effectLst/>
                          <a:latin typeface="Times New Roman" panose="02020603050405020304" pitchFamily="18" charset="0"/>
                          <a:ea typeface="+mn-ea"/>
                          <a:cs typeface="Times New Roman" panose="02020603050405020304" pitchFamily="18" charset="0"/>
                        </a:rPr>
                        <a:t>Login: Incorrect Information </a:t>
                      </a:r>
                      <a:endParaRPr lang="en" altLang="zh-CN"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latin typeface="Times New Roman" panose="02020603050405020304" pitchFamily="18" charset="0"/>
                          <a:cs typeface="Times New Roman" panose="02020603050405020304" pitchFamily="18" charset="0"/>
                        </a:rPr>
                        <a:t>Login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page</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07955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tx1"/>
                          </a:solidFill>
                          <a:effectLst/>
                          <a:latin typeface="Times New Roman" panose="02020603050405020304" pitchFamily="18" charset="0"/>
                          <a:ea typeface="+mn-ea"/>
                          <a:cs typeface="Times New Roman" panose="02020603050405020304" pitchFamily="18" charset="0"/>
                        </a:rPr>
                        <a:t>Login: Correct Information </a:t>
                      </a:r>
                      <a:endParaRPr lang="en" altLang="zh-CN"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latin typeface="Times New Roman" panose="02020603050405020304" pitchFamily="18" charset="0"/>
                          <a:cs typeface="Times New Roman" panose="02020603050405020304" pitchFamily="18" charset="0"/>
                        </a:rPr>
                        <a:t>Search page</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6877"/>
                  </a:ext>
                </a:extLst>
              </a:tr>
            </a:tbl>
          </a:graphicData>
        </a:graphic>
      </p:graphicFrame>
    </p:spTree>
    <p:extLst>
      <p:ext uri="{BB962C8B-B14F-4D97-AF65-F5344CB8AC3E}">
        <p14:creationId xmlns:p14="http://schemas.microsoft.com/office/powerpoint/2010/main" val="265089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523375" y="863720"/>
            <a:ext cx="8476246" cy="1231106"/>
          </a:xfrm>
          <a:prstGeom prst="rect">
            <a:avLst/>
          </a:prstGeom>
        </p:spPr>
        <p:txBody>
          <a:bodyPr wrap="square">
            <a:spAutoFit/>
          </a:bodyPr>
          <a:lstStyle/>
          <a:p>
            <a:r>
              <a:rPr lang="en" altLang="zh-CN" sz="3000" b="1" dirty="0">
                <a:solidFill>
                  <a:srgbClr val="33339B"/>
                </a:solidFill>
                <a:latin typeface="Times New Roman" panose="02020603050405020304" pitchFamily="18" charset="0"/>
                <a:cs typeface="Times New Roman" panose="02020603050405020304" pitchFamily="18" charset="0"/>
              </a:rPr>
              <a:t>Page 6: Login Page </a:t>
            </a:r>
          </a:p>
          <a:p>
            <a:endParaRPr lang="en-US" sz="2400" b="1" dirty="0">
              <a:solidFill>
                <a:srgbClr val="000000"/>
              </a:solidFill>
              <a:latin typeface="Times New Roman" panose="02020603050405020304" pitchFamily="18" charset="0"/>
              <a:cs typeface="Times New Roman" panose="02020603050405020304" pitchFamily="18" charset="0"/>
            </a:endParaRPr>
          </a:p>
          <a:p>
            <a:endParaRPr lang="en-US" sz="2000" b="1" dirty="0">
              <a:solidFill>
                <a:srgbClr val="33339B"/>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2C452FE-0E4D-49FD-83F3-11324830A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766" y="1546190"/>
            <a:ext cx="5512468" cy="5058144"/>
          </a:xfrm>
          <a:prstGeom prst="rect">
            <a:avLst/>
          </a:prstGeom>
        </p:spPr>
      </p:pic>
    </p:spTree>
    <p:extLst>
      <p:ext uri="{BB962C8B-B14F-4D97-AF65-F5344CB8AC3E}">
        <p14:creationId xmlns:p14="http://schemas.microsoft.com/office/powerpoint/2010/main" val="3037520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577517" y="400504"/>
            <a:ext cx="8476246" cy="6401753"/>
          </a:xfrm>
          <a:prstGeom prst="rect">
            <a:avLst/>
          </a:prstGeom>
        </p:spPr>
        <p:txBody>
          <a:bodyPr wrap="square">
            <a:spAutoFit/>
          </a:bodyPr>
          <a:lstStyle/>
          <a:p>
            <a:r>
              <a:rPr lang="en-US" altLang="zh-CN" sz="3000" b="1" dirty="0">
                <a:solidFill>
                  <a:srgbClr val="33339B"/>
                </a:solidFill>
                <a:latin typeface="Times New Roman" panose="02020603050405020304" pitchFamily="18" charset="0"/>
                <a:cs typeface="Times New Roman" panose="02020603050405020304" pitchFamily="18" charset="0"/>
              </a:rPr>
              <a:t>Page 7: Checkout Page </a:t>
            </a:r>
          </a:p>
          <a:p>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Logged In User </a:t>
            </a:r>
          </a:p>
          <a:p>
            <a:r>
              <a:rPr lang="en-US" sz="2400" dirty="0">
                <a:latin typeface="Times New Roman" panose="02020603050405020304" pitchFamily="18" charset="0"/>
                <a:cs typeface="Times New Roman" panose="02020603050405020304" pitchFamily="18" charset="0"/>
              </a:rPr>
              <a:t>Only when a user has at least one item in their shopping basket and has logged into our system will they be able to proceed to the checkout page. First, they will be asked to confirm the items in their order. Next, they will be asked to provide a valid credit card for the order as well as shown their shipping address for the order. Finally, they will be shown the information for their entire order and asked to confirm it. Once they confirm the order, it is sent to the database for processing. </a:t>
            </a:r>
          </a:p>
          <a:p>
            <a:r>
              <a:rPr lang="en-US" sz="2400" dirty="0">
                <a:latin typeface="Times New Roman" panose="02020603050405020304" pitchFamily="18" charset="0"/>
                <a:cs typeface="Times New Roman" panose="02020603050405020304" pitchFamily="18" charset="0"/>
              </a:rPr>
              <a:t>Even if quantities of a specific book are not available at the time of purchase, the transaction will still be completed. If a book’s quantity in stock falls to below zero, that will represent to the store owners that X number of holds have been placed on the book, to be filled as soon as new copies of the book arrives.</a:t>
            </a:r>
          </a:p>
          <a:p>
            <a:endParaRPr lang="en-US" sz="2000" b="1" dirty="0">
              <a:solidFill>
                <a:srgbClr val="33339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5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937274" y="2650505"/>
            <a:ext cx="6867359" cy="461665"/>
          </a:xfrm>
          <a:prstGeom prst="rect">
            <a:avLst/>
          </a:prstGeom>
        </p:spPr>
        <p:txBody>
          <a:bodyPr wrap="square">
            <a:spAutoFit/>
          </a:bodyPr>
          <a:lstStyle/>
          <a:p>
            <a:r>
              <a:rPr lang="en-US" sz="2400" b="1" dirty="0">
                <a:solidFill>
                  <a:srgbClr val="33339B"/>
                </a:solidFill>
                <a:latin typeface="Times New Roman" panose="02020603050405020304" pitchFamily="18" charset="0"/>
                <a:ea typeface="DengXian" panose="02010600030101010101" pitchFamily="2" charset="-122"/>
              </a:rPr>
              <a:t>1. Result</a:t>
            </a:r>
            <a:r>
              <a:rPr lang="en-US" altLang="zh-CN" sz="2400" b="1" dirty="0">
                <a:solidFill>
                  <a:srgbClr val="33339B"/>
                </a:solidFill>
                <a:latin typeface="Times New Roman" panose="02020603050405020304" pitchFamily="18" charset="0"/>
                <a:ea typeface="DengXian" panose="02010600030101010101" pitchFamily="2" charset="-122"/>
              </a:rPr>
              <a:t> of Assignment 4</a:t>
            </a:r>
            <a:endParaRPr lang="en-US" sz="2400" b="1" dirty="0">
              <a:solidFill>
                <a:srgbClr val="33339B"/>
              </a:solidFill>
              <a:latin typeface="Times New Roman" panose="02020603050405020304" pitchFamily="18" charset="0"/>
              <a:ea typeface="DengXian" panose="02010600030101010101" pitchFamily="2" charset="-122"/>
            </a:endParaRPr>
          </a:p>
        </p:txBody>
      </p:sp>
      <p:sp>
        <p:nvSpPr>
          <p:cNvPr id="9" name="Rectangle 8">
            <a:extLst>
              <a:ext uri="{FF2B5EF4-FFF2-40B4-BE49-F238E27FC236}">
                <a16:creationId xmlns:a16="http://schemas.microsoft.com/office/drawing/2014/main" id="{F984FE0A-8EE8-405F-8DAB-B7935E63270B}"/>
              </a:ext>
            </a:extLst>
          </p:cNvPr>
          <p:cNvSpPr/>
          <p:nvPr/>
        </p:nvSpPr>
        <p:spPr>
          <a:xfrm>
            <a:off x="1937273" y="3925946"/>
            <a:ext cx="2246769" cy="461665"/>
          </a:xfrm>
          <a:prstGeom prst="rect">
            <a:avLst/>
          </a:prstGeom>
        </p:spPr>
        <p:txBody>
          <a:bodyPr wrap="none">
            <a:spAutoFit/>
          </a:bodyPr>
          <a:lstStyle/>
          <a:p>
            <a:pPr lvl="0"/>
            <a:r>
              <a:rPr lang="en-US" sz="2400" b="1" dirty="0">
                <a:solidFill>
                  <a:srgbClr val="33339B"/>
                </a:solidFill>
                <a:latin typeface="Times New Roman" panose="02020603050405020304" pitchFamily="18" charset="0"/>
                <a:cs typeface="Times New Roman" panose="02020603050405020304" pitchFamily="18" charset="0"/>
              </a:rPr>
              <a:t>2. A</a:t>
            </a:r>
            <a:r>
              <a:rPr lang="en-US" altLang="zh-CN" sz="2400" b="1" dirty="0">
                <a:solidFill>
                  <a:srgbClr val="33339B"/>
                </a:solidFill>
                <a:latin typeface="Times New Roman" panose="02020603050405020304" pitchFamily="18" charset="0"/>
                <a:cs typeface="Times New Roman" panose="02020603050405020304" pitchFamily="18" charset="0"/>
              </a:rPr>
              <a:t>ssignment 6</a:t>
            </a:r>
            <a:endParaRPr lang="en-US" sz="2400" b="1" dirty="0">
              <a:solidFill>
                <a:srgbClr val="33339B"/>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332D3187-23A8-494A-8DD2-D433C95A4AB2}"/>
              </a:ext>
            </a:extLst>
          </p:cNvPr>
          <p:cNvSpPr/>
          <p:nvPr/>
        </p:nvSpPr>
        <p:spPr>
          <a:xfrm>
            <a:off x="3533167" y="1190493"/>
            <a:ext cx="2077673" cy="715581"/>
          </a:xfrm>
          <a:prstGeom prst="rect">
            <a:avLst/>
          </a:prstGeom>
        </p:spPr>
        <p:txBody>
          <a:bodyPr wrap="square">
            <a:spAutoFit/>
          </a:bodyPr>
          <a:lstStyle/>
          <a:p>
            <a:r>
              <a:rPr lang="en-US" sz="4050" b="1" dirty="0">
                <a:solidFill>
                  <a:srgbClr val="2B77C5"/>
                </a:solidFill>
                <a:latin typeface="Times New Roman" panose="02020603050405020304" pitchFamily="18" charset="0"/>
                <a:cs typeface="Times New Roman" panose="02020603050405020304" pitchFamily="18" charset="0"/>
              </a:rPr>
              <a:t>Outline</a:t>
            </a:r>
            <a:endParaRPr lang="en-US" sz="4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78066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577517" y="400504"/>
            <a:ext cx="8476246" cy="4555093"/>
          </a:xfrm>
          <a:prstGeom prst="rect">
            <a:avLst/>
          </a:prstGeom>
        </p:spPr>
        <p:txBody>
          <a:bodyPr wrap="square">
            <a:spAutoFit/>
          </a:bodyPr>
          <a:lstStyle/>
          <a:p>
            <a:r>
              <a:rPr lang="en-US" altLang="zh-CN" sz="3000" b="1" dirty="0">
                <a:solidFill>
                  <a:srgbClr val="33339B"/>
                </a:solidFill>
                <a:latin typeface="Times New Roman" panose="02020603050405020304" pitchFamily="18" charset="0"/>
                <a:cs typeface="Times New Roman" panose="02020603050405020304" pitchFamily="18" charset="0"/>
              </a:rPr>
              <a:t>Page 7: Checkout Page </a:t>
            </a:r>
          </a:p>
          <a:p>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application layer will present multiple forms to the user each asking them a small set of questions including asking them for their credit card information and whether they would like to confirm their order or not. When all the information has been processed and confirmed, the order will be added to the database and the user will be informed. </a:t>
            </a:r>
          </a:p>
          <a:p>
            <a:r>
              <a:rPr lang="en-US" sz="2400" dirty="0">
                <a:latin typeface="Times New Roman" panose="02020603050405020304" pitchFamily="18" charset="0"/>
                <a:cs typeface="Times New Roman" panose="02020603050405020304" pitchFamily="18" charset="0"/>
              </a:rPr>
              <a:t>In addition, the quantities of the books in stock will be decremented by the quantities of books the user purchased for each book. </a:t>
            </a:r>
          </a:p>
          <a:p>
            <a:endParaRPr lang="en-US" sz="2400" dirty="0">
              <a:latin typeface="Times New Roman" panose="02020603050405020304" pitchFamily="18" charset="0"/>
              <a:cs typeface="Times New Roman" panose="02020603050405020304" pitchFamily="18" charset="0"/>
            </a:endParaRPr>
          </a:p>
          <a:p>
            <a:endParaRPr lang="en-US" sz="2000" b="1" dirty="0">
              <a:solidFill>
                <a:srgbClr val="33339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509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1026160" y="863720"/>
            <a:ext cx="6827520" cy="4216539"/>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Demand</a:t>
            </a:r>
          </a:p>
          <a:p>
            <a:endParaRPr lang="en-US" sz="3000" b="1" dirty="0">
              <a:solidFill>
                <a:srgbClr val="33339B"/>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 Hand in a report about the assignment </a:t>
            </a:r>
          </a:p>
          <a:p>
            <a:pPr marL="800092" lvl="1"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Main contents </a:t>
            </a:r>
          </a:p>
          <a:p>
            <a:pPr marL="800092" lvl="1"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Database design(Including ER diagram)</a:t>
            </a:r>
          </a:p>
          <a:p>
            <a:pPr marL="800092" lvl="1"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Function design</a:t>
            </a:r>
          </a:p>
          <a:p>
            <a:pPr marL="800092" lvl="1"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Software design &amp; implementation(Including UML)</a:t>
            </a:r>
          </a:p>
          <a:p>
            <a:pPr marL="800092" lvl="1"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Database query 	</a:t>
            </a:r>
          </a:p>
          <a:p>
            <a:pPr marL="342892"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Package your database, source code, executable file into a zip file Sno_A6.zip</a:t>
            </a:r>
          </a:p>
          <a:p>
            <a:pPr marL="342892"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Two/Three students a group</a:t>
            </a: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51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1497212" y="1150878"/>
            <a:ext cx="6027657" cy="3600986"/>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Submission</a:t>
            </a:r>
          </a:p>
          <a:p>
            <a:endParaRPr lang="en-US" sz="3000" b="1" dirty="0">
              <a:solidFill>
                <a:srgbClr val="33339B"/>
              </a:solidFill>
              <a:latin typeface="Times New Roman" panose="02020603050405020304" pitchFamily="18" charset="0"/>
              <a:cs typeface="Times New Roman" panose="02020603050405020304" pitchFamily="18" charset="0"/>
            </a:endParaRPr>
          </a:p>
          <a:p>
            <a:pPr marL="257168" indent="-257168">
              <a:buFont typeface="Wingdings" panose="05000000000000000000" pitchFamily="2" charset="2"/>
              <a:buChar char="n"/>
            </a:pPr>
            <a:r>
              <a:rPr lang="en-US" sz="2400" b="1" dirty="0">
                <a:solidFill>
                  <a:srgbClr val="000000"/>
                </a:solidFill>
                <a:latin typeface="Times New Roman" panose="02020603050405020304" pitchFamily="18" charset="0"/>
                <a:cs typeface="Times New Roman" panose="02020603050405020304" pitchFamily="18" charset="0"/>
              </a:rPr>
              <a:t>File name format:</a:t>
            </a:r>
          </a:p>
          <a:p>
            <a:r>
              <a:rPr lang="en-US" sz="2400" dirty="0">
                <a:solidFill>
                  <a:srgbClr val="000000"/>
                </a:solidFill>
                <a:latin typeface="Times New Roman" panose="02020603050405020304" pitchFamily="18" charset="0"/>
                <a:cs typeface="Times New Roman" panose="02020603050405020304" pitchFamily="18" charset="0"/>
              </a:rPr>
              <a:t>	 Sno1_Sno2_A6.zip </a:t>
            </a:r>
          </a:p>
          <a:p>
            <a:pPr marL="257168" indent="-257168">
              <a:buFont typeface="Wingdings" panose="05000000000000000000" pitchFamily="2" charset="2"/>
              <a:buChar char="n"/>
            </a:pPr>
            <a:r>
              <a:rPr lang="en-US" sz="2400" b="1" dirty="0">
                <a:solidFill>
                  <a:srgbClr val="000000"/>
                </a:solidFill>
                <a:latin typeface="Times New Roman" panose="02020603050405020304" pitchFamily="18" charset="0"/>
                <a:cs typeface="Times New Roman" panose="02020603050405020304" pitchFamily="18" charset="0"/>
              </a:rPr>
              <a:t>including:</a:t>
            </a:r>
            <a:r>
              <a:rPr lang="en-US" sz="2400" dirty="0">
                <a:solidFill>
                  <a:srgbClr val="000000"/>
                </a:solidFill>
                <a:latin typeface="Times New Roman" panose="02020603050405020304" pitchFamily="18" charset="0"/>
                <a:cs typeface="Times New Roman" panose="02020603050405020304" pitchFamily="18" charset="0"/>
              </a:rPr>
              <a:t> </a:t>
            </a:r>
          </a:p>
          <a:p>
            <a:r>
              <a:rPr lang="en-US" sz="2400" dirty="0">
                <a:solidFill>
                  <a:srgbClr val="000000"/>
                </a:solidFill>
                <a:latin typeface="Times New Roman" panose="02020603050405020304" pitchFamily="18" charset="0"/>
                <a:cs typeface="Times New Roman" panose="02020603050405020304" pitchFamily="18" charset="0"/>
              </a:rPr>
              <a:t>	 report_A6.doc </a:t>
            </a:r>
          </a:p>
          <a:p>
            <a:r>
              <a:rPr lang="en-US" sz="2400" dirty="0">
                <a:solidFill>
                  <a:srgbClr val="000000"/>
                </a:solidFill>
                <a:latin typeface="Times New Roman" panose="02020603050405020304" pitchFamily="18" charset="0"/>
                <a:cs typeface="Times New Roman" panose="02020603050405020304" pitchFamily="18" charset="0"/>
              </a:rPr>
              <a:t>	 </a:t>
            </a:r>
            <a:r>
              <a:rPr lang="fr-FR" sz="2400" dirty="0" err="1">
                <a:solidFill>
                  <a:srgbClr val="000000"/>
                </a:solidFill>
                <a:latin typeface="Times New Roman" panose="02020603050405020304" pitchFamily="18" charset="0"/>
                <a:cs typeface="Times New Roman" panose="02020603050405020304" pitchFamily="18" charset="0"/>
              </a:rPr>
              <a:t>database</a:t>
            </a:r>
            <a:endParaRPr lang="fr-FR" sz="2400" dirty="0">
              <a:solidFill>
                <a:srgbClr val="000000"/>
              </a:solidFill>
              <a:latin typeface="Times New Roman" panose="02020603050405020304" pitchFamily="18" charset="0"/>
              <a:cs typeface="Times New Roman" panose="02020603050405020304" pitchFamily="18" charset="0"/>
            </a:endParaRPr>
          </a:p>
          <a:p>
            <a:r>
              <a:rPr lang="fr-FR" sz="2400" dirty="0">
                <a:solidFill>
                  <a:srgbClr val="000000"/>
                </a:solidFill>
                <a:latin typeface="Times New Roman" panose="02020603050405020304" pitchFamily="18" charset="0"/>
                <a:cs typeface="Times New Roman" panose="02020603050405020304" pitchFamily="18" charset="0"/>
              </a:rPr>
              <a:t>	 source code </a:t>
            </a:r>
          </a:p>
          <a:p>
            <a:r>
              <a:rPr lang="fr-FR" sz="2400" dirty="0">
                <a:solidFill>
                  <a:srgbClr val="000000"/>
                </a:solidFill>
                <a:latin typeface="Times New Roman" panose="02020603050405020304" pitchFamily="18" charset="0"/>
                <a:cs typeface="Times New Roman" panose="02020603050405020304" pitchFamily="18" charset="0"/>
              </a:rPr>
              <a:t>	 </a:t>
            </a:r>
            <a:r>
              <a:rPr lang="fr-FR" sz="2400" dirty="0" err="1">
                <a:solidFill>
                  <a:srgbClr val="000000"/>
                </a:solidFill>
                <a:latin typeface="Times New Roman" panose="02020603050405020304" pitchFamily="18" charset="0"/>
                <a:cs typeface="Times New Roman" panose="02020603050405020304" pitchFamily="18" charset="0"/>
              </a:rPr>
              <a:t>executable</a:t>
            </a:r>
            <a:r>
              <a:rPr lang="fr-FR" sz="2400" dirty="0">
                <a:solidFill>
                  <a:srgbClr val="000000"/>
                </a:solidFill>
                <a:latin typeface="Times New Roman" panose="02020603050405020304" pitchFamily="18" charset="0"/>
                <a:cs typeface="Times New Roman" panose="02020603050405020304" pitchFamily="18" charset="0"/>
              </a:rPr>
              <a:t> file </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80720" y="4612640"/>
            <a:ext cx="8636001" cy="1200329"/>
          </a:xfrm>
          <a:prstGeom prst="rect">
            <a:avLst/>
          </a:prstGeom>
          <a:noFill/>
        </p:spPr>
        <p:txBody>
          <a:bodyPr wrap="square" rtlCol="0">
            <a:spAutoFit/>
          </a:bodyPr>
          <a:lstStyle/>
          <a:p>
            <a:r>
              <a:rPr lang="en-US" altLang="zh-CN" sz="3600" dirty="0">
                <a:solidFill>
                  <a:srgbClr val="C00000"/>
                </a:solidFill>
              </a:rPr>
              <a:t>Deadline:</a:t>
            </a:r>
          </a:p>
          <a:p>
            <a:r>
              <a:rPr lang="en-US" altLang="zh-CN" sz="3600" dirty="0">
                <a:solidFill>
                  <a:srgbClr val="C00000"/>
                </a:solidFill>
              </a:rPr>
              <a:t>Beijing time, December, 10th ,23:59:59</a:t>
            </a:r>
            <a:endParaRPr lang="zh-CN" altLang="en-US" sz="3600" dirty="0">
              <a:solidFill>
                <a:srgbClr val="C00000"/>
              </a:solidFill>
            </a:endParaRPr>
          </a:p>
        </p:txBody>
      </p:sp>
    </p:spTree>
    <p:extLst>
      <p:ext uri="{BB962C8B-B14F-4D97-AF65-F5344CB8AC3E}">
        <p14:creationId xmlns:p14="http://schemas.microsoft.com/office/powerpoint/2010/main" val="90014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1. </a:t>
            </a:r>
            <a:r>
              <a:rPr lang="en-US" altLang="zh-CN" sz="3200" b="1" dirty="0">
                <a:solidFill>
                  <a:srgbClr val="33339B"/>
                </a:solidFill>
                <a:latin typeface="Times New Roman" panose="02020603050405020304" pitchFamily="18" charset="0"/>
                <a:ea typeface="DengXian" panose="02010600030101010101" pitchFamily="2" charset="-122"/>
              </a:rPr>
              <a:t>Result of Assignment 4</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2" name="TextBox 1">
            <a:extLst>
              <a:ext uri="{FF2B5EF4-FFF2-40B4-BE49-F238E27FC236}">
                <a16:creationId xmlns:a16="http://schemas.microsoft.com/office/drawing/2014/main" id="{80B1DDE9-9F55-4518-9164-48DE7103D69A}"/>
              </a:ext>
            </a:extLst>
          </p:cNvPr>
          <p:cNvSpPr txBox="1"/>
          <p:nvPr/>
        </p:nvSpPr>
        <p:spPr>
          <a:xfrm>
            <a:off x="2075447" y="2526632"/>
            <a:ext cx="4469732" cy="2232021"/>
          </a:xfrm>
          <a:prstGeom prst="rect">
            <a:avLst/>
          </a:prstGeom>
          <a:noFill/>
        </p:spPr>
        <p:txBody>
          <a:bodyPr wrap="square" rtlCol="0">
            <a:spAutoFit/>
          </a:bodyPr>
          <a:lstStyle/>
          <a:p>
            <a:pPr>
              <a:lnSpc>
                <a:spcPct val="150000"/>
              </a:lnSpc>
            </a:pPr>
            <a:r>
              <a:rPr lang="en-US" sz="3200" dirty="0"/>
              <a:t>30 Students Score:10</a:t>
            </a:r>
          </a:p>
          <a:p>
            <a:pPr marL="514350" indent="-514350">
              <a:lnSpc>
                <a:spcPct val="150000"/>
              </a:lnSpc>
              <a:buAutoNum type="arabicPlain" startAt="2"/>
            </a:pPr>
            <a:r>
              <a:rPr lang="en-US" sz="3200" dirty="0"/>
              <a:t>Students Score:9</a:t>
            </a:r>
          </a:p>
          <a:p>
            <a:pPr>
              <a:lnSpc>
                <a:spcPct val="150000"/>
              </a:lnSpc>
            </a:pPr>
            <a:r>
              <a:rPr lang="en-US" sz="3200" dirty="0"/>
              <a:t>3   Students Not received </a:t>
            </a:r>
          </a:p>
        </p:txBody>
      </p:sp>
    </p:spTree>
    <p:extLst>
      <p:ext uri="{BB962C8B-B14F-4D97-AF65-F5344CB8AC3E}">
        <p14:creationId xmlns:p14="http://schemas.microsoft.com/office/powerpoint/2010/main" val="406908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4F80788-2EE6-43F0-B69F-B10257604CBA}"/>
              </a:ext>
            </a:extLst>
          </p:cNvPr>
          <p:cNvSpPr>
            <a:spLocks noGrp="1"/>
          </p:cNvSpPr>
          <p:nvPr>
            <p:ph type="ctrTitle"/>
          </p:nvPr>
        </p:nvSpPr>
        <p:spPr>
          <a:xfrm>
            <a:off x="1143000" y="2686052"/>
            <a:ext cx="6858000" cy="803672"/>
          </a:xfrm>
        </p:spPr>
        <p:txBody>
          <a:bodyPr>
            <a:normAutofit/>
          </a:bodyPr>
          <a:lstStyle/>
          <a:p>
            <a:r>
              <a:rPr lang="en-US" sz="4950" b="1" dirty="0">
                <a:solidFill>
                  <a:srgbClr val="33339B"/>
                </a:solidFill>
                <a:latin typeface="BookAntiqua-Bold"/>
                <a:ea typeface="+mn-ea"/>
                <a:cs typeface="+mn-cs"/>
              </a:rPr>
              <a:t>Assignment6</a:t>
            </a:r>
          </a:p>
        </p:txBody>
      </p:sp>
    </p:spTree>
    <p:extLst>
      <p:ext uri="{BB962C8B-B14F-4D97-AF65-F5344CB8AC3E}">
        <p14:creationId xmlns:p14="http://schemas.microsoft.com/office/powerpoint/2010/main" val="293094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883920" y="1356478"/>
            <a:ext cx="7660640" cy="4708981"/>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Content</a:t>
            </a:r>
          </a:p>
          <a:p>
            <a:endParaRPr lang="en-US" sz="3000" b="1" dirty="0">
              <a:solidFill>
                <a:srgbClr val="33339B"/>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Internet </a:t>
            </a:r>
            <a:r>
              <a:rPr lang="en-US" altLang="zh-CN" sz="2800" dirty="0">
                <a:solidFill>
                  <a:srgbClr val="000000"/>
                </a:solidFill>
                <a:latin typeface="Times New Roman" panose="02020603050405020304" pitchFamily="18" charset="0"/>
                <a:cs typeface="Times New Roman" panose="02020603050405020304" pitchFamily="18" charset="0"/>
              </a:rPr>
              <a:t>bookstore</a:t>
            </a:r>
          </a:p>
          <a:p>
            <a:pPr marL="800092" lvl="1" indent="-342892">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Web based or other format you familiar</a:t>
            </a:r>
          </a:p>
          <a:p>
            <a:pPr marL="800092" lvl="1" indent="-342892">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Three tiered architecture </a:t>
            </a:r>
          </a:p>
          <a:p>
            <a:pPr marL="800092" lvl="1" indent="-342892">
              <a:buFont typeface="Wingdings" panose="05000000000000000000" pitchFamily="2" charset="2"/>
              <a:buChar char="§"/>
            </a:pPr>
            <a:r>
              <a:rPr lang="en-US" altLang="zh-CN" sz="2800" dirty="0">
                <a:solidFill>
                  <a:srgbClr val="000000"/>
                </a:solidFill>
                <a:latin typeface="Times New Roman" panose="02020603050405020304" pitchFamily="18" charset="0"/>
                <a:cs typeface="Times New Roman" panose="02020603050405020304" pitchFamily="18" charset="0"/>
              </a:rPr>
              <a:t>B/S or C/S </a:t>
            </a:r>
          </a:p>
          <a:p>
            <a:pPr marL="800092" lvl="1" indent="-342892">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Database: Access , </a:t>
            </a:r>
            <a:r>
              <a:rPr lang="en-US" altLang="zh-CN" sz="2800" dirty="0">
                <a:solidFill>
                  <a:srgbClr val="000000"/>
                </a:solidFill>
                <a:latin typeface="Times New Roman" panose="02020603050405020304" pitchFamily="18" charset="0"/>
                <a:cs typeface="Times New Roman" panose="02020603050405020304" pitchFamily="18" charset="0"/>
              </a:rPr>
              <a:t>MySQL , …</a:t>
            </a:r>
          </a:p>
          <a:p>
            <a:pPr marL="342892" indent="-342892">
              <a:buFont typeface="Wingdings" panose="05000000000000000000" pitchFamily="2" charset="2"/>
              <a:buChar char="§"/>
            </a:pPr>
            <a:r>
              <a:rPr lang="en-US" altLang="zh-CN" sz="2800" dirty="0">
                <a:solidFill>
                  <a:srgbClr val="000000"/>
                </a:solidFill>
                <a:latin typeface="Times New Roman" panose="02020603050405020304" pitchFamily="18" charset="0"/>
                <a:cs typeface="Times New Roman" panose="02020603050405020304" pitchFamily="18" charset="0"/>
              </a:rPr>
              <a:t>Improved database</a:t>
            </a:r>
          </a:p>
          <a:p>
            <a:pPr marL="342892" indent="-342892">
              <a:buFont typeface="Wingdings" panose="05000000000000000000" pitchFamily="2" charset="2"/>
              <a:buChar char="§"/>
            </a:pPr>
            <a:r>
              <a:rPr lang="en-US" altLang="zh-CN" sz="2800" dirty="0">
                <a:solidFill>
                  <a:srgbClr val="000000"/>
                </a:solidFill>
                <a:latin typeface="Times New Roman" panose="02020603050405020304" pitchFamily="18" charset="0"/>
                <a:cs typeface="Times New Roman" panose="02020603050405020304" pitchFamily="18" charset="0"/>
              </a:rPr>
              <a:t>Improved function</a:t>
            </a:r>
          </a:p>
          <a:p>
            <a:endParaRPr lang="en-US" sz="200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97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968141" y="634584"/>
            <a:ext cx="7660640" cy="5324535"/>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Client Functionality </a:t>
            </a:r>
          </a:p>
          <a:p>
            <a:endParaRPr lang="en-US" sz="3000" b="1" dirty="0">
              <a:solidFill>
                <a:srgbClr val="33339B"/>
              </a:solidFill>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Pages we demand</a:t>
            </a:r>
          </a:p>
          <a:p>
            <a:pPr marL="457200" indent="-457200">
              <a:buAutoNum type="arabicPeriod"/>
            </a:pPr>
            <a:r>
              <a:rPr lang="en-US" sz="3200" dirty="0">
                <a:solidFill>
                  <a:srgbClr val="000000"/>
                </a:solidFill>
                <a:latin typeface="Times New Roman" panose="02020603050405020304" pitchFamily="18" charset="0"/>
                <a:cs typeface="Times New Roman" panose="02020603050405020304" pitchFamily="18" charset="0"/>
              </a:rPr>
              <a:t>Home Page </a:t>
            </a:r>
          </a:p>
          <a:p>
            <a:pPr marL="457200" indent="-457200">
              <a:buAutoNum type="arabicPeriod" startAt="2"/>
            </a:pPr>
            <a:r>
              <a:rPr lang="en-US" sz="3200" dirty="0">
                <a:solidFill>
                  <a:srgbClr val="000000"/>
                </a:solidFill>
                <a:latin typeface="Times New Roman" panose="02020603050405020304" pitchFamily="18" charset="0"/>
                <a:cs typeface="Times New Roman" panose="02020603050405020304" pitchFamily="18" charset="0"/>
              </a:rPr>
              <a:t>Search Page </a:t>
            </a:r>
          </a:p>
          <a:p>
            <a:pPr marL="457200" indent="-457200">
              <a:buAutoNum type="arabicPeriod" startAt="3"/>
            </a:pPr>
            <a:r>
              <a:rPr lang="en-US" sz="3200" dirty="0">
                <a:solidFill>
                  <a:srgbClr val="000000"/>
                </a:solidFill>
                <a:latin typeface="Times New Roman" panose="02020603050405020304" pitchFamily="18" charset="0"/>
                <a:cs typeface="Times New Roman" panose="02020603050405020304" pitchFamily="18" charset="0"/>
              </a:rPr>
              <a:t>Book Information Page </a:t>
            </a:r>
          </a:p>
          <a:p>
            <a:pPr marL="457200" indent="-457200">
              <a:buAutoNum type="arabicPeriod" startAt="4"/>
            </a:pPr>
            <a:r>
              <a:rPr lang="en-US" sz="3200" dirty="0">
                <a:solidFill>
                  <a:srgbClr val="000000"/>
                </a:solidFill>
                <a:latin typeface="Times New Roman" panose="02020603050405020304" pitchFamily="18" charset="0"/>
                <a:cs typeface="Times New Roman" panose="02020603050405020304" pitchFamily="18" charset="0"/>
              </a:rPr>
              <a:t>Account Creation Page </a:t>
            </a:r>
          </a:p>
          <a:p>
            <a:pPr marL="457200" indent="-457200">
              <a:buAutoNum type="arabicPeriod" startAt="5"/>
            </a:pPr>
            <a:r>
              <a:rPr lang="en-US" sz="3200" dirty="0">
                <a:solidFill>
                  <a:srgbClr val="000000"/>
                </a:solidFill>
                <a:latin typeface="Times New Roman" panose="02020603050405020304" pitchFamily="18" charset="0"/>
                <a:cs typeface="Times New Roman" panose="02020603050405020304" pitchFamily="18" charset="0"/>
              </a:rPr>
              <a:t>Shopping Basket </a:t>
            </a:r>
          </a:p>
          <a:p>
            <a:pPr marL="514350" indent="-514350">
              <a:buAutoNum type="arabicPeriod" startAt="6"/>
            </a:pPr>
            <a:r>
              <a:rPr lang="en-US" sz="3200" dirty="0">
                <a:solidFill>
                  <a:srgbClr val="000000"/>
                </a:solidFill>
                <a:latin typeface="Times New Roman" panose="02020603050405020304" pitchFamily="18" charset="0"/>
                <a:cs typeface="Times New Roman" panose="02020603050405020304" pitchFamily="18" charset="0"/>
              </a:rPr>
              <a:t>Login Page</a:t>
            </a:r>
          </a:p>
          <a:p>
            <a:pPr marL="514350" indent="-514350">
              <a:buAutoNum type="arabicPeriod" startAt="6"/>
            </a:pPr>
            <a:r>
              <a:rPr lang="en-US" sz="3200" dirty="0">
                <a:solidFill>
                  <a:srgbClr val="000000"/>
                </a:solidFill>
                <a:latin typeface="Times New Roman" panose="02020603050405020304" pitchFamily="18" charset="0"/>
                <a:cs typeface="Times New Roman" panose="02020603050405020304" pitchFamily="18" charset="0"/>
              </a:rPr>
              <a:t>Checkout Page</a:t>
            </a: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30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908917" y="285668"/>
            <a:ext cx="7660640" cy="2985433"/>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Common to All Page </a:t>
            </a:r>
          </a:p>
          <a:p>
            <a:endParaRPr lang="en-US" sz="3000" b="1" dirty="0">
              <a:solidFill>
                <a:srgbClr val="33339B"/>
              </a:solidFill>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We suggest:</a:t>
            </a:r>
          </a:p>
          <a:p>
            <a:r>
              <a:rPr lang="en-US" sz="2400" b="1" dirty="0">
                <a:latin typeface="Times New Roman" panose="02020603050405020304" pitchFamily="18" charset="0"/>
                <a:cs typeface="Times New Roman" panose="02020603050405020304" pitchFamily="18" charset="0"/>
              </a:rPr>
              <a:t>Every page will have a menu bar at the top.  This will allow users to move fluidly around our system from any page. The menu bar will offer the following options:</a:t>
            </a: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BC706E-00FB-45E9-9F2B-BDD7F1A43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863" y="3259098"/>
            <a:ext cx="5438273" cy="3313234"/>
          </a:xfrm>
          <a:prstGeom prst="rect">
            <a:avLst/>
          </a:prstGeom>
        </p:spPr>
      </p:pic>
    </p:spTree>
    <p:extLst>
      <p:ext uri="{BB962C8B-B14F-4D97-AF65-F5344CB8AC3E}">
        <p14:creationId xmlns:p14="http://schemas.microsoft.com/office/powerpoint/2010/main" val="407969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968141" y="634584"/>
            <a:ext cx="7660640" cy="1384995"/>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Common to All Page </a:t>
            </a:r>
          </a:p>
          <a:p>
            <a:endParaRPr lang="en-US" sz="3000" b="1" dirty="0">
              <a:solidFill>
                <a:srgbClr val="33339B"/>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83A7C0B-CAFE-42C9-938E-776D96913BFD}"/>
              </a:ext>
            </a:extLst>
          </p:cNvPr>
          <p:cNvPicPr>
            <a:picLocks noChangeAspect="1"/>
          </p:cNvPicPr>
          <p:nvPr/>
        </p:nvPicPr>
        <p:blipFill>
          <a:blip r:embed="rId3"/>
          <a:stretch>
            <a:fillRect/>
          </a:stretch>
        </p:blipFill>
        <p:spPr>
          <a:xfrm>
            <a:off x="773898" y="1870550"/>
            <a:ext cx="8049126" cy="3869035"/>
          </a:xfrm>
          <a:prstGeom prst="rect">
            <a:avLst/>
          </a:prstGeom>
        </p:spPr>
      </p:pic>
      <p:sp>
        <p:nvSpPr>
          <p:cNvPr id="3" name="Arrow: Up 2">
            <a:extLst>
              <a:ext uri="{FF2B5EF4-FFF2-40B4-BE49-F238E27FC236}">
                <a16:creationId xmlns:a16="http://schemas.microsoft.com/office/drawing/2014/main" id="{613E7016-A956-4F37-9C49-AF7D459B6B9C}"/>
              </a:ext>
            </a:extLst>
          </p:cNvPr>
          <p:cNvSpPr/>
          <p:nvPr/>
        </p:nvSpPr>
        <p:spPr>
          <a:xfrm>
            <a:off x="3146259" y="2219827"/>
            <a:ext cx="499310" cy="80611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Up 4">
            <a:extLst>
              <a:ext uri="{FF2B5EF4-FFF2-40B4-BE49-F238E27FC236}">
                <a16:creationId xmlns:a16="http://schemas.microsoft.com/office/drawing/2014/main" id="{C509C850-D09C-4BAB-9D9C-A123B3F042C4}"/>
              </a:ext>
            </a:extLst>
          </p:cNvPr>
          <p:cNvSpPr/>
          <p:nvPr/>
        </p:nvSpPr>
        <p:spPr>
          <a:xfrm>
            <a:off x="1788695" y="2219827"/>
            <a:ext cx="499310" cy="80611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181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D5B375-295B-41AB-90D3-56F5A18CEF36}"/>
              </a:ext>
            </a:extLst>
          </p:cNvPr>
          <p:cNvSpPr/>
          <p:nvPr/>
        </p:nvSpPr>
        <p:spPr>
          <a:xfrm>
            <a:off x="968141" y="634584"/>
            <a:ext cx="7660640" cy="3508653"/>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Page 1:  Home Page</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 The home page will be the first page users see when they connect to the website or use the application.  Users will be greeted by a welcome message for our web site or application.  They will also be presented with the following list of options:</a:t>
            </a:r>
          </a:p>
          <a:p>
            <a:endParaRPr lang="en-US" sz="240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55327EC6-3F13-414F-81F9-77D22E309B1F}"/>
              </a:ext>
            </a:extLst>
          </p:cNvPr>
          <p:cNvGraphicFramePr>
            <a:graphicFrameLocks noGrp="1"/>
          </p:cNvGraphicFramePr>
          <p:nvPr>
            <p:extLst>
              <p:ext uri="{D42A27DB-BD31-4B8C-83A1-F6EECF244321}">
                <p14:modId xmlns:p14="http://schemas.microsoft.com/office/powerpoint/2010/main" val="3780358378"/>
              </p:ext>
            </p:extLst>
          </p:nvPr>
        </p:nvGraphicFramePr>
        <p:xfrm>
          <a:off x="1524000" y="3983788"/>
          <a:ext cx="6096000" cy="111252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500354070"/>
                    </a:ext>
                  </a:extLst>
                </a:gridCol>
                <a:gridCol w="3048000">
                  <a:extLst>
                    <a:ext uri="{9D8B030D-6E8A-4147-A177-3AD203B41FA5}">
                      <a16:colId xmlns:a16="http://schemas.microsoft.com/office/drawing/2014/main" val="1658690420"/>
                    </a:ext>
                  </a:extLst>
                </a:gridCol>
              </a:tblGrid>
              <a:tr h="370840">
                <a:tc>
                  <a:txBody>
                    <a:bodyPr/>
                    <a:lstStyle/>
                    <a:p>
                      <a:r>
                        <a:rPr lang="en-US" dirty="0"/>
                        <a:t>Action</a:t>
                      </a:r>
                    </a:p>
                  </a:txBody>
                  <a:tcPr/>
                </a:tc>
                <a:tc>
                  <a:txBody>
                    <a:bodyPr/>
                    <a:lstStyle/>
                    <a:p>
                      <a:r>
                        <a:rPr lang="en-US" dirty="0"/>
                        <a:t>Directed to</a:t>
                      </a:r>
                    </a:p>
                  </a:txBody>
                  <a:tcPr/>
                </a:tc>
                <a:extLst>
                  <a:ext uri="{0D108BD9-81ED-4DB2-BD59-A6C34878D82A}">
                    <a16:rowId xmlns:a16="http://schemas.microsoft.com/office/drawing/2014/main" val="605790088"/>
                  </a:ext>
                </a:extLst>
              </a:tr>
              <a:tr h="370840">
                <a:tc>
                  <a:txBody>
                    <a:bodyPr/>
                    <a:lstStyle/>
                    <a:p>
                      <a:r>
                        <a:rPr lang="en-US" dirty="0" err="1"/>
                        <a:t>Creat</a:t>
                      </a:r>
                      <a:r>
                        <a:rPr lang="en-US" dirty="0"/>
                        <a:t> new Account </a:t>
                      </a:r>
                    </a:p>
                  </a:txBody>
                  <a:tcPr/>
                </a:tc>
                <a:tc>
                  <a:txBody>
                    <a:bodyPr/>
                    <a:lstStyle/>
                    <a:p>
                      <a:r>
                        <a:rPr lang="en-US" dirty="0"/>
                        <a:t>Page Account Creation</a:t>
                      </a:r>
                    </a:p>
                  </a:txBody>
                  <a:tcPr/>
                </a:tc>
                <a:extLst>
                  <a:ext uri="{0D108BD9-81ED-4DB2-BD59-A6C34878D82A}">
                    <a16:rowId xmlns:a16="http://schemas.microsoft.com/office/drawing/2014/main" val="2945782188"/>
                  </a:ext>
                </a:extLst>
              </a:tr>
              <a:tr h="370840">
                <a:tc>
                  <a:txBody>
                    <a:bodyPr/>
                    <a:lstStyle/>
                    <a:p>
                      <a:r>
                        <a:rPr lang="en-US" dirty="0"/>
                        <a:t>Login</a:t>
                      </a:r>
                    </a:p>
                  </a:txBody>
                  <a:tcPr/>
                </a:tc>
                <a:tc>
                  <a:txBody>
                    <a:bodyPr/>
                    <a:lstStyle/>
                    <a:p>
                      <a:r>
                        <a:rPr lang="en-US" dirty="0"/>
                        <a:t>Page Login</a:t>
                      </a:r>
                    </a:p>
                  </a:txBody>
                  <a:tcPr/>
                </a:tc>
                <a:extLst>
                  <a:ext uri="{0D108BD9-81ED-4DB2-BD59-A6C34878D82A}">
                    <a16:rowId xmlns:a16="http://schemas.microsoft.com/office/drawing/2014/main" val="555240134"/>
                  </a:ext>
                </a:extLst>
              </a:tr>
            </a:tbl>
          </a:graphicData>
        </a:graphic>
      </p:graphicFrame>
    </p:spTree>
    <p:extLst>
      <p:ext uri="{BB962C8B-B14F-4D97-AF65-F5344CB8AC3E}">
        <p14:creationId xmlns:p14="http://schemas.microsoft.com/office/powerpoint/2010/main" val="35338828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4184</TotalTime>
  <Words>1386</Words>
  <Application>Microsoft Office PowerPoint</Application>
  <PresentationFormat>On-screen Show (4:3)</PresentationFormat>
  <Paragraphs>142</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BookAntiqua-Bold</vt:lpstr>
      <vt:lpstr>等线</vt:lpstr>
      <vt:lpstr>Arial</vt:lpstr>
      <vt:lpstr>Calibri</vt:lpstr>
      <vt:lpstr>Calibri Light</vt:lpstr>
      <vt:lpstr>Times New Roman</vt:lpstr>
      <vt:lpstr>Wingdings</vt:lpstr>
      <vt:lpstr>Office Theme</vt:lpstr>
      <vt:lpstr>Lab 6</vt:lpstr>
      <vt:lpstr>PowerPoint Presentation</vt:lpstr>
      <vt:lpstr>PowerPoint Presentation</vt:lpstr>
      <vt:lpstr>Assignment6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c:title>
  <dc:creator>Wang Hai</dc:creator>
  <cp:lastModifiedBy>X</cp:lastModifiedBy>
  <cp:revision>223</cp:revision>
  <dcterms:created xsi:type="dcterms:W3CDTF">2019-09-23T01:09:19Z</dcterms:created>
  <dcterms:modified xsi:type="dcterms:W3CDTF">2019-11-27T08:27:30Z</dcterms:modified>
</cp:coreProperties>
</file>