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310" r:id="rId2"/>
    <p:sldId id="283" r:id="rId3"/>
    <p:sldId id="363" r:id="rId4"/>
    <p:sldId id="312" r:id="rId5"/>
    <p:sldId id="348" r:id="rId6"/>
    <p:sldId id="353" r:id="rId7"/>
    <p:sldId id="349" r:id="rId8"/>
    <p:sldId id="359" r:id="rId9"/>
    <p:sldId id="350" r:id="rId10"/>
    <p:sldId id="354" r:id="rId11"/>
    <p:sldId id="351" r:id="rId12"/>
    <p:sldId id="355" r:id="rId13"/>
    <p:sldId id="352" r:id="rId14"/>
    <p:sldId id="356" r:id="rId15"/>
    <p:sldId id="364" r:id="rId16"/>
    <p:sldId id="360" r:id="rId17"/>
    <p:sldId id="361" r:id="rId18"/>
    <p:sldId id="3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BA5"/>
    <a:srgbClr val="33339B"/>
    <a:srgbClr val="5353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76688" autoAdjust="0"/>
  </p:normalViewPr>
  <p:slideViewPr>
    <p:cSldViewPr snapToGrid="0">
      <p:cViewPr varScale="1">
        <p:scale>
          <a:sx n="48" d="100"/>
          <a:sy n="48" d="100"/>
        </p:scale>
        <p:origin x="1078"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Desktop\qzkspre\EFREI%20Scorebook-mid.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zh-CN" sz="2000"/>
              <a:t>Score Distribution</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Sheet2!$D$12:$D$16</c:f>
              <c:strCache>
                <c:ptCount val="5"/>
                <c:pt idx="0">
                  <c:v>0-59</c:v>
                </c:pt>
                <c:pt idx="1">
                  <c:v>60-69</c:v>
                </c:pt>
                <c:pt idx="2">
                  <c:v>70-79</c:v>
                </c:pt>
                <c:pt idx="3">
                  <c:v>80-89</c:v>
                </c:pt>
                <c:pt idx="4">
                  <c:v>90-100</c:v>
                </c:pt>
              </c:strCache>
            </c:strRef>
          </c:cat>
          <c:val>
            <c:numRef>
              <c:f>Sheet2!$E$12:$E$16</c:f>
              <c:numCache>
                <c:formatCode>General</c:formatCode>
                <c:ptCount val="5"/>
                <c:pt idx="0">
                  <c:v>5</c:v>
                </c:pt>
                <c:pt idx="1">
                  <c:v>17</c:v>
                </c:pt>
                <c:pt idx="2">
                  <c:v>7</c:v>
                </c:pt>
                <c:pt idx="3">
                  <c:v>4</c:v>
                </c:pt>
                <c:pt idx="4">
                  <c:v>2</c:v>
                </c:pt>
              </c:numCache>
            </c:numRef>
          </c:val>
          <c:extLst>
            <c:ext xmlns:c16="http://schemas.microsoft.com/office/drawing/2014/chart" uri="{C3380CC4-5D6E-409C-BE32-E72D297353CC}">
              <c16:uniqueId val="{00000000-70B5-428B-BF6E-01044FED2B86}"/>
            </c:ext>
          </c:extLst>
        </c:ser>
        <c:dLbls>
          <c:dLblPos val="outEnd"/>
          <c:showLegendKey val="0"/>
          <c:showVal val="1"/>
          <c:showCatName val="0"/>
          <c:showSerName val="0"/>
          <c:showPercent val="0"/>
          <c:showBubbleSize val="0"/>
        </c:dLbls>
        <c:gapWidth val="219"/>
        <c:overlap val="-27"/>
        <c:axId val="1984410559"/>
        <c:axId val="731236255"/>
      </c:barChart>
      <c:catAx>
        <c:axId val="198441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731236255"/>
        <c:crosses val="autoZero"/>
        <c:auto val="1"/>
        <c:lblAlgn val="ctr"/>
        <c:lblOffset val="100"/>
        <c:noMultiLvlLbl val="0"/>
      </c:catAx>
      <c:valAx>
        <c:axId val="731236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9844105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7868E-8322-402F-ACC5-477E624251D1}"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0D1AB-2DF8-4949-8D12-111FA1213BD2}" type="slidenum">
              <a:rPr lang="zh-CN" altLang="en-US" smtClean="0"/>
              <a:t>‹#›</a:t>
            </a:fld>
            <a:endParaRPr lang="zh-CN" altLang="en-US"/>
          </a:p>
        </p:txBody>
      </p:sp>
    </p:spTree>
    <p:extLst>
      <p:ext uri="{BB962C8B-B14F-4D97-AF65-F5344CB8AC3E}">
        <p14:creationId xmlns:p14="http://schemas.microsoft.com/office/powerpoint/2010/main" val="234277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Hello</a:t>
            </a:r>
            <a:r>
              <a:rPr lang="en-US" altLang="zh-CN" baseline="0" dirty="0"/>
              <a:t> everyone </a:t>
            </a:r>
            <a:r>
              <a:rPr lang="en-US" altLang="zh-CN" baseline="0" dirty="0" err="1"/>
              <a:t>im</a:t>
            </a:r>
            <a:r>
              <a:rPr lang="en-US" altLang="zh-CN" baseline="0" dirty="0"/>
              <a:t> </a:t>
            </a:r>
            <a:r>
              <a:rPr lang="en-US" altLang="zh-CN" baseline="0" dirty="0" err="1"/>
              <a:t>sunkai</a:t>
            </a:r>
            <a:r>
              <a:rPr lang="en-US" altLang="zh-CN" baseline="0" dirty="0"/>
              <a:t> and this is </a:t>
            </a:r>
            <a:r>
              <a:rPr lang="en-US" altLang="zh-CN" baseline="0" dirty="0" err="1"/>
              <a:t>guobaoshen</a:t>
            </a:r>
            <a:r>
              <a:rPr lang="en-US" altLang="zh-CN" baseline="0" dirty="0"/>
              <a:t>, today we will introduce lab 4 to help you familiar to </a:t>
            </a:r>
            <a:r>
              <a:rPr lang="en-US" altLang="zh-CN" baseline="0" dirty="0" err="1"/>
              <a:t>sql</a:t>
            </a:r>
            <a:r>
              <a:rPr lang="en-US" altLang="zh-CN" baseline="0" dirty="0"/>
              <a:t> query</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a:t>
            </a:fld>
            <a:endParaRPr lang="zh-CN" altLang="en-US"/>
          </a:p>
        </p:txBody>
      </p:sp>
    </p:spTree>
    <p:extLst>
      <p:ext uri="{BB962C8B-B14F-4D97-AF65-F5344CB8AC3E}">
        <p14:creationId xmlns:p14="http://schemas.microsoft.com/office/powerpoint/2010/main" val="1680642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放</a:t>
            </a:r>
            <a:r>
              <a:rPr lang="en-US" altLang="zh-CN" dirty="0" err="1"/>
              <a:t>github</a:t>
            </a:r>
            <a:r>
              <a:rPr lang="zh-CN" altLang="en-US" dirty="0"/>
              <a:t>截图及网址，分两部分，数据库 和</a:t>
            </a:r>
            <a:r>
              <a:rPr lang="en-US" altLang="zh-CN" dirty="0"/>
              <a:t>txt </a:t>
            </a:r>
            <a:r>
              <a:rPr lang="zh-CN" altLang="en-US" dirty="0"/>
              <a:t>，指出 并说明 兼容性问题</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10</a:t>
            </a:fld>
            <a:endParaRPr lang="zh-CN" altLang="en-US"/>
          </a:p>
        </p:txBody>
      </p:sp>
    </p:spTree>
    <p:extLst>
      <p:ext uri="{BB962C8B-B14F-4D97-AF65-F5344CB8AC3E}">
        <p14:creationId xmlns:p14="http://schemas.microsoft.com/office/powerpoint/2010/main" val="1753227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放</a:t>
            </a:r>
            <a:r>
              <a:rPr lang="en-US" altLang="zh-CN" dirty="0" err="1"/>
              <a:t>github</a:t>
            </a:r>
            <a:r>
              <a:rPr lang="zh-CN" altLang="en-US" dirty="0"/>
              <a:t>截图及网址，分两部分，数据库 和</a:t>
            </a:r>
            <a:r>
              <a:rPr lang="en-US" altLang="zh-CN" dirty="0"/>
              <a:t>txt </a:t>
            </a:r>
            <a:r>
              <a:rPr lang="zh-CN" altLang="en-US" dirty="0"/>
              <a:t>，指出 并说明 兼容性问题</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11</a:t>
            </a:fld>
            <a:endParaRPr lang="zh-CN" altLang="en-US"/>
          </a:p>
        </p:txBody>
      </p:sp>
    </p:spTree>
    <p:extLst>
      <p:ext uri="{BB962C8B-B14F-4D97-AF65-F5344CB8AC3E}">
        <p14:creationId xmlns:p14="http://schemas.microsoft.com/office/powerpoint/2010/main" val="2206590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放</a:t>
            </a:r>
            <a:r>
              <a:rPr lang="en-US" altLang="zh-CN" dirty="0" err="1"/>
              <a:t>github</a:t>
            </a:r>
            <a:r>
              <a:rPr lang="zh-CN" altLang="en-US" dirty="0"/>
              <a:t>截图及网址，分两部分，数据库 和</a:t>
            </a:r>
            <a:r>
              <a:rPr lang="en-US" altLang="zh-CN" dirty="0"/>
              <a:t>txt </a:t>
            </a:r>
            <a:r>
              <a:rPr lang="zh-CN" altLang="en-US" dirty="0"/>
              <a:t>，指出 并说明 兼容性问题</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12</a:t>
            </a:fld>
            <a:endParaRPr lang="zh-CN" altLang="en-US"/>
          </a:p>
        </p:txBody>
      </p:sp>
    </p:spTree>
    <p:extLst>
      <p:ext uri="{BB962C8B-B14F-4D97-AF65-F5344CB8AC3E}">
        <p14:creationId xmlns:p14="http://schemas.microsoft.com/office/powerpoint/2010/main" val="1121060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放</a:t>
            </a:r>
            <a:r>
              <a:rPr lang="en-US" altLang="zh-CN" dirty="0" err="1"/>
              <a:t>github</a:t>
            </a:r>
            <a:r>
              <a:rPr lang="zh-CN" altLang="en-US" dirty="0"/>
              <a:t>截图及网址，分两部分，数据库 和</a:t>
            </a:r>
            <a:r>
              <a:rPr lang="en-US" altLang="zh-CN" dirty="0"/>
              <a:t>txt </a:t>
            </a:r>
            <a:r>
              <a:rPr lang="zh-CN" altLang="en-US" dirty="0"/>
              <a:t>，指出 并说明 兼容性问题</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13</a:t>
            </a:fld>
            <a:endParaRPr lang="zh-CN" altLang="en-US"/>
          </a:p>
        </p:txBody>
      </p:sp>
    </p:spTree>
    <p:extLst>
      <p:ext uri="{BB962C8B-B14F-4D97-AF65-F5344CB8AC3E}">
        <p14:creationId xmlns:p14="http://schemas.microsoft.com/office/powerpoint/2010/main" val="1565045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放</a:t>
            </a:r>
            <a:r>
              <a:rPr lang="en-US" altLang="zh-CN" dirty="0" err="1"/>
              <a:t>github</a:t>
            </a:r>
            <a:r>
              <a:rPr lang="zh-CN" altLang="en-US" dirty="0"/>
              <a:t>截图及网址，分两部分，数据库 和</a:t>
            </a:r>
            <a:r>
              <a:rPr lang="en-US" altLang="zh-CN" dirty="0"/>
              <a:t>txt </a:t>
            </a:r>
            <a:r>
              <a:rPr lang="zh-CN" altLang="en-US" dirty="0"/>
              <a:t>，指出 并说明 兼容性问题</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14</a:t>
            </a:fld>
            <a:endParaRPr lang="zh-CN" altLang="en-US"/>
          </a:p>
        </p:txBody>
      </p:sp>
    </p:spTree>
    <p:extLst>
      <p:ext uri="{BB962C8B-B14F-4D97-AF65-F5344CB8AC3E}">
        <p14:creationId xmlns:p14="http://schemas.microsoft.com/office/powerpoint/2010/main" val="500387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放</a:t>
            </a:r>
            <a:r>
              <a:rPr lang="en-US" altLang="zh-CN" dirty="0" err="1"/>
              <a:t>github</a:t>
            </a:r>
            <a:r>
              <a:rPr lang="zh-CN" altLang="en-US" dirty="0"/>
              <a:t>截图及网址，分两部分，数据库 和</a:t>
            </a:r>
            <a:r>
              <a:rPr lang="en-US" altLang="zh-CN" dirty="0"/>
              <a:t>txt </a:t>
            </a:r>
            <a:r>
              <a:rPr lang="zh-CN" altLang="en-US" dirty="0"/>
              <a:t>，指出 并说明 兼容性问题</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15</a:t>
            </a:fld>
            <a:endParaRPr lang="zh-CN" altLang="en-US"/>
          </a:p>
        </p:txBody>
      </p:sp>
    </p:spTree>
    <p:extLst>
      <p:ext uri="{BB962C8B-B14F-4D97-AF65-F5344CB8AC3E}">
        <p14:creationId xmlns:p14="http://schemas.microsoft.com/office/powerpoint/2010/main" val="85400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一个仓库有多个雇员，每个雇员仅在一个仓库工作，一种零件只会被一个雇员负责，但一个雇员可以负责多个零件</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16</a:t>
            </a:fld>
            <a:endParaRPr lang="zh-CN" altLang="en-US"/>
          </a:p>
        </p:txBody>
      </p:sp>
    </p:spTree>
    <p:extLst>
      <p:ext uri="{BB962C8B-B14F-4D97-AF65-F5344CB8AC3E}">
        <p14:creationId xmlns:p14="http://schemas.microsoft.com/office/powerpoint/2010/main" val="276294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一个仓库有多个雇员，每个雇员仅在一个仓库工作，一种零件只会被一个雇员负责，但一个雇员可以负责多个零件</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17</a:t>
            </a:fld>
            <a:endParaRPr lang="zh-CN" altLang="en-US"/>
          </a:p>
        </p:txBody>
      </p:sp>
    </p:spTree>
    <p:extLst>
      <p:ext uri="{BB962C8B-B14F-4D97-AF65-F5344CB8AC3E}">
        <p14:creationId xmlns:p14="http://schemas.microsoft.com/office/powerpoint/2010/main" val="1909779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一个仓库有多个雇员，每个雇员仅在一个仓库工作，一种零件只会被一个雇员负责，但一个雇员可以负责多个零件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candidate key is the key that can uniquely identified one </a:t>
            </a:r>
            <a:r>
              <a:rPr lang="en-US" dirty="0" err="1"/>
              <a:t>record（relationship</a:t>
            </a:r>
            <a:r>
              <a:rPr lang="en-US" dirty="0"/>
              <a:t>）</a:t>
            </a:r>
            <a:br>
              <a:rPr lang="en-US" dirty="0"/>
            </a:br>
            <a:r>
              <a:rPr lang="zh-CN" altLang="en-US" dirty="0"/>
              <a:t>知道雇员</a:t>
            </a:r>
            <a:r>
              <a:rPr lang="en-US" altLang="zh-CN" dirty="0"/>
              <a:t>id</a:t>
            </a:r>
            <a:r>
              <a:rPr lang="zh-CN" altLang="en-US" dirty="0"/>
              <a:t>，能够确定工厂，然后再知道零件</a:t>
            </a:r>
            <a:r>
              <a:rPr lang="en-US" altLang="zh-CN" dirty="0"/>
              <a:t>id</a:t>
            </a:r>
            <a:r>
              <a:rPr lang="zh-CN" altLang="en-US" dirty="0"/>
              <a:t>，就能确定一条记录</a:t>
            </a:r>
            <a:br>
              <a:rPr lang="zh-CN" altLang="en-US" dirty="0"/>
            </a:br>
            <a:r>
              <a:rPr lang="zh-CN" altLang="en-US" dirty="0"/>
              <a:t>在一个工厂里面，知道零件</a:t>
            </a:r>
            <a:r>
              <a:rPr lang="en-US" altLang="zh-CN" dirty="0"/>
              <a:t>id</a:t>
            </a:r>
            <a:r>
              <a:rPr lang="zh-CN" altLang="en-US" dirty="0"/>
              <a:t>，也能确定雇员</a:t>
            </a:r>
            <a:r>
              <a:rPr lang="en-US" altLang="zh-CN" dirty="0"/>
              <a:t>id</a:t>
            </a:r>
            <a:br>
              <a:rPr lang="en-US" altLang="zh-CN" dirty="0"/>
            </a:br>
            <a:endParaRPr lang="en-US" dirty="0"/>
          </a:p>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18</a:t>
            </a:fld>
            <a:endParaRPr lang="zh-CN" altLang="en-US"/>
          </a:p>
        </p:txBody>
      </p:sp>
    </p:spTree>
    <p:extLst>
      <p:ext uri="{BB962C8B-B14F-4D97-AF65-F5344CB8AC3E}">
        <p14:creationId xmlns:p14="http://schemas.microsoft.com/office/powerpoint/2010/main" val="276255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 class has</a:t>
            </a:r>
            <a:r>
              <a:rPr lang="en-US" altLang="zh-CN" baseline="0" dirty="0"/>
              <a:t> 4 part . We will tell you how to </a:t>
            </a:r>
            <a:r>
              <a:rPr lang="en-US" altLang="zh-CN" sz="1200" b="1" dirty="0">
                <a:solidFill>
                  <a:srgbClr val="33339B"/>
                </a:solidFill>
                <a:latin typeface="Times New Roman" panose="02020603050405020304" pitchFamily="18" charset="0"/>
                <a:ea typeface="DengXian" panose="02010600030101010101" pitchFamily="2" charset="-122"/>
              </a:rPr>
              <a:t>Download lab2.accdb first. And</a:t>
            </a:r>
            <a:r>
              <a:rPr lang="en-US" altLang="zh-CN" sz="1200" b="1" baseline="0" dirty="0">
                <a:solidFill>
                  <a:srgbClr val="33339B"/>
                </a:solidFill>
                <a:latin typeface="Times New Roman" panose="02020603050405020304" pitchFamily="18" charset="0"/>
                <a:ea typeface="DengXian" panose="02010600030101010101" pitchFamily="2" charset="-122"/>
              </a:rPr>
              <a:t> we will introduce how to use </a:t>
            </a:r>
            <a:r>
              <a:rPr lang="en-US" altLang="zh-CN" sz="1200" b="1" baseline="0" dirty="0" err="1">
                <a:solidFill>
                  <a:srgbClr val="33339B"/>
                </a:solidFill>
                <a:latin typeface="Times New Roman" panose="02020603050405020304" pitchFamily="18" charset="0"/>
                <a:ea typeface="DengXian" panose="02010600030101010101" pitchFamily="2" charset="-122"/>
              </a:rPr>
              <a:t>sql</a:t>
            </a:r>
            <a:r>
              <a:rPr lang="en-US" altLang="zh-CN" sz="1200" b="1" baseline="0" dirty="0">
                <a:solidFill>
                  <a:srgbClr val="33339B"/>
                </a:solidFill>
                <a:latin typeface="Times New Roman" panose="02020603050405020304" pitchFamily="18" charset="0"/>
                <a:ea typeface="DengXian" panose="02010600030101010101" pitchFamily="2" charset="-122"/>
              </a:rPr>
              <a:t> in access step by step. Then we will give you 4 examples to </a:t>
            </a:r>
            <a:r>
              <a:rPr lang="en-US" altLang="zh-CN" sz="1200" b="1" dirty="0">
                <a:solidFill>
                  <a:srgbClr val="33339B"/>
                </a:solidFill>
                <a:latin typeface="Times New Roman" panose="02020603050405020304" pitchFamily="18" charset="0"/>
                <a:ea typeface="DengXian" panose="02010600030101010101" pitchFamily="2" charset="-122"/>
              </a:rPr>
              <a:t> </a:t>
            </a:r>
            <a:r>
              <a:rPr lang="en-US" altLang="zh-CN" sz="1200" b="1" dirty="0" err="1">
                <a:solidFill>
                  <a:srgbClr val="33339B"/>
                </a:solidFill>
                <a:latin typeface="Times New Roman" panose="02020603050405020304" pitchFamily="18" charset="0"/>
                <a:ea typeface="DengXian" panose="02010600030101010101" pitchFamily="2" charset="-122"/>
              </a:rPr>
              <a:t>practise</a:t>
            </a:r>
            <a:r>
              <a:rPr lang="en-US" altLang="zh-CN" sz="1200" b="1" dirty="0">
                <a:solidFill>
                  <a:srgbClr val="33339B"/>
                </a:solidFill>
                <a:latin typeface="Times New Roman" panose="02020603050405020304" pitchFamily="18" charset="0"/>
                <a:ea typeface="DengXian" panose="02010600030101010101" pitchFamily="2" charset="-122"/>
              </a:rPr>
              <a:t>. Finally</a:t>
            </a:r>
            <a:r>
              <a:rPr lang="en-US" altLang="zh-CN" sz="1200" b="1" baseline="0" dirty="0">
                <a:solidFill>
                  <a:srgbClr val="33339B"/>
                </a:solidFill>
                <a:latin typeface="Times New Roman" panose="02020603050405020304" pitchFamily="18" charset="0"/>
                <a:ea typeface="DengXian" panose="02010600030101010101" pitchFamily="2" charset="-122"/>
              </a:rPr>
              <a:t>  part4 is assignment2, and  please finish it under class and hand in it in 2 weeks.</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a:t>
            </a:fld>
            <a:endParaRPr lang="zh-CN" altLang="en-US"/>
          </a:p>
        </p:txBody>
      </p:sp>
    </p:spTree>
    <p:extLst>
      <p:ext uri="{BB962C8B-B14F-4D97-AF65-F5344CB8AC3E}">
        <p14:creationId xmlns:p14="http://schemas.microsoft.com/office/powerpoint/2010/main" val="403569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 class has</a:t>
            </a:r>
            <a:r>
              <a:rPr lang="en-US" altLang="zh-CN" baseline="0" dirty="0"/>
              <a:t> 4 part . We will tell you how to </a:t>
            </a:r>
            <a:r>
              <a:rPr lang="en-US" altLang="zh-CN" sz="1200" b="1" dirty="0">
                <a:solidFill>
                  <a:srgbClr val="33339B"/>
                </a:solidFill>
                <a:latin typeface="Times New Roman" panose="02020603050405020304" pitchFamily="18" charset="0"/>
                <a:ea typeface="DengXian" panose="02010600030101010101" pitchFamily="2" charset="-122"/>
              </a:rPr>
              <a:t>Download lab2.accdb first. And</a:t>
            </a:r>
            <a:r>
              <a:rPr lang="en-US" altLang="zh-CN" sz="1200" b="1" baseline="0" dirty="0">
                <a:solidFill>
                  <a:srgbClr val="33339B"/>
                </a:solidFill>
                <a:latin typeface="Times New Roman" panose="02020603050405020304" pitchFamily="18" charset="0"/>
                <a:ea typeface="DengXian" panose="02010600030101010101" pitchFamily="2" charset="-122"/>
              </a:rPr>
              <a:t> we will introduce how to use </a:t>
            </a:r>
            <a:r>
              <a:rPr lang="en-US" altLang="zh-CN" sz="1200" b="1" baseline="0" dirty="0" err="1">
                <a:solidFill>
                  <a:srgbClr val="33339B"/>
                </a:solidFill>
                <a:latin typeface="Times New Roman" panose="02020603050405020304" pitchFamily="18" charset="0"/>
                <a:ea typeface="DengXian" panose="02010600030101010101" pitchFamily="2" charset="-122"/>
              </a:rPr>
              <a:t>sql</a:t>
            </a:r>
            <a:r>
              <a:rPr lang="en-US" altLang="zh-CN" sz="1200" b="1" baseline="0" dirty="0">
                <a:solidFill>
                  <a:srgbClr val="33339B"/>
                </a:solidFill>
                <a:latin typeface="Times New Roman" panose="02020603050405020304" pitchFamily="18" charset="0"/>
                <a:ea typeface="DengXian" panose="02010600030101010101" pitchFamily="2" charset="-122"/>
              </a:rPr>
              <a:t> in access step by step. Then we will give you 4 examples to </a:t>
            </a:r>
            <a:r>
              <a:rPr lang="en-US" altLang="zh-CN" sz="1200" b="1" dirty="0">
                <a:solidFill>
                  <a:srgbClr val="33339B"/>
                </a:solidFill>
                <a:latin typeface="Times New Roman" panose="02020603050405020304" pitchFamily="18" charset="0"/>
                <a:ea typeface="DengXian" panose="02010600030101010101" pitchFamily="2" charset="-122"/>
              </a:rPr>
              <a:t> </a:t>
            </a:r>
            <a:r>
              <a:rPr lang="en-US" altLang="zh-CN" sz="1200" b="1" dirty="0" err="1">
                <a:solidFill>
                  <a:srgbClr val="33339B"/>
                </a:solidFill>
                <a:latin typeface="Times New Roman" panose="02020603050405020304" pitchFamily="18" charset="0"/>
                <a:ea typeface="DengXian" panose="02010600030101010101" pitchFamily="2" charset="-122"/>
              </a:rPr>
              <a:t>practise</a:t>
            </a:r>
            <a:r>
              <a:rPr lang="en-US" altLang="zh-CN" sz="1200" b="1" dirty="0">
                <a:solidFill>
                  <a:srgbClr val="33339B"/>
                </a:solidFill>
                <a:latin typeface="Times New Roman" panose="02020603050405020304" pitchFamily="18" charset="0"/>
                <a:ea typeface="DengXian" panose="02010600030101010101" pitchFamily="2" charset="-122"/>
              </a:rPr>
              <a:t>. Finally</a:t>
            </a:r>
            <a:r>
              <a:rPr lang="en-US" altLang="zh-CN" sz="1200" b="1" baseline="0" dirty="0">
                <a:solidFill>
                  <a:srgbClr val="33339B"/>
                </a:solidFill>
                <a:latin typeface="Times New Roman" panose="02020603050405020304" pitchFamily="18" charset="0"/>
                <a:ea typeface="DengXian" panose="02010600030101010101" pitchFamily="2" charset="-122"/>
              </a:rPr>
              <a:t>  part4 is assignment2, and  please finish it under class and hand in it in 2 weeks.</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3</a:t>
            </a:fld>
            <a:endParaRPr lang="zh-CN" altLang="en-US"/>
          </a:p>
        </p:txBody>
      </p:sp>
    </p:spTree>
    <p:extLst>
      <p:ext uri="{BB962C8B-B14F-4D97-AF65-F5344CB8AC3E}">
        <p14:creationId xmlns:p14="http://schemas.microsoft.com/office/powerpoint/2010/main" val="2730126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和之前的</a:t>
            </a:r>
            <a:r>
              <a:rPr lang="en-US" altLang="zh-CN" dirty="0"/>
              <a:t>boat sailor reserve</a:t>
            </a:r>
            <a:r>
              <a:rPr lang="zh-CN" altLang="en-US" dirty="0"/>
              <a:t>表类似</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4</a:t>
            </a:fld>
            <a:endParaRPr lang="zh-CN" altLang="en-US"/>
          </a:p>
        </p:txBody>
      </p:sp>
    </p:spTree>
    <p:extLst>
      <p:ext uri="{BB962C8B-B14F-4D97-AF65-F5344CB8AC3E}">
        <p14:creationId xmlns:p14="http://schemas.microsoft.com/office/powerpoint/2010/main" val="1002610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一个表就可以了 因为</a:t>
            </a:r>
            <a:r>
              <a:rPr lang="en-US" altLang="zh-CN" dirty="0"/>
              <a:t>borrow</a:t>
            </a:r>
            <a:r>
              <a:rPr lang="zh-CN" altLang="en-US" dirty="0"/>
              <a:t>有</a:t>
            </a:r>
            <a:r>
              <a:rPr lang="en-US" altLang="zh-CN" dirty="0" err="1"/>
              <a:t>sid</a:t>
            </a:r>
            <a:r>
              <a:rPr lang="zh-CN" altLang="en-US" dirty="0"/>
              <a:t>这一</a:t>
            </a:r>
            <a:r>
              <a:rPr lang="en-US" altLang="zh-CN" dirty="0"/>
              <a:t>row</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5</a:t>
            </a:fld>
            <a:endParaRPr lang="zh-CN" altLang="en-US"/>
          </a:p>
        </p:txBody>
      </p:sp>
    </p:spTree>
    <p:extLst>
      <p:ext uri="{BB962C8B-B14F-4D97-AF65-F5344CB8AC3E}">
        <p14:creationId xmlns:p14="http://schemas.microsoft.com/office/powerpoint/2010/main" val="192922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一个表就可以了 因为</a:t>
            </a:r>
            <a:r>
              <a:rPr lang="en-US" altLang="zh-CN" dirty="0"/>
              <a:t>borrow</a:t>
            </a:r>
            <a:r>
              <a:rPr lang="zh-CN" altLang="en-US" dirty="0"/>
              <a:t>有</a:t>
            </a:r>
            <a:r>
              <a:rPr lang="en-US" altLang="zh-CN" dirty="0" err="1"/>
              <a:t>sid</a:t>
            </a:r>
            <a:r>
              <a:rPr lang="zh-CN" altLang="en-US" dirty="0"/>
              <a:t>这一</a:t>
            </a:r>
            <a:r>
              <a:rPr lang="en-US" altLang="zh-CN" dirty="0"/>
              <a:t>row</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6</a:t>
            </a:fld>
            <a:endParaRPr lang="zh-CN" altLang="en-US"/>
          </a:p>
        </p:txBody>
      </p:sp>
    </p:spTree>
    <p:extLst>
      <p:ext uri="{BB962C8B-B14F-4D97-AF65-F5344CB8AC3E}">
        <p14:creationId xmlns:p14="http://schemas.microsoft.com/office/powerpoint/2010/main" val="3204324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dirty="0"/>
              <a:t>Cs means computer science it’s a department</a:t>
            </a:r>
            <a:r>
              <a:rPr lang="zh-CN" altLang="en-US" dirty="0"/>
              <a:t>，</a:t>
            </a:r>
            <a:r>
              <a:rPr lang="en-US" altLang="zh-CN" dirty="0"/>
              <a:t>and you need to know we find </a:t>
            </a:r>
            <a:r>
              <a:rPr lang="en-US" altLang="zh-CN" dirty="0" err="1"/>
              <a:t>girl·s</a:t>
            </a:r>
            <a:r>
              <a:rPr lang="en-US" altLang="zh-CN" dirty="0"/>
              <a:t> name so gender should be </a:t>
            </a:r>
            <a:r>
              <a:rPr lang="zh-CN" altLang="en-US" dirty="0"/>
              <a:t>“</a:t>
            </a:r>
            <a:r>
              <a:rPr lang="en-US" altLang="zh-CN" dirty="0"/>
              <a:t>F</a:t>
            </a:r>
            <a:r>
              <a:rPr lang="zh-CN" altLang="en-US" dirty="0"/>
              <a:t>‘’</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7</a:t>
            </a:fld>
            <a:endParaRPr lang="zh-CN" altLang="en-US"/>
          </a:p>
        </p:txBody>
      </p:sp>
    </p:spTree>
    <p:extLst>
      <p:ext uri="{BB962C8B-B14F-4D97-AF65-F5344CB8AC3E}">
        <p14:creationId xmlns:p14="http://schemas.microsoft.com/office/powerpoint/2010/main" val="219700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放</a:t>
            </a:r>
            <a:r>
              <a:rPr lang="en-US" altLang="zh-CN" dirty="0" err="1"/>
              <a:t>github</a:t>
            </a:r>
            <a:r>
              <a:rPr lang="zh-CN" altLang="en-US" dirty="0"/>
              <a:t>截图及网址，分两部分，数据库 和</a:t>
            </a:r>
            <a:r>
              <a:rPr lang="en-US" altLang="zh-CN" dirty="0"/>
              <a:t>txt </a:t>
            </a:r>
            <a:r>
              <a:rPr lang="zh-CN" altLang="en-US" dirty="0"/>
              <a:t>，指出 并说明 兼容性问题</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8</a:t>
            </a:fld>
            <a:endParaRPr lang="zh-CN" altLang="en-US"/>
          </a:p>
        </p:txBody>
      </p:sp>
    </p:spTree>
    <p:extLst>
      <p:ext uri="{BB962C8B-B14F-4D97-AF65-F5344CB8AC3E}">
        <p14:creationId xmlns:p14="http://schemas.microsoft.com/office/powerpoint/2010/main" val="254297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a:t>放</a:t>
            </a:r>
            <a:r>
              <a:rPr lang="en-US" altLang="zh-CN" dirty="0" err="1"/>
              <a:t>github</a:t>
            </a:r>
            <a:r>
              <a:rPr lang="zh-CN" altLang="en-US" dirty="0"/>
              <a:t>截图及网址，分两部分，数据库 和</a:t>
            </a:r>
            <a:r>
              <a:rPr lang="en-US" altLang="zh-CN" dirty="0"/>
              <a:t>txt </a:t>
            </a:r>
            <a:r>
              <a:rPr lang="zh-CN" altLang="en-US" dirty="0"/>
              <a:t>，指出 并说明 兼容性问题</a:t>
            </a:r>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9</a:t>
            </a:fld>
            <a:endParaRPr lang="zh-CN" altLang="en-US"/>
          </a:p>
        </p:txBody>
      </p:sp>
    </p:spTree>
    <p:extLst>
      <p:ext uri="{BB962C8B-B14F-4D97-AF65-F5344CB8AC3E}">
        <p14:creationId xmlns:p14="http://schemas.microsoft.com/office/powerpoint/2010/main" val="246960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56173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89506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53845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383147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B98DCF68-D170-434F-B658-1E279E488BA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227573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98DCF68-D170-434F-B658-1E279E488BAD}"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375009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98DCF68-D170-434F-B658-1E279E488BAD}"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71832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98DCF68-D170-434F-B658-1E279E488BAD}"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5844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DCF68-D170-434F-B658-1E279E488BAD}"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271396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98DCF68-D170-434F-B658-1E279E488BAD}"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89968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98DCF68-D170-434F-B658-1E279E488BAD}"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29837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DCF68-D170-434F-B658-1E279E488BAD}" type="datetimeFigureOut">
              <a:rPr lang="en-US" smtClean="0"/>
              <a:t>11/13/2019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8F302-E557-4BC3-87C7-BCBD3AD1B54C}" type="slidenum">
              <a:rPr lang="en-US" smtClean="0"/>
              <a:t>‹#›</a:t>
            </a:fld>
            <a:endParaRPr lang="en-US"/>
          </a:p>
        </p:txBody>
      </p:sp>
    </p:spTree>
    <p:extLst>
      <p:ext uri="{BB962C8B-B14F-4D97-AF65-F5344CB8AC3E}">
        <p14:creationId xmlns:p14="http://schemas.microsoft.com/office/powerpoint/2010/main" val="2883737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Lab 4</a:t>
            </a:r>
            <a:endParaRPr lang="zh-CN" altLang="en-US" dirty="0"/>
          </a:p>
        </p:txBody>
      </p:sp>
    </p:spTree>
    <p:extLst>
      <p:ext uri="{BB962C8B-B14F-4D97-AF65-F5344CB8AC3E}">
        <p14:creationId xmlns:p14="http://schemas.microsoft.com/office/powerpoint/2010/main" val="427894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difficult Question 3 </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2" name="文本框 1">
            <a:extLst>
              <a:ext uri="{FF2B5EF4-FFF2-40B4-BE49-F238E27FC236}">
                <a16:creationId xmlns:a16="http://schemas.microsoft.com/office/drawing/2014/main" id="{0C40B206-DF30-4FB4-BEEB-853D0E8E8F42}"/>
              </a:ext>
            </a:extLst>
          </p:cNvPr>
          <p:cNvSpPr txBox="1"/>
          <p:nvPr/>
        </p:nvSpPr>
        <p:spPr>
          <a:xfrm>
            <a:off x="1360117" y="2610351"/>
            <a:ext cx="5600700" cy="3108543"/>
          </a:xfrm>
          <a:prstGeom prst="rect">
            <a:avLst/>
          </a:prstGeom>
          <a:noFill/>
        </p:spPr>
        <p:txBody>
          <a:bodyPr wrap="none" rtlCol="0">
            <a:spAutoFit/>
          </a:bodyPr>
          <a:lstStyle/>
          <a:p>
            <a:r>
              <a:rPr lang="en-US" sz="2800" dirty="0"/>
              <a:t>SELECT DISTINCT S.SNAME </a:t>
            </a:r>
          </a:p>
          <a:p>
            <a:r>
              <a:rPr lang="en-US" sz="2800" dirty="0"/>
              <a:t>FROM STUDENT AS S, BORROW AS B </a:t>
            </a:r>
          </a:p>
          <a:p>
            <a:r>
              <a:rPr lang="en-US" sz="2800" dirty="0"/>
              <a:t>WHERE S.SID=B.SID AND B.SID IN (</a:t>
            </a:r>
          </a:p>
          <a:p>
            <a:r>
              <a:rPr lang="en-US" sz="2800" dirty="0"/>
              <a:t>SELECT TOP 1 SID </a:t>
            </a:r>
          </a:p>
          <a:p>
            <a:r>
              <a:rPr lang="en-US" sz="2800" dirty="0"/>
              <a:t>FROM BORROW </a:t>
            </a:r>
          </a:p>
          <a:p>
            <a:r>
              <a:rPr lang="en-US" sz="2800" dirty="0"/>
              <a:t>GROUP BY SID</a:t>
            </a:r>
          </a:p>
          <a:p>
            <a:r>
              <a:rPr lang="en-US" sz="2800" dirty="0"/>
              <a:t>ORDER BY COUNT(*) DESC)</a:t>
            </a:r>
          </a:p>
        </p:txBody>
      </p:sp>
    </p:spTree>
    <p:extLst>
      <p:ext uri="{BB962C8B-B14F-4D97-AF65-F5344CB8AC3E}">
        <p14:creationId xmlns:p14="http://schemas.microsoft.com/office/powerpoint/2010/main" val="60117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SQL Statements</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3" name="Rectangle 2"/>
          <p:cNvSpPr/>
          <p:nvPr/>
        </p:nvSpPr>
        <p:spPr>
          <a:xfrm>
            <a:off x="982686" y="2311457"/>
            <a:ext cx="7378264" cy="2608535"/>
          </a:xfrm>
          <a:prstGeom prst="rect">
            <a:avLst/>
          </a:prstGeom>
        </p:spPr>
        <p:txBody>
          <a:bodyPr wrap="square">
            <a:spAutoFit/>
          </a:bodyPr>
          <a:lstStyle/>
          <a:p>
            <a:pPr marL="428615" indent="-428615">
              <a:lnSpc>
                <a:spcPct val="150000"/>
              </a:lnSpc>
              <a:buFont typeface="Wingdings" panose="05000000000000000000" pitchFamily="2" charset="2"/>
              <a:buChar char="§"/>
            </a:pPr>
            <a:r>
              <a:rPr lang="en-US" altLang="zh-CN" sz="2800" b="1" dirty="0"/>
              <a:t>Question 4: </a:t>
            </a:r>
          </a:p>
          <a:p>
            <a:pPr>
              <a:lnSpc>
                <a:spcPct val="150000"/>
              </a:lnSpc>
            </a:pPr>
            <a:r>
              <a:rPr lang="en-US" sz="2800" b="1" dirty="0"/>
              <a:t>How to find the name of book which is borrowed only once and print student`s name who borrows this book</a:t>
            </a:r>
            <a:r>
              <a:rPr lang="en-US" altLang="zh-CN" sz="2800" b="1" dirty="0"/>
              <a:t>.</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17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difficult Question 4 </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2" name="文本框 1">
            <a:extLst>
              <a:ext uri="{FF2B5EF4-FFF2-40B4-BE49-F238E27FC236}">
                <a16:creationId xmlns:a16="http://schemas.microsoft.com/office/drawing/2014/main" id="{0C40B206-DF30-4FB4-BEEB-853D0E8E8F42}"/>
              </a:ext>
            </a:extLst>
          </p:cNvPr>
          <p:cNvSpPr txBox="1"/>
          <p:nvPr/>
        </p:nvSpPr>
        <p:spPr>
          <a:xfrm>
            <a:off x="621411" y="1953600"/>
            <a:ext cx="8522589" cy="4031873"/>
          </a:xfrm>
          <a:prstGeom prst="rect">
            <a:avLst/>
          </a:prstGeom>
          <a:noFill/>
        </p:spPr>
        <p:txBody>
          <a:bodyPr wrap="none" rtlCol="0">
            <a:spAutoFit/>
          </a:bodyPr>
          <a:lstStyle/>
          <a:p>
            <a:r>
              <a:rPr lang="en-US" sz="3200" dirty="0"/>
              <a:t>SELECT B1.BNAME,S.SNAME</a:t>
            </a:r>
          </a:p>
          <a:p>
            <a:r>
              <a:rPr lang="en-US" sz="3200" dirty="0"/>
              <a:t>FROM BOOK AS B1,STUDENT AS S,BORROW AS B2</a:t>
            </a:r>
          </a:p>
          <a:p>
            <a:r>
              <a:rPr lang="en-US" sz="3200" dirty="0"/>
              <a:t>WHERE B1.BID=B2.BID </a:t>
            </a:r>
          </a:p>
          <a:p>
            <a:r>
              <a:rPr lang="en-US" sz="3200" dirty="0"/>
              <a:t>AND S.SID=B2.SID AND B2.BID IN(</a:t>
            </a:r>
          </a:p>
          <a:p>
            <a:r>
              <a:rPr lang="en-US" sz="3200" dirty="0"/>
              <a:t>SELECT BID </a:t>
            </a:r>
          </a:p>
          <a:p>
            <a:r>
              <a:rPr lang="en-US" sz="3200" dirty="0"/>
              <a:t>FROM BORROW</a:t>
            </a:r>
          </a:p>
          <a:p>
            <a:r>
              <a:rPr lang="en-US" sz="3200" dirty="0"/>
              <a:t>GROUP BY BID</a:t>
            </a:r>
          </a:p>
          <a:p>
            <a:r>
              <a:rPr lang="en-US" sz="3200" dirty="0"/>
              <a:t>HAVING COUNT(*)=1)</a:t>
            </a:r>
          </a:p>
        </p:txBody>
      </p:sp>
    </p:spTree>
    <p:extLst>
      <p:ext uri="{BB962C8B-B14F-4D97-AF65-F5344CB8AC3E}">
        <p14:creationId xmlns:p14="http://schemas.microsoft.com/office/powerpoint/2010/main" val="297870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SQL Statements</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3" name="Rectangle 2"/>
          <p:cNvSpPr/>
          <p:nvPr/>
        </p:nvSpPr>
        <p:spPr>
          <a:xfrm>
            <a:off x="982686" y="2311457"/>
            <a:ext cx="7378264" cy="2608535"/>
          </a:xfrm>
          <a:prstGeom prst="rect">
            <a:avLst/>
          </a:prstGeom>
        </p:spPr>
        <p:txBody>
          <a:bodyPr wrap="square">
            <a:spAutoFit/>
          </a:bodyPr>
          <a:lstStyle/>
          <a:p>
            <a:pPr marL="428615" indent="-428615">
              <a:lnSpc>
                <a:spcPct val="150000"/>
              </a:lnSpc>
              <a:buFont typeface="Wingdings" panose="05000000000000000000" pitchFamily="2" charset="2"/>
              <a:buChar char="§"/>
            </a:pPr>
            <a:r>
              <a:rPr lang="en-US" altLang="zh-CN" sz="2800" b="1" dirty="0"/>
              <a:t>Question 5: </a:t>
            </a:r>
          </a:p>
          <a:p>
            <a:pPr>
              <a:lnSpc>
                <a:spcPct val="150000"/>
              </a:lnSpc>
            </a:pPr>
            <a:r>
              <a:rPr lang="en-US" sz="2800" b="1" dirty="0"/>
              <a:t>How to find the name of student who borrows the books including all books that student(</a:t>
            </a:r>
            <a:r>
              <a:rPr lang="en-US" sz="2800" b="1" dirty="0" err="1"/>
              <a:t>sid</a:t>
            </a:r>
            <a:r>
              <a:rPr lang="en-US" sz="2800" b="1" dirty="0"/>
              <a:t> = 111) borrows</a:t>
            </a:r>
            <a:r>
              <a:rPr lang="en-US" altLang="zh-CN" sz="2800" b="1" dirty="0"/>
              <a:t>.</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37833" y="487891"/>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a:t>
            </a:r>
            <a:r>
              <a:rPr lang="en-US" altLang="zh-CN" sz="3200" b="1" dirty="0" err="1">
                <a:solidFill>
                  <a:srgbClr val="33339B"/>
                </a:solidFill>
                <a:latin typeface="Times New Roman" panose="02020603050405020304" pitchFamily="18" charset="0"/>
                <a:ea typeface="DengXian" panose="02010600030101010101" pitchFamily="2" charset="-122"/>
              </a:rPr>
              <a:t>difficul</a:t>
            </a:r>
            <a:r>
              <a:rPr lang="en-US" altLang="zh-CN" sz="3200" b="1" dirty="0">
                <a:solidFill>
                  <a:srgbClr val="33339B"/>
                </a:solidFill>
                <a:latin typeface="Times New Roman" panose="02020603050405020304" pitchFamily="18" charset="0"/>
                <a:ea typeface="DengXian" panose="02010600030101010101" pitchFamily="2" charset="-122"/>
              </a:rPr>
              <a:t> Question 5 </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2" name="文本框 1">
            <a:extLst>
              <a:ext uri="{FF2B5EF4-FFF2-40B4-BE49-F238E27FC236}">
                <a16:creationId xmlns:a16="http://schemas.microsoft.com/office/drawing/2014/main" id="{0C40B206-DF30-4FB4-BEEB-853D0E8E8F42}"/>
              </a:ext>
            </a:extLst>
          </p:cNvPr>
          <p:cNvSpPr txBox="1"/>
          <p:nvPr/>
        </p:nvSpPr>
        <p:spPr>
          <a:xfrm>
            <a:off x="1137833" y="1261484"/>
            <a:ext cx="5635004" cy="5262979"/>
          </a:xfrm>
          <a:prstGeom prst="rect">
            <a:avLst/>
          </a:prstGeom>
          <a:noFill/>
        </p:spPr>
        <p:txBody>
          <a:bodyPr wrap="none" rtlCol="0">
            <a:spAutoFit/>
          </a:bodyPr>
          <a:lstStyle/>
          <a:p>
            <a:r>
              <a:rPr lang="en-US" sz="2800" dirty="0"/>
              <a:t>SELECT </a:t>
            </a:r>
            <a:r>
              <a:rPr lang="en-US" sz="2800" dirty="0" err="1"/>
              <a:t>sname</a:t>
            </a:r>
            <a:r>
              <a:rPr lang="en-US" sz="2800" dirty="0"/>
              <a:t> </a:t>
            </a:r>
          </a:p>
          <a:p>
            <a:r>
              <a:rPr lang="en-US" sz="2800" dirty="0"/>
              <a:t>FROM Student</a:t>
            </a:r>
          </a:p>
          <a:p>
            <a:r>
              <a:rPr lang="en-US" altLang="zh-CN" sz="2800" dirty="0"/>
              <a:t>WHERE</a:t>
            </a:r>
            <a:r>
              <a:rPr lang="en-US" sz="2800" dirty="0"/>
              <a:t> </a:t>
            </a:r>
            <a:r>
              <a:rPr lang="en-US" sz="2800" dirty="0" err="1"/>
              <a:t>sid</a:t>
            </a:r>
            <a:r>
              <a:rPr lang="en-US" sz="2800" dirty="0"/>
              <a:t> IN</a:t>
            </a:r>
          </a:p>
          <a:p>
            <a:r>
              <a:rPr lang="en-US" sz="2800" dirty="0"/>
              <a:t>(SELECT DISTINCT SID</a:t>
            </a:r>
          </a:p>
          <a:p>
            <a:r>
              <a:rPr lang="en-US" sz="2800" dirty="0"/>
              <a:t>FROM BORROW AS X</a:t>
            </a:r>
          </a:p>
          <a:p>
            <a:r>
              <a:rPr lang="en-US" sz="2800" dirty="0"/>
              <a:t>WHERE NOT EXISTS (</a:t>
            </a:r>
          </a:p>
          <a:p>
            <a:r>
              <a:rPr lang="en-US" sz="2800" dirty="0"/>
              <a:t>SELECT * </a:t>
            </a:r>
          </a:p>
          <a:p>
            <a:r>
              <a:rPr lang="en-US" sz="2800" dirty="0"/>
              <a:t>FROM BORROW AS Y</a:t>
            </a:r>
          </a:p>
          <a:p>
            <a:r>
              <a:rPr lang="en-US" sz="2800" dirty="0"/>
              <a:t>WHERE Y.SID=111 AND NOT EXISTS (</a:t>
            </a:r>
          </a:p>
          <a:p>
            <a:r>
              <a:rPr lang="en-US" sz="2800" dirty="0"/>
              <a:t>SELECT * FROM BORROW AS Z</a:t>
            </a:r>
          </a:p>
          <a:p>
            <a:r>
              <a:rPr lang="en-US" sz="2800" dirty="0"/>
              <a:t>WHERE Z.SID=X.SID AND Z.BID=Y.BID)</a:t>
            </a:r>
          </a:p>
          <a:p>
            <a:r>
              <a:rPr lang="en-US" sz="2800" dirty="0"/>
              <a:t>));</a:t>
            </a:r>
          </a:p>
        </p:txBody>
      </p:sp>
    </p:spTree>
    <p:extLst>
      <p:ext uri="{BB962C8B-B14F-4D97-AF65-F5344CB8AC3E}">
        <p14:creationId xmlns:p14="http://schemas.microsoft.com/office/powerpoint/2010/main" val="85467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37833" y="487891"/>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a:t>
            </a:r>
            <a:r>
              <a:rPr lang="en-US" altLang="zh-CN" sz="3200" b="1" dirty="0" err="1">
                <a:solidFill>
                  <a:srgbClr val="33339B"/>
                </a:solidFill>
                <a:latin typeface="Times New Roman" panose="02020603050405020304" pitchFamily="18" charset="0"/>
                <a:ea typeface="DengXian" panose="02010600030101010101" pitchFamily="2" charset="-122"/>
              </a:rPr>
              <a:t>difficul</a:t>
            </a:r>
            <a:r>
              <a:rPr lang="en-US" altLang="zh-CN" sz="3200" b="1" dirty="0">
                <a:solidFill>
                  <a:srgbClr val="33339B"/>
                </a:solidFill>
                <a:latin typeface="Times New Roman" panose="02020603050405020304" pitchFamily="18" charset="0"/>
                <a:ea typeface="DengXian" panose="02010600030101010101" pitchFamily="2" charset="-122"/>
              </a:rPr>
              <a:t> Question 5 </a:t>
            </a:r>
            <a:endParaRPr lang="en-US" sz="3000" b="1" dirty="0">
              <a:solidFill>
                <a:srgbClr val="33339B"/>
              </a:solidFill>
              <a:latin typeface="Times New Roman" panose="02020603050405020304" pitchFamily="18" charset="0"/>
              <a:ea typeface="DengXian" panose="02010600030101010101" pitchFamily="2" charset="-122"/>
            </a:endParaRPr>
          </a:p>
        </p:txBody>
      </p:sp>
      <p:pic>
        <p:nvPicPr>
          <p:cNvPr id="4" name="Picture 3">
            <a:extLst>
              <a:ext uri="{FF2B5EF4-FFF2-40B4-BE49-F238E27FC236}">
                <a16:creationId xmlns:a16="http://schemas.microsoft.com/office/drawing/2014/main" id="{091128BC-EAB5-407B-98C7-401C9C280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249" y="1898270"/>
            <a:ext cx="6663501" cy="4241071"/>
          </a:xfrm>
          <a:prstGeom prst="rect">
            <a:avLst/>
          </a:prstGeom>
        </p:spPr>
      </p:pic>
    </p:spTree>
    <p:extLst>
      <p:ext uri="{BB962C8B-B14F-4D97-AF65-F5344CB8AC3E}">
        <p14:creationId xmlns:p14="http://schemas.microsoft.com/office/powerpoint/2010/main" val="378357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3. </a:t>
            </a:r>
            <a:r>
              <a:rPr lang="en-US" altLang="zh-CN" sz="3200" b="1" dirty="0">
                <a:solidFill>
                  <a:srgbClr val="33339B"/>
                </a:solidFill>
                <a:latin typeface="Times New Roman" panose="02020603050405020304" pitchFamily="18" charset="0"/>
                <a:ea typeface="DengXian" panose="02010600030101010101" pitchFamily="2" charset="-122"/>
              </a:rPr>
              <a:t>Analysis of Question 5</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3" name="Rectangle 2"/>
          <p:cNvSpPr/>
          <p:nvPr/>
        </p:nvSpPr>
        <p:spPr>
          <a:xfrm>
            <a:off x="982686" y="2311457"/>
            <a:ext cx="7378264" cy="4477636"/>
          </a:xfrm>
          <a:prstGeom prst="rect">
            <a:avLst/>
          </a:prstGeom>
        </p:spPr>
        <p:txBody>
          <a:bodyPr wrap="square">
            <a:spAutoFit/>
          </a:bodyPr>
          <a:lstStyle/>
          <a:p>
            <a:pPr lvl="1"/>
            <a:r>
              <a:rPr lang="en-US" altLang="zh-CN" sz="2800" b="1" dirty="0"/>
              <a:t>Question 5.a: </a:t>
            </a:r>
          </a:p>
          <a:p>
            <a:pPr lvl="1"/>
            <a:endParaRPr lang="en-US" altLang="zh-CN" sz="2800" b="1" dirty="0"/>
          </a:p>
          <a:p>
            <a:pPr lvl="1"/>
            <a:r>
              <a:rPr lang="en-US" sz="3600" dirty="0"/>
              <a:t>There is a borrow table and the data schema is as follows:</a:t>
            </a:r>
            <a:endParaRPr lang="en-US" sz="2800" dirty="0"/>
          </a:p>
          <a:p>
            <a:r>
              <a:rPr lang="en-US" sz="3600" dirty="0"/>
              <a:t>	Borrow(</a:t>
            </a:r>
            <a:r>
              <a:rPr lang="en-US" sz="3600" dirty="0" err="1"/>
              <a:t>studentID</a:t>
            </a:r>
            <a:r>
              <a:rPr lang="en-US" sz="3600" dirty="0"/>
              <a:t>, </a:t>
            </a:r>
            <a:r>
              <a:rPr lang="en-US" sz="3600" dirty="0" err="1"/>
              <a:t>bookID</a:t>
            </a:r>
            <a:r>
              <a:rPr lang="en-US" sz="3600" dirty="0"/>
              <a:t>, date)</a:t>
            </a:r>
          </a:p>
          <a:p>
            <a:endParaRPr lang="en-US" sz="2800" dirty="0"/>
          </a:p>
          <a:p>
            <a:r>
              <a:rPr lang="en-US" sz="2800" dirty="0"/>
              <a:t>             ALL</a:t>
            </a:r>
          </a:p>
          <a:p>
            <a:r>
              <a:rPr lang="en-US" sz="2800" dirty="0"/>
              <a:t>             or &lt;</a:t>
            </a:r>
            <a:r>
              <a:rPr lang="en-US" sz="2800" dirty="0" err="1"/>
              <a:t>bookID</a:t>
            </a:r>
            <a:r>
              <a:rPr lang="en-US" sz="2800" dirty="0"/>
              <a:t>, data&gt;</a:t>
            </a:r>
          </a:p>
          <a:p>
            <a:pPr marL="428615" indent="-428615">
              <a:lnSpc>
                <a:spcPct val="150000"/>
              </a:lnSpc>
              <a:buFont typeface="Wingdings" panose="05000000000000000000" pitchFamily="2" charset="2"/>
              <a:buChar char="§"/>
            </a:pPr>
            <a:endParaRPr lang="en-US" altLang="zh-CN"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99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3. </a:t>
            </a:r>
            <a:r>
              <a:rPr lang="en-US" altLang="zh-CN" sz="3200" b="1" dirty="0">
                <a:solidFill>
                  <a:srgbClr val="33339B"/>
                </a:solidFill>
                <a:latin typeface="Times New Roman" panose="02020603050405020304" pitchFamily="18" charset="0"/>
                <a:ea typeface="DengXian" panose="02010600030101010101" pitchFamily="2" charset="-122"/>
              </a:rPr>
              <a:t>Analysis of Question 5</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3" name="Rectangle 2"/>
          <p:cNvSpPr/>
          <p:nvPr/>
        </p:nvSpPr>
        <p:spPr>
          <a:xfrm>
            <a:off x="399103" y="2164950"/>
            <a:ext cx="8027522" cy="3847207"/>
          </a:xfrm>
          <a:prstGeom prst="rect">
            <a:avLst/>
          </a:prstGeom>
        </p:spPr>
        <p:txBody>
          <a:bodyPr wrap="square">
            <a:spAutoFit/>
          </a:bodyPr>
          <a:lstStyle/>
          <a:p>
            <a:pPr lvl="1"/>
            <a:r>
              <a:rPr lang="en-US" altLang="zh-CN" sz="2800" b="1" dirty="0"/>
              <a:t>Question 5.b: </a:t>
            </a:r>
          </a:p>
          <a:p>
            <a:pPr lvl="1"/>
            <a:r>
              <a:rPr lang="en-US" sz="2400" dirty="0"/>
              <a:t>There is a work relationship table and the data schema is as follows:</a:t>
            </a:r>
            <a:endParaRPr lang="en-US" dirty="0"/>
          </a:p>
          <a:p>
            <a:r>
              <a:rPr lang="en-US" sz="2400" dirty="0"/>
              <a:t> </a:t>
            </a:r>
            <a:r>
              <a:rPr lang="en-US" sz="2400" b="1" dirty="0"/>
              <a:t>Work(</a:t>
            </a:r>
            <a:r>
              <a:rPr lang="en-US" sz="2400" b="1" dirty="0" err="1"/>
              <a:t>warehouseID</a:t>
            </a:r>
            <a:r>
              <a:rPr lang="en-US" sz="2400" b="1" dirty="0"/>
              <a:t>, </a:t>
            </a:r>
            <a:r>
              <a:rPr lang="en-US" sz="2400" b="1" dirty="0" err="1"/>
              <a:t>employeeID</a:t>
            </a:r>
            <a:r>
              <a:rPr lang="en-US" sz="2400" b="1" dirty="0"/>
              <a:t>, </a:t>
            </a:r>
            <a:r>
              <a:rPr lang="en-US" sz="2400" b="1" dirty="0" err="1"/>
              <a:t>componentID</a:t>
            </a:r>
            <a:r>
              <a:rPr lang="en-US" sz="2400" b="1" dirty="0"/>
              <a:t>, quantity)</a:t>
            </a:r>
            <a:endParaRPr lang="en-US" b="1" dirty="0"/>
          </a:p>
          <a:p>
            <a:r>
              <a:rPr lang="en-US" sz="2400" dirty="0"/>
              <a:t> </a:t>
            </a:r>
          </a:p>
          <a:p>
            <a:r>
              <a:rPr lang="en-US" sz="2400" dirty="0"/>
              <a:t>One warehouse has multiple employees, and each employee only works in one warehouse. In each warehouse, one type of components is composed of one employee is responsible, but one employee can be responsible for a variety of components. Analyze all possible candidate keys for this pattern</a:t>
            </a:r>
            <a:endParaRPr lang="en-US" altLang="zh-CN" sz="4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98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3. </a:t>
            </a:r>
            <a:r>
              <a:rPr lang="en-US" altLang="zh-CN" sz="3200" b="1" dirty="0">
                <a:solidFill>
                  <a:srgbClr val="33339B"/>
                </a:solidFill>
                <a:latin typeface="Times New Roman" panose="02020603050405020304" pitchFamily="18" charset="0"/>
                <a:ea typeface="DengXian" panose="02010600030101010101" pitchFamily="2" charset="-122"/>
              </a:rPr>
              <a:t>Analysis of Question 5</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3" name="Rectangle 2"/>
          <p:cNvSpPr/>
          <p:nvPr/>
        </p:nvSpPr>
        <p:spPr>
          <a:xfrm>
            <a:off x="982686" y="2311457"/>
            <a:ext cx="7378264" cy="3539430"/>
          </a:xfrm>
          <a:prstGeom prst="rect">
            <a:avLst/>
          </a:prstGeom>
        </p:spPr>
        <p:txBody>
          <a:bodyPr wrap="square">
            <a:spAutoFit/>
          </a:bodyPr>
          <a:lstStyle/>
          <a:p>
            <a:pPr lvl="1"/>
            <a:r>
              <a:rPr lang="en-US" altLang="zh-CN" sz="2800" b="1" dirty="0"/>
              <a:t>Question 5.b: </a:t>
            </a:r>
          </a:p>
          <a:p>
            <a:pPr lvl="1"/>
            <a:r>
              <a:rPr lang="en-US" sz="2800" dirty="0"/>
              <a:t>There is a work relationship table and the data schema is as follows:</a:t>
            </a:r>
            <a:endParaRPr lang="en-US" sz="2000" dirty="0"/>
          </a:p>
          <a:p>
            <a:r>
              <a:rPr lang="en-US" sz="2800" dirty="0"/>
              <a:t> </a:t>
            </a:r>
            <a:r>
              <a:rPr lang="en-US" sz="2800" b="1" dirty="0"/>
              <a:t>Work(</a:t>
            </a:r>
            <a:r>
              <a:rPr lang="en-US" sz="2800" b="1" dirty="0" err="1"/>
              <a:t>warehouseID</a:t>
            </a:r>
            <a:r>
              <a:rPr lang="en-US" sz="2800" b="1" dirty="0"/>
              <a:t>, </a:t>
            </a:r>
            <a:r>
              <a:rPr lang="en-US" sz="2800" b="1" dirty="0" err="1"/>
              <a:t>employeeID</a:t>
            </a:r>
            <a:r>
              <a:rPr lang="en-US" sz="2800" b="1" dirty="0"/>
              <a:t>, </a:t>
            </a:r>
            <a:r>
              <a:rPr lang="en-US" sz="2800" b="1" dirty="0" err="1"/>
              <a:t>componentID</a:t>
            </a:r>
            <a:r>
              <a:rPr lang="en-US" sz="2800" b="1" dirty="0"/>
              <a:t>, quantity)</a:t>
            </a:r>
            <a:endParaRPr lang="en-US" sz="2000" b="1" dirty="0"/>
          </a:p>
          <a:p>
            <a:r>
              <a:rPr lang="en-US" sz="2800" dirty="0"/>
              <a:t> </a:t>
            </a:r>
          </a:p>
          <a:p>
            <a:pPr lvl="0"/>
            <a:r>
              <a:rPr lang="en-US" sz="2800" dirty="0"/>
              <a:t>	{</a:t>
            </a:r>
            <a:r>
              <a:rPr lang="en-US" sz="2800" dirty="0" err="1"/>
              <a:t>employeeID</a:t>
            </a:r>
            <a:r>
              <a:rPr lang="en-US" sz="2800" dirty="0"/>
              <a:t>, </a:t>
            </a:r>
            <a:r>
              <a:rPr lang="en-US" sz="2800" dirty="0" err="1"/>
              <a:t>componentID</a:t>
            </a:r>
            <a:r>
              <a:rPr lang="en-US" sz="2800" dirty="0"/>
              <a:t>}</a:t>
            </a:r>
          </a:p>
          <a:p>
            <a:pPr lvl="0"/>
            <a:r>
              <a:rPr lang="en-US" sz="2800" dirty="0"/>
              <a:t>	{</a:t>
            </a:r>
            <a:r>
              <a:rPr lang="en-US" sz="2800" dirty="0" err="1"/>
              <a:t>warehouseID</a:t>
            </a:r>
            <a:r>
              <a:rPr lang="en-US" sz="2800" dirty="0"/>
              <a:t>, </a:t>
            </a:r>
            <a:r>
              <a:rPr lang="en-US" sz="2800" dirty="0" err="1"/>
              <a:t>componentID</a:t>
            </a:r>
            <a:r>
              <a:rPr lang="en-US" sz="2800" dirty="0"/>
              <a:t>}</a:t>
            </a:r>
          </a:p>
        </p:txBody>
      </p:sp>
    </p:spTree>
    <p:extLst>
      <p:ext uri="{BB962C8B-B14F-4D97-AF65-F5344CB8AC3E}">
        <p14:creationId xmlns:p14="http://schemas.microsoft.com/office/powerpoint/2010/main" val="89491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937272" y="2332234"/>
            <a:ext cx="6867359" cy="461665"/>
          </a:xfrm>
          <a:prstGeom prst="rect">
            <a:avLst/>
          </a:prstGeom>
        </p:spPr>
        <p:txBody>
          <a:bodyPr wrap="square">
            <a:spAutoFit/>
          </a:bodyPr>
          <a:lstStyle/>
          <a:p>
            <a:r>
              <a:rPr lang="en-US" altLang="zh-CN" sz="2400" b="1" dirty="0">
                <a:solidFill>
                  <a:srgbClr val="33339B"/>
                </a:solidFill>
                <a:latin typeface="Times New Roman" panose="02020603050405020304" pitchFamily="18" charset="0"/>
                <a:ea typeface="DengXian" panose="02010600030101010101" pitchFamily="2" charset="-122"/>
              </a:rPr>
              <a:t>1.Result of Midterm </a:t>
            </a:r>
          </a:p>
        </p:txBody>
      </p:sp>
      <p:sp>
        <p:nvSpPr>
          <p:cNvPr id="2" name="Rectangle 1">
            <a:extLst>
              <a:ext uri="{FF2B5EF4-FFF2-40B4-BE49-F238E27FC236}">
                <a16:creationId xmlns:a16="http://schemas.microsoft.com/office/drawing/2014/main" id="{F11E5AC2-D8CF-49D1-B66A-C6EC08134F61}"/>
              </a:ext>
            </a:extLst>
          </p:cNvPr>
          <p:cNvSpPr/>
          <p:nvPr/>
        </p:nvSpPr>
        <p:spPr>
          <a:xfrm>
            <a:off x="1937275" y="4085993"/>
            <a:ext cx="2765501" cy="461665"/>
          </a:xfrm>
          <a:prstGeom prst="rect">
            <a:avLst/>
          </a:prstGeom>
        </p:spPr>
        <p:txBody>
          <a:bodyPr wrap="none">
            <a:spAutoFit/>
          </a:bodyPr>
          <a:lstStyle/>
          <a:p>
            <a:r>
              <a:rPr lang="en-US" sz="2400" b="1" dirty="0">
                <a:solidFill>
                  <a:srgbClr val="33339B"/>
                </a:solidFill>
                <a:latin typeface="Times New Roman" panose="02020603050405020304" pitchFamily="18" charset="0"/>
                <a:ea typeface="DengXian" panose="02010600030101010101" pitchFamily="2" charset="-122"/>
              </a:rPr>
              <a:t>3.Key to Question 5</a:t>
            </a:r>
          </a:p>
        </p:txBody>
      </p:sp>
      <p:sp>
        <p:nvSpPr>
          <p:cNvPr id="10" name="Rectangle 9">
            <a:extLst>
              <a:ext uri="{FF2B5EF4-FFF2-40B4-BE49-F238E27FC236}">
                <a16:creationId xmlns:a16="http://schemas.microsoft.com/office/drawing/2014/main" id="{332D3187-23A8-494A-8DD2-D433C95A4AB2}"/>
              </a:ext>
            </a:extLst>
          </p:cNvPr>
          <p:cNvSpPr/>
          <p:nvPr/>
        </p:nvSpPr>
        <p:spPr>
          <a:xfrm>
            <a:off x="3533167" y="1190493"/>
            <a:ext cx="2077673" cy="715581"/>
          </a:xfrm>
          <a:prstGeom prst="rect">
            <a:avLst/>
          </a:prstGeom>
        </p:spPr>
        <p:txBody>
          <a:bodyPr wrap="square">
            <a:spAutoFit/>
          </a:bodyPr>
          <a:lstStyle/>
          <a:p>
            <a:r>
              <a:rPr lang="en-US" sz="4050" b="1" dirty="0">
                <a:solidFill>
                  <a:srgbClr val="2B77C5"/>
                </a:solidFill>
                <a:latin typeface="Times New Roman" panose="02020603050405020304" pitchFamily="18" charset="0"/>
                <a:cs typeface="Times New Roman" panose="02020603050405020304" pitchFamily="18" charset="0"/>
              </a:rPr>
              <a:t>outline</a:t>
            </a:r>
            <a:endParaRPr lang="en-US" sz="405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077E974-C4CA-4D68-A9E2-A3CE97D7F5C2}"/>
              </a:ext>
            </a:extLst>
          </p:cNvPr>
          <p:cNvSpPr/>
          <p:nvPr/>
        </p:nvSpPr>
        <p:spPr>
          <a:xfrm>
            <a:off x="1937272" y="3198167"/>
            <a:ext cx="6867359" cy="461665"/>
          </a:xfrm>
          <a:prstGeom prst="rect">
            <a:avLst/>
          </a:prstGeom>
        </p:spPr>
        <p:txBody>
          <a:bodyPr wrap="square">
            <a:spAutoFit/>
          </a:bodyPr>
          <a:lstStyle/>
          <a:p>
            <a:r>
              <a:rPr lang="en-US" altLang="zh-CN" sz="2400" b="1" dirty="0">
                <a:solidFill>
                  <a:srgbClr val="33339B"/>
                </a:solidFill>
                <a:latin typeface="Times New Roman" panose="02020603050405020304" pitchFamily="18" charset="0"/>
                <a:ea typeface="DengXian" panose="02010600030101010101" pitchFamily="2" charset="-122"/>
              </a:rPr>
              <a:t>2.Key </a:t>
            </a:r>
            <a:r>
              <a:rPr lang="zh-CN" altLang="en-US" sz="2400" b="1" dirty="0">
                <a:solidFill>
                  <a:srgbClr val="33339B"/>
                </a:solidFill>
                <a:latin typeface="Times New Roman" panose="02020603050405020304" pitchFamily="18" charset="0"/>
                <a:ea typeface="DengXian" panose="02010600030101010101" pitchFamily="2" charset="-122"/>
              </a:rPr>
              <a:t> </a:t>
            </a:r>
            <a:r>
              <a:rPr lang="en-US" altLang="zh-CN" sz="2400" b="1" dirty="0">
                <a:solidFill>
                  <a:srgbClr val="33339B"/>
                </a:solidFill>
                <a:latin typeface="Times New Roman" panose="02020603050405020304" pitchFamily="18" charset="0"/>
                <a:ea typeface="DengXian" panose="02010600030101010101" pitchFamily="2" charset="-122"/>
              </a:rPr>
              <a:t>to Question4(SQL Statements)</a:t>
            </a:r>
          </a:p>
        </p:txBody>
      </p:sp>
    </p:spTree>
    <p:extLst>
      <p:ext uri="{BB962C8B-B14F-4D97-AF65-F5344CB8AC3E}">
        <p14:creationId xmlns:p14="http://schemas.microsoft.com/office/powerpoint/2010/main" val="347078066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504CAA3F-D81F-4557-9B4D-EB25A34259F5}"/>
              </a:ext>
            </a:extLst>
          </p:cNvPr>
          <p:cNvGraphicFramePr>
            <a:graphicFrameLocks/>
          </p:cNvGraphicFramePr>
          <p:nvPr>
            <p:extLst>
              <p:ext uri="{D42A27DB-BD31-4B8C-83A1-F6EECF244321}">
                <p14:modId xmlns:p14="http://schemas.microsoft.com/office/powerpoint/2010/main" val="1347129678"/>
              </p:ext>
            </p:extLst>
          </p:nvPr>
        </p:nvGraphicFramePr>
        <p:xfrm>
          <a:off x="914400" y="1414542"/>
          <a:ext cx="7315200" cy="45770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662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SQL Statements</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3" name="Rectangle 2"/>
          <p:cNvSpPr/>
          <p:nvPr/>
        </p:nvSpPr>
        <p:spPr>
          <a:xfrm>
            <a:off x="1102469" y="1892146"/>
            <a:ext cx="7378264" cy="4108304"/>
          </a:xfrm>
          <a:prstGeom prst="rect">
            <a:avLst/>
          </a:prstGeom>
        </p:spPr>
        <p:txBody>
          <a:bodyPr wrap="square">
            <a:spAutoFit/>
          </a:bodyPr>
          <a:lstStyle/>
          <a:p>
            <a:pPr lvl="0"/>
            <a:r>
              <a:rPr lang="en-US" sz="2800" b="1" dirty="0"/>
              <a:t>In the library management system, there are three tables: student table, book table and borrow table.</a:t>
            </a:r>
          </a:p>
          <a:p>
            <a:pPr lvl="0"/>
            <a:endParaRPr lang="en-US" sz="2800" b="1" dirty="0"/>
          </a:p>
          <a:p>
            <a:pPr lvl="0"/>
            <a:r>
              <a:rPr lang="en-US" sz="2800" b="1" dirty="0"/>
              <a:t>Student(</a:t>
            </a:r>
            <a:r>
              <a:rPr lang="en-US" sz="2800" b="1" dirty="0" err="1"/>
              <a:t>sid</a:t>
            </a:r>
            <a:r>
              <a:rPr lang="en-US" sz="2800" b="1" dirty="0"/>
              <a:t>, </a:t>
            </a:r>
            <a:r>
              <a:rPr lang="en-US" sz="2800" b="1" dirty="0" err="1"/>
              <a:t>sname</a:t>
            </a:r>
            <a:r>
              <a:rPr lang="en-US" sz="2800" b="1" dirty="0"/>
              <a:t>, department, gender) </a:t>
            </a:r>
          </a:p>
          <a:p>
            <a:r>
              <a:rPr lang="en-US" sz="2800" b="1" dirty="0"/>
              <a:t>/*gender(“F”: female, ”M”: male). */</a:t>
            </a:r>
          </a:p>
          <a:p>
            <a:r>
              <a:rPr lang="en-US" sz="2800" b="1" dirty="0"/>
              <a:t>Book(bid, </a:t>
            </a:r>
            <a:r>
              <a:rPr lang="en-US" sz="2800" b="1" dirty="0" err="1"/>
              <a:t>bname</a:t>
            </a:r>
            <a:r>
              <a:rPr lang="en-US" sz="2800" b="1" dirty="0"/>
              <a:t>) 		</a:t>
            </a:r>
          </a:p>
          <a:p>
            <a:r>
              <a:rPr lang="en-US" sz="2800" b="1" dirty="0"/>
              <a:t>Borrow(</a:t>
            </a:r>
            <a:r>
              <a:rPr lang="en-US" sz="2800" b="1" dirty="0" err="1"/>
              <a:t>sid</a:t>
            </a:r>
            <a:r>
              <a:rPr lang="en-US" sz="2800" b="1" dirty="0"/>
              <a:t>, bid, date) 	</a:t>
            </a:r>
          </a:p>
          <a:p>
            <a:pPr marL="428615" indent="-428615">
              <a:lnSpc>
                <a:spcPct val="150000"/>
              </a:lnSpc>
              <a:buFont typeface="Wingdings" panose="05000000000000000000" pitchFamily="2" charset="2"/>
              <a:buChar char="§"/>
            </a:pPr>
            <a:endParaRPr lang="en-US" altLang="zh-CN"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17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SQL Statements</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3" name="Rectangle 2"/>
          <p:cNvSpPr/>
          <p:nvPr/>
        </p:nvSpPr>
        <p:spPr>
          <a:xfrm>
            <a:off x="847016" y="2276094"/>
            <a:ext cx="7378264" cy="1964512"/>
          </a:xfrm>
          <a:prstGeom prst="rect">
            <a:avLst/>
          </a:prstGeom>
        </p:spPr>
        <p:txBody>
          <a:bodyPr wrap="square">
            <a:spAutoFit/>
          </a:bodyPr>
          <a:lstStyle/>
          <a:p>
            <a:pPr marL="428615" indent="-428615">
              <a:lnSpc>
                <a:spcPct val="150000"/>
              </a:lnSpc>
              <a:buFont typeface="Wingdings" panose="05000000000000000000" pitchFamily="2" charset="2"/>
              <a:buChar char="§"/>
            </a:pPr>
            <a:r>
              <a:rPr lang="en-US" altLang="zh-CN" sz="2800" b="1" dirty="0"/>
              <a:t>Question 1: </a:t>
            </a:r>
          </a:p>
          <a:p>
            <a:pPr>
              <a:lnSpc>
                <a:spcPct val="150000"/>
              </a:lnSpc>
            </a:pPr>
            <a:r>
              <a:rPr lang="en-US" sz="2800" b="1" dirty="0"/>
              <a:t>How</a:t>
            </a:r>
            <a:r>
              <a:rPr lang="en-US" sz="2800" dirty="0"/>
              <a:t> </a:t>
            </a:r>
            <a:r>
              <a:rPr lang="en-US" sz="2800" b="1" dirty="0"/>
              <a:t>to find the id of student who borrows book which id is 521 or 520 in 2019;</a:t>
            </a:r>
            <a:endParaRPr lang="en-US" altLang="zh-CN" sz="2800" b="1" dirty="0"/>
          </a:p>
        </p:txBody>
      </p:sp>
    </p:spTree>
    <p:extLst>
      <p:ext uri="{BB962C8B-B14F-4D97-AF65-F5344CB8AC3E}">
        <p14:creationId xmlns:p14="http://schemas.microsoft.com/office/powerpoint/2010/main" val="295118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SQL Question 1</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2" name="文本框 1">
            <a:extLst>
              <a:ext uri="{FF2B5EF4-FFF2-40B4-BE49-F238E27FC236}">
                <a16:creationId xmlns:a16="http://schemas.microsoft.com/office/drawing/2014/main" id="{0C40B206-DF30-4FB4-BEEB-853D0E8E8F42}"/>
              </a:ext>
            </a:extLst>
          </p:cNvPr>
          <p:cNvSpPr txBox="1"/>
          <p:nvPr/>
        </p:nvSpPr>
        <p:spPr>
          <a:xfrm>
            <a:off x="1093513" y="2807377"/>
            <a:ext cx="6270371" cy="1569660"/>
          </a:xfrm>
          <a:prstGeom prst="rect">
            <a:avLst/>
          </a:prstGeom>
          <a:noFill/>
        </p:spPr>
        <p:txBody>
          <a:bodyPr wrap="none" rtlCol="0">
            <a:spAutoFit/>
          </a:bodyPr>
          <a:lstStyle/>
          <a:p>
            <a:r>
              <a:rPr lang="en-US" sz="2400" dirty="0"/>
              <a:t>SELECT SID </a:t>
            </a:r>
          </a:p>
          <a:p>
            <a:r>
              <a:rPr lang="en-US" sz="2400" dirty="0"/>
              <a:t>FROM BORROW </a:t>
            </a:r>
          </a:p>
          <a:p>
            <a:r>
              <a:rPr lang="en-US" sz="2400" dirty="0"/>
              <a:t>WHERE (((Year([DATE]))=2019) AND</a:t>
            </a:r>
          </a:p>
          <a:p>
            <a:r>
              <a:rPr lang="en-US" sz="2400" dirty="0"/>
              <a:t>((BORROW.[BID])=521 OR (BORROW.[BID])=520))</a:t>
            </a:r>
            <a:endParaRPr lang="zh-CN" altLang="en-US" sz="3600" dirty="0"/>
          </a:p>
        </p:txBody>
      </p:sp>
    </p:spTree>
    <p:extLst>
      <p:ext uri="{BB962C8B-B14F-4D97-AF65-F5344CB8AC3E}">
        <p14:creationId xmlns:p14="http://schemas.microsoft.com/office/powerpoint/2010/main" val="248630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SQL Statements</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3" name="Rectangle 2"/>
          <p:cNvSpPr/>
          <p:nvPr/>
        </p:nvSpPr>
        <p:spPr>
          <a:xfrm>
            <a:off x="982686" y="2311457"/>
            <a:ext cx="7378264" cy="1962204"/>
          </a:xfrm>
          <a:prstGeom prst="rect">
            <a:avLst/>
          </a:prstGeom>
        </p:spPr>
        <p:txBody>
          <a:bodyPr wrap="square">
            <a:spAutoFit/>
          </a:bodyPr>
          <a:lstStyle/>
          <a:p>
            <a:pPr marL="428615" indent="-428615">
              <a:lnSpc>
                <a:spcPct val="150000"/>
              </a:lnSpc>
              <a:buFont typeface="Wingdings" panose="05000000000000000000" pitchFamily="2" charset="2"/>
              <a:buChar char="§"/>
            </a:pPr>
            <a:r>
              <a:rPr lang="en-US" altLang="zh-CN" sz="2800" b="1" dirty="0"/>
              <a:t>Question 2</a:t>
            </a:r>
          </a:p>
          <a:p>
            <a:pPr>
              <a:lnSpc>
                <a:spcPct val="150000"/>
              </a:lnSpc>
            </a:pPr>
            <a:r>
              <a:rPr lang="en-US" sz="2800" b="1" dirty="0"/>
              <a:t>How to find the girl’s name in CS who borrows book which id is 630</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08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SQL Question 2</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2" name="文本框 1">
            <a:extLst>
              <a:ext uri="{FF2B5EF4-FFF2-40B4-BE49-F238E27FC236}">
                <a16:creationId xmlns:a16="http://schemas.microsoft.com/office/drawing/2014/main" id="{0C40B206-DF30-4FB4-BEEB-853D0E8E8F42}"/>
              </a:ext>
            </a:extLst>
          </p:cNvPr>
          <p:cNvSpPr txBox="1"/>
          <p:nvPr/>
        </p:nvSpPr>
        <p:spPr>
          <a:xfrm>
            <a:off x="1026690" y="2802325"/>
            <a:ext cx="6202339" cy="1815882"/>
          </a:xfrm>
          <a:prstGeom prst="rect">
            <a:avLst/>
          </a:prstGeom>
          <a:noFill/>
        </p:spPr>
        <p:txBody>
          <a:bodyPr wrap="none" rtlCol="0">
            <a:spAutoFit/>
          </a:bodyPr>
          <a:lstStyle/>
          <a:p>
            <a:r>
              <a:rPr lang="en-US" sz="2800" dirty="0"/>
              <a:t>SELECT S.SNAME </a:t>
            </a:r>
          </a:p>
          <a:p>
            <a:r>
              <a:rPr lang="en-US" sz="2800" dirty="0"/>
              <a:t>FROM BORROW AS B, STUDENT AS S </a:t>
            </a:r>
          </a:p>
          <a:p>
            <a:r>
              <a:rPr lang="en-US" sz="2800" dirty="0"/>
              <a:t>WHERE B.BID=630 AND S.SID=B.SID AND </a:t>
            </a:r>
          </a:p>
          <a:p>
            <a:r>
              <a:rPr lang="en-US" sz="2800" dirty="0"/>
              <a:t>S.DEPARTMENT ="CS" AND S.SEX="F";</a:t>
            </a:r>
          </a:p>
        </p:txBody>
      </p:sp>
    </p:spTree>
    <p:extLst>
      <p:ext uri="{BB962C8B-B14F-4D97-AF65-F5344CB8AC3E}">
        <p14:creationId xmlns:p14="http://schemas.microsoft.com/office/powerpoint/2010/main" val="270477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73E2C6-A29F-4D36-8FD6-82D6BE20276F}"/>
              </a:ext>
            </a:extLst>
          </p:cNvPr>
          <p:cNvSpPr/>
          <p:nvPr/>
        </p:nvSpPr>
        <p:spPr>
          <a:xfrm>
            <a:off x="1102469" y="1033500"/>
            <a:ext cx="6867359" cy="584775"/>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2. </a:t>
            </a:r>
            <a:r>
              <a:rPr lang="en-US" altLang="zh-CN" sz="3200" b="1" dirty="0">
                <a:solidFill>
                  <a:srgbClr val="33339B"/>
                </a:solidFill>
                <a:latin typeface="Times New Roman" panose="02020603050405020304" pitchFamily="18" charset="0"/>
                <a:ea typeface="DengXian" panose="02010600030101010101" pitchFamily="2" charset="-122"/>
              </a:rPr>
              <a:t>Analysis of SQL Statements</a:t>
            </a:r>
            <a:endParaRPr lang="en-US" sz="3000" b="1" dirty="0">
              <a:solidFill>
                <a:srgbClr val="33339B"/>
              </a:solidFill>
              <a:latin typeface="Times New Roman" panose="02020603050405020304" pitchFamily="18" charset="0"/>
              <a:ea typeface="DengXian" panose="02010600030101010101" pitchFamily="2" charset="-122"/>
            </a:endParaRPr>
          </a:p>
        </p:txBody>
      </p:sp>
      <p:sp>
        <p:nvSpPr>
          <p:cNvPr id="3" name="Rectangle 2"/>
          <p:cNvSpPr/>
          <p:nvPr/>
        </p:nvSpPr>
        <p:spPr>
          <a:xfrm>
            <a:off x="982686" y="2311457"/>
            <a:ext cx="7378264" cy="1962204"/>
          </a:xfrm>
          <a:prstGeom prst="rect">
            <a:avLst/>
          </a:prstGeom>
        </p:spPr>
        <p:txBody>
          <a:bodyPr wrap="square">
            <a:spAutoFit/>
          </a:bodyPr>
          <a:lstStyle/>
          <a:p>
            <a:pPr marL="428615" indent="-428615">
              <a:lnSpc>
                <a:spcPct val="150000"/>
              </a:lnSpc>
              <a:buFont typeface="Wingdings" panose="05000000000000000000" pitchFamily="2" charset="2"/>
              <a:buChar char="§"/>
            </a:pPr>
            <a:r>
              <a:rPr lang="en-US" altLang="zh-CN" sz="2800" b="1" dirty="0"/>
              <a:t>Question 3: </a:t>
            </a:r>
          </a:p>
          <a:p>
            <a:pPr>
              <a:lnSpc>
                <a:spcPct val="150000"/>
              </a:lnSpc>
            </a:pPr>
            <a:r>
              <a:rPr lang="en-US" sz="2800" b="1" dirty="0"/>
              <a:t>How to find the name of student who borrows the most books</a:t>
            </a:r>
            <a:r>
              <a:rPr lang="en-US" altLang="zh-CN" sz="2800" b="1" dirty="0"/>
              <a:t>.</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765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4259</TotalTime>
  <Words>1216</Words>
  <Application>Microsoft Office PowerPoint</Application>
  <PresentationFormat>On-screen Show (4:3)</PresentationFormat>
  <Paragraphs>127</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等线</vt:lpstr>
      <vt:lpstr>Arial</vt:lpstr>
      <vt:lpstr>Calibri</vt:lpstr>
      <vt:lpstr>Calibri Light</vt:lpstr>
      <vt:lpstr>Times New Roman</vt:lpstr>
      <vt:lpstr>Wingdings</vt:lpstr>
      <vt:lpstr>Office Theme</vt:lpstr>
      <vt:lpstr>Lab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c:title>
  <dc:creator>Wang Hai</dc:creator>
  <cp:lastModifiedBy>X</cp:lastModifiedBy>
  <cp:revision>241</cp:revision>
  <dcterms:created xsi:type="dcterms:W3CDTF">2019-09-23T01:09:19Z</dcterms:created>
  <dcterms:modified xsi:type="dcterms:W3CDTF">2019-11-13T08:18:24Z</dcterms:modified>
</cp:coreProperties>
</file>