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310" r:id="rId2"/>
    <p:sldId id="283" r:id="rId3"/>
    <p:sldId id="316" r:id="rId4"/>
    <p:sldId id="312" r:id="rId5"/>
    <p:sldId id="313" r:id="rId6"/>
    <p:sldId id="314" r:id="rId7"/>
    <p:sldId id="315" r:id="rId8"/>
    <p:sldId id="261" r:id="rId9"/>
    <p:sldId id="318" r:id="rId10"/>
    <p:sldId id="320" r:id="rId11"/>
    <p:sldId id="317" r:id="rId12"/>
    <p:sldId id="321" r:id="rId13"/>
    <p:sldId id="319" r:id="rId14"/>
    <p:sldId id="322" r:id="rId15"/>
    <p:sldId id="328" r:id="rId16"/>
    <p:sldId id="329" r:id="rId17"/>
    <p:sldId id="327" r:id="rId18"/>
    <p:sldId id="330" r:id="rId19"/>
    <p:sldId id="323" r:id="rId20"/>
    <p:sldId id="325" r:id="rId21"/>
    <p:sldId id="324" r:id="rId22"/>
    <p:sldId id="326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265" r:id="rId40"/>
    <p:sldId id="302" r:id="rId41"/>
    <p:sldId id="307" r:id="rId42"/>
    <p:sldId id="308" r:id="rId43"/>
    <p:sldId id="304" r:id="rId44"/>
    <p:sldId id="30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BA5"/>
    <a:srgbClr val="33339B"/>
    <a:srgbClr val="5353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9" autoAdjust="0"/>
    <p:restoredTop sz="84965" autoAdjust="0"/>
  </p:normalViewPr>
  <p:slideViewPr>
    <p:cSldViewPr snapToGrid="0">
      <p:cViewPr varScale="1">
        <p:scale>
          <a:sx n="63" d="100"/>
          <a:sy n="63" d="100"/>
        </p:scale>
        <p:origin x="136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hrome\Download\EFREI%20Scorebook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'page 1'!$E$42:$E$45</c:f>
              <c:strCache>
                <c:ptCount val="4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</c:strCache>
            </c:strRef>
          </c:cat>
          <c:val>
            <c:numRef>
              <c:f>'page 1'!$F$42:$F$45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12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4D-4ABB-8B1C-B508A91FED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11631712"/>
        <c:axId val="376839200"/>
      </c:barChart>
      <c:catAx>
        <c:axId val="1511631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Score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839200"/>
        <c:crosses val="autoZero"/>
        <c:auto val="1"/>
        <c:lblAlgn val="ctr"/>
        <c:lblOffset val="100"/>
        <c:noMultiLvlLbl val="0"/>
      </c:catAx>
      <c:valAx>
        <c:axId val="37683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Number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631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7868E-8322-402F-ACC5-477E624251D1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0D1AB-2DF8-4949-8D12-111FA1213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7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</a:t>
            </a:r>
            <a:r>
              <a:rPr lang="en-US" altLang="zh-CN" baseline="0" dirty="0"/>
              <a:t> everyone </a:t>
            </a:r>
            <a:r>
              <a:rPr lang="en-US" altLang="zh-CN" baseline="0" dirty="0" err="1"/>
              <a:t>im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sunkai</a:t>
            </a:r>
            <a:r>
              <a:rPr lang="en-US" altLang="zh-CN" baseline="0" dirty="0"/>
              <a:t> and this is </a:t>
            </a:r>
            <a:r>
              <a:rPr lang="en-US" altLang="zh-CN" baseline="0" dirty="0" err="1"/>
              <a:t>guobaoshen</a:t>
            </a:r>
            <a:r>
              <a:rPr lang="en-US" altLang="zh-CN" baseline="0" dirty="0"/>
              <a:t>, today we will introduce lab 4 to help you familiar to </a:t>
            </a:r>
            <a:r>
              <a:rPr lang="en-US" altLang="zh-CN" baseline="0" dirty="0" err="1"/>
              <a:t>sql</a:t>
            </a:r>
            <a:r>
              <a:rPr lang="en-US" altLang="zh-CN" baseline="0" dirty="0"/>
              <a:t> query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642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516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30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45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09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841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712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60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683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45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04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Our class has</a:t>
            </a:r>
            <a:r>
              <a:rPr lang="en-US" altLang="zh-CN" baseline="0" dirty="0"/>
              <a:t> 4 part . We will tell you how to </a:t>
            </a:r>
            <a:r>
              <a:rPr lang="en-US" altLang="zh-CN" sz="1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Download lab2.accdb first. And</a:t>
            </a:r>
            <a:r>
              <a:rPr lang="en-US" altLang="zh-CN" sz="1200" b="1" baseline="0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we will introduce how to use </a:t>
            </a:r>
            <a:r>
              <a:rPr lang="en-US" altLang="zh-CN" sz="1200" b="1" baseline="0" dirty="0" err="1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sql</a:t>
            </a:r>
            <a:r>
              <a:rPr lang="en-US" altLang="zh-CN" sz="1200" b="1" baseline="0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in access step by step. Then we will give you 4 examples to </a:t>
            </a:r>
            <a:r>
              <a:rPr lang="en-US" altLang="zh-CN" sz="1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1200" b="1" dirty="0" err="1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practise</a:t>
            </a:r>
            <a:r>
              <a:rPr lang="en-US" altLang="zh-CN" sz="1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. Finally</a:t>
            </a:r>
            <a:r>
              <a:rPr lang="en-US" altLang="zh-CN" sz="1200" b="1" baseline="0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 part4 is assignment2, and  please finish it under class and hand in it in 2 weeks.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693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12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41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95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390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51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0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36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30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581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8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23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3784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8079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376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835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743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570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6995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0637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401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</a:t>
            </a:r>
            <a:r>
              <a:rPr lang="en-US" altLang="zh-CN" baseline="0" dirty="0"/>
              <a:t> this is the second assignment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88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104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content of</a:t>
            </a:r>
            <a:r>
              <a:rPr lang="en-US" altLang="zh-CN" baseline="0" dirty="0"/>
              <a:t> assignment are listing in </a:t>
            </a:r>
            <a:r>
              <a:rPr lang="en-US" altLang="zh-CN" baseline="0" dirty="0" err="1"/>
              <a:t>ppt</a:t>
            </a:r>
            <a:endParaRPr lang="en-US" altLang="zh-CN" baseline="0" dirty="0"/>
          </a:p>
          <a:p>
            <a:r>
              <a:rPr lang="en-US" altLang="zh-CN" baseline="0" dirty="0"/>
              <a:t>You should 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SQL queries that answer the questions below (one query per question) and run them on the Microsoft ACCESS Database System using its SQL interpreter.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one query per question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question you have to write exactly one SQL statement. And creation of temporary tables is not allowed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669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database schema is the university database same with your assignment 1.</a:t>
            </a:r>
          </a:p>
          <a:p>
            <a:r>
              <a:rPr lang="en-US" altLang="zh-CN" dirty="0"/>
              <a:t>Which include 7</a:t>
            </a:r>
            <a:r>
              <a:rPr lang="en-US" altLang="zh-CN" baseline="0" dirty="0"/>
              <a:t> tables, student, </a:t>
            </a:r>
            <a:r>
              <a:rPr lang="en-US" altLang="zh-CN" baseline="0" dirty="0" err="1"/>
              <a:t>dept</a:t>
            </a:r>
            <a:r>
              <a:rPr lang="en-US" altLang="zh-CN" baseline="0" dirty="0"/>
              <a:t>, prof, course ……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09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en-US" altLang="zh-CN" baseline="0" dirty="0"/>
              <a:t> data file is also same with last assignment1,and if you already create the university database, you don’t need download these txt file.</a:t>
            </a:r>
          </a:p>
          <a:p>
            <a:r>
              <a:rPr lang="en-US" altLang="zh-CN" baseline="0" dirty="0"/>
              <a:t>If you not , you can download these file and create university database.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050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en-US" altLang="zh-CN" baseline="0" dirty="0"/>
              <a:t> is the demand of this assignment </a:t>
            </a:r>
          </a:p>
          <a:p>
            <a:r>
              <a:rPr lang="en-US" altLang="zh-CN" baseline="0" dirty="0"/>
              <a:t>Note that for any question, when you finish SQL query, you must save it </a:t>
            </a:r>
          </a:p>
          <a:p>
            <a:r>
              <a:rPr lang="en-US" altLang="zh-CN" baseline="0" dirty="0"/>
              <a:t>And the database should 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answers to the twelve questions,</a:t>
            </a:r>
            <a:r>
              <a:rPr lang="en-US" altLang="zh-CN" sz="120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twelve queries should be named as :query1, query 2……</a:t>
            </a:r>
          </a:p>
          <a:p>
            <a:r>
              <a:rPr lang="en-US" altLang="zh-CN" sz="120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hand in a report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000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Finally, the submission demand are</a:t>
            </a:r>
            <a:r>
              <a:rPr lang="en-US" altLang="zh-CN" baseline="0" dirty="0"/>
              <a:t> as follows: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Attention: the </a:t>
            </a:r>
            <a:r>
              <a:rPr lang="en-US" altLang="zh-CN" baseline="0" dirty="0" err="1"/>
              <a:t>the</a:t>
            </a:r>
            <a:r>
              <a:rPr lang="en-US" altLang="zh-CN" baseline="0" dirty="0"/>
              <a:t> deadline is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6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7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9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82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8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3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6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5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3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9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2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6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8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7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3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zygardxerneas/databas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94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3.1</a:t>
            </a:r>
            <a:r>
              <a:rPr lang="en-US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INSERT 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D200EA-CDC6-4F89-9FE6-C61CA4F3C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0" y="2490604"/>
            <a:ext cx="4039211" cy="29099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FAB34E-A296-4255-B837-E235A1015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727" y="2536070"/>
            <a:ext cx="3874372" cy="2904831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EE0E1072-1641-4D98-BF9D-D4AC5A964A27}"/>
              </a:ext>
            </a:extLst>
          </p:cNvPr>
          <p:cNvSpPr/>
          <p:nvPr/>
        </p:nvSpPr>
        <p:spPr>
          <a:xfrm>
            <a:off x="4272999" y="4465909"/>
            <a:ext cx="833569" cy="2778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DB4B6C-F4B0-423C-9061-75603F5E8995}"/>
              </a:ext>
            </a:extLst>
          </p:cNvPr>
          <p:cNvSpPr/>
          <p:nvPr/>
        </p:nvSpPr>
        <p:spPr>
          <a:xfrm>
            <a:off x="5238855" y="4410338"/>
            <a:ext cx="3738431" cy="333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96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3.2</a:t>
            </a:r>
            <a:r>
              <a:rPr lang="en-US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DELETE 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A1620A-CA1D-4897-ADAB-2B013BA2799F}"/>
              </a:ext>
            </a:extLst>
          </p:cNvPr>
          <p:cNvSpPr txBox="1"/>
          <p:nvPr/>
        </p:nvSpPr>
        <p:spPr>
          <a:xfrm>
            <a:off x="3001997" y="2890391"/>
            <a:ext cx="3402919" cy="149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DELETE from Boats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where bid = 222;</a:t>
            </a:r>
          </a:p>
        </p:txBody>
      </p:sp>
    </p:spTree>
    <p:extLst>
      <p:ext uri="{BB962C8B-B14F-4D97-AF65-F5344CB8AC3E}">
        <p14:creationId xmlns:p14="http://schemas.microsoft.com/office/powerpoint/2010/main" val="3946234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2431D5E-291A-4B6E-9BD5-E08032D88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24" y="2370804"/>
            <a:ext cx="3874371" cy="29286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3.2</a:t>
            </a:r>
            <a:r>
              <a:rPr lang="en-US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DELETE 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D384C6-8903-4CE8-8CA2-71B9A27AA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0" y="2394631"/>
            <a:ext cx="3874372" cy="2904831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1DBBD73E-7C78-4449-92E4-D09A5BE88EFF}"/>
              </a:ext>
            </a:extLst>
          </p:cNvPr>
          <p:cNvSpPr/>
          <p:nvPr/>
        </p:nvSpPr>
        <p:spPr>
          <a:xfrm>
            <a:off x="4155923" y="4332033"/>
            <a:ext cx="833569" cy="2778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6DDF5A-7B8F-49B6-A5C9-2148DFB398C9}"/>
              </a:ext>
            </a:extLst>
          </p:cNvPr>
          <p:cNvSpPr/>
          <p:nvPr/>
        </p:nvSpPr>
        <p:spPr>
          <a:xfrm>
            <a:off x="635835" y="4273937"/>
            <a:ext cx="3738431" cy="333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4BAE3F-CCC6-462F-A408-4EBDD2A85FA7}"/>
              </a:ext>
            </a:extLst>
          </p:cNvPr>
          <p:cNvSpPr/>
          <p:nvPr/>
        </p:nvSpPr>
        <p:spPr>
          <a:xfrm>
            <a:off x="5036895" y="4264673"/>
            <a:ext cx="3738431" cy="333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70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3.3</a:t>
            </a:r>
            <a:r>
              <a:rPr lang="en-US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UPDATE 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EB88A7-96AB-4C97-A7F7-622F2CA4506C}"/>
              </a:ext>
            </a:extLst>
          </p:cNvPr>
          <p:cNvSpPr txBox="1"/>
          <p:nvPr/>
        </p:nvSpPr>
        <p:spPr>
          <a:xfrm>
            <a:off x="3052517" y="2652950"/>
            <a:ext cx="3145669" cy="223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UPDATE Boats</a:t>
            </a:r>
            <a:br>
              <a:rPr lang="en-US" altLang="zh-CN" sz="3200" dirty="0"/>
            </a:br>
            <a:r>
              <a:rPr lang="en-US" altLang="zh-CN" sz="3200" dirty="0"/>
              <a:t>set color = 'green'</a:t>
            </a:r>
            <a:br>
              <a:rPr lang="en-US" altLang="zh-CN" sz="3200" dirty="0"/>
            </a:br>
            <a:r>
              <a:rPr lang="en-US" altLang="zh-CN" sz="3200" dirty="0"/>
              <a:t>where bid = 101 </a:t>
            </a:r>
          </a:p>
        </p:txBody>
      </p:sp>
    </p:spTree>
    <p:extLst>
      <p:ext uri="{BB962C8B-B14F-4D97-AF65-F5344CB8AC3E}">
        <p14:creationId xmlns:p14="http://schemas.microsoft.com/office/powerpoint/2010/main" val="16679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3.3</a:t>
            </a:r>
            <a:r>
              <a:rPr lang="en-US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UPDATE 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4C7891-8B5D-4DCF-8E9F-B8659406C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0" y="2662370"/>
            <a:ext cx="4039211" cy="29099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E6281B-9FDB-4DD5-8F23-A0EF6E83E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189" y="2662370"/>
            <a:ext cx="4039211" cy="2909914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B78FA652-695D-4DC0-A83F-99673EE3DE38}"/>
              </a:ext>
            </a:extLst>
          </p:cNvPr>
          <p:cNvSpPr/>
          <p:nvPr/>
        </p:nvSpPr>
        <p:spPr>
          <a:xfrm>
            <a:off x="4285861" y="3151143"/>
            <a:ext cx="833569" cy="2778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1342B9-89CC-4DD2-8143-3C0B9B1396AC}"/>
              </a:ext>
            </a:extLst>
          </p:cNvPr>
          <p:cNvSpPr/>
          <p:nvPr/>
        </p:nvSpPr>
        <p:spPr>
          <a:xfrm>
            <a:off x="3228186" y="3095571"/>
            <a:ext cx="1178405" cy="360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1B3172-42B8-4E56-B413-D2735F5CEC1C}"/>
              </a:ext>
            </a:extLst>
          </p:cNvPr>
          <p:cNvSpPr/>
          <p:nvPr/>
        </p:nvSpPr>
        <p:spPr>
          <a:xfrm>
            <a:off x="7779979" y="3153276"/>
            <a:ext cx="1240223" cy="367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6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4.1 Domain integrity constraint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884358-975A-4114-874A-7E7D78F10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25" y="1846105"/>
            <a:ext cx="6305874" cy="4438878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785D1E67-423B-414F-8033-093547B5DCFF}"/>
              </a:ext>
            </a:extLst>
          </p:cNvPr>
          <p:cNvSpPr/>
          <p:nvPr/>
        </p:nvSpPr>
        <p:spPr>
          <a:xfrm rot="1000256">
            <a:off x="2177383" y="2940225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1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4.1 Domain integrity constraint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626FC-50AA-4F68-BE15-4DF3244D9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10" y="2123637"/>
            <a:ext cx="5426354" cy="3762568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536210A-D04A-424A-A72A-D15365936A10}"/>
              </a:ext>
            </a:extLst>
          </p:cNvPr>
          <p:cNvSpPr/>
          <p:nvPr/>
        </p:nvSpPr>
        <p:spPr>
          <a:xfrm rot="1000256">
            <a:off x="3430262" y="4344663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4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4.1 Domain integrity constraint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07AB6-ED5C-44DF-8DD7-359A77776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08" y="1903262"/>
            <a:ext cx="5435879" cy="4435703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109F0A53-CB7A-436F-9A5F-A77544DC4D7E}"/>
              </a:ext>
            </a:extLst>
          </p:cNvPr>
          <p:cNvSpPr/>
          <p:nvPr/>
        </p:nvSpPr>
        <p:spPr>
          <a:xfrm rot="1000256">
            <a:off x="7087862" y="4001131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6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4.1 Domain integrity constraint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4D730-F94B-4A65-A256-68154B1D5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80" y="2566383"/>
            <a:ext cx="6358576" cy="3136454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634FFD6D-9D07-4410-AEEC-2D5EB35B115D}"/>
              </a:ext>
            </a:extLst>
          </p:cNvPr>
          <p:cNvSpPr/>
          <p:nvPr/>
        </p:nvSpPr>
        <p:spPr>
          <a:xfrm>
            <a:off x="4364870" y="4233520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86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4.1 Domain integrity constraint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65E60A-3971-431D-B544-1AC45579A323}"/>
              </a:ext>
            </a:extLst>
          </p:cNvPr>
          <p:cNvSpPr txBox="1"/>
          <p:nvPr/>
        </p:nvSpPr>
        <p:spPr>
          <a:xfrm>
            <a:off x="2331955" y="2736367"/>
            <a:ext cx="4619534" cy="223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INSERT INTO Boats</a:t>
            </a:r>
            <a:br>
              <a:rPr lang="en-US" altLang="zh-CN" sz="3200" dirty="0"/>
            </a:br>
            <a:r>
              <a:rPr lang="en-US" altLang="zh-CN" sz="3200" dirty="0"/>
              <a:t>VALUES('</a:t>
            </a:r>
            <a:r>
              <a:rPr lang="en-US" altLang="zh-CN" sz="3200" dirty="0" err="1"/>
              <a:t>abc</a:t>
            </a:r>
            <a:r>
              <a:rPr lang="en-US" altLang="zh-CN" sz="3200" dirty="0"/>
              <a:t>','</a:t>
            </a:r>
            <a:r>
              <a:rPr lang="en-US" altLang="zh-CN" sz="3200" dirty="0" err="1"/>
              <a:t>spring','red</a:t>
            </a:r>
            <a:r>
              <a:rPr lang="en-US" altLang="zh-CN" sz="3200" dirty="0"/>
              <a:t>')</a:t>
            </a:r>
            <a:br>
              <a:rPr lang="en-US" altLang="zh-CN" sz="3200" dirty="0"/>
            </a:b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6576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937274" y="2569673"/>
            <a:ext cx="6867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1. Result</a:t>
            </a:r>
            <a:r>
              <a:rPr lang="en-US" altLang="zh-CN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of Assignment 2</a:t>
            </a:r>
            <a:endParaRPr lang="en-US" sz="24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1E5AC2-D8CF-49D1-B66A-C6EC08134F61}"/>
              </a:ext>
            </a:extLst>
          </p:cNvPr>
          <p:cNvSpPr/>
          <p:nvPr/>
        </p:nvSpPr>
        <p:spPr>
          <a:xfrm>
            <a:off x="1937273" y="3285356"/>
            <a:ext cx="4426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2. </a:t>
            </a:r>
            <a:r>
              <a:rPr lang="en-US" altLang="zh-CN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Analysis of difficult questions </a:t>
            </a:r>
            <a:endParaRPr lang="en-US" sz="24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E31DD-7FA8-4038-BF76-40D806C721EC}"/>
              </a:ext>
            </a:extLst>
          </p:cNvPr>
          <p:cNvSpPr/>
          <p:nvPr/>
        </p:nvSpPr>
        <p:spPr>
          <a:xfrm>
            <a:off x="1937271" y="4017380"/>
            <a:ext cx="5124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SQL:DELETE, INSERT, U</a:t>
            </a:r>
            <a:r>
              <a:rPr lang="en-US" altLang="zh-CN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PDATE</a:t>
            </a:r>
            <a:endParaRPr lang="en-US" sz="24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84FE0A-8EE8-405F-8DAB-B7935E63270B}"/>
              </a:ext>
            </a:extLst>
          </p:cNvPr>
          <p:cNvSpPr/>
          <p:nvPr/>
        </p:nvSpPr>
        <p:spPr>
          <a:xfrm>
            <a:off x="1937273" y="4749404"/>
            <a:ext cx="3065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ntegrity constraint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2D3187-23A8-494A-8DD2-D433C95A4AB2}"/>
              </a:ext>
            </a:extLst>
          </p:cNvPr>
          <p:cNvSpPr/>
          <p:nvPr/>
        </p:nvSpPr>
        <p:spPr>
          <a:xfrm>
            <a:off x="3533167" y="1190493"/>
            <a:ext cx="207767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50" b="1" dirty="0">
                <a:solidFill>
                  <a:srgbClr val="2B77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780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4.1 Domain integrity constraint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983F2-84C6-4505-BB3A-D7B53B50D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19" y="2377253"/>
            <a:ext cx="7624162" cy="349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3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4.1 Domain integrity constraint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65E60A-3971-431D-B544-1AC45579A323}"/>
              </a:ext>
            </a:extLst>
          </p:cNvPr>
          <p:cNvSpPr txBox="1"/>
          <p:nvPr/>
        </p:nvSpPr>
        <p:spPr>
          <a:xfrm>
            <a:off x="2331955" y="2736367"/>
            <a:ext cx="3159839" cy="3709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UPDATE Boats</a:t>
            </a:r>
            <a:br>
              <a:rPr lang="en-US" altLang="zh-CN" sz="3200" dirty="0"/>
            </a:br>
            <a:r>
              <a:rPr lang="en-US" altLang="zh-CN" sz="3200" dirty="0"/>
              <a:t>SET bid = -10</a:t>
            </a:r>
            <a:br>
              <a:rPr lang="en-US" altLang="zh-CN" sz="3200" dirty="0"/>
            </a:br>
            <a:r>
              <a:rPr lang="en-US" altLang="zh-CN" sz="3200" dirty="0"/>
              <a:t>WHERE bid = 103 </a:t>
            </a:r>
          </a:p>
          <a:p>
            <a:pPr>
              <a:lnSpc>
                <a:spcPct val="150000"/>
              </a:lnSpc>
            </a:pPr>
            <a:br>
              <a:rPr lang="en-US" altLang="zh-CN" sz="3200" dirty="0"/>
            </a:b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956850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4.1 Domain integrity constraint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90A69-A61D-488A-A6A8-DDC3C05AE6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8" y="2356265"/>
            <a:ext cx="7729459" cy="316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48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2</a:t>
            </a:r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</a:t>
            </a:r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ntity integrity constraint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884358-975A-4114-874A-7E7D78F10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25" y="1846105"/>
            <a:ext cx="6305874" cy="4438878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785D1E67-423B-414F-8033-093547B5DCFF}"/>
              </a:ext>
            </a:extLst>
          </p:cNvPr>
          <p:cNvSpPr/>
          <p:nvPr/>
        </p:nvSpPr>
        <p:spPr>
          <a:xfrm rot="1000256">
            <a:off x="2177383" y="2940225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60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4.2 Entity integrity constraint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626FC-50AA-4F68-BE15-4DF3244D9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10" y="2123637"/>
            <a:ext cx="5426354" cy="3762568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536210A-D04A-424A-A72A-D15365936A10}"/>
              </a:ext>
            </a:extLst>
          </p:cNvPr>
          <p:cNvSpPr/>
          <p:nvPr/>
        </p:nvSpPr>
        <p:spPr>
          <a:xfrm rot="1000256">
            <a:off x="3430262" y="4344663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2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7A37D0-4E8D-40B3-875B-B62FEFFFC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77" y="2095212"/>
            <a:ext cx="6216045" cy="41986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4.2 Entity integrity constraint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9536210A-D04A-424A-A72A-D15365936A10}"/>
              </a:ext>
            </a:extLst>
          </p:cNvPr>
          <p:cNvSpPr/>
          <p:nvPr/>
        </p:nvSpPr>
        <p:spPr>
          <a:xfrm rot="8691142">
            <a:off x="2542205" y="4753874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20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4.2 Entity integrity constraint</a:t>
            </a: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A21DBD6E-8833-494E-B382-6626EC0D01B9}"/>
              </a:ext>
            </a:extLst>
          </p:cNvPr>
          <p:cNvSpPr txBox="1"/>
          <p:nvPr/>
        </p:nvSpPr>
        <p:spPr>
          <a:xfrm>
            <a:off x="2331955" y="2736367"/>
            <a:ext cx="4915256" cy="4694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INSERT INTO Boats</a:t>
            </a:r>
            <a:br>
              <a:rPr lang="en-US" sz="3200" dirty="0"/>
            </a:br>
            <a:r>
              <a:rPr lang="en-US" sz="3200" dirty="0"/>
              <a:t>VALUES(103,'winter','white')</a:t>
            </a:r>
            <a:br>
              <a:rPr lang="en-US" sz="3200" dirty="0"/>
            </a:br>
            <a:endParaRPr lang="en-US" sz="3200" dirty="0"/>
          </a:p>
          <a:p>
            <a:br>
              <a:rPr lang="en-US" sz="3200" dirty="0"/>
            </a:br>
            <a:endParaRPr lang="en-US" sz="3200" dirty="0"/>
          </a:p>
          <a:p>
            <a:pPr>
              <a:lnSpc>
                <a:spcPct val="150000"/>
              </a:lnSpc>
            </a:pPr>
            <a:br>
              <a:rPr lang="en-US" altLang="zh-CN" sz="3200" dirty="0"/>
            </a:b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738000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4.2 Entity integrity constraint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50EAF-6794-410D-8EF6-0C810D7EF4A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0" y="2838255"/>
            <a:ext cx="7728539" cy="30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75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4.2 Entity integrity constraint</a:t>
            </a: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A21DBD6E-8833-494E-B382-6626EC0D01B9}"/>
              </a:ext>
            </a:extLst>
          </p:cNvPr>
          <p:cNvSpPr txBox="1"/>
          <p:nvPr/>
        </p:nvSpPr>
        <p:spPr>
          <a:xfrm>
            <a:off x="2235968" y="2428199"/>
            <a:ext cx="4960140" cy="6171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INSERT INTO Boats</a:t>
            </a:r>
            <a:br>
              <a:rPr lang="en-US" sz="3200" dirty="0"/>
            </a:br>
            <a:r>
              <a:rPr lang="en-US" sz="3200" dirty="0"/>
              <a:t>VALUES(</a:t>
            </a:r>
            <a:r>
              <a:rPr lang="en-US" sz="3200" dirty="0" err="1"/>
              <a:t>Null,'winter','white</a:t>
            </a:r>
            <a:r>
              <a:rPr lang="en-US" sz="3200" dirty="0"/>
              <a:t>')</a:t>
            </a:r>
            <a:br>
              <a:rPr lang="en-US" sz="3200" dirty="0"/>
            </a:br>
            <a:endParaRPr lang="en-US" sz="3200" dirty="0"/>
          </a:p>
          <a:p>
            <a:pPr>
              <a:lnSpc>
                <a:spcPct val="150000"/>
              </a:lnSpc>
            </a:pPr>
            <a:br>
              <a:rPr lang="en-US" sz="3200" dirty="0"/>
            </a:br>
            <a:endParaRPr lang="en-US" sz="3200" dirty="0"/>
          </a:p>
          <a:p>
            <a:br>
              <a:rPr lang="en-US" sz="3200" dirty="0"/>
            </a:br>
            <a:endParaRPr lang="en-US" sz="3200" dirty="0"/>
          </a:p>
          <a:p>
            <a:pPr>
              <a:lnSpc>
                <a:spcPct val="150000"/>
              </a:lnSpc>
            </a:pPr>
            <a:br>
              <a:rPr lang="en-US" altLang="zh-CN" sz="3200" dirty="0"/>
            </a:b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287005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4.2 Entity integrity constraint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60E35-69CE-4056-8363-67F111A69F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93" y="2531680"/>
            <a:ext cx="7725813" cy="310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1.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Result of Assignment 2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30C526D-B53D-44C5-A266-DC66295FDB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537846"/>
              </p:ext>
            </p:extLst>
          </p:nvPr>
        </p:nvGraphicFramePr>
        <p:xfrm>
          <a:off x="1601463" y="2318838"/>
          <a:ext cx="5961282" cy="400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9087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4.3 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R</a:t>
            </a:r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eferential integrity constraint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35D7E-A487-40D8-8B8F-1F2A62CEE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62" y="2022462"/>
            <a:ext cx="7302875" cy="3924502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B5A8B58-9ABD-41F2-A5CC-3A53FAA0FDF5}"/>
              </a:ext>
            </a:extLst>
          </p:cNvPr>
          <p:cNvSpPr/>
          <p:nvPr/>
        </p:nvSpPr>
        <p:spPr>
          <a:xfrm rot="1000256">
            <a:off x="4066805" y="3223135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97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3B805A-AB20-4222-8577-82AC993597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43" y="2049163"/>
            <a:ext cx="5740914" cy="46357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4.3 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R</a:t>
            </a:r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eferential integrity constraint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0B5A8B58-9ABD-41F2-A5CC-3A53FAA0FDF5}"/>
              </a:ext>
            </a:extLst>
          </p:cNvPr>
          <p:cNvSpPr/>
          <p:nvPr/>
        </p:nvSpPr>
        <p:spPr>
          <a:xfrm rot="20754412">
            <a:off x="5097400" y="5860245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83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4.3 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R</a:t>
            </a:r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eferential integrity constraint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C7003-FAA7-4B12-88FA-03B3CB058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2" y="2326001"/>
            <a:ext cx="7948916" cy="3498499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C75E05F2-939D-46B4-A350-F11BF8D6FD67}"/>
              </a:ext>
            </a:extLst>
          </p:cNvPr>
          <p:cNvSpPr/>
          <p:nvPr/>
        </p:nvSpPr>
        <p:spPr>
          <a:xfrm rot="8848138">
            <a:off x="1939943" y="3202926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B8CC85EA-4737-4909-909D-95888348E1E2}"/>
              </a:ext>
            </a:extLst>
          </p:cNvPr>
          <p:cNvSpPr/>
          <p:nvPr/>
        </p:nvSpPr>
        <p:spPr>
          <a:xfrm rot="1668563">
            <a:off x="3455659" y="3428870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9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4.3 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R</a:t>
            </a:r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eferential integrity constraint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FA724-22E6-49F4-B8A8-D5A7384A8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04" y="2267661"/>
            <a:ext cx="6114887" cy="3974085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C908B1F6-F678-4ABF-B9B3-0FF9FCF4D4B3}"/>
              </a:ext>
            </a:extLst>
          </p:cNvPr>
          <p:cNvSpPr/>
          <p:nvPr/>
        </p:nvSpPr>
        <p:spPr>
          <a:xfrm rot="1597486">
            <a:off x="3021056" y="4304248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346D73AF-32B9-45FF-84BE-03694A7E4E22}"/>
              </a:ext>
            </a:extLst>
          </p:cNvPr>
          <p:cNvSpPr/>
          <p:nvPr/>
        </p:nvSpPr>
        <p:spPr>
          <a:xfrm rot="8848138">
            <a:off x="1619205" y="4673039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B2858B57-1B3F-42AD-99CA-7E50939E965C}"/>
              </a:ext>
            </a:extLst>
          </p:cNvPr>
          <p:cNvSpPr/>
          <p:nvPr/>
        </p:nvSpPr>
        <p:spPr>
          <a:xfrm rot="1597486">
            <a:off x="2951171" y="4899064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9537508-30FE-4474-898C-0BF65F88B495}"/>
              </a:ext>
            </a:extLst>
          </p:cNvPr>
          <p:cNvSpPr/>
          <p:nvPr/>
        </p:nvSpPr>
        <p:spPr>
          <a:xfrm rot="1597486">
            <a:off x="6585090" y="2986536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51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4.3 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R</a:t>
            </a:r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eferential integrity constraint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D3324-3917-40EC-A956-001CC6FC8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75" y="2160907"/>
            <a:ext cx="8492050" cy="3765012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41251C7C-3F7B-4EE7-8B0D-6FCC5453CB45}"/>
              </a:ext>
            </a:extLst>
          </p:cNvPr>
          <p:cNvSpPr/>
          <p:nvPr/>
        </p:nvSpPr>
        <p:spPr>
          <a:xfrm rot="5400000">
            <a:off x="2614270" y="3658863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04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4.3 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R</a:t>
            </a:r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eferential integrity constraint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DD556-7751-4F06-9B62-BFA6A7189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71" y="2707836"/>
            <a:ext cx="8022457" cy="2954006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A462C315-E731-402B-A052-C612E8B29BF2}"/>
              </a:ext>
            </a:extLst>
          </p:cNvPr>
          <p:cNvSpPr/>
          <p:nvPr/>
        </p:nvSpPr>
        <p:spPr>
          <a:xfrm rot="5400000">
            <a:off x="2942645" y="4285303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EEE6E35-AC6D-4018-8F51-61FDB7F5D0EA}"/>
              </a:ext>
            </a:extLst>
          </p:cNvPr>
          <p:cNvSpPr/>
          <p:nvPr/>
        </p:nvSpPr>
        <p:spPr>
          <a:xfrm rot="5400000">
            <a:off x="5554382" y="4285303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02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4.3 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R</a:t>
            </a:r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eferential integrity constraint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DD556-7751-4F06-9B62-BFA6A7189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71" y="2707836"/>
            <a:ext cx="8022457" cy="2954006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A462C315-E731-402B-A052-C612E8B29BF2}"/>
              </a:ext>
            </a:extLst>
          </p:cNvPr>
          <p:cNvSpPr/>
          <p:nvPr/>
        </p:nvSpPr>
        <p:spPr>
          <a:xfrm rot="5400000">
            <a:off x="2942645" y="4285303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EEE6E35-AC6D-4018-8F51-61FDB7F5D0EA}"/>
              </a:ext>
            </a:extLst>
          </p:cNvPr>
          <p:cNvSpPr/>
          <p:nvPr/>
        </p:nvSpPr>
        <p:spPr>
          <a:xfrm rot="5400000">
            <a:off x="5554382" y="4285303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25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4.3 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R</a:t>
            </a:r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eferential integrity constraint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A9ED993B-DD48-4007-97E4-CD0A33BCA782}"/>
              </a:ext>
            </a:extLst>
          </p:cNvPr>
          <p:cNvSpPr txBox="1"/>
          <p:nvPr/>
        </p:nvSpPr>
        <p:spPr>
          <a:xfrm>
            <a:off x="2235968" y="2428199"/>
            <a:ext cx="5112233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INSERT INTO Reserves</a:t>
            </a:r>
            <a:br>
              <a:rPr lang="en-US" sz="3200" dirty="0"/>
            </a:br>
            <a:r>
              <a:rPr lang="en-US" sz="3200" dirty="0"/>
              <a:t>VALUES(22,1000,'2019/10/6')</a:t>
            </a:r>
            <a:br>
              <a:rPr lang="en-US" sz="3200" dirty="0"/>
            </a:br>
            <a:endParaRPr lang="en-US" sz="3200" dirty="0"/>
          </a:p>
          <a:p>
            <a:pPr>
              <a:lnSpc>
                <a:spcPct val="150000"/>
              </a:lnSpc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95954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4.3 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R</a:t>
            </a:r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eferential integrity constraint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D9802-7041-4D9E-837F-CAB1B27AC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58" y="2518531"/>
            <a:ext cx="7863505" cy="292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25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4F80788-2EE6-43F0-B69F-B10257604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86052"/>
            <a:ext cx="6858000" cy="803672"/>
          </a:xfrm>
        </p:spPr>
        <p:txBody>
          <a:bodyPr>
            <a:normAutofit/>
          </a:bodyPr>
          <a:lstStyle/>
          <a:p>
            <a:r>
              <a:rPr lang="en-US" sz="4950" b="1" dirty="0">
                <a:solidFill>
                  <a:srgbClr val="33339B"/>
                </a:solidFill>
                <a:latin typeface="BookAntiqua-Bold"/>
                <a:ea typeface="+mn-ea"/>
                <a:cs typeface="+mn-cs"/>
              </a:rPr>
              <a:t>Assignment4</a:t>
            </a:r>
          </a:p>
        </p:txBody>
      </p:sp>
    </p:spTree>
    <p:extLst>
      <p:ext uri="{BB962C8B-B14F-4D97-AF65-F5344CB8AC3E}">
        <p14:creationId xmlns:p14="http://schemas.microsoft.com/office/powerpoint/2010/main" val="293094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2.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Analysis of difficult questions 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2686" y="2311457"/>
            <a:ext cx="7378264" cy="1962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615" indent="-42861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sz="2800" b="1" dirty="0"/>
              <a:t>Question 4: Print the course names, course numbers and section numbers of all classes with less than six students enrolled in them.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79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D5B375-295B-41AB-90D3-56F5A18CEF36}"/>
              </a:ext>
            </a:extLst>
          </p:cNvPr>
          <p:cNvSpPr/>
          <p:nvPr/>
        </p:nvSpPr>
        <p:spPr>
          <a:xfrm>
            <a:off x="883920" y="1356478"/>
            <a:ext cx="766064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Domain integrity constraint, Entity integrity constraint and Referential integrity constraint, you should give each integrity constraint “INSERT”,”DELETE” and ”UPDATE”  SQL statements to prove it.(At least 9 statements totally)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70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4E27EBF-C96C-4D06-95C4-90E321992A14}"/>
              </a:ext>
            </a:extLst>
          </p:cNvPr>
          <p:cNvSpPr/>
          <p:nvPr/>
        </p:nvSpPr>
        <p:spPr>
          <a:xfrm>
            <a:off x="1183750" y="1090676"/>
            <a:ext cx="7002024" cy="47551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</a:p>
          <a:p>
            <a:pPr marL="257168" indent="-257168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schema of the database is provided below (keys are in bold, field types are omitted):</a:t>
            </a:r>
          </a:p>
          <a:p>
            <a:pPr marL="257168" indent="-257168">
              <a:buFont typeface="Wingdings" panose="05000000000000000000" pitchFamily="2" charset="2"/>
              <a:buChar char="§"/>
            </a:pPr>
            <a:endParaRPr lang="en-US" sz="2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student(</a:t>
            </a:r>
            <a:r>
              <a:rPr lang="en-US" sz="21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sex, age, year,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dept(</a:t>
            </a:r>
            <a:r>
              <a:rPr lang="en-US" sz="21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numphds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prof(</a:t>
            </a:r>
            <a:r>
              <a:rPr lang="en-US" sz="21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course(</a:t>
            </a:r>
            <a:r>
              <a:rPr lang="en-US" sz="21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cname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major(</a:t>
            </a:r>
            <a:r>
              <a:rPr lang="en-US" sz="21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section(</a:t>
            </a:r>
            <a:r>
              <a:rPr lang="en-US" sz="21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sectno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pt-BR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enroll(</a:t>
            </a:r>
            <a:r>
              <a:rPr lang="pt-BR" sz="2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pt-BR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grade, </a:t>
            </a:r>
            <a:r>
              <a:rPr lang="pt-BR" sz="2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pt-BR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pt-BR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sectno</a:t>
            </a:r>
            <a:r>
              <a:rPr lang="pt-BR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pt-BR" sz="2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you start writing SQL, it is a good idea to take a look at the database and familiarize yourself with its contents.</a:t>
            </a:r>
            <a:endParaRPr lang="en-US" sz="4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090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C94B99C-923B-495D-90F9-0F44B66A51A7}"/>
              </a:ext>
            </a:extLst>
          </p:cNvPr>
          <p:cNvSpPr/>
          <p:nvPr/>
        </p:nvSpPr>
        <p:spPr>
          <a:xfrm>
            <a:off x="1433246" y="1279063"/>
            <a:ext cx="63729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Files</a:t>
            </a:r>
            <a:endParaRPr lang="en-US" sz="27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615" indent="-428615">
              <a:buFont typeface="Wingdings" panose="05000000000000000000" pitchFamily="2" charset="2"/>
              <a:buChar char="§"/>
            </a:pPr>
            <a:endParaRPr lang="en-US" sz="27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615" indent="-428615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following data files from </a:t>
            </a:r>
            <a:r>
              <a:rPr lang="en-US" altLang="zh-CN" sz="2400" dirty="0"/>
              <a:t>https://github.com/zygardxerneas/database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783" lvl="1" indent="-342892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course.txt</a:t>
            </a:r>
          </a:p>
          <a:p>
            <a:pPr marL="685783" lvl="1" indent="-342892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dept.txt</a:t>
            </a:r>
          </a:p>
          <a:p>
            <a:pPr marL="685783" lvl="1" indent="-342892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enroll.txt</a:t>
            </a:r>
          </a:p>
          <a:p>
            <a:pPr marL="685783" lvl="1" indent="-342892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major.txt</a:t>
            </a:r>
          </a:p>
          <a:p>
            <a:pPr marL="685783" lvl="1" indent="-342892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prof.txt</a:t>
            </a:r>
          </a:p>
          <a:p>
            <a:pPr marL="685783" lvl="1" indent="-342892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section.txt</a:t>
            </a:r>
          </a:p>
          <a:p>
            <a:pPr marL="685783" lvl="1" indent="-342892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student.txt</a:t>
            </a:r>
            <a:endParaRPr lang="en-US" sz="4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06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D5B375-295B-41AB-90D3-56F5A18CEF36}"/>
              </a:ext>
            </a:extLst>
          </p:cNvPr>
          <p:cNvSpPr/>
          <p:nvPr/>
        </p:nvSpPr>
        <p:spPr>
          <a:xfrm>
            <a:off x="1026160" y="863720"/>
            <a:ext cx="682752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an individual assignment –no group submissions are allowed. Hand in an ACCESS database that contains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least nine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statements. The database should contain nine queries, named as follows: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Insert1 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Insert2 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 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Delete1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Update3</a:t>
            </a: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 in a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indicates your answers.(Figure is important. You should give your analysis about your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statements.)</a:t>
            </a:r>
          </a:p>
          <a:p>
            <a:pPr marL="342892" indent="-342892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14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D5B375-295B-41AB-90D3-56F5A18CEF36}"/>
              </a:ext>
            </a:extLst>
          </p:cNvPr>
          <p:cNvSpPr/>
          <p:nvPr/>
        </p:nvSpPr>
        <p:spPr>
          <a:xfrm>
            <a:off x="1497212" y="1150878"/>
            <a:ext cx="60276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Submission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name format: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Sno_A4.zip </a:t>
            </a:r>
          </a:p>
          <a:p>
            <a:pPr marL="257168" indent="-257168"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report_A4.doc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university_A4.accdb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0720" y="4612640"/>
            <a:ext cx="8636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Deadline:</a:t>
            </a:r>
          </a:p>
          <a:p>
            <a:r>
              <a:rPr lang="en-US" altLang="zh-CN" sz="3600" dirty="0">
                <a:solidFill>
                  <a:srgbClr val="C00000"/>
                </a:solidFill>
              </a:rPr>
              <a:t>Beijing time, November, 21th ,23:59:59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4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2.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Analysis of difficult questions 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40B206-DF30-4FB4-BEEB-853D0E8E8F42}"/>
              </a:ext>
            </a:extLst>
          </p:cNvPr>
          <p:cNvSpPr txBox="1"/>
          <p:nvPr/>
        </p:nvSpPr>
        <p:spPr>
          <a:xfrm>
            <a:off x="1026690" y="2802325"/>
            <a:ext cx="77071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SELECT </a:t>
            </a:r>
            <a:r>
              <a:rPr lang="en-US" altLang="zh-CN" sz="2800" b="1" dirty="0" err="1"/>
              <a:t>Course.cname</a:t>
            </a:r>
            <a:r>
              <a:rPr lang="en-US" altLang="zh-CN" sz="2800" b="1" dirty="0"/>
              <a:t>, </a:t>
            </a:r>
            <a:r>
              <a:rPr lang="en-US" altLang="zh-CN" sz="2800" b="1" dirty="0" err="1"/>
              <a:t>Enroll.cno</a:t>
            </a:r>
            <a:r>
              <a:rPr lang="en-US" altLang="zh-CN" sz="2800" b="1" dirty="0"/>
              <a:t>, </a:t>
            </a:r>
            <a:r>
              <a:rPr lang="en-US" altLang="zh-CN" sz="2800" b="1" dirty="0" err="1"/>
              <a:t>Enroll.sectno</a:t>
            </a:r>
            <a:endParaRPr lang="zh-CN" altLang="zh-CN" sz="2800" dirty="0"/>
          </a:p>
          <a:p>
            <a:r>
              <a:rPr lang="en-US" altLang="zh-CN" sz="2800" b="1" dirty="0"/>
              <a:t>FROM </a:t>
            </a:r>
            <a:r>
              <a:rPr lang="en-US" altLang="zh-CN" sz="2800" b="1" dirty="0" err="1"/>
              <a:t>Enroll,Course</a:t>
            </a:r>
            <a:endParaRPr lang="zh-CN" altLang="zh-CN" sz="2800" dirty="0"/>
          </a:p>
          <a:p>
            <a:r>
              <a:rPr lang="en-US" altLang="zh-CN" sz="2800" b="1" dirty="0"/>
              <a:t>WHERE </a:t>
            </a:r>
            <a:r>
              <a:rPr lang="en-US" altLang="zh-CN" sz="2800" b="1" dirty="0" err="1"/>
              <a:t>Course.cno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Enroll.cno</a:t>
            </a:r>
            <a:r>
              <a:rPr lang="en-US" altLang="zh-CN" sz="2800" b="1" dirty="0"/>
              <a:t> </a:t>
            </a:r>
          </a:p>
          <a:p>
            <a:r>
              <a:rPr lang="en-US" altLang="zh-CN" sz="2800" b="1" dirty="0"/>
              <a:t>and </a:t>
            </a:r>
            <a:r>
              <a:rPr lang="en-US" altLang="zh-CN" sz="2800" b="1" dirty="0" err="1"/>
              <a:t>Enroll.dname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Course.dname</a:t>
            </a:r>
            <a:endParaRPr lang="zh-CN" altLang="zh-CN" sz="2800" dirty="0"/>
          </a:p>
          <a:p>
            <a:r>
              <a:rPr lang="en-US" altLang="zh-CN" sz="2800" b="1" dirty="0"/>
              <a:t>GROUP BY </a:t>
            </a:r>
            <a:r>
              <a:rPr lang="en-US" altLang="zh-CN" sz="2800" b="1" dirty="0" err="1"/>
              <a:t>Course.cname</a:t>
            </a:r>
            <a:r>
              <a:rPr lang="en-US" altLang="zh-CN" sz="2800" b="1" dirty="0"/>
              <a:t>, </a:t>
            </a:r>
            <a:r>
              <a:rPr lang="en-US" altLang="zh-CN" sz="2800" b="1" dirty="0" err="1"/>
              <a:t>Enroll.cno</a:t>
            </a:r>
            <a:r>
              <a:rPr lang="en-US" altLang="zh-CN" sz="2800" b="1" dirty="0"/>
              <a:t>, </a:t>
            </a:r>
            <a:r>
              <a:rPr lang="en-US" altLang="zh-CN" sz="2800" b="1" dirty="0" err="1"/>
              <a:t>Enroll.sectno</a:t>
            </a:r>
            <a:endParaRPr lang="zh-CN" altLang="zh-CN" sz="2800" dirty="0"/>
          </a:p>
          <a:p>
            <a:r>
              <a:rPr lang="en-US" altLang="zh-CN" sz="2800" b="1" dirty="0"/>
              <a:t>HAVING count(*)&lt;6;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885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2.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Analysis of difficult questions 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2686" y="2311457"/>
            <a:ext cx="7378264" cy="1962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615" indent="-42861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sz="2800" b="1" dirty="0"/>
              <a:t>Question 9: Print the names of students who are taking both a Computer Sciences course and a Mathematics course.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2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2.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Analysis of difficult questions 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40B206-DF30-4FB4-BEEB-853D0E8E8F42}"/>
              </a:ext>
            </a:extLst>
          </p:cNvPr>
          <p:cNvSpPr txBox="1"/>
          <p:nvPr/>
        </p:nvSpPr>
        <p:spPr>
          <a:xfrm>
            <a:off x="1880468" y="2100105"/>
            <a:ext cx="489089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SELECT </a:t>
            </a:r>
            <a:r>
              <a:rPr lang="en-US" altLang="zh-CN" sz="2800" b="1" dirty="0" err="1"/>
              <a:t>S.sname</a:t>
            </a:r>
            <a:endParaRPr lang="en-US" altLang="zh-CN" sz="2800" b="1" dirty="0"/>
          </a:p>
          <a:p>
            <a:r>
              <a:rPr lang="en-US" altLang="zh-CN" sz="2800" b="1" dirty="0"/>
              <a:t>FROM Student AS S, Enroll AS E</a:t>
            </a:r>
          </a:p>
          <a:p>
            <a:r>
              <a:rPr lang="en-US" altLang="zh-CN" sz="2800" b="1" dirty="0"/>
              <a:t>WHERE </a:t>
            </a:r>
            <a:r>
              <a:rPr lang="en-US" altLang="zh-CN" sz="2800" b="1" dirty="0" err="1"/>
              <a:t>S.sid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E.sid</a:t>
            </a:r>
            <a:endParaRPr lang="en-US" altLang="zh-CN" sz="2800" b="1" dirty="0"/>
          </a:p>
          <a:p>
            <a:r>
              <a:rPr lang="en-US" altLang="zh-CN" sz="2800" b="1" dirty="0"/>
              <a:t>AND ‘Computer Sciences’ in (</a:t>
            </a:r>
          </a:p>
          <a:p>
            <a:r>
              <a:rPr lang="en-US" altLang="zh-CN" sz="2800" b="1" dirty="0"/>
              <a:t>SELECT </a:t>
            </a:r>
            <a:r>
              <a:rPr lang="en-US" altLang="zh-CN" sz="2800" b="1" dirty="0" err="1"/>
              <a:t>E.dname</a:t>
            </a:r>
            <a:r>
              <a:rPr lang="en-US" altLang="zh-CN" sz="2800" b="1" dirty="0"/>
              <a:t> FROM Enroll E </a:t>
            </a:r>
          </a:p>
          <a:p>
            <a:r>
              <a:rPr lang="en-US" altLang="zh-CN" sz="2800" b="1" dirty="0"/>
              <a:t>WHERE </a:t>
            </a:r>
            <a:r>
              <a:rPr lang="en-US" altLang="zh-CN" sz="2800" b="1" dirty="0" err="1"/>
              <a:t>S.sid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E.sid</a:t>
            </a:r>
            <a:r>
              <a:rPr lang="en-US" altLang="zh-CN" sz="2800" b="1" dirty="0"/>
              <a:t>)</a:t>
            </a:r>
          </a:p>
          <a:p>
            <a:r>
              <a:rPr lang="en-US" altLang="zh-CN" sz="2800" b="1" dirty="0"/>
              <a:t>AND ‘Mathematics’ in (</a:t>
            </a:r>
          </a:p>
          <a:p>
            <a:r>
              <a:rPr lang="en-US" altLang="zh-CN" sz="2800" b="1" dirty="0"/>
              <a:t>SELECT </a:t>
            </a:r>
            <a:r>
              <a:rPr lang="en-US" altLang="zh-CN" sz="2800" b="1" dirty="0" err="1"/>
              <a:t>E.dname</a:t>
            </a:r>
            <a:r>
              <a:rPr lang="en-US" altLang="zh-CN" sz="2800" b="1" dirty="0"/>
              <a:t> FROM Enroll E </a:t>
            </a:r>
          </a:p>
          <a:p>
            <a:r>
              <a:rPr lang="en-US" altLang="zh-CN" sz="2800" b="1" dirty="0"/>
              <a:t>WHERE </a:t>
            </a:r>
            <a:r>
              <a:rPr lang="en-US" altLang="zh-CN" sz="2800" b="1" dirty="0" err="1"/>
              <a:t>S.sid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E.sid</a:t>
            </a:r>
            <a:r>
              <a:rPr lang="en-US" altLang="zh-CN" sz="2800" b="1" dirty="0"/>
              <a:t>)</a:t>
            </a:r>
          </a:p>
          <a:p>
            <a:r>
              <a:rPr lang="en-US" altLang="zh-CN" sz="2800" b="1" dirty="0"/>
              <a:t>GROUP BY </a:t>
            </a:r>
            <a:r>
              <a:rPr lang="en-US" altLang="zh-CN" sz="2800" b="1" dirty="0" err="1"/>
              <a:t>S.sname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95920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5" y="2630944"/>
            <a:ext cx="8466494" cy="33562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981222" y="881942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2. 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Download lab4.accdb 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4" name="Right Arrow 3"/>
          <p:cNvSpPr/>
          <p:nvPr/>
        </p:nvSpPr>
        <p:spPr>
          <a:xfrm rot="12160916">
            <a:off x="1265084" y="5562849"/>
            <a:ext cx="1720297" cy="580568"/>
          </a:xfrm>
          <a:prstGeom prst="rightArrow">
            <a:avLst>
              <a:gd name="adj1" fmla="val 37118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Rectangle 2"/>
          <p:cNvSpPr/>
          <p:nvPr/>
        </p:nvSpPr>
        <p:spPr>
          <a:xfrm>
            <a:off x="1082261" y="1571777"/>
            <a:ext cx="4993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615" indent="-428615">
              <a:buFont typeface="Wingdings" panose="05000000000000000000" pitchFamily="2" charset="2"/>
              <a:buChar char="§"/>
            </a:pPr>
            <a:r>
              <a:rPr lang="en-US" altLang="zh-CN" dirty="0">
                <a:hlinkClick r:id="rId4"/>
              </a:rPr>
              <a:t>https://github.com/zygardxerneas/database</a:t>
            </a:r>
            <a:endParaRPr lang="en-US" altLang="zh-CN" dirty="0"/>
          </a:p>
          <a:p>
            <a:pPr marL="428615" indent="-428615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marL="428615" indent="-428615"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of lab4 is same as lab2.accdb</a:t>
            </a:r>
          </a:p>
        </p:txBody>
      </p:sp>
    </p:spTree>
    <p:extLst>
      <p:ext uri="{BB962C8B-B14F-4D97-AF65-F5344CB8AC3E}">
        <p14:creationId xmlns:p14="http://schemas.microsoft.com/office/powerpoint/2010/main" val="353258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3.1</a:t>
            </a:r>
            <a:r>
              <a:rPr lang="en-US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INSERT 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0138E8-EAC8-4A49-82C1-24575E7E72F9}"/>
              </a:ext>
            </a:extLst>
          </p:cNvPr>
          <p:cNvSpPr txBox="1"/>
          <p:nvPr/>
        </p:nvSpPr>
        <p:spPr>
          <a:xfrm>
            <a:off x="2314934" y="2372911"/>
            <a:ext cx="5173596" cy="223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altLang="zh-CN" sz="3200" dirty="0"/>
            </a:br>
            <a:r>
              <a:rPr lang="en-US" altLang="zh-CN" sz="3200" dirty="0"/>
              <a:t>INSERT INTO Boats</a:t>
            </a:r>
            <a:br>
              <a:rPr lang="en-US" altLang="zh-CN" sz="3200" dirty="0"/>
            </a:br>
            <a:r>
              <a:rPr lang="en-US" altLang="zh-CN" sz="3200" dirty="0"/>
              <a:t>values(222,'Summer','black‘); </a:t>
            </a:r>
          </a:p>
        </p:txBody>
      </p:sp>
    </p:spTree>
    <p:extLst>
      <p:ext uri="{BB962C8B-B14F-4D97-AF65-F5344CB8AC3E}">
        <p14:creationId xmlns:p14="http://schemas.microsoft.com/office/powerpoint/2010/main" val="191567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4067</TotalTime>
  <Words>1816</Words>
  <Application>Microsoft Office PowerPoint</Application>
  <PresentationFormat>On-screen Show (4:3)</PresentationFormat>
  <Paragraphs>223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BookAntiqua-Bold</vt:lpstr>
      <vt:lpstr>等线</vt:lpstr>
      <vt:lpstr>Arial</vt:lpstr>
      <vt:lpstr>Calibri</vt:lpstr>
      <vt:lpstr>Calibri Light</vt:lpstr>
      <vt:lpstr>Times New Roman</vt:lpstr>
      <vt:lpstr>Wingdings</vt:lpstr>
      <vt:lpstr>Office Theme</vt:lpstr>
      <vt:lpstr>Lab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Assignment1</dc:title>
  <dc:creator>Wang Hai</dc:creator>
  <cp:lastModifiedBy>X</cp:lastModifiedBy>
  <cp:revision>187</cp:revision>
  <dcterms:created xsi:type="dcterms:W3CDTF">2019-09-23T01:09:19Z</dcterms:created>
  <dcterms:modified xsi:type="dcterms:W3CDTF">2019-11-08T10:31:19Z</dcterms:modified>
</cp:coreProperties>
</file>