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3" r:id="rId2"/>
    <p:sldId id="256" r:id="rId3"/>
    <p:sldId id="288" r:id="rId4"/>
    <p:sldId id="287" r:id="rId5"/>
    <p:sldId id="290" r:id="rId6"/>
    <p:sldId id="291" r:id="rId7"/>
    <p:sldId id="284" r:id="rId8"/>
    <p:sldId id="289" r:id="rId9"/>
    <p:sldId id="285" r:id="rId10"/>
    <p:sldId id="28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0E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5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E2FD8-B128-4E11-9CB3-9F61CBE4B2CF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25F54-F36D-4C19-A375-5F1E9289D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140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E2FD8-B128-4E11-9CB3-9F61CBE4B2CF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25F54-F36D-4C19-A375-5F1E9289D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53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E2FD8-B128-4E11-9CB3-9F61CBE4B2CF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25F54-F36D-4C19-A375-5F1E9289D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E2FD8-B128-4E11-9CB3-9F61CBE4B2CF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25F54-F36D-4C19-A375-5F1E9289D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141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E2FD8-B128-4E11-9CB3-9F61CBE4B2CF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25F54-F36D-4C19-A375-5F1E9289D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00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E2FD8-B128-4E11-9CB3-9F61CBE4B2CF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25F54-F36D-4C19-A375-5F1E9289D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15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E2FD8-B128-4E11-9CB3-9F61CBE4B2CF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25F54-F36D-4C19-A375-5F1E9289D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413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E2FD8-B128-4E11-9CB3-9F61CBE4B2CF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25F54-F36D-4C19-A375-5F1E9289D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606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E2FD8-B128-4E11-9CB3-9F61CBE4B2CF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25F54-F36D-4C19-A375-5F1E9289D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54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E2FD8-B128-4E11-9CB3-9F61CBE4B2CF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25F54-F36D-4C19-A375-5F1E9289D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250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E2FD8-B128-4E11-9CB3-9F61CBE4B2CF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25F54-F36D-4C19-A375-5F1E9289D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5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E2FD8-B128-4E11-9CB3-9F61CBE4B2CF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25F54-F36D-4C19-A375-5F1E9289D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20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47.107.131.96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673E2C6-A29F-4D36-8FD6-82D6BE20276F}"/>
              </a:ext>
            </a:extLst>
          </p:cNvPr>
          <p:cNvSpPr/>
          <p:nvPr/>
        </p:nvSpPr>
        <p:spPr>
          <a:xfrm>
            <a:off x="2529142" y="1795950"/>
            <a:ext cx="67134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1. </a:t>
            </a:r>
            <a:r>
              <a:rPr lang="en-US" altLang="zh-CN" sz="32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Essential to a good database design</a:t>
            </a:r>
            <a:endParaRPr lang="en-US" sz="3200" b="1" dirty="0">
              <a:solidFill>
                <a:srgbClr val="33339B"/>
              </a:solidFill>
              <a:latin typeface="Times New Roman" panose="02020603050405020304" pitchFamily="18" charset="0"/>
              <a:ea typeface="DengXian" panose="02010600030101010101" pitchFamily="2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1E5AC2-D8CF-49D1-B66A-C6EC08134F61}"/>
              </a:ext>
            </a:extLst>
          </p:cNvPr>
          <p:cNvSpPr/>
          <p:nvPr/>
        </p:nvSpPr>
        <p:spPr>
          <a:xfrm>
            <a:off x="2529143" y="2750194"/>
            <a:ext cx="52459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2. Some of the considerations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7E31DD-7FA8-4038-BF76-40D806C721EC}"/>
              </a:ext>
            </a:extLst>
          </p:cNvPr>
          <p:cNvSpPr/>
          <p:nvPr/>
        </p:nvSpPr>
        <p:spPr>
          <a:xfrm>
            <a:off x="2529142" y="3726225"/>
            <a:ext cx="33241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b="1" dirty="0">
                <a:solidFill>
                  <a:srgbClr val="3333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Design Process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84FE0A-8EE8-405F-8DAB-B7935E63270B}"/>
              </a:ext>
            </a:extLst>
          </p:cNvPr>
          <p:cNvSpPr/>
          <p:nvPr/>
        </p:nvSpPr>
        <p:spPr>
          <a:xfrm>
            <a:off x="2529143" y="4702256"/>
            <a:ext cx="30393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b="1" dirty="0">
                <a:solidFill>
                  <a:srgbClr val="3333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altLang="zh-CN" sz="3200" b="1" dirty="0">
                <a:solidFill>
                  <a:srgbClr val="3333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3200" b="1" dirty="0">
              <a:solidFill>
                <a:srgbClr val="33339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2D3187-23A8-494A-8DD2-D433C95A4AB2}"/>
              </a:ext>
            </a:extLst>
          </p:cNvPr>
          <p:cNvSpPr/>
          <p:nvPr/>
        </p:nvSpPr>
        <p:spPr>
          <a:xfrm>
            <a:off x="4424164" y="416945"/>
            <a:ext cx="26117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rgbClr val="2B77C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F984FE0A-8EE8-405F-8DAB-B7935E63270B}"/>
              </a:ext>
            </a:extLst>
          </p:cNvPr>
          <p:cNvSpPr/>
          <p:nvPr/>
        </p:nvSpPr>
        <p:spPr>
          <a:xfrm>
            <a:off x="2529142" y="5656500"/>
            <a:ext cx="30393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3200" b="1" dirty="0">
                <a:solidFill>
                  <a:srgbClr val="3333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3200" b="1" dirty="0">
                <a:solidFill>
                  <a:srgbClr val="3333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Assignment3</a:t>
            </a:r>
          </a:p>
        </p:txBody>
      </p:sp>
    </p:spTree>
    <p:extLst>
      <p:ext uri="{BB962C8B-B14F-4D97-AF65-F5344CB8AC3E}">
        <p14:creationId xmlns:p14="http://schemas.microsoft.com/office/powerpoint/2010/main" val="3470780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493439-2630-4E96-A753-4C30DE2EE300}"/>
              </a:ext>
            </a:extLst>
          </p:cNvPr>
          <p:cNvSpPr/>
          <p:nvPr/>
        </p:nvSpPr>
        <p:spPr>
          <a:xfrm>
            <a:off x="3725586" y="1604760"/>
            <a:ext cx="4740827" cy="3246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name format: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Sno1_Sno2_A3.zip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including: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report_A3.doc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university_A3.mdb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EE7D0F-7D26-48E0-AFEE-5B4FCD1FE854}"/>
              </a:ext>
            </a:extLst>
          </p:cNvPr>
          <p:cNvSpPr/>
          <p:nvPr/>
        </p:nvSpPr>
        <p:spPr>
          <a:xfrm>
            <a:off x="4747714" y="718107"/>
            <a:ext cx="26965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3333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Submission</a:t>
            </a:r>
            <a:endParaRPr lang="en-US" sz="4000" b="1" dirty="0">
              <a:solidFill>
                <a:srgbClr val="33339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D4FF1-9C88-4556-8A34-52BAB1C3D6C1}"/>
              </a:ext>
            </a:extLst>
          </p:cNvPr>
          <p:cNvSpPr/>
          <p:nvPr/>
        </p:nvSpPr>
        <p:spPr>
          <a:xfrm>
            <a:off x="1916811" y="5432010"/>
            <a:ext cx="83583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Deadline:</a:t>
            </a:r>
            <a:r>
              <a:rPr lang="zh-CN" alt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Beijing time, November 12th, 23:59:00</a:t>
            </a:r>
            <a:endParaRPr lang="en-US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797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85D4C00-A47F-405B-8741-3518A806FCB6}"/>
              </a:ext>
            </a:extLst>
          </p:cNvPr>
          <p:cNvSpPr/>
          <p:nvPr/>
        </p:nvSpPr>
        <p:spPr>
          <a:xfrm>
            <a:off x="1198316" y="482662"/>
            <a:ext cx="103432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3333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What is essential to a good database design?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75061C-CA57-44E8-9318-9B7B1A132CC2}"/>
              </a:ext>
            </a:extLst>
          </p:cNvPr>
          <p:cNvSpPr/>
          <p:nvPr/>
        </p:nvSpPr>
        <p:spPr>
          <a:xfrm>
            <a:off x="1779419" y="2515797"/>
            <a:ext cx="86129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3333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 Provides access with information a user needs to join tables together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7ECA87-5B5A-4468-9C14-947F919F45C6}"/>
              </a:ext>
            </a:extLst>
          </p:cNvPr>
          <p:cNvSpPr/>
          <p:nvPr/>
        </p:nvSpPr>
        <p:spPr>
          <a:xfrm>
            <a:off x="1779420" y="3730149"/>
            <a:ext cx="63315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3333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 Ensures data accuracy and integrity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8E55C2-AECB-413B-AC1F-99B53B0D7530}"/>
              </a:ext>
            </a:extLst>
          </p:cNvPr>
          <p:cNvSpPr/>
          <p:nvPr/>
        </p:nvSpPr>
        <p:spPr>
          <a:xfrm>
            <a:off x="1779420" y="1732328"/>
            <a:ext cx="39195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3333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 Reduces redundancy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C6FCE6-F661-4C4C-A9E7-AAA142F431B5}"/>
              </a:ext>
            </a:extLst>
          </p:cNvPr>
          <p:cNvSpPr/>
          <p:nvPr/>
        </p:nvSpPr>
        <p:spPr>
          <a:xfrm>
            <a:off x="1779418" y="4513616"/>
            <a:ext cx="96416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3333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1.4 Accommodates your data processing and reporting needs</a:t>
            </a:r>
          </a:p>
        </p:txBody>
      </p:sp>
    </p:spTree>
    <p:extLst>
      <p:ext uri="{BB962C8B-B14F-4D97-AF65-F5344CB8AC3E}">
        <p14:creationId xmlns:p14="http://schemas.microsoft.com/office/powerpoint/2010/main" val="3997702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85D4C00-A47F-405B-8741-3518A806FCB6}"/>
              </a:ext>
            </a:extLst>
          </p:cNvPr>
          <p:cNvSpPr/>
          <p:nvPr/>
        </p:nvSpPr>
        <p:spPr>
          <a:xfrm>
            <a:off x="1198316" y="482662"/>
            <a:ext cx="65582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3333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Some of the considerations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75061C-CA57-44E8-9318-9B7B1A132CC2}"/>
              </a:ext>
            </a:extLst>
          </p:cNvPr>
          <p:cNvSpPr/>
          <p:nvPr/>
        </p:nvSpPr>
        <p:spPr>
          <a:xfrm>
            <a:off x="1711307" y="2898310"/>
            <a:ext cx="72699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3333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 Define the physical layout of the database.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7ECA87-5B5A-4468-9C14-947F919F45C6}"/>
              </a:ext>
            </a:extLst>
          </p:cNvPr>
          <p:cNvSpPr/>
          <p:nvPr/>
        </p:nvSpPr>
        <p:spPr>
          <a:xfrm>
            <a:off x="1711307" y="3752191"/>
            <a:ext cx="60211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3333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 Define the security for the schema.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8E55C2-AECB-413B-AC1F-99B53B0D7530}"/>
              </a:ext>
            </a:extLst>
          </p:cNvPr>
          <p:cNvSpPr/>
          <p:nvPr/>
        </p:nvSpPr>
        <p:spPr>
          <a:xfrm>
            <a:off x="1711307" y="2044429"/>
            <a:ext cx="96454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3333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 Design a schema logically based on business requirements.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CDD9A8-3B1F-4AE2-92E5-34FA2A232880}"/>
              </a:ext>
            </a:extLst>
          </p:cNvPr>
          <p:cNvSpPr/>
          <p:nvPr/>
        </p:nvSpPr>
        <p:spPr>
          <a:xfrm>
            <a:off x="1711305" y="4606072"/>
            <a:ext cx="87109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3333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2.4 Define and use the appropriate naming conventions.</a:t>
            </a:r>
          </a:p>
        </p:txBody>
      </p:sp>
    </p:spTree>
    <p:extLst>
      <p:ext uri="{BB962C8B-B14F-4D97-AF65-F5344CB8AC3E}">
        <p14:creationId xmlns:p14="http://schemas.microsoft.com/office/powerpoint/2010/main" val="1968410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85D4C00-A47F-405B-8741-3518A806FCB6}"/>
              </a:ext>
            </a:extLst>
          </p:cNvPr>
          <p:cNvSpPr/>
          <p:nvPr/>
        </p:nvSpPr>
        <p:spPr>
          <a:xfrm>
            <a:off x="1198316" y="482662"/>
            <a:ext cx="39520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3333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Design Process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75061C-CA57-44E8-9318-9B7B1A132CC2}"/>
              </a:ext>
            </a:extLst>
          </p:cNvPr>
          <p:cNvSpPr/>
          <p:nvPr/>
        </p:nvSpPr>
        <p:spPr>
          <a:xfrm>
            <a:off x="1779420" y="2541065"/>
            <a:ext cx="102899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3333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 Gather Data, Organize in tables and Specify the Primary Keys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7ECA87-5B5A-4468-9C14-947F919F45C6}"/>
              </a:ext>
            </a:extLst>
          </p:cNvPr>
          <p:cNvSpPr/>
          <p:nvPr/>
        </p:nvSpPr>
        <p:spPr>
          <a:xfrm>
            <a:off x="1779418" y="3243770"/>
            <a:ext cx="61131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3333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3.3 Create Relationships among Tables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8E55C2-AECB-413B-AC1F-99B53B0D7530}"/>
              </a:ext>
            </a:extLst>
          </p:cNvPr>
          <p:cNvSpPr/>
          <p:nvPr/>
        </p:nvSpPr>
        <p:spPr>
          <a:xfrm>
            <a:off x="1779420" y="1732328"/>
            <a:ext cx="60228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3333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 Define the purpose of the database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FDDAB1-C795-4441-8155-DC9E9537A441}"/>
              </a:ext>
            </a:extLst>
          </p:cNvPr>
          <p:cNvSpPr/>
          <p:nvPr/>
        </p:nvSpPr>
        <p:spPr>
          <a:xfrm>
            <a:off x="1779420" y="4075126"/>
            <a:ext cx="54890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3333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3.4 Refine &amp; Normalize the Design</a:t>
            </a:r>
          </a:p>
        </p:txBody>
      </p:sp>
    </p:spTree>
    <p:extLst>
      <p:ext uri="{BB962C8B-B14F-4D97-AF65-F5344CB8AC3E}">
        <p14:creationId xmlns:p14="http://schemas.microsoft.com/office/powerpoint/2010/main" val="2063797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2AA966C-BA07-4FC4-B663-C4F4D164419D}"/>
              </a:ext>
            </a:extLst>
          </p:cNvPr>
          <p:cNvSpPr/>
          <p:nvPr/>
        </p:nvSpPr>
        <p:spPr>
          <a:xfrm>
            <a:off x="3942559" y="2413339"/>
            <a:ext cx="309091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0" b="1" dirty="0">
                <a:solidFill>
                  <a:srgbClr val="3333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128E55C2-AECB-413B-AC1F-99B53B0D7530}"/>
              </a:ext>
            </a:extLst>
          </p:cNvPr>
          <p:cNvSpPr/>
          <p:nvPr/>
        </p:nvSpPr>
        <p:spPr>
          <a:xfrm>
            <a:off x="3782450" y="4001565"/>
            <a:ext cx="34111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hlinkClick r:id="rId2"/>
              </a:rPr>
              <a:t>http://47.107.131.96/</a:t>
            </a:r>
            <a:endParaRPr lang="en-US" sz="2800" b="1" dirty="0">
              <a:solidFill>
                <a:srgbClr val="33339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094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45" y="-443345"/>
            <a:ext cx="984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447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2AA966C-BA07-4FC4-B663-C4F4D164419D}"/>
              </a:ext>
            </a:extLst>
          </p:cNvPr>
          <p:cNvSpPr/>
          <p:nvPr/>
        </p:nvSpPr>
        <p:spPr>
          <a:xfrm>
            <a:off x="3942559" y="2413339"/>
            <a:ext cx="441819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>
                <a:solidFill>
                  <a:srgbClr val="3333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Assignment3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998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493439-2630-4E96-A753-4C30DE2EE300}"/>
              </a:ext>
            </a:extLst>
          </p:cNvPr>
          <p:cNvSpPr/>
          <p:nvPr/>
        </p:nvSpPr>
        <p:spPr>
          <a:xfrm>
            <a:off x="1683922" y="1410871"/>
            <a:ext cx="8264969" cy="4262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 v</a:t>
            </a:r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ery simple application based on university database (without programming)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student grade management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Involving at least 3~4 tables in university database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design an application background by yourselves.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the tools offered by Access directly to </a:t>
            </a:r>
            <a:r>
              <a:rPr lang="fr-FR" sz="28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</a:t>
            </a:r>
            <a:r>
              <a:rPr lang="fr-FR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interface, </a:t>
            </a:r>
            <a:r>
              <a:rPr lang="fr-FR" sz="28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queries</a:t>
            </a:r>
            <a:r>
              <a:rPr lang="fr-FR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report, etc.</a:t>
            </a:r>
            <a:endParaRPr lang="en-US" sz="28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EE7D0F-7D26-48E0-AFEE-5B4FCD1FE854}"/>
              </a:ext>
            </a:extLst>
          </p:cNvPr>
          <p:cNvSpPr/>
          <p:nvPr/>
        </p:nvSpPr>
        <p:spPr>
          <a:xfrm>
            <a:off x="4818462" y="367678"/>
            <a:ext cx="195277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3333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en-US" sz="4000" b="1" dirty="0">
              <a:solidFill>
                <a:srgbClr val="33339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231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493439-2630-4E96-A753-4C30DE2EE300}"/>
              </a:ext>
            </a:extLst>
          </p:cNvPr>
          <p:cNvSpPr/>
          <p:nvPr/>
        </p:nvSpPr>
        <p:spPr>
          <a:xfrm>
            <a:off x="2267750" y="1350641"/>
            <a:ext cx="7987769" cy="5185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 your completed application to supervisor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 in a report about the assignment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contents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design(including E-R diagram)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design(describe what function you want to design)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query(not too simple)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 in your .</a:t>
            </a:r>
            <a:r>
              <a:rPr lang="en-US" sz="28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mdb</a:t>
            </a:r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database with the application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EE7D0F-7D26-48E0-AFEE-5B4FCD1FE854}"/>
              </a:ext>
            </a:extLst>
          </p:cNvPr>
          <p:cNvSpPr/>
          <p:nvPr/>
        </p:nvSpPr>
        <p:spPr>
          <a:xfrm>
            <a:off x="4818462" y="367678"/>
            <a:ext cx="223811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3333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Demands</a:t>
            </a:r>
            <a:endParaRPr lang="en-US" sz="4000" b="1" dirty="0">
              <a:solidFill>
                <a:srgbClr val="33339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946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1617</TotalTime>
  <Words>287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Hai</dc:creator>
  <cp:lastModifiedBy>Wang Hai</cp:lastModifiedBy>
  <cp:revision>48</cp:revision>
  <dcterms:created xsi:type="dcterms:W3CDTF">2019-10-28T02:13:06Z</dcterms:created>
  <dcterms:modified xsi:type="dcterms:W3CDTF">2019-10-30T10:23:40Z</dcterms:modified>
</cp:coreProperties>
</file>