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OpenSans-regular.fntdata"/><Relationship Id="rId21" Type="http://schemas.openxmlformats.org/officeDocument/2006/relationships/slide" Target="slides/slide16.xml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5131" y="1544258"/>
            <a:ext cx="91467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 txBox="1"/>
          <p:nvPr>
            <p:ph type="ctrTitle"/>
          </p:nvPr>
        </p:nvSpPr>
        <p:spPr>
          <a:xfrm>
            <a:off x="274319" y="1624774"/>
            <a:ext cx="8603700" cy="13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1143000" y="2997188"/>
            <a:ext cx="68580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56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46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63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77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  <a:defRPr b="0" i="0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63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77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-5131" y="1544258"/>
            <a:ext cx="9146700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624893" y="1656658"/>
            <a:ext cx="7886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24893" y="3007750"/>
            <a:ext cx="78867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56"/>
              <a:buFont typeface="Noto Sans Symbols"/>
              <a:buNone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None/>
              <a:defRPr b="0" i="0" sz="135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57"/>
              <a:buFont typeface="Noto Sans Symbols"/>
              <a:buNone/>
              <a:defRPr b="0" i="0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050"/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904008" y="1508759"/>
            <a:ext cx="35661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63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77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672792" y="1508759"/>
            <a:ext cx="35661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63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77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905255" y="1435101"/>
            <a:ext cx="35661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29"/>
              <a:buFont typeface="Noto Sans Symbols"/>
              <a:buNone/>
              <a:defRPr b="1" i="0" sz="15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None/>
              <a:defRPr b="1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905255" y="1992425"/>
            <a:ext cx="35661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63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77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4673423" y="1435101"/>
            <a:ext cx="35661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29"/>
              <a:buFont typeface="Noto Sans Symbols"/>
              <a:buNone/>
              <a:defRPr b="1" i="0" sz="15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None/>
              <a:defRPr b="1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4673423" y="1992423"/>
            <a:ext cx="35661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63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77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02" name="Shape 102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905255" y="1590041"/>
            <a:ext cx="4594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5841767" y="1610615"/>
            <a:ext cx="2400300" cy="25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310"/>
              <a:buFont typeface="Noto Sans Symbols"/>
              <a:buNone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723"/>
              <a:buFont typeface="Noto Sans Symbols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18" name="Shape 118"/>
          <p:cNvSpPr/>
          <p:nvPr>
            <p:ph idx="2" type="pic"/>
          </p:nvPr>
        </p:nvSpPr>
        <p:spPr>
          <a:xfrm>
            <a:off x="960120" y="1658621"/>
            <a:ext cx="4594800" cy="2949000"/>
          </a:xfrm>
          <a:prstGeom prst="rect">
            <a:avLst/>
          </a:prstGeom>
          <a:solidFill>
            <a:srgbClr val="DDF3FD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329"/>
              <a:buFont typeface="Noto Sans Symbols"/>
              <a:buNone/>
              <a:defRPr b="0" i="0" sz="2400" u="none" cap="none" strike="noStrike">
                <a:solidFill>
                  <a:srgbClr val="1C29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736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5843016" y="1612966"/>
            <a:ext cx="24003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310"/>
              <a:buFont typeface="Noto Sans Symbols"/>
              <a:buNone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723"/>
              <a:buFont typeface="Noto Sans Symbols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 rot="5400000">
            <a:off x="2993848" y="-582839"/>
            <a:ext cx="3154800" cy="7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63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77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6764484" y="0"/>
            <a:ext cx="205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 rot="5400000">
            <a:off x="5559752" y="1516677"/>
            <a:ext cx="4423200" cy="18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 rot="5400000">
            <a:off x="1407067" y="-572371"/>
            <a:ext cx="4423200" cy="59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63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77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0" type="dt"/>
          </p:nvPr>
        </p:nvSpPr>
        <p:spPr>
          <a:xfrm>
            <a:off x="628650" y="481714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1" type="ftr"/>
          </p:nvPr>
        </p:nvSpPr>
        <p:spPr>
          <a:xfrm>
            <a:off x="2832101" y="4817141"/>
            <a:ext cx="3209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6054787" y="4817141"/>
            <a:ext cx="659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361" y="132081"/>
            <a:ext cx="9141600" cy="123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63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77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hyperlink" Target="https://github.com/" TargetMode="External"/><Relationship Id="rId6" Type="http://schemas.openxmlformats.org/officeDocument/2006/relationships/hyperlink" Target="https://git-scm.com/download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blackrockdigital.github.io/startbootstrap-grayscale/" TargetMode="External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themes.materializecss.com/pages/demo" TargetMode="External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://materializecss.com/getting-started.html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4849" y="474735"/>
            <a:ext cx="5394300" cy="146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/>
          <p:nvPr/>
        </p:nvSpPr>
        <p:spPr>
          <a:xfrm>
            <a:off x="1874873" y="1549399"/>
            <a:ext cx="2697000" cy="385800"/>
          </a:xfrm>
          <a:prstGeom prst="rtTriangl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/>
        </p:nvSpPr>
        <p:spPr>
          <a:xfrm flipH="1">
            <a:off x="4572124" y="1549399"/>
            <a:ext cx="2697000" cy="385800"/>
          </a:xfrm>
          <a:prstGeom prst="rtTriangl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2026269" y="2038350"/>
            <a:ext cx="5091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libri"/>
              <a:buNone/>
            </a:pPr>
            <a:r>
              <a:rPr b="0" i="0" lang="en-GB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490800" y="3573425"/>
            <a:ext cx="8162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rPr b="1" i="0" lang="en-GB" sz="6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CSS </a:t>
            </a:r>
            <a:r>
              <a:rPr b="1" lang="en-GB" sz="6000">
                <a:latin typeface="Open Sans"/>
                <a:ea typeface="Open Sans"/>
                <a:cs typeface="Open Sans"/>
                <a:sym typeface="Open Sans"/>
              </a:rPr>
              <a:t>- Frameworks</a:t>
            </a:r>
            <a:endParaRPr b="1" i="0" sz="6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Shape 229"/>
          <p:cNvGrpSpPr/>
          <p:nvPr/>
        </p:nvGrpSpPr>
        <p:grpSpPr>
          <a:xfrm>
            <a:off x="6684335" y="146004"/>
            <a:ext cx="2459700" cy="1233300"/>
            <a:chOff x="6684335" y="146004"/>
            <a:chExt cx="2459700" cy="1233300"/>
          </a:xfrm>
        </p:grpSpPr>
        <p:sp>
          <p:nvSpPr>
            <p:cNvPr id="230" name="Shape 230"/>
            <p:cNvSpPr/>
            <p:nvPr/>
          </p:nvSpPr>
          <p:spPr>
            <a:xfrm rot="-5400000">
              <a:off x="7297535" y="-467196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1" name="Shape 2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101" cy="837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2" name="Shape 2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Materialize - grid užduotis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3" name="Shape 233"/>
          <p:cNvGrpSpPr/>
          <p:nvPr/>
        </p:nvGrpSpPr>
        <p:grpSpPr>
          <a:xfrm>
            <a:off x="1435525" y="1531704"/>
            <a:ext cx="6150038" cy="3459397"/>
            <a:chOff x="1435525" y="1531704"/>
            <a:chExt cx="6150038" cy="3459397"/>
          </a:xfrm>
        </p:grpSpPr>
        <p:pic>
          <p:nvPicPr>
            <p:cNvPr id="234" name="Shape 2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35525" y="1531704"/>
              <a:ext cx="6150038" cy="34593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Shape 2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15851" y="1926525"/>
              <a:ext cx="3832125" cy="15609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Shape 240"/>
          <p:cNvGrpSpPr/>
          <p:nvPr/>
        </p:nvGrpSpPr>
        <p:grpSpPr>
          <a:xfrm>
            <a:off x="6684335" y="146004"/>
            <a:ext cx="2459700" cy="1233300"/>
            <a:chOff x="6684335" y="146004"/>
            <a:chExt cx="2459700" cy="1233300"/>
          </a:xfrm>
        </p:grpSpPr>
        <p:sp>
          <p:nvSpPr>
            <p:cNvPr id="241" name="Shape 241"/>
            <p:cNvSpPr/>
            <p:nvPr/>
          </p:nvSpPr>
          <p:spPr>
            <a:xfrm rot="-5400000">
              <a:off x="7297535" y="-467196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2" name="Shape 2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101" cy="837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3" name="Shape 2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Materialize - puslapio struktūra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324550" y="1444225"/>
            <a:ext cx="5784900" cy="19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-GB" sz="1600"/>
              <a:t>Pabandykime patys sukurti puslapį. Prieš kuriant puslapį, pirmiausią reikia sugalvoti puslapio struktūrą: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Header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Main content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Content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Footer</a:t>
            </a:r>
            <a:endParaRPr sz="1600"/>
          </a:p>
        </p:txBody>
      </p:sp>
      <p:pic>
        <p:nvPicPr>
          <p:cNvPr id="245" name="Shape 2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8001" y="1896875"/>
            <a:ext cx="2196300" cy="24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/>
        </p:nvSpPr>
        <p:spPr>
          <a:xfrm>
            <a:off x="975050" y="3183700"/>
            <a:ext cx="3058800" cy="18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lt1"/>
                </a:solidFill>
              </a:rPr>
              <a:t>&lt;body&gt;</a:t>
            </a:r>
            <a:endParaRPr b="1" i="1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lt1"/>
                </a:solidFill>
              </a:rPr>
              <a:t>	&lt;header&gt;&lt;/header&gt;</a:t>
            </a:r>
            <a:endParaRPr b="1" i="1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lt1"/>
                </a:solidFill>
              </a:rPr>
              <a:t>	&lt;main&gt;&lt;/main&gt;</a:t>
            </a:r>
            <a:endParaRPr b="1" i="1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lt1"/>
                </a:solidFill>
              </a:rPr>
              <a:t>	&lt;footer&gt;&lt;/footer&gt;</a:t>
            </a:r>
            <a:endParaRPr b="1" i="1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lt1"/>
                </a:solidFill>
              </a:rPr>
              <a:t>&lt;//body&gt;</a:t>
            </a:r>
            <a:endParaRPr b="1" i="1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Shape 251"/>
          <p:cNvGrpSpPr/>
          <p:nvPr/>
        </p:nvGrpSpPr>
        <p:grpSpPr>
          <a:xfrm>
            <a:off x="6684335" y="146004"/>
            <a:ext cx="2459700" cy="1233300"/>
            <a:chOff x="6684335" y="146004"/>
            <a:chExt cx="2459700" cy="1233300"/>
          </a:xfrm>
        </p:grpSpPr>
        <p:sp>
          <p:nvSpPr>
            <p:cNvPr id="252" name="Shape 252"/>
            <p:cNvSpPr/>
            <p:nvPr/>
          </p:nvSpPr>
          <p:spPr>
            <a:xfrm rot="-5400000">
              <a:off x="7297535" y="-467196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3" name="Shape 2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101" cy="837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4" name="Shape 2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Materialize - headerio kūrimas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324550" y="1444225"/>
            <a:ext cx="5784900" cy="19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GB" sz="1600"/>
              <a:t>Į header’į įeina navigacijos juosta (navbar), kurioje turėtu būti logotipas, bei meniu mygtukai.</a:t>
            </a:r>
            <a:endParaRPr sz="1600"/>
          </a:p>
        </p:txBody>
      </p:sp>
      <p:pic>
        <p:nvPicPr>
          <p:cNvPr id="256" name="Shape 2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8001" y="1896875"/>
            <a:ext cx="2196300" cy="24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/>
          <p:nvPr/>
        </p:nvSpPr>
        <p:spPr>
          <a:xfrm>
            <a:off x="6385375" y="2052750"/>
            <a:ext cx="1954200" cy="275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 txBox="1"/>
          <p:nvPr/>
        </p:nvSpPr>
        <p:spPr>
          <a:xfrm>
            <a:off x="2150100" y="2855975"/>
            <a:ext cx="28500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114300" rtl="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lt1"/>
                </a:solidFill>
              </a:rPr>
              <a:t>&lt;nav&gt;</a:t>
            </a:r>
            <a:br>
              <a:rPr b="1" i="1" lang="en-GB">
                <a:solidFill>
                  <a:schemeClr val="lt1"/>
                </a:solidFill>
              </a:rPr>
            </a:br>
            <a:r>
              <a:rPr b="1" i="1" lang="en-GB">
                <a:solidFill>
                  <a:schemeClr val="lt1"/>
                </a:solidFill>
              </a:rPr>
              <a:t>    ……………..</a:t>
            </a:r>
            <a:br>
              <a:rPr b="1" i="1" lang="en-GB">
                <a:solidFill>
                  <a:schemeClr val="lt1"/>
                </a:solidFill>
              </a:rPr>
            </a:br>
            <a:r>
              <a:rPr b="1" i="1" lang="en-GB">
                <a:solidFill>
                  <a:schemeClr val="lt1"/>
                </a:solidFill>
              </a:rPr>
              <a:t>&lt;/nav&gt;</a:t>
            </a:r>
            <a:endParaRPr b="1" i="1">
              <a:solidFill>
                <a:schemeClr val="lt1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Shape 263"/>
          <p:cNvGrpSpPr/>
          <p:nvPr/>
        </p:nvGrpSpPr>
        <p:grpSpPr>
          <a:xfrm>
            <a:off x="6684335" y="146004"/>
            <a:ext cx="2459700" cy="1233300"/>
            <a:chOff x="6684335" y="146004"/>
            <a:chExt cx="2459700" cy="1233300"/>
          </a:xfrm>
        </p:grpSpPr>
        <p:sp>
          <p:nvSpPr>
            <p:cNvPr id="264" name="Shape 264"/>
            <p:cNvSpPr/>
            <p:nvPr/>
          </p:nvSpPr>
          <p:spPr>
            <a:xfrm rot="-5400000">
              <a:off x="7297535" y="-467196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5" name="Shape 26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101" cy="837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6" name="Shape 2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Materialize - turinio kūrimas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324550" y="1444225"/>
            <a:ext cx="5784900" cy="19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GB" sz="1600"/>
              <a:t>Rekomenduojama kiekvieną atskirą komponentą talpinti į sekcijas, taip bus paprasčiau atskirti</a:t>
            </a:r>
            <a:endParaRPr sz="1600"/>
          </a:p>
        </p:txBody>
      </p:sp>
      <p:pic>
        <p:nvPicPr>
          <p:cNvPr id="268" name="Shape 2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8001" y="1896875"/>
            <a:ext cx="2196300" cy="24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/>
          <p:nvPr/>
        </p:nvSpPr>
        <p:spPr>
          <a:xfrm>
            <a:off x="6385375" y="2205150"/>
            <a:ext cx="1954200" cy="1738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 txBox="1"/>
          <p:nvPr/>
        </p:nvSpPr>
        <p:spPr>
          <a:xfrm>
            <a:off x="2150100" y="2855975"/>
            <a:ext cx="24597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114300" rtl="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lt1"/>
                </a:solidFill>
              </a:rPr>
              <a:t>&lt;section&gt;</a:t>
            </a:r>
            <a:br>
              <a:rPr b="1" i="1" lang="en-GB">
                <a:solidFill>
                  <a:schemeClr val="lt1"/>
                </a:solidFill>
              </a:rPr>
            </a:br>
            <a:r>
              <a:rPr b="1" i="1" lang="en-GB">
                <a:solidFill>
                  <a:schemeClr val="lt1"/>
                </a:solidFill>
              </a:rPr>
              <a:t>    ……………..</a:t>
            </a:r>
            <a:br>
              <a:rPr b="1" i="1" lang="en-GB">
                <a:solidFill>
                  <a:schemeClr val="lt1"/>
                </a:solidFill>
              </a:rPr>
            </a:br>
            <a:r>
              <a:rPr b="1" i="1" lang="en-GB">
                <a:solidFill>
                  <a:schemeClr val="lt1"/>
                </a:solidFill>
              </a:rPr>
              <a:t>&lt;/section&gt;</a:t>
            </a:r>
            <a:endParaRPr b="1" i="1">
              <a:solidFill>
                <a:schemeClr val="lt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Shape 275"/>
          <p:cNvGrpSpPr/>
          <p:nvPr/>
        </p:nvGrpSpPr>
        <p:grpSpPr>
          <a:xfrm>
            <a:off x="6684335" y="146004"/>
            <a:ext cx="2459700" cy="1233300"/>
            <a:chOff x="6684335" y="146004"/>
            <a:chExt cx="2459700" cy="1233300"/>
          </a:xfrm>
        </p:grpSpPr>
        <p:sp>
          <p:nvSpPr>
            <p:cNvPr id="276" name="Shape 276"/>
            <p:cNvSpPr/>
            <p:nvPr/>
          </p:nvSpPr>
          <p:spPr>
            <a:xfrm rot="-5400000">
              <a:off x="7297535" y="-467196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7" name="Shape 27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101" cy="837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8" name="Shape 2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Materialize - footer kūrimas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324550" y="1444225"/>
            <a:ext cx="5784900" cy="19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GB" sz="1600"/>
              <a:t>Footer’į kuriam pagal pvz. iš Materialize </a:t>
            </a:r>
            <a:endParaRPr sz="1600"/>
          </a:p>
        </p:txBody>
      </p:sp>
      <p:pic>
        <p:nvPicPr>
          <p:cNvPr id="280" name="Shape 2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8001" y="1896875"/>
            <a:ext cx="2196300" cy="24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/>
          <p:nvPr/>
        </p:nvSpPr>
        <p:spPr>
          <a:xfrm>
            <a:off x="6409050" y="3805275"/>
            <a:ext cx="1954200" cy="43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 txBox="1"/>
          <p:nvPr/>
        </p:nvSpPr>
        <p:spPr>
          <a:xfrm>
            <a:off x="2150100" y="2855975"/>
            <a:ext cx="28500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114300" rtl="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lt1"/>
                </a:solidFill>
              </a:rPr>
              <a:t>&lt;footer&gt;</a:t>
            </a:r>
            <a:br>
              <a:rPr b="1" i="1" lang="en-GB">
                <a:solidFill>
                  <a:schemeClr val="lt1"/>
                </a:solidFill>
              </a:rPr>
            </a:br>
            <a:r>
              <a:rPr b="1" i="1" lang="en-GB">
                <a:solidFill>
                  <a:schemeClr val="lt1"/>
                </a:solidFill>
              </a:rPr>
              <a:t>    ……………..</a:t>
            </a:r>
            <a:br>
              <a:rPr b="1" i="1" lang="en-GB">
                <a:solidFill>
                  <a:schemeClr val="lt1"/>
                </a:solidFill>
              </a:rPr>
            </a:br>
            <a:r>
              <a:rPr b="1" i="1" lang="en-GB">
                <a:solidFill>
                  <a:schemeClr val="lt1"/>
                </a:solidFill>
              </a:rPr>
              <a:t>&lt;/footer&gt;</a:t>
            </a:r>
            <a:endParaRPr b="1" i="1">
              <a:solidFill>
                <a:schemeClr val="lt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Shape 287"/>
          <p:cNvGrpSpPr/>
          <p:nvPr/>
        </p:nvGrpSpPr>
        <p:grpSpPr>
          <a:xfrm>
            <a:off x="6684335" y="146004"/>
            <a:ext cx="2459700" cy="1233300"/>
            <a:chOff x="6684335" y="146004"/>
            <a:chExt cx="2459700" cy="1233300"/>
          </a:xfrm>
        </p:grpSpPr>
        <p:sp>
          <p:nvSpPr>
            <p:cNvPr id="288" name="Shape 288"/>
            <p:cNvSpPr/>
            <p:nvPr/>
          </p:nvSpPr>
          <p:spPr>
            <a:xfrm rot="-5400000">
              <a:off x="7297535" y="-467196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9" name="Shape 28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101" cy="837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0" name="Shape 2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Materialize - namų darbai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Shape 2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0106" y="1769924"/>
            <a:ext cx="3374593" cy="213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Shape 292"/>
          <p:cNvSpPr txBox="1"/>
          <p:nvPr/>
        </p:nvSpPr>
        <p:spPr>
          <a:xfrm>
            <a:off x="324550" y="1444225"/>
            <a:ext cx="5429400" cy="3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GB" sz="1600"/>
              <a:t>Prisiregistruoti github’e </a:t>
            </a:r>
            <a:r>
              <a:rPr lang="en-GB" sz="1600" u="sng">
                <a:solidFill>
                  <a:schemeClr val="hlink"/>
                </a:solidFill>
                <a:hlinkClick r:id="rId5"/>
              </a:rPr>
              <a:t>https://github.com/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GB" sz="1600"/>
              <a:t>Parsisiųsti git’a </a:t>
            </a:r>
            <a:r>
              <a:rPr lang="en-GB" sz="1600" u="sng">
                <a:solidFill>
                  <a:schemeClr val="hlink"/>
                </a:solidFill>
                <a:hlinkClick r:id="rId6"/>
              </a:rPr>
              <a:t>https://git-scm.com/downloads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GB" sz="1600"/>
              <a:t>Sukurti grid’a (paveiksliuke)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GB" sz="1600"/>
              <a:t>Langeliuose turėtu būti: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Nuoroda į kita psl. ant kurios užvedus pelytę ji pakeistų spalvą 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Mygtukas, kurį paspaudus  trečioj eilutei liktu tik vienas langelis per visa grid’o ilgį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Paveikslėlių galerija (iš materialize framework’o)</a:t>
            </a:r>
            <a:endParaRPr sz="1600"/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Shape 297"/>
          <p:cNvGrpSpPr/>
          <p:nvPr/>
        </p:nvGrpSpPr>
        <p:grpSpPr>
          <a:xfrm>
            <a:off x="6684335" y="146004"/>
            <a:ext cx="2459700" cy="1233300"/>
            <a:chOff x="6684335" y="146004"/>
            <a:chExt cx="2459700" cy="1233300"/>
          </a:xfrm>
        </p:grpSpPr>
        <p:sp>
          <p:nvSpPr>
            <p:cNvPr id="298" name="Shape 298"/>
            <p:cNvSpPr/>
            <p:nvPr/>
          </p:nvSpPr>
          <p:spPr>
            <a:xfrm rot="-5400000">
              <a:off x="7297535" y="-467196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9" name="Shape 29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101" cy="837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0" name="Shape 3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CSS Frameworks</a:t>
            </a:r>
            <a:r>
              <a:rPr lang="en-GB">
                <a:latin typeface="Verdana"/>
                <a:ea typeface="Verdana"/>
                <a:cs typeface="Verdana"/>
                <a:sym typeface="Verdana"/>
              </a:rPr>
              <a:t> - pabaiga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Shape 3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7775" y="1454775"/>
            <a:ext cx="4768451" cy="3576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Shape 149"/>
          <p:cNvGrpSpPr/>
          <p:nvPr/>
        </p:nvGrpSpPr>
        <p:grpSpPr>
          <a:xfrm>
            <a:off x="6684335" y="146004"/>
            <a:ext cx="2459700" cy="1233300"/>
            <a:chOff x="6684335" y="146004"/>
            <a:chExt cx="2459700" cy="1233300"/>
          </a:xfrm>
        </p:grpSpPr>
        <p:sp>
          <p:nvSpPr>
            <p:cNvPr id="150" name="Shape 150"/>
            <p:cNvSpPr/>
            <p:nvPr/>
          </p:nvSpPr>
          <p:spPr>
            <a:xfrm rot="-5400000">
              <a:off x="7297535" y="-467196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1" name="Shape 1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101" cy="837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CSS framework</a:t>
            </a:r>
            <a:r>
              <a:rPr b="0" i="0" lang="en-GB" sz="3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>
                <a:latin typeface="Verdana"/>
                <a:ea typeface="Verdana"/>
                <a:cs typeface="Verdana"/>
                <a:sym typeface="Verdana"/>
              </a:rPr>
              <a:t>- kas tai?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4108475" y="1864625"/>
            <a:ext cx="4723800" cy="29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/>
              <a:t>CSS framework - tai </a:t>
            </a:r>
            <a:r>
              <a:rPr lang="en-GB" sz="1800"/>
              <a:t>iš anksto</a:t>
            </a:r>
            <a:r>
              <a:rPr lang="en-GB" sz="1800"/>
              <a:t> sukurtų komponentų ir taisyklių </a:t>
            </a:r>
            <a:r>
              <a:rPr lang="en-GB" sz="1800"/>
              <a:t>rinkinys</a:t>
            </a:r>
            <a:r>
              <a:rPr lang="en-GB" sz="1800"/>
              <a:t>, parašytas naudojant CSS ir JS. Kuris supaprastina ir pagreitina puslapio kūrimo eiga. 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550" y="1830750"/>
            <a:ext cx="4189600" cy="20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Shape 159"/>
          <p:cNvGrpSpPr/>
          <p:nvPr/>
        </p:nvGrpSpPr>
        <p:grpSpPr>
          <a:xfrm>
            <a:off x="6684335" y="146004"/>
            <a:ext cx="2459700" cy="1233300"/>
            <a:chOff x="6684335" y="146004"/>
            <a:chExt cx="2459700" cy="1233300"/>
          </a:xfrm>
        </p:grpSpPr>
        <p:sp>
          <p:nvSpPr>
            <p:cNvPr id="160" name="Shape 160"/>
            <p:cNvSpPr/>
            <p:nvPr/>
          </p:nvSpPr>
          <p:spPr>
            <a:xfrm rot="-5400000">
              <a:off x="7297535" y="-467196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1" name="Shape 16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101" cy="837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Bootstrap - kas tai?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4108475" y="1864625"/>
            <a:ext cx="4723800" cy="29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/>
              <a:t>Bootstrap - populiariausias CSS framework’as, skirtas kurti responsive, mobiliems įrenginiams pritaikytus puslapius.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4"/>
              </a:rPr>
              <a:t>https://blackrockdigital.github.io/startbootstrap-grayscale/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4" name="Shape 1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225" y="1612050"/>
            <a:ext cx="3239075" cy="32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Shape 169"/>
          <p:cNvGrpSpPr/>
          <p:nvPr/>
        </p:nvGrpSpPr>
        <p:grpSpPr>
          <a:xfrm>
            <a:off x="6684335" y="146004"/>
            <a:ext cx="2459700" cy="1233300"/>
            <a:chOff x="6684335" y="146004"/>
            <a:chExt cx="2459700" cy="1233300"/>
          </a:xfrm>
        </p:grpSpPr>
        <p:sp>
          <p:nvSpPr>
            <p:cNvPr id="170" name="Shape 170"/>
            <p:cNvSpPr/>
            <p:nvPr/>
          </p:nvSpPr>
          <p:spPr>
            <a:xfrm rot="-5400000">
              <a:off x="7297535" y="-467196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1" name="Shape 17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101" cy="837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Materialize - o kas tai? 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4108475" y="1864625"/>
            <a:ext cx="4723800" cy="29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/>
              <a:t>Materialize - Šiuolaikiškas, paprastas CSS framework’as, savo struktūra primenantis Bootstrap’a, bet turintis smagesnių komponentų.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/>
              <a:t>Sukurtas Google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4"/>
              </a:rPr>
              <a:t>https://themes.materializecss.com/pages/demo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5">
            <a:alphaModFix/>
          </a:blip>
          <a:srcRect b="2676" l="0" r="0" t="0"/>
          <a:stretch/>
        </p:blipFill>
        <p:spPr>
          <a:xfrm>
            <a:off x="663550" y="1815925"/>
            <a:ext cx="2828925" cy="24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Shape 179"/>
          <p:cNvGrpSpPr/>
          <p:nvPr/>
        </p:nvGrpSpPr>
        <p:grpSpPr>
          <a:xfrm>
            <a:off x="6684335" y="146004"/>
            <a:ext cx="2459700" cy="1233300"/>
            <a:chOff x="6684335" y="146004"/>
            <a:chExt cx="2459700" cy="1233300"/>
          </a:xfrm>
        </p:grpSpPr>
        <p:sp>
          <p:nvSpPr>
            <p:cNvPr id="180" name="Shape 180"/>
            <p:cNvSpPr/>
            <p:nvPr/>
          </p:nvSpPr>
          <p:spPr>
            <a:xfrm rot="-5400000">
              <a:off x="7297535" y="-467196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1" name="Shape 18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101" cy="837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Materialize - pradėkime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331850" y="1456575"/>
            <a:ext cx="8159400" cy="3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GB" sz="1600" u="sng">
                <a:solidFill>
                  <a:schemeClr val="hlink"/>
                </a:solidFill>
                <a:hlinkClick r:id="rId4"/>
              </a:rPr>
              <a:t>http://materializecss.com/getting-started.html</a:t>
            </a:r>
            <a:endParaRPr i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	</a:t>
            </a:r>
            <a:endParaRPr sz="1800"/>
          </a:p>
        </p:txBody>
      </p:sp>
      <p:pic>
        <p:nvPicPr>
          <p:cNvPr id="184" name="Shape 1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8800" y="1533213"/>
            <a:ext cx="1386481" cy="203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450" y="3724652"/>
            <a:ext cx="8520601" cy="1181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Shape 190"/>
          <p:cNvGrpSpPr/>
          <p:nvPr/>
        </p:nvGrpSpPr>
        <p:grpSpPr>
          <a:xfrm>
            <a:off x="6684335" y="146004"/>
            <a:ext cx="2459700" cy="1233300"/>
            <a:chOff x="6684335" y="146004"/>
            <a:chExt cx="2459700" cy="1233300"/>
          </a:xfrm>
        </p:grpSpPr>
        <p:sp>
          <p:nvSpPr>
            <p:cNvPr id="191" name="Shape 191"/>
            <p:cNvSpPr/>
            <p:nvPr/>
          </p:nvSpPr>
          <p:spPr>
            <a:xfrm rot="-5400000">
              <a:off x="7297535" y="-467196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2" name="Shape 19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101" cy="837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Materialize - grid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331850" y="1456575"/>
            <a:ext cx="8159400" cy="3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GB" sz="1600"/>
              <a:t>Grid - tai tinklelis, kuris skirtas paprastam, responsive išdėstymui, jis susideda iš 12 stulpelių. </a:t>
            </a:r>
            <a:endParaRPr i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	</a:t>
            </a:r>
            <a:endParaRPr sz="1800"/>
          </a:p>
        </p:txBody>
      </p:sp>
      <p:pic>
        <p:nvPicPr>
          <p:cNvPr id="195" name="Shape 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650" y="2404125"/>
            <a:ext cx="8908701" cy="18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Shape 200"/>
          <p:cNvGrpSpPr/>
          <p:nvPr/>
        </p:nvGrpSpPr>
        <p:grpSpPr>
          <a:xfrm>
            <a:off x="6684335" y="146004"/>
            <a:ext cx="2459700" cy="1233300"/>
            <a:chOff x="6684335" y="146004"/>
            <a:chExt cx="2459700" cy="1233300"/>
          </a:xfrm>
        </p:grpSpPr>
        <p:sp>
          <p:nvSpPr>
            <p:cNvPr id="201" name="Shape 201"/>
            <p:cNvSpPr/>
            <p:nvPr/>
          </p:nvSpPr>
          <p:spPr>
            <a:xfrm rot="-5400000">
              <a:off x="7297535" y="-467196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2" name="Shape 20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101" cy="837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Materialize - grid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331850" y="1456575"/>
            <a:ext cx="8159400" cy="3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GB" sz="1600"/>
              <a:t>.container - tai klasė skirta talpinti puslapio turinį, ji yra ~70% naršyklės lango ilgio ir išcentruoja savo turinį. Naudojama po body elementu.</a:t>
            </a:r>
            <a:endParaRPr i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	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GB" sz="1600"/>
              <a:t>.row - kuriant grid’ą, pirmas turi būti elementas su .row klase, šiame elemente talpinami visi stulpeliai.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GB" sz="1600"/>
              <a:t>.col - sukuria stulpelį. Stulpelio ilgis nusakomas su papildoma klase (.s, .m, .l, .xl) ir skaičiumi prie jos, reiškiančiu ilgį, kurį stulpelis užims procentaliai.</a:t>
            </a:r>
            <a:endParaRPr sz="1600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Shape 209"/>
          <p:cNvGrpSpPr/>
          <p:nvPr/>
        </p:nvGrpSpPr>
        <p:grpSpPr>
          <a:xfrm>
            <a:off x="6684335" y="146004"/>
            <a:ext cx="2459700" cy="1233300"/>
            <a:chOff x="6684335" y="146004"/>
            <a:chExt cx="2459700" cy="1233300"/>
          </a:xfrm>
        </p:grpSpPr>
        <p:sp>
          <p:nvSpPr>
            <p:cNvPr id="210" name="Shape 210"/>
            <p:cNvSpPr/>
            <p:nvPr/>
          </p:nvSpPr>
          <p:spPr>
            <a:xfrm rot="-5400000">
              <a:off x="7297535" y="-467196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1" name="Shape 2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101" cy="837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2" name="Shape 2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Materialize - grid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768900" y="1656900"/>
            <a:ext cx="4650000" cy="21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lt1"/>
                </a:solidFill>
              </a:rPr>
              <a:t>&lt;div class=”container”&gt;</a:t>
            </a:r>
            <a:endParaRPr b="1" i="1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lt1"/>
                </a:solidFill>
              </a:rPr>
              <a:t>	&lt;div class=”row”&gt;</a:t>
            </a:r>
            <a:endParaRPr b="1" i="1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lt1"/>
                </a:solidFill>
              </a:rPr>
              <a:t>		&lt;div class=”col s5”&gt;Hello&lt;/div&gt;</a:t>
            </a:r>
            <a:endParaRPr b="1" i="1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lt1"/>
                </a:solidFill>
              </a:rPr>
              <a:t>		&lt;div class=”col s7”&gt;Materialize&lt;/div&gt;</a:t>
            </a:r>
            <a:endParaRPr b="1" i="1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lt1"/>
                </a:solidFill>
              </a:rPr>
              <a:t>		&lt;div class=”col s9”&gt;Framework&lt;/div&gt;</a:t>
            </a:r>
            <a:endParaRPr b="1" i="1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lt1"/>
                </a:solidFill>
              </a:rPr>
              <a:t>	&lt;/div&gt;</a:t>
            </a:r>
            <a:endParaRPr b="1" i="1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lt1"/>
                </a:solidFill>
              </a:rPr>
              <a:t>&lt;/div&gt;</a:t>
            </a:r>
            <a:endParaRPr b="1" i="1">
              <a:solidFill>
                <a:schemeClr val="lt1"/>
              </a:solidFill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324550" y="1444225"/>
            <a:ext cx="6904800" cy="13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GB" sz="1600"/>
              <a:t>Kodo pavyzdys, sukuriantis tinklelį.</a:t>
            </a:r>
            <a:endParaRPr sz="1600"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Shape 219"/>
          <p:cNvGrpSpPr/>
          <p:nvPr/>
        </p:nvGrpSpPr>
        <p:grpSpPr>
          <a:xfrm>
            <a:off x="6684335" y="146004"/>
            <a:ext cx="2459700" cy="1233300"/>
            <a:chOff x="6684335" y="146004"/>
            <a:chExt cx="2459700" cy="1233300"/>
          </a:xfrm>
        </p:grpSpPr>
        <p:sp>
          <p:nvSpPr>
            <p:cNvPr id="220" name="Shape 220"/>
            <p:cNvSpPr/>
            <p:nvPr/>
          </p:nvSpPr>
          <p:spPr>
            <a:xfrm rot="-5400000">
              <a:off x="7297535" y="-467196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1" name="Shape 2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101" cy="837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2" name="Shape 2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Materialize - grid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324550" y="1444225"/>
            <a:ext cx="6904800" cy="13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GB" sz="1600"/>
              <a:t>Papildomos Grid savybės: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.offset-s8 - nustumia stulpelį atitinkamą langelių skaičių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.push - prideda stulpeliui float: left reikšmę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.pull - prideda stulpeliui float: right reikšmę</a:t>
            </a:r>
            <a:endParaRPr sz="1600"/>
          </a:p>
        </p:txBody>
      </p:sp>
      <p:sp>
        <p:nvSpPr>
          <p:cNvPr id="224" name="Shape 224"/>
          <p:cNvSpPr txBox="1"/>
          <p:nvPr/>
        </p:nvSpPr>
        <p:spPr>
          <a:xfrm>
            <a:off x="1125900" y="2589975"/>
            <a:ext cx="5762400" cy="21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lt1"/>
                </a:solidFill>
              </a:rPr>
              <a:t>&lt;div class=”container”&gt;</a:t>
            </a:r>
            <a:endParaRPr b="1" i="1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lt1"/>
                </a:solidFill>
              </a:rPr>
              <a:t>	&lt;div class=”row”&gt;</a:t>
            </a:r>
            <a:endParaRPr b="1" i="1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lt1"/>
                </a:solidFill>
              </a:rPr>
              <a:t>		&lt;div class=”col s12”&gt;Hello&lt;/div&gt;</a:t>
            </a:r>
            <a:endParaRPr b="1" i="1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lt1"/>
                </a:solidFill>
              </a:rPr>
              <a:t>		&lt;div class=”col s7 offset-s3”&gt;Materialize&lt;/div&gt;</a:t>
            </a:r>
            <a:endParaRPr b="1" i="1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lt1"/>
                </a:solidFill>
              </a:rPr>
              <a:t>		&lt;div class=”col s9 pull-s7”&gt;Framework&lt;/div&gt;</a:t>
            </a:r>
            <a:endParaRPr b="1" i="1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lt1"/>
                </a:solidFill>
              </a:rPr>
              <a:t>	&lt;/div&gt;</a:t>
            </a:r>
            <a:endParaRPr b="1" i="1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lt1"/>
                </a:solidFill>
              </a:rPr>
              <a:t>&lt;/div&gt;</a:t>
            </a:r>
            <a:endParaRPr b="1" i="1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anded">
  <a:themeElements>
    <a:clrScheme name="Custom 4">
      <a:dk1>
        <a:srgbClr val="2C2C2C"/>
      </a:dk1>
      <a:lt1>
        <a:srgbClr val="3952A6"/>
      </a:lt1>
      <a:dk2>
        <a:srgbClr val="FFFFFF"/>
      </a:dk2>
      <a:lt2>
        <a:srgbClr val="C9ECFC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