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798" r:id="rId2"/>
  </p:sldMasterIdLst>
  <p:notesMasterIdLst>
    <p:notesMasterId r:id="rId10"/>
  </p:notesMasterIdLst>
  <p:handoutMasterIdLst>
    <p:handoutMasterId r:id="rId11"/>
  </p:handoutMasterIdLst>
  <p:sldIdLst>
    <p:sldId id="311" r:id="rId3"/>
    <p:sldId id="500" r:id="rId4"/>
    <p:sldId id="501" r:id="rId5"/>
    <p:sldId id="503" r:id="rId6"/>
    <p:sldId id="502" r:id="rId7"/>
    <p:sldId id="504" r:id="rId8"/>
    <p:sldId id="505" r:id="rId9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24192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67" autoAdjust="0"/>
  </p:normalViewPr>
  <p:slideViewPr>
    <p:cSldViewPr snapToGrid="0">
      <p:cViewPr varScale="1">
        <p:scale>
          <a:sx n="137" d="100"/>
          <a:sy n="137" d="100"/>
        </p:scale>
        <p:origin x="126" y="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99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80" y="114"/>
      </p:cViewPr>
      <p:guideLst>
        <p:guide orient="horz" pos="2880"/>
        <p:guide pos="2160"/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230188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13/02/2019</a:t>
            </a:fld>
            <a:endParaRPr lang="en-GB" sz="8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dirty="0">
                <a:solidFill>
                  <a:schemeClr val="bg2"/>
                </a:solidFill>
                <a:latin typeface="+mn-lt"/>
                <a:cs typeface="Arial" charset="0"/>
              </a:rPr>
              <a:t>© Nokia 2019   Polymorphism 1.0   Tomasz Lebica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2"/>
                </a:solidFill>
                <a:latin typeface="+mn-lt"/>
                <a:cs typeface="Arial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latin typeface="+mn-lt"/>
                <a:cs typeface="Arial" panose="020B0604020202020204" pitchFamily="34" charset="0"/>
              </a:rPr>
              <a:pPr>
                <a:defRPr/>
              </a:pPr>
              <a:t>13/02/2019</a:t>
            </a:fld>
            <a:endParaRPr lang="en-GB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</a:t>
            </a:r>
            <a:r>
              <a:rPr lang="pl-PL" sz="800" dirty="0">
                <a:solidFill>
                  <a:schemeClr val="bg1"/>
                </a:solidFill>
                <a:latin typeface="+mn-lt"/>
                <a:cs typeface="Arial" charset="0"/>
              </a:rPr>
              <a:t>9</a:t>
            </a:r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  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Polymorphism</a:t>
            </a:r>
            <a:r>
              <a:rPr lang="pl-PL" sz="8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1.0</a:t>
            </a:r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   </a:t>
            </a:r>
            <a:r>
              <a:rPr lang="pl-PL" sz="800" dirty="0">
                <a:solidFill>
                  <a:schemeClr val="bg1"/>
                </a:solidFill>
                <a:latin typeface="+mn-lt"/>
                <a:cs typeface="Arial" charset="0"/>
              </a:rPr>
              <a:t>Tomasz Lebica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000" y="4788000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language/overload_resolu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book/intro/inheritance" TargetMode="External"/><Relationship Id="rId2" Type="http://schemas.openxmlformats.org/officeDocument/2006/relationships/hyperlink" Target="https://en.cppreference.com/book/intro/polymorphis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7513" y="739295"/>
            <a:ext cx="8243887" cy="2254250"/>
          </a:xfrm>
        </p:spPr>
        <p:txBody>
          <a:bodyPr/>
          <a:lstStyle/>
          <a:p>
            <a:pPr eaLnBrk="1" hangingPunct="1"/>
            <a:r>
              <a:rPr lang="pl-PL" sz="3600" dirty="0">
                <a:ea typeface="ヒラギノ角ゴ Pro W3"/>
                <a:cs typeface="ヒラギノ角ゴ Pro W3"/>
              </a:rPr>
              <a:t>01. </a:t>
            </a:r>
            <a:r>
              <a:rPr lang="en-US" sz="3600" dirty="0">
                <a:ea typeface="ヒラギノ角ゴ Pro W3"/>
                <a:cs typeface="ヒラギノ角ゴ Pro W3"/>
              </a:rPr>
              <a:t>Polymorphism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513" y="3273380"/>
            <a:ext cx="2547629" cy="8991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500">
                <a:solidFill>
                  <a:schemeClr val="bg1">
                    <a:lumMod val="85000"/>
                  </a:schemeClr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February-13, 2019</a:t>
            </a:r>
          </a:p>
          <a:p>
            <a:pPr marL="0" indent="0" eaLnBrk="1" hangingPunct="1">
              <a:buNone/>
              <a:defRPr/>
            </a:pPr>
            <a:r>
              <a:rPr lang="en-US" sz="1500">
                <a:solidFill>
                  <a:schemeClr val="bg1">
                    <a:lumMod val="85000"/>
                  </a:schemeClr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Tomasz Lebica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Polymorphism means “having many forms”, in programming in describes the ability to process objects depending on their types.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Polymorphism can be achieved statically (during compilation) and dynamically (during runtime).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Static can be further subdivided into ad hoc (function overload) and parametric (templates – not covered in this lecture).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Dynamic polymorphism is realized by means of subtyping (inheritance and virtual functions).</a:t>
            </a:r>
          </a:p>
          <a:p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24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Static polymorphism </a:t>
            </a:r>
            <a:r>
              <a:rPr lang="pl-PL" sz="2600" dirty="0"/>
              <a:t>– </a:t>
            </a:r>
            <a:r>
              <a:rPr lang="en-US" sz="2600" dirty="0"/>
              <a:t>function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C++ allows function overloading, i.e. declaring more than one functions with the same name in the given scope, as long as these definitions differ in: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 argument types or,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 argument number or,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 function attribute (for example const method vs non const method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Overloaded functions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can have different return values, as long as above conditions are met.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Class methods can also be overloaded *.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Version of function that will be called is determined during compilation – hence “static” polymorphism.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Rules of overload resolution are described in detail here: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  <a:hlinkClick r:id="rId2"/>
              </a:rPr>
              <a:t>https://en.cppreference.com/w/cpp/language/overload_resolution</a:t>
            </a:r>
            <a:endParaRPr lang="en-US" sz="1400" dirty="0">
              <a:solidFill>
                <a:srgbClr val="92D050"/>
              </a:solidFill>
            </a:endParaRPr>
          </a:p>
          <a:p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154A4-7154-4534-8EFA-222129D9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07" y="3349082"/>
            <a:ext cx="2147200" cy="1134019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240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Static polymorphism </a:t>
            </a:r>
            <a:r>
              <a:rPr lang="pl-PL" sz="2600" dirty="0"/>
              <a:t>– </a:t>
            </a:r>
            <a:r>
              <a:rPr lang="en-US" sz="2600" dirty="0"/>
              <a:t>methods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Class methods can also be overloaded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Methods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attributes like const and volatile affect type of first implicit argument of a method, allowing overloading based on such attributes.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Overloading methods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of the base class in derived one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will hide every version of base class method with the same name. 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„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Using</a:t>
            </a:r>
            <a:r>
              <a:rPr lang="pl-PL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”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directive can be used to make them visible in derived class scope.</a:t>
            </a:r>
          </a:p>
          <a:p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B4866-5C34-425B-9D20-58E969C6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3" y="2177808"/>
            <a:ext cx="4065372" cy="238760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D43AB-295E-4705-B762-915AE21C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87" y="2163429"/>
            <a:ext cx="2108006" cy="2382141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1164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Static polymorphism </a:t>
            </a:r>
            <a:r>
              <a:rPr lang="pl-PL" sz="2600" dirty="0"/>
              <a:t>– </a:t>
            </a:r>
            <a:r>
              <a:rPr lang="en-US" sz="2600" dirty="0"/>
              <a:t>operator overloading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C++ allows also operator overloading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Following operators can be overloaded:</a:t>
            </a:r>
          </a:p>
          <a:p>
            <a:pPr marL="230188" lvl="1" indent="0">
              <a:buNone/>
            </a:pPr>
            <a:r>
              <a:rPr lang="en-US" sz="1400" dirty="0"/>
              <a:t>+ - * / % ^ &amp; | ~ ! = &lt; &gt; += -= *= /= %= ^= &amp;= |= &lt;&lt; &gt;&gt; &gt;&gt;= &lt;&lt;= == != &lt;= &gt;=  &amp;&amp; || ++ -- , -&gt;* -&gt; ( ) [ ]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User defined conversion methods can be supplied,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new/delete operators can also be overloaded</a:t>
            </a:r>
          </a:p>
          <a:p>
            <a:pPr lvl="1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C++11 user defined literals 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More information about operator overloading can be found here: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  <a:hlinkClick r:id="rId2"/>
              </a:rPr>
              <a:t>https://en.cppreference.com/w/cpp/language/operators</a:t>
            </a:r>
            <a:endParaRPr lang="en-US" sz="1400" dirty="0">
              <a:solidFill>
                <a:srgbClr val="92D050"/>
              </a:solidFill>
            </a:endParaRP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38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polymorphism </a:t>
            </a:r>
            <a:r>
              <a:rPr lang="pl-PL" sz="2600" dirty="0"/>
              <a:t>– </a:t>
            </a:r>
            <a:r>
              <a:rPr lang="en-US" sz="2600" dirty="0"/>
              <a:t>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Dynamic polymorphism allows using instances, of different classed having common interface, in uniform way.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C++ dynamic polymorphism is realized with virtual methods being overridden in derived classes.</a:t>
            </a: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Some basic information can be found here: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  <a:hlinkClick r:id="rId2"/>
              </a:rPr>
              <a:t>https://en.cppreference.com/book/intro/polymorphism</a:t>
            </a:r>
            <a:endParaRPr lang="en-US" sz="1400" dirty="0">
              <a:solidFill>
                <a:srgbClr val="92D050"/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https://en.cppreference.com/book/intro/inheritance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US" sz="1400" dirty="0">
              <a:solidFill>
                <a:srgbClr val="92D050"/>
              </a:solidFill>
            </a:endParaRP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24038-921A-40A6-9D9F-35E47873E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1" y="1689850"/>
            <a:ext cx="2356129" cy="1868318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38F37-36E9-4128-B9C3-8978EEC01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440" y="1689850"/>
            <a:ext cx="3338755" cy="1872477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ED68DB-DC11-4F8E-B249-26BFB2C9D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175" y="3177168"/>
            <a:ext cx="154305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EB3E9-499F-431C-88DB-FAD24DE9380E}"/>
              </a:ext>
            </a:extLst>
          </p:cNvPr>
          <p:cNvSpPr txBox="1"/>
          <p:nvPr/>
        </p:nvSpPr>
        <p:spPr>
          <a:xfrm>
            <a:off x="6463621" y="2869391"/>
            <a:ext cx="993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19115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5DA484-3499-4C1D-A5C5-1B601EB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Dynamic polymorphism </a:t>
            </a:r>
            <a:r>
              <a:rPr lang="pl-PL" sz="2600" dirty="0"/>
              <a:t>– </a:t>
            </a:r>
            <a:r>
              <a:rPr lang="en-US" sz="2600" dirty="0"/>
              <a:t>useful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C98C-542E-414F-B715-DAD657A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755651"/>
            <a:ext cx="4154487" cy="3727450"/>
          </a:xfrm>
        </p:spPr>
        <p:txBody>
          <a:bodyPr/>
          <a:lstStyle/>
          <a:p>
            <a:pPr marL="0" lvl="0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4210B8-5B74-4C50-B3C9-6E3B615497B9}"/>
              </a:ext>
            </a:extLst>
          </p:cNvPr>
          <p:cNvSpPr txBox="1">
            <a:spLocks/>
          </p:cNvSpPr>
          <p:nvPr/>
        </p:nvSpPr>
        <p:spPr bwMode="auto">
          <a:xfrm>
            <a:off x="378433" y="920264"/>
            <a:ext cx="8348054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 baseline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order to use polymorphism,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reference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raw pointer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or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smart pointer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base class needs to be used.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If class defines at least one method as virtual, it should also define 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virtual destructor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allow proper resources clean up.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Methods can be defined as pure virtual “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=0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”, it’s good practice to make all virtual methods (apart from destructor) pure virtual in base class.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C++11 introduces keyword “</a:t>
            </a:r>
            <a:r>
              <a:rPr lang="en-US" sz="1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override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” validating if method really overrides virtual method from base class rather than overloading it. It allows detecting programming errors during compilation time rather than runtime testing.</a:t>
            </a:r>
          </a:p>
          <a:p>
            <a:pPr marL="230188" lvl="1" indent="0">
              <a:buNone/>
            </a:pP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Dynamic polymorphism allows dependency injections, programming to interfaces, easier unit testing and design patterns.</a:t>
            </a: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30188" lvl="1" indent="0">
              <a:buNone/>
            </a:pP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1400" dirty="0">
              <a:solidFill>
                <a:srgbClr val="92D050"/>
              </a:solidFill>
            </a:endParaRP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pPr lvl="1"/>
            <a:endParaRPr lang="en-US" sz="1400" dirty="0"/>
          </a:p>
          <a:p>
            <a:pPr marL="23018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745793"/>
      </p:ext>
    </p:extLst>
  </p:cSld>
  <p:clrMapOvr>
    <a:masterClrMapping/>
  </p:clrMapOvr>
</p:sld>
</file>

<file path=ppt/theme/theme1.xml><?xml version="1.0" encoding="utf-8"?>
<a:theme xmlns:a="http://schemas.openxmlformats.org/drawingml/2006/main" name="Nokia_PowerPoint_Template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AF106B15-0C1E-44CE-A53A-F2CB8A6EA7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Nokia_PowerPoint_Template</Template>
  <TotalTime>0</TotalTime>
  <Words>511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ヒラギノ角ゴ Pro W3</vt:lpstr>
      <vt:lpstr>Nokia_PowerPoint_Template</vt:lpstr>
      <vt:lpstr>Nokia Master Blue Background</vt:lpstr>
      <vt:lpstr>PowerPoint Presentation</vt:lpstr>
      <vt:lpstr>Polymorphism</vt:lpstr>
      <vt:lpstr>Static polymorphism – function overloading</vt:lpstr>
      <vt:lpstr>Static polymorphism – methods overloading</vt:lpstr>
      <vt:lpstr>Static polymorphism – operator overloading</vt:lpstr>
      <vt:lpstr>Dynamic polymorphism – basics</vt:lpstr>
      <vt:lpstr>Dynamic polymorphism – useful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2014-05-06T08:31:55Z</dcterms:created>
  <dcterms:modified xsi:type="dcterms:W3CDTF">2019-02-18T14:19:13Z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iteId">
    <vt:lpwstr>5d471751-9675-428d-917b-70f44f9630b0</vt:lpwstr>
  </property>
  <property fmtid="{D5CDD505-2E9C-101B-9397-08002B2CF9AE}" pid="4" name="MSIP_Label_b1aa2129-79ec-42c0-bfac-e5b7a0374572_Owner">
    <vt:lpwstr>tomasz.lebica@nokia.com</vt:lpwstr>
  </property>
  <property fmtid="{D5CDD505-2E9C-101B-9397-08002B2CF9AE}" pid="5" name="MSIP_Label_b1aa2129-79ec-42c0-bfac-e5b7a0374572_SetDate">
    <vt:lpwstr>2019-02-18T14:18:42.1138197Z</vt:lpwstr>
  </property>
  <property fmtid="{D5CDD505-2E9C-101B-9397-08002B2CF9AE}" pid="6" name="MSIP_Label_b1aa2129-79ec-42c0-bfac-e5b7a0374572_Name">
    <vt:lpwstr>Public</vt:lpwstr>
  </property>
  <property fmtid="{D5CDD505-2E9C-101B-9397-08002B2CF9AE}" pid="7" name="MSIP_Label_b1aa2129-79ec-42c0-bfac-e5b7a0374572_Application">
    <vt:lpwstr>Microsoft Azure Information Protection</vt:lpwstr>
  </property>
  <property fmtid="{D5CDD505-2E9C-101B-9397-08002B2CF9AE}" pid="8" name="MSIP_Label_b1aa2129-79ec-42c0-bfac-e5b7a0374572_Extended_MSFT_Method">
    <vt:lpwstr>Manual</vt:lpwstr>
  </property>
  <property fmtid="{D5CDD505-2E9C-101B-9397-08002B2CF9AE}" pid="9" name="Sensitivity">
    <vt:lpwstr>Public</vt:lpwstr>
  </property>
</Properties>
</file>