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97" r:id="rId3"/>
    <p:sldId id="398" r:id="rId4"/>
    <p:sldId id="399"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2" r:id="rId18"/>
    <p:sldId id="345" r:id="rId19"/>
    <p:sldId id="316" r:id="rId20"/>
    <p:sldId id="317" r:id="rId21"/>
    <p:sldId id="318" r:id="rId22"/>
    <p:sldId id="319" r:id="rId23"/>
    <p:sldId id="320" r:id="rId24"/>
    <p:sldId id="346" r:id="rId25"/>
    <p:sldId id="312" r:id="rId26"/>
    <p:sldId id="314" r:id="rId27"/>
    <p:sldId id="369" r:id="rId28"/>
    <p:sldId id="341" r:id="rId29"/>
    <p:sldId id="395" r:id="rId30"/>
    <p:sldId id="34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464"/>
    <a:srgbClr val="F2F2F2"/>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hierarchy" loCatId="hierarchy" qsTypeId="urn:microsoft.com/office/officeart/2005/8/quickstyle/simple1" qsCatId="simple" csTypeId="urn:microsoft.com/office/officeart/2005/8/colors/accent0_3" csCatId="accent1" phldr="0"/>
      <dgm:spPr/>
      <dgm:t>
        <a:bodyPr/>
        <a:p>
          <a:endParaRPr lang="zh-CN" altLang="en-US"/>
        </a:p>
      </dgm:t>
    </dgm:pt>
    <dgm:pt modelId="{05ED807F-F286-4005-9019-34CA117DF089}" type="asst">
      <dgm:prSet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t>植入广告</a:t>
          </a:r>
          <a:endParaRPr lang="zh-CN"/>
        </a:p>
      </dgm:t>
    </dgm:pt>
    <dgm:pt modelId="{B04846E5-9119-4519-9A24-9CB92A9520D0}" cxnId="{DA1125B5-8128-4CAB-B5ED-8BFE69703CC5}" type="parTrans">
      <dgm:prSet/>
      <dgm:spPr/>
    </dgm:pt>
    <dgm:pt modelId="{72220E3C-48F5-4DB6-9A3F-5C5FB522A881}" cxnId="{DA1125B5-8128-4CAB-B5ED-8BFE69703CC5}" type="sibTrans">
      <dgm:prSet/>
      <dgm:spPr/>
    </dgm:pt>
    <dgm:pt modelId="{BED7A5BC-A08E-4B0B-95C0-48D8C0480BD2}">
      <dgm:prSet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altLang="en-US"/>
            <a:t>植入经审核的广告，收取适当的广告费。</a:t>
          </a:r>
          <a:endParaRPr altLang="en-US"/>
        </a:p>
      </dgm:t>
    </dgm:pt>
    <dgm:pt modelId="{689F3426-C2D2-4C6C-BCDD-01EC41B8F4D9}" cxnId="{4F2807ED-385E-4722-B7D3-6632E8D9F743}" type="parTrans">
      <dgm:prSet/>
      <dgm:spPr/>
    </dgm:pt>
    <dgm:pt modelId="{FC8B4CA8-115A-4A19-9F6E-0AF1AC2B3184}" cxnId="{4F2807ED-385E-4722-B7D3-6632E8D9F743}" type="sibTrans">
      <dgm:prSet/>
      <dgm:spPr/>
    </dgm:pt>
    <dgm:pt modelId="{3EF7633F-FDCB-499D-BF04-855533B86A4F}">
      <dgm:prSet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t>平台出租收入</a:t>
          </a:r>
          <a:r>
            <a:rPr lang="zh-CN"/>
            <a:t/>
          </a:r>
          <a:endParaRPr lang="zh-CN"/>
        </a:p>
      </dgm:t>
    </dgm:pt>
    <dgm:pt modelId="{CB5D3B3A-D61A-463D-9D81-B0C7165135A5}" cxnId="{E8827CBF-53CE-4674-9976-E7616E7CC212}" type="parTrans">
      <dgm:prSet/>
      <dgm:spPr/>
    </dgm:pt>
    <dgm:pt modelId="{C87DC062-BD09-4198-876C-7417D95FB4A0}" cxnId="{E8827CBF-53CE-4674-9976-E7616E7CC212}" type="sibTrans">
      <dgm:prSet/>
      <dgm:spPr/>
    </dgm:pt>
    <dgm:pt modelId="{644CF9A4-5A3B-4D4B-9023-C73C5DB316E8}">
      <dgm:prSet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altLang="en-US"/>
            <a:t>除了食堂外，该平台也可以外租给饭店等餐饮门店使用，并收取适当的费用。</a:t>
          </a:r>
          <a:endParaRPr altLang="en-US"/>
        </a:p>
      </dgm:t>
    </dgm:pt>
    <dgm:pt modelId="{79DD31D7-2BE9-4A1D-8118-A63EAACA4D05}" cxnId="{514F33A9-F019-496E-9AF6-DFE1B2F7C4F6}" type="parTrans">
      <dgm:prSet/>
      <dgm:spPr/>
    </dgm:pt>
    <dgm:pt modelId="{DABFA755-5DAA-4511-A4C1-71ABD7E357CF}" cxnId="{514F33A9-F019-496E-9AF6-DFE1B2F7C4F6}"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D9C59A00-7605-48EB-BCE4-F5188FB62E16}" type="pres">
      <dgm:prSet presAssocID="{05ED807F-F286-4005-9019-34CA117DF089}" presName="hierRoot1" presStyleCnt="0">
        <dgm:presLayoutVars>
          <dgm:hierBranch val="hang"/>
        </dgm:presLayoutVars>
      </dgm:prSet>
      <dgm:spPr/>
    </dgm:pt>
    <dgm:pt modelId="{32D2E74E-4F50-411A-9FAD-FDE915BDDC61}" type="pres">
      <dgm:prSet presAssocID="{05ED807F-F286-4005-9019-34CA117DF089}" presName="rootComposite1" presStyleCnt="0"/>
      <dgm:spPr/>
    </dgm:pt>
    <dgm:pt modelId="{DD7338B1-CB64-407C-A582-B5E4D6C06166}" type="pres">
      <dgm:prSet presAssocID="{05ED807F-F286-4005-9019-34CA117DF089}" presName="rootText1" presStyleLbl="node0" presStyleIdx="0" presStyleCnt="2">
        <dgm:presLayoutVars>
          <dgm:chPref val="3"/>
        </dgm:presLayoutVars>
      </dgm:prSet>
      <dgm:spPr/>
    </dgm:pt>
    <dgm:pt modelId="{7AF84009-61A4-435A-9D73-08AA7EEAC40D}" type="pres">
      <dgm:prSet presAssocID="{05ED807F-F286-4005-9019-34CA117DF089}" presName="rootConnector1" presStyleCnt="0"/>
      <dgm:spPr/>
    </dgm:pt>
    <dgm:pt modelId="{D8DB1C11-A194-47FB-984D-F0140575F961}" type="pres">
      <dgm:prSet presAssocID="{05ED807F-F286-4005-9019-34CA117DF089}" presName="hierChild2" presStyleCnt="0"/>
      <dgm:spPr/>
    </dgm:pt>
    <dgm:pt modelId="{02849E26-A68F-485F-8F21-5E16B6D98FF7}" type="pres">
      <dgm:prSet presAssocID="{689F3426-C2D2-4C6C-BCDD-01EC41B8F4D9}" presName="Name48" presStyleLbl="parChTrans1D2" presStyleIdx="0" presStyleCnt="2"/>
      <dgm:spPr/>
    </dgm:pt>
    <dgm:pt modelId="{D2B708A2-A6A2-4D12-A8A8-DEC7F4EFF4CF}" type="pres">
      <dgm:prSet presAssocID="{BED7A5BC-A08E-4B0B-95C0-48D8C0480BD2}" presName="hierRoot2" presStyleCnt="0">
        <dgm:presLayoutVars>
          <dgm:hierBranch val="l"/>
        </dgm:presLayoutVars>
      </dgm:prSet>
      <dgm:spPr/>
    </dgm:pt>
    <dgm:pt modelId="{63BA7050-BE14-4EED-AA0F-F5E18CEEF872}" type="pres">
      <dgm:prSet presAssocID="{BED7A5BC-A08E-4B0B-95C0-48D8C0480BD2}" presName="rootComposite" presStyleCnt="0"/>
      <dgm:spPr/>
    </dgm:pt>
    <dgm:pt modelId="{3627D533-3C86-4A9C-A4E4-BE927A311FAB}" type="pres">
      <dgm:prSet presAssocID="{BED7A5BC-A08E-4B0B-95C0-48D8C0480BD2}" presName="rootText" presStyleLbl="node2" presStyleIdx="0" presStyleCnt="2">
        <dgm:presLayoutVars>
          <dgm:chPref val="3"/>
        </dgm:presLayoutVars>
      </dgm:prSet>
      <dgm:spPr/>
    </dgm:pt>
    <dgm:pt modelId="{7E7C32D7-232E-4195-8B52-F3016815D03A}" type="pres">
      <dgm:prSet presAssocID="{BED7A5BC-A08E-4B0B-95C0-48D8C0480BD2}" presName="rootConnector" presStyleCnt="0"/>
      <dgm:spPr/>
    </dgm:pt>
    <dgm:pt modelId="{18B7E56C-A13C-40E0-82F3-25DDAF07ACC3}" type="pres">
      <dgm:prSet presAssocID="{BED7A5BC-A08E-4B0B-95C0-48D8C0480BD2}" presName="hierChild4" presStyleCnt="0"/>
      <dgm:spPr/>
    </dgm:pt>
    <dgm:pt modelId="{C2AC6100-11C7-4BD8-A97D-550F20133B93}" type="pres">
      <dgm:prSet presAssocID="{BED7A5BC-A08E-4B0B-95C0-48D8C0480BD2}" presName="hierChild5" presStyleCnt="0"/>
      <dgm:spPr/>
    </dgm:pt>
    <dgm:pt modelId="{561DFE91-180E-4D0E-A620-ED8EBCAD0F6A}" type="pres">
      <dgm:prSet presAssocID="{05ED807F-F286-4005-9019-34CA117DF089}" presName="hierChild3" presStyleCnt="0"/>
      <dgm:spPr/>
    </dgm:pt>
    <dgm:pt modelId="{52A6EB12-2EE6-476C-AA2E-E71FD19CC3D2}" type="pres">
      <dgm:prSet presAssocID="{3EF7633F-FDCB-499D-BF04-855533B86A4F}" presName="hierRoot1" presStyleCnt="0">
        <dgm:presLayoutVars>
          <dgm:hierBranch val="r"/>
        </dgm:presLayoutVars>
      </dgm:prSet>
      <dgm:spPr/>
    </dgm:pt>
    <dgm:pt modelId="{BB91ED83-DB94-466C-82E5-BF43434BC4C3}" type="pres">
      <dgm:prSet presAssocID="{3EF7633F-FDCB-499D-BF04-855533B86A4F}" presName="rootComposite1" presStyleCnt="0"/>
      <dgm:spPr/>
    </dgm:pt>
    <dgm:pt modelId="{745AFDEA-6DDB-4FA5-9C84-FCD23E53A9FF}" type="pres">
      <dgm:prSet presAssocID="{3EF7633F-FDCB-499D-BF04-855533B86A4F}" presName="rootText1" presStyleLbl="node0" presStyleIdx="1" presStyleCnt="2">
        <dgm:presLayoutVars>
          <dgm:chPref val="3"/>
        </dgm:presLayoutVars>
      </dgm:prSet>
      <dgm:spPr/>
    </dgm:pt>
    <dgm:pt modelId="{A31C9F45-A92D-4E54-99F6-7C65A18EEA51}" type="pres">
      <dgm:prSet presAssocID="{3EF7633F-FDCB-499D-BF04-855533B86A4F}" presName="rootConnector1" presStyleCnt="0"/>
      <dgm:spPr/>
    </dgm:pt>
    <dgm:pt modelId="{744D369C-AE17-4083-A614-5B2EA56C57F6}" type="pres">
      <dgm:prSet presAssocID="{3EF7633F-FDCB-499D-BF04-855533B86A4F}" presName="hierChild2" presStyleCnt="0"/>
      <dgm:spPr/>
    </dgm:pt>
    <dgm:pt modelId="{E4EDBBFC-5AB5-4D39-96F7-9F2922202C7D}" type="pres">
      <dgm:prSet presAssocID="{79DD31D7-2BE9-4A1D-8118-A63EAACA4D05}" presName="Name50" presStyleLbl="parChTrans1D2" presStyleIdx="1" presStyleCnt="2"/>
      <dgm:spPr/>
    </dgm:pt>
    <dgm:pt modelId="{FAE18D20-D694-4FC7-ABCE-31C0B339ACB1}" type="pres">
      <dgm:prSet presAssocID="{644CF9A4-5A3B-4D4B-9023-C73C5DB316E8}" presName="hierRoot2" presStyleCnt="0">
        <dgm:presLayoutVars>
          <dgm:hierBranch val="init"/>
        </dgm:presLayoutVars>
      </dgm:prSet>
      <dgm:spPr/>
    </dgm:pt>
    <dgm:pt modelId="{52986C56-AFAA-42C0-9C8E-0428BC65334B}" type="pres">
      <dgm:prSet presAssocID="{644CF9A4-5A3B-4D4B-9023-C73C5DB316E8}" presName="rootComposite" presStyleCnt="0"/>
      <dgm:spPr/>
    </dgm:pt>
    <dgm:pt modelId="{4C954549-F186-429A-9C7F-975568D8FA85}" type="pres">
      <dgm:prSet presAssocID="{644CF9A4-5A3B-4D4B-9023-C73C5DB316E8}" presName="rootText" presStyleLbl="node2" presStyleIdx="1" presStyleCnt="2">
        <dgm:presLayoutVars>
          <dgm:chPref val="3"/>
        </dgm:presLayoutVars>
      </dgm:prSet>
      <dgm:spPr/>
    </dgm:pt>
    <dgm:pt modelId="{DFCF9A94-1C0D-4333-B2FE-049246B63C70}" type="pres">
      <dgm:prSet presAssocID="{644CF9A4-5A3B-4D4B-9023-C73C5DB316E8}" presName="rootConnector" presStyleCnt="0"/>
      <dgm:spPr/>
    </dgm:pt>
    <dgm:pt modelId="{52B283AD-EECD-4551-9295-AD2689C5FE74}" type="pres">
      <dgm:prSet presAssocID="{644CF9A4-5A3B-4D4B-9023-C73C5DB316E8}" presName="hierChild4" presStyleCnt="0"/>
      <dgm:spPr/>
    </dgm:pt>
    <dgm:pt modelId="{C57E35E5-EA90-4DB9-85F6-87B8122D49A3}" type="pres">
      <dgm:prSet presAssocID="{644CF9A4-5A3B-4D4B-9023-C73C5DB316E8}" presName="hierChild5" presStyleCnt="0"/>
      <dgm:spPr/>
    </dgm:pt>
    <dgm:pt modelId="{A63B6101-FB59-4973-BC24-04CCC6332B89}" type="pres">
      <dgm:prSet presAssocID="{3EF7633F-FDCB-499D-BF04-855533B86A4F}" presName="hierChild3" presStyleCnt="0"/>
      <dgm:spPr/>
    </dgm:pt>
  </dgm:ptLst>
  <dgm:cxnLst>
    <dgm:cxn modelId="{DA1125B5-8128-4CAB-B5ED-8BFE69703CC5}" srcId="{A77D31B3-3808-4FBA-8FA4-CC8D448A173E}" destId="{05ED807F-F286-4005-9019-34CA117DF089}" srcOrd="0" destOrd="0" parTransId="{B04846E5-9119-4519-9A24-9CB92A9520D0}" sibTransId="{72220E3C-48F5-4DB6-9A3F-5C5FB522A881}"/>
    <dgm:cxn modelId="{4F2807ED-385E-4722-B7D3-6632E8D9F743}" srcId="{05ED807F-F286-4005-9019-34CA117DF089}" destId="{BED7A5BC-A08E-4B0B-95C0-48D8C0480BD2}" srcOrd="0" destOrd="0" parTransId="{689F3426-C2D2-4C6C-BCDD-01EC41B8F4D9}" sibTransId="{FC8B4CA8-115A-4A19-9F6E-0AF1AC2B3184}"/>
    <dgm:cxn modelId="{E8827CBF-53CE-4674-9976-E7616E7CC212}" srcId="{A77D31B3-3808-4FBA-8FA4-CC8D448A173E}" destId="{3EF7633F-FDCB-499D-BF04-855533B86A4F}" srcOrd="1" destOrd="0" parTransId="{CB5D3B3A-D61A-463D-9D81-B0C7165135A5}" sibTransId="{C87DC062-BD09-4198-876C-7417D95FB4A0}"/>
    <dgm:cxn modelId="{514F33A9-F019-496E-9AF6-DFE1B2F7C4F6}" srcId="{3EF7633F-FDCB-499D-BF04-855533B86A4F}" destId="{644CF9A4-5A3B-4D4B-9023-C73C5DB316E8}" srcOrd="0" destOrd="1" parTransId="{79DD31D7-2BE9-4A1D-8118-A63EAACA4D05}" sibTransId="{DABFA755-5DAA-4511-A4C1-71ABD7E357CF}"/>
    <dgm:cxn modelId="{4E44DC8C-6011-48C1-93FE-0DDAB2F16CFC}" type="presOf" srcId="{A77D31B3-3808-4FBA-8FA4-CC8D448A173E}" destId="{E498DC9C-C5AC-4482-A26F-3B99DC5D79F0}" srcOrd="0" destOrd="0" presId="urn:microsoft.com/office/officeart/2005/8/layout/orgChart1"/>
    <dgm:cxn modelId="{9F2FD52C-797F-4CA1-BC84-A4B53C052608}" type="presParOf" srcId="{E498DC9C-C5AC-4482-A26F-3B99DC5D79F0}" destId="{D9C59A00-7605-48EB-BCE4-F5188FB62E16}" srcOrd="0" destOrd="0" presId="urn:microsoft.com/office/officeart/2005/8/layout/orgChart1"/>
    <dgm:cxn modelId="{477B69BA-A8AA-4455-9A89-C2FB27414C9E}" type="presParOf" srcId="{D9C59A00-7605-48EB-BCE4-F5188FB62E16}" destId="{32D2E74E-4F50-411A-9FAD-FDE915BDDC61}" srcOrd="0" destOrd="0" presId="urn:microsoft.com/office/officeart/2005/8/layout/orgChart1"/>
    <dgm:cxn modelId="{AC1A7EB6-C87A-4163-B598-531B40F18B17}" type="presOf" srcId="{05ED807F-F286-4005-9019-34CA117DF089}" destId="{32D2E74E-4F50-411A-9FAD-FDE915BDDC61}" srcOrd="0" destOrd="0" presId="urn:microsoft.com/office/officeart/2005/8/layout/orgChart1"/>
    <dgm:cxn modelId="{3DA7B020-23D1-4D8C-863F-93372C294A5A}" type="presParOf" srcId="{32D2E74E-4F50-411A-9FAD-FDE915BDDC61}" destId="{DD7338B1-CB64-407C-A582-B5E4D6C06166}" srcOrd="0" destOrd="0" presId="urn:microsoft.com/office/officeart/2005/8/layout/orgChart1"/>
    <dgm:cxn modelId="{5EDE1231-9027-43D2-A5A9-EA8DF2081696}" type="presOf" srcId="{05ED807F-F286-4005-9019-34CA117DF089}" destId="{DD7338B1-CB64-407C-A582-B5E4D6C06166}" srcOrd="0" destOrd="0" presId="urn:microsoft.com/office/officeart/2005/8/layout/orgChart1"/>
    <dgm:cxn modelId="{D2963940-A3BB-42F2-9C69-274C2073D411}" type="presParOf" srcId="{32D2E74E-4F50-411A-9FAD-FDE915BDDC61}" destId="{7AF84009-61A4-435A-9D73-08AA7EEAC40D}" srcOrd="1" destOrd="0" presId="urn:microsoft.com/office/officeart/2005/8/layout/orgChart1"/>
    <dgm:cxn modelId="{820BF5E3-A68A-4F24-B078-BE1C6B45434E}" type="presOf" srcId="{05ED807F-F286-4005-9019-34CA117DF089}" destId="{7AF84009-61A4-435A-9D73-08AA7EEAC40D}" srcOrd="0" destOrd="0" presId="urn:microsoft.com/office/officeart/2005/8/layout/orgChart1"/>
    <dgm:cxn modelId="{071D872E-0EC6-42B1-9644-73F51FFED78A}" type="presParOf" srcId="{D9C59A00-7605-48EB-BCE4-F5188FB62E16}" destId="{D8DB1C11-A194-47FB-984D-F0140575F961}" srcOrd="1" destOrd="0" presId="urn:microsoft.com/office/officeart/2005/8/layout/orgChart1"/>
    <dgm:cxn modelId="{DF480128-B200-47D8-87CB-2C3E7E7460CF}" type="presParOf" srcId="{D8DB1C11-A194-47FB-984D-F0140575F961}" destId="{02849E26-A68F-485F-8F21-5E16B6D98FF7}" srcOrd="0" destOrd="1" presId="urn:microsoft.com/office/officeart/2005/8/layout/orgChart1"/>
    <dgm:cxn modelId="{91834A6C-1E43-4D61-9EF5-C7A3551ADEB4}" type="presOf" srcId="{689F3426-C2D2-4C6C-BCDD-01EC41B8F4D9}" destId="{02849E26-A68F-485F-8F21-5E16B6D98FF7}" srcOrd="0" destOrd="0" presId="urn:microsoft.com/office/officeart/2005/8/layout/orgChart1"/>
    <dgm:cxn modelId="{6C9A5A17-7D75-4755-8862-4441389EEDBC}" type="presParOf" srcId="{D8DB1C11-A194-47FB-984D-F0140575F961}" destId="{D2B708A2-A6A2-4D12-A8A8-DEC7F4EFF4CF}" srcOrd="1" destOrd="1" presId="urn:microsoft.com/office/officeart/2005/8/layout/orgChart1"/>
    <dgm:cxn modelId="{50F76D96-D03B-4867-A9A4-49832F8E17E6}" type="presParOf" srcId="{D2B708A2-A6A2-4D12-A8A8-DEC7F4EFF4CF}" destId="{63BA7050-BE14-4EED-AA0F-F5E18CEEF872}" srcOrd="0" destOrd="1" presId="urn:microsoft.com/office/officeart/2005/8/layout/orgChart1"/>
    <dgm:cxn modelId="{6E56B98C-2AD4-4FD9-AF08-A8795E2036AA}" type="presOf" srcId="{BED7A5BC-A08E-4B0B-95C0-48D8C0480BD2}" destId="{63BA7050-BE14-4EED-AA0F-F5E18CEEF872}" srcOrd="0" destOrd="0" presId="urn:microsoft.com/office/officeart/2005/8/layout/orgChart1"/>
    <dgm:cxn modelId="{ADCF7FB8-D881-4201-BA4A-A8328A1EC640}" type="presParOf" srcId="{63BA7050-BE14-4EED-AA0F-F5E18CEEF872}" destId="{3627D533-3C86-4A9C-A4E4-BE927A311FAB}" srcOrd="0" destOrd="0" presId="urn:microsoft.com/office/officeart/2005/8/layout/orgChart1"/>
    <dgm:cxn modelId="{A524673E-8AA1-4D45-81F0-D94EC4857C65}" type="presOf" srcId="{BED7A5BC-A08E-4B0B-95C0-48D8C0480BD2}" destId="{3627D533-3C86-4A9C-A4E4-BE927A311FAB}" srcOrd="0" destOrd="0" presId="urn:microsoft.com/office/officeart/2005/8/layout/orgChart1"/>
    <dgm:cxn modelId="{75FD3483-3CCE-4198-877B-A14999DDAA7F}" type="presParOf" srcId="{63BA7050-BE14-4EED-AA0F-F5E18CEEF872}" destId="{7E7C32D7-232E-4195-8B52-F3016815D03A}" srcOrd="1" destOrd="0" presId="urn:microsoft.com/office/officeart/2005/8/layout/orgChart1"/>
    <dgm:cxn modelId="{4AF6CB0E-03E3-4E83-A791-60CB7AE11BE5}" type="presOf" srcId="{BED7A5BC-A08E-4B0B-95C0-48D8C0480BD2}" destId="{7E7C32D7-232E-4195-8B52-F3016815D03A}" srcOrd="0" destOrd="0" presId="urn:microsoft.com/office/officeart/2005/8/layout/orgChart1"/>
    <dgm:cxn modelId="{6D316C3C-49B4-4099-9FDE-E9BA5F44137E}" type="presParOf" srcId="{D2B708A2-A6A2-4D12-A8A8-DEC7F4EFF4CF}" destId="{18B7E56C-A13C-40E0-82F3-25DDAF07ACC3}" srcOrd="1" destOrd="1" presId="urn:microsoft.com/office/officeart/2005/8/layout/orgChart1"/>
    <dgm:cxn modelId="{4B9CC17E-C2E7-4CE6-9210-BA0B8972ADA6}" type="presParOf" srcId="{D2B708A2-A6A2-4D12-A8A8-DEC7F4EFF4CF}" destId="{C2AC6100-11C7-4BD8-A97D-550F20133B93}" srcOrd="2" destOrd="1" presId="urn:microsoft.com/office/officeart/2005/8/layout/orgChart1"/>
    <dgm:cxn modelId="{12ED59B6-AA8B-4D25-B17D-4C047353D65E}" type="presParOf" srcId="{D9C59A00-7605-48EB-BCE4-F5188FB62E16}" destId="{561DFE91-180E-4D0E-A620-ED8EBCAD0F6A}" srcOrd="2" destOrd="0" presId="urn:microsoft.com/office/officeart/2005/8/layout/orgChart1"/>
    <dgm:cxn modelId="{3AFC54B2-AE6D-465A-BF2E-2C082BEC5F85}" type="presParOf" srcId="{E498DC9C-C5AC-4482-A26F-3B99DC5D79F0}" destId="{52A6EB12-2EE6-476C-AA2E-E71FD19CC3D2}" srcOrd="1" destOrd="0" presId="urn:microsoft.com/office/officeart/2005/8/layout/orgChart1"/>
    <dgm:cxn modelId="{5ACD8E18-67E7-4679-BEEF-116DD9C2F835}" type="presParOf" srcId="{52A6EB12-2EE6-476C-AA2E-E71FD19CC3D2}" destId="{BB91ED83-DB94-466C-82E5-BF43434BC4C3}" srcOrd="0" destOrd="1" presId="urn:microsoft.com/office/officeart/2005/8/layout/orgChart1"/>
    <dgm:cxn modelId="{4084FA6D-483C-4353-AC53-177842507AC6}" type="presOf" srcId="{3EF7633F-FDCB-499D-BF04-855533B86A4F}" destId="{BB91ED83-DB94-466C-82E5-BF43434BC4C3}" srcOrd="0" destOrd="0" presId="urn:microsoft.com/office/officeart/2005/8/layout/orgChart1"/>
    <dgm:cxn modelId="{1F879B29-3800-4F2B-92E7-43696AFA507F}" type="presParOf" srcId="{BB91ED83-DB94-466C-82E5-BF43434BC4C3}" destId="{745AFDEA-6DDB-4FA5-9C84-FCD23E53A9FF}" srcOrd="0" destOrd="0" presId="urn:microsoft.com/office/officeart/2005/8/layout/orgChart1"/>
    <dgm:cxn modelId="{D86E68A0-B2BA-482A-93D3-710DD8503629}" type="presOf" srcId="{3EF7633F-FDCB-499D-BF04-855533B86A4F}" destId="{745AFDEA-6DDB-4FA5-9C84-FCD23E53A9FF}" srcOrd="0" destOrd="0" presId="urn:microsoft.com/office/officeart/2005/8/layout/orgChart1"/>
    <dgm:cxn modelId="{479A11A6-8A8C-4A6F-A64A-01EE98B34F49}" type="presParOf" srcId="{BB91ED83-DB94-466C-82E5-BF43434BC4C3}" destId="{A31C9F45-A92D-4E54-99F6-7C65A18EEA51}" srcOrd="1" destOrd="0" presId="urn:microsoft.com/office/officeart/2005/8/layout/orgChart1"/>
    <dgm:cxn modelId="{6CAF79D1-66C0-4843-BA9A-3686BC5FDDEF}" type="presOf" srcId="{3EF7633F-FDCB-499D-BF04-855533B86A4F}" destId="{A31C9F45-A92D-4E54-99F6-7C65A18EEA51}" srcOrd="0" destOrd="0" presId="urn:microsoft.com/office/officeart/2005/8/layout/orgChart1"/>
    <dgm:cxn modelId="{CDCE7836-D429-4922-AB54-1F70FE833944}" type="presParOf" srcId="{52A6EB12-2EE6-476C-AA2E-E71FD19CC3D2}" destId="{744D369C-AE17-4083-A614-5B2EA56C57F6}" srcOrd="1" destOrd="1" presId="urn:microsoft.com/office/officeart/2005/8/layout/orgChart1"/>
    <dgm:cxn modelId="{78855C1E-BAE2-443B-AB87-4BA502421BDA}" type="presParOf" srcId="{744D369C-AE17-4083-A614-5B2EA56C57F6}" destId="{E4EDBBFC-5AB5-4D39-96F7-9F2922202C7D}" srcOrd="0" destOrd="1" presId="urn:microsoft.com/office/officeart/2005/8/layout/orgChart1"/>
    <dgm:cxn modelId="{0B6C046B-76AB-46F0-9FD3-F29B4AE88C5C}" type="presOf" srcId="{79DD31D7-2BE9-4A1D-8118-A63EAACA4D05}" destId="{E4EDBBFC-5AB5-4D39-96F7-9F2922202C7D}" srcOrd="0" destOrd="0" presId="urn:microsoft.com/office/officeart/2005/8/layout/orgChart1"/>
    <dgm:cxn modelId="{8134637E-DC3C-4884-B4B1-F87318054F32}" type="presParOf" srcId="{744D369C-AE17-4083-A614-5B2EA56C57F6}" destId="{FAE18D20-D694-4FC7-ABCE-31C0B339ACB1}" srcOrd="1" destOrd="1" presId="urn:microsoft.com/office/officeart/2005/8/layout/orgChart1"/>
    <dgm:cxn modelId="{2D4DC589-0785-42D9-B45D-3C969ED2E321}" type="presParOf" srcId="{FAE18D20-D694-4FC7-ABCE-31C0B339ACB1}" destId="{52986C56-AFAA-42C0-9C8E-0428BC65334B}" srcOrd="0" destOrd="1" presId="urn:microsoft.com/office/officeart/2005/8/layout/orgChart1"/>
    <dgm:cxn modelId="{4C1F1132-A429-47D7-AA87-1D0A9F851D60}" type="presOf" srcId="{644CF9A4-5A3B-4D4B-9023-C73C5DB316E8}" destId="{52986C56-AFAA-42C0-9C8E-0428BC65334B}" srcOrd="0" destOrd="0" presId="urn:microsoft.com/office/officeart/2005/8/layout/orgChart1"/>
    <dgm:cxn modelId="{C613AFAC-A86A-42DE-97C9-F36CF4687BA7}" type="presParOf" srcId="{52986C56-AFAA-42C0-9C8E-0428BC65334B}" destId="{4C954549-F186-429A-9C7F-975568D8FA85}" srcOrd="0" destOrd="0" presId="urn:microsoft.com/office/officeart/2005/8/layout/orgChart1"/>
    <dgm:cxn modelId="{3234D249-3AA5-4235-A3DB-E4A9F36ED262}" type="presOf" srcId="{644CF9A4-5A3B-4D4B-9023-C73C5DB316E8}" destId="{4C954549-F186-429A-9C7F-975568D8FA85}" srcOrd="0" destOrd="0" presId="urn:microsoft.com/office/officeart/2005/8/layout/orgChart1"/>
    <dgm:cxn modelId="{CA32F3C6-AA86-4233-ABA9-29213CB06B7A}" type="presParOf" srcId="{52986C56-AFAA-42C0-9C8E-0428BC65334B}" destId="{DFCF9A94-1C0D-4333-B2FE-049246B63C70}" srcOrd="1" destOrd="0" presId="urn:microsoft.com/office/officeart/2005/8/layout/orgChart1"/>
    <dgm:cxn modelId="{9355B4EA-69D7-4387-817D-C76560D1B4BC}" type="presOf" srcId="{644CF9A4-5A3B-4D4B-9023-C73C5DB316E8}" destId="{DFCF9A94-1C0D-4333-B2FE-049246B63C70}" srcOrd="0" destOrd="0" presId="urn:microsoft.com/office/officeart/2005/8/layout/orgChart1"/>
    <dgm:cxn modelId="{7BA41FCF-CDA6-473C-8237-CC281EF90D49}" type="presParOf" srcId="{FAE18D20-D694-4FC7-ABCE-31C0B339ACB1}" destId="{52B283AD-EECD-4551-9295-AD2689C5FE74}" srcOrd="1" destOrd="1" presId="urn:microsoft.com/office/officeart/2005/8/layout/orgChart1"/>
    <dgm:cxn modelId="{6AD2726B-20DA-4276-80D5-E4B8027EB0C0}" type="presParOf" srcId="{FAE18D20-D694-4FC7-ABCE-31C0B339ACB1}" destId="{C57E35E5-EA90-4DB9-85F6-87B8122D49A3}" srcOrd="2" destOrd="1" presId="urn:microsoft.com/office/officeart/2005/8/layout/orgChart1"/>
    <dgm:cxn modelId="{EA829094-2100-41B8-A4CC-4EB90EA3F9C2}" type="presParOf" srcId="{52A6EB12-2EE6-476C-AA2E-E71FD19CC3D2}" destId="{A63B6101-FB59-4973-BC24-04CCC6332B89}" srcOrd="2" destOrd="1"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02849E26-A68F-485F-8F21-5E16B6D98FF7}">
      <dsp:nvSpPr>
        <dsp:cNvPr id="63" name="任意多边形 62"/>
        <dsp:cNvSpPr/>
      </dsp:nvSpPr>
      <dsp:spPr bwMode="white">
        <a:xfrm>
          <a:off x="2651876" y="2430781"/>
          <a:ext cx="278447" cy="1219863"/>
        </a:xfrm>
        <a:custGeom>
          <a:avLst/>
          <a:gdLst/>
          <a:ahLst/>
          <a:cxnLst/>
          <a:pathLst>
            <a:path w="438" h="1921">
              <a:moveTo>
                <a:pt x="438" y="0"/>
              </a:moveTo>
              <a:lnTo>
                <a:pt x="438" y="1921"/>
              </a:lnTo>
              <a:lnTo>
                <a:pt x="0" y="1921"/>
              </a:lnTo>
            </a:path>
          </a:pathLst>
        </a:custGeom>
      </dsp:spPr>
      <dsp:style>
        <a:lnRef idx="2">
          <a:schemeClr val="dk2">
            <a:shade val="60000"/>
          </a:schemeClr>
        </a:lnRef>
        <a:fillRef idx="0">
          <a:schemeClr val="dk2"/>
        </a:fillRef>
        <a:effectRef idx="0">
          <a:scrgbClr r="0" g="0" b="0"/>
        </a:effectRef>
        <a:fontRef idx="minor"/>
      </dsp:style>
      <dsp:txXfrm>
        <a:off x="2651876" y="2430781"/>
        <a:ext cx="278447" cy="1219863"/>
      </dsp:txXfrm>
    </dsp:sp>
    <dsp:sp modelId="{E4EDBBFC-5AB5-4D39-96F7-9F2922202C7D}">
      <dsp:nvSpPr>
        <dsp:cNvPr id="61" name="任意多边形 60"/>
        <dsp:cNvSpPr/>
      </dsp:nvSpPr>
      <dsp:spPr bwMode="white">
        <a:xfrm>
          <a:off x="5078343" y="2430781"/>
          <a:ext cx="397781" cy="1219863"/>
        </a:xfrm>
        <a:custGeom>
          <a:avLst/>
          <a:gdLst/>
          <a:ahLst/>
          <a:cxnLst/>
          <a:pathLst>
            <a:path w="626" h="1921">
              <a:moveTo>
                <a:pt x="0" y="0"/>
              </a:moveTo>
              <a:lnTo>
                <a:pt x="0" y="1921"/>
              </a:lnTo>
              <a:lnTo>
                <a:pt x="626" y="1921"/>
              </a:lnTo>
            </a:path>
          </a:pathLst>
        </a:custGeom>
      </dsp:spPr>
      <dsp:style>
        <a:lnRef idx="2">
          <a:schemeClr val="dk2">
            <a:shade val="60000"/>
          </a:schemeClr>
        </a:lnRef>
        <a:fillRef idx="0">
          <a:schemeClr val="dk2"/>
        </a:fillRef>
        <a:effectRef idx="0">
          <a:scrgbClr r="0" g="0" b="0"/>
        </a:effectRef>
        <a:fontRef idx="minor"/>
      </dsp:style>
      <dsp:txXfrm>
        <a:off x="5078343" y="2430781"/>
        <a:ext cx="397781" cy="1219863"/>
      </dsp:txXfrm>
    </dsp:sp>
    <dsp:sp modelId="{DD7338B1-CB64-407C-A582-B5E4D6C06166}">
      <dsp:nvSpPr>
        <dsp:cNvPr id="46" name="矩形 45"/>
        <dsp:cNvSpPr/>
      </dsp:nvSpPr>
      <dsp:spPr bwMode="white">
        <a:xfrm>
          <a:off x="1604385" y="1104843"/>
          <a:ext cx="2651876" cy="1325938"/>
        </a:xfrm>
        <a:prstGeom prst="rect">
          <a:avLst/>
        </a:prstGeom>
      </dsp:spPr>
      <dsp:style>
        <a:lnRef idx="2">
          <a:schemeClr val="lt2"/>
        </a:lnRef>
        <a:fillRef idx="1">
          <a:schemeClr val="dk2"/>
        </a:fillRef>
        <a:effectRef idx="0">
          <a:scrgbClr r="0" g="0" b="0"/>
        </a:effectRef>
        <a:fontRef idx="minor">
          <a:schemeClr val="lt1"/>
        </a:fontRef>
      </dsp:style>
      <dsp:txBody>
        <a:bodyPr vert="horz" wrap="square"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t>植入广告</a:t>
          </a:r>
          <a:endParaRPr lang="zh-CN"/>
        </a:p>
      </dsp:txBody>
      <dsp:txXfrm>
        <a:off x="1604385" y="1104843"/>
        <a:ext cx="2651876" cy="1325938"/>
      </dsp:txXfrm>
    </dsp:sp>
    <dsp:sp modelId="{3627D533-3C86-4A9C-A4E4-BE927A311FAB}">
      <dsp:nvSpPr>
        <dsp:cNvPr id="51" name="矩形 50"/>
        <dsp:cNvSpPr/>
      </dsp:nvSpPr>
      <dsp:spPr bwMode="white">
        <a:xfrm>
          <a:off x="0" y="2987674"/>
          <a:ext cx="2651876" cy="1325938"/>
        </a:xfrm>
        <a:prstGeom prst="rect">
          <a:avLst/>
        </a:prstGeom>
      </dsp:spPr>
      <dsp:style>
        <a:lnRef idx="2">
          <a:schemeClr val="lt2"/>
        </a:lnRef>
        <a:fillRef idx="1">
          <a:schemeClr val="dk2"/>
        </a:fillRef>
        <a:effectRef idx="0">
          <a:scrgbClr r="0" g="0" b="0"/>
        </a:effectRef>
        <a:fontRef idx="minor">
          <a:schemeClr val="lt1"/>
        </a:fontRef>
      </dsp:style>
      <dsp:txBody>
        <a:bodyPr vert="horz" wrap="square"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altLang="en-US"/>
            <a:t>植入经审核的广告，收取适当的广告费。</a:t>
          </a:r>
          <a:endParaRPr altLang="en-US"/>
        </a:p>
      </dsp:txBody>
      <dsp:txXfrm>
        <a:off x="0" y="2987674"/>
        <a:ext cx="2651876" cy="1325938"/>
      </dsp:txXfrm>
    </dsp:sp>
    <dsp:sp modelId="{745AFDEA-6DDB-4FA5-9C84-FCD23E53A9FF}">
      <dsp:nvSpPr>
        <dsp:cNvPr id="53" name="矩形 52"/>
        <dsp:cNvSpPr/>
      </dsp:nvSpPr>
      <dsp:spPr bwMode="white">
        <a:xfrm>
          <a:off x="4813155" y="1104843"/>
          <a:ext cx="2651876" cy="1325938"/>
        </a:xfrm>
        <a:prstGeom prst="rect">
          <a:avLst/>
        </a:prstGeom>
      </dsp:spPr>
      <dsp:style>
        <a:lnRef idx="2">
          <a:schemeClr val="lt2"/>
        </a:lnRef>
        <a:fillRef idx="1">
          <a:schemeClr val="dk2"/>
        </a:fillRef>
        <a:effectRef idx="0">
          <a:scrgbClr r="0" g="0" b="0"/>
        </a:effectRef>
        <a:fontRef idx="minor">
          <a:schemeClr val="lt1"/>
        </a:fontRef>
      </dsp:style>
      <dsp:txBody>
        <a:bodyPr vert="horz" wrap="square"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t>平台出租收入</a:t>
          </a:r>
          <a:endParaRPr lang="zh-CN"/>
        </a:p>
      </dsp:txBody>
      <dsp:txXfrm>
        <a:off x="4813155" y="1104843"/>
        <a:ext cx="2651876" cy="1325938"/>
      </dsp:txXfrm>
    </dsp:sp>
    <dsp:sp modelId="{4C954549-F186-429A-9C7F-975568D8FA85}">
      <dsp:nvSpPr>
        <dsp:cNvPr id="56" name="矩形 55"/>
        <dsp:cNvSpPr/>
      </dsp:nvSpPr>
      <dsp:spPr bwMode="white">
        <a:xfrm>
          <a:off x="5476124" y="2987674"/>
          <a:ext cx="2651876" cy="1325938"/>
        </a:xfrm>
        <a:prstGeom prst="rect">
          <a:avLst/>
        </a:prstGeom>
      </dsp:spPr>
      <dsp:style>
        <a:lnRef idx="2">
          <a:schemeClr val="lt2"/>
        </a:lnRef>
        <a:fillRef idx="1">
          <a:schemeClr val="dk2"/>
        </a:fillRef>
        <a:effectRef idx="0">
          <a:scrgbClr r="0" g="0" b="0"/>
        </a:effectRef>
        <a:fontRef idx="minor">
          <a:schemeClr val="lt1"/>
        </a:fontRef>
      </dsp:style>
      <dsp:txBody>
        <a:bodyPr vert="horz" wrap="square"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altLang="en-US"/>
            <a:t>除了食堂外，该平台也可以外租给饭店等餐饮门店使用，并收取适当的费用。</a:t>
          </a:r>
          <a:endParaRPr altLang="en-US"/>
        </a:p>
      </dsp:txBody>
      <dsp:txXfrm>
        <a:off x="5476124" y="2987674"/>
        <a:ext cx="2651876" cy="1325938"/>
      </dsp:txXfrm>
    </dsp:sp>
    <dsp:sp modelId="{7AF84009-61A4-435A-9D73-08AA7EEAC40D}">
      <dsp:nvSpPr>
        <dsp:cNvPr id="47" name="矩形 46" hidden="1"/>
        <dsp:cNvSpPr/>
      </dsp:nvSpPr>
      <dsp:spPr bwMode="white">
        <a:xfrm>
          <a:off x="3725886" y="1104843"/>
          <a:ext cx="530375" cy="1325938"/>
        </a:xfrm>
        <a:prstGeom prst="rect">
          <a:avLst/>
        </a:prstGeom>
      </dsp:spPr>
      <dsp:style>
        <a:lnRef idx="2">
          <a:schemeClr val="lt2"/>
        </a:lnRef>
        <a:fillRef idx="1">
          <a:schemeClr val="dk2"/>
        </a:fillRef>
        <a:effectRef idx="0">
          <a:scrgbClr r="0" g="0" b="0"/>
        </a:effectRef>
        <a:fontRef idx="minor">
          <a:schemeClr val="lt1"/>
        </a:fontRef>
      </dsp:style>
      <dsp:txXfrm>
        <a:off x="3725886" y="1104843"/>
        <a:ext cx="530375" cy="1325938"/>
      </dsp:txXfrm>
    </dsp:sp>
    <dsp:sp modelId="{7E7C32D7-232E-4195-8B52-F3016815D03A}">
      <dsp:nvSpPr>
        <dsp:cNvPr id="52" name="矩形 51" hidden="1"/>
        <dsp:cNvSpPr/>
      </dsp:nvSpPr>
      <dsp:spPr bwMode="white">
        <a:xfrm>
          <a:off x="2121501" y="2987674"/>
          <a:ext cx="530375" cy="1325938"/>
        </a:xfrm>
        <a:prstGeom prst="rect">
          <a:avLst/>
        </a:prstGeom>
      </dsp:spPr>
      <dsp:style>
        <a:lnRef idx="2">
          <a:schemeClr val="lt2"/>
        </a:lnRef>
        <a:fillRef idx="1">
          <a:schemeClr val="dk2"/>
        </a:fillRef>
        <a:effectRef idx="0">
          <a:scrgbClr r="0" g="0" b="0"/>
        </a:effectRef>
        <a:fontRef idx="minor">
          <a:schemeClr val="lt1"/>
        </a:fontRef>
      </dsp:style>
      <dsp:txXfrm>
        <a:off x="2121501" y="2987674"/>
        <a:ext cx="530375" cy="1325938"/>
      </dsp:txXfrm>
    </dsp:sp>
    <dsp:sp modelId="{A31C9F45-A92D-4E54-99F6-7C65A18EEA51}">
      <dsp:nvSpPr>
        <dsp:cNvPr id="54" name="矩形 53" hidden="1"/>
        <dsp:cNvSpPr/>
      </dsp:nvSpPr>
      <dsp:spPr bwMode="white">
        <a:xfrm>
          <a:off x="4813155" y="1104843"/>
          <a:ext cx="530375" cy="1325938"/>
        </a:xfrm>
        <a:prstGeom prst="rect">
          <a:avLst/>
        </a:prstGeom>
      </dsp:spPr>
      <dsp:style>
        <a:lnRef idx="2">
          <a:schemeClr val="lt2"/>
        </a:lnRef>
        <a:fillRef idx="1">
          <a:schemeClr val="dk2"/>
        </a:fillRef>
        <a:effectRef idx="0">
          <a:scrgbClr r="0" g="0" b="0"/>
        </a:effectRef>
        <a:fontRef idx="minor">
          <a:schemeClr val="lt1"/>
        </a:fontRef>
      </dsp:style>
      <dsp:txXfrm>
        <a:off x="4813155" y="1104843"/>
        <a:ext cx="530375" cy="1325938"/>
      </dsp:txXfrm>
    </dsp:sp>
    <dsp:sp modelId="{DFCF9A94-1C0D-4333-B2FE-049246B63C70}">
      <dsp:nvSpPr>
        <dsp:cNvPr id="57" name="矩形 56" hidden="1"/>
        <dsp:cNvSpPr/>
      </dsp:nvSpPr>
      <dsp:spPr bwMode="white">
        <a:xfrm>
          <a:off x="5476124" y="2987674"/>
          <a:ext cx="530375" cy="1325938"/>
        </a:xfrm>
        <a:prstGeom prst="rect">
          <a:avLst/>
        </a:prstGeom>
      </dsp:spPr>
      <dsp:style>
        <a:lnRef idx="2">
          <a:schemeClr val="lt2"/>
        </a:lnRef>
        <a:fillRef idx="1">
          <a:schemeClr val="dk2"/>
        </a:fillRef>
        <a:effectRef idx="0">
          <a:scrgbClr r="0" g="0" b="0"/>
        </a:effectRef>
        <a:fontRef idx="minor">
          <a:schemeClr val="lt1"/>
        </a:fontRef>
      </dsp:style>
      <dsp:txXfrm>
        <a:off x="5476124" y="2987674"/>
        <a:ext cx="530375" cy="132593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619829" y="3681748"/>
            <a:ext cx="6930572" cy="806278"/>
          </a:xfrm>
        </p:spPr>
        <p:txBody>
          <a:bodyPr anchor="b">
            <a:normAutofit/>
          </a:bodyPr>
          <a:lstStyle>
            <a:lvl1pPr algn="ctr">
              <a:defRPr sz="4400">
                <a:solidFill>
                  <a:srgbClr val="333464"/>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619829" y="4544015"/>
            <a:ext cx="6930572" cy="826271"/>
          </a:xfrm>
        </p:spPr>
        <p:txBody>
          <a:bodyPr>
            <a:normAutofit/>
          </a:bodyPr>
          <a:lstStyle>
            <a:lvl1pPr marL="0" indent="0" algn="ctr">
              <a:buNone/>
              <a:defRPr sz="2000">
                <a:solidFill>
                  <a:srgbClr val="33346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CFF0E84-6670-4482-A1EE-73DB8AB352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0C6054-EA9A-4F08-A8F6-2CB4E002C49B}" type="slidenum">
              <a:rPr lang="zh-CN" altLang="en-US" smtClean="0"/>
            </a:fld>
            <a:endParaRPr lang="zh-CN" altLang="en-US"/>
          </a:p>
        </p:txBody>
      </p:sp>
      <p:cxnSp>
        <p:nvCxnSpPr>
          <p:cNvPr id="7" name="直接连接符 6"/>
          <p:cNvCxnSpPr/>
          <p:nvPr/>
        </p:nvCxnSpPr>
        <p:spPr>
          <a:xfrm>
            <a:off x="3526403" y="3662934"/>
            <a:ext cx="5370286" cy="0"/>
          </a:xfrm>
          <a:prstGeom prst="line">
            <a:avLst/>
          </a:prstGeom>
          <a:ln>
            <a:solidFill>
              <a:srgbClr val="33346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26403" y="4516020"/>
            <a:ext cx="5370286" cy="0"/>
          </a:xfrm>
          <a:prstGeom prst="line">
            <a:avLst/>
          </a:prstGeom>
          <a:ln>
            <a:solidFill>
              <a:srgbClr val="333464"/>
            </a:solidFill>
          </a:ln>
        </p:spPr>
        <p:style>
          <a:lnRef idx="1">
            <a:schemeClr val="accent1"/>
          </a:lnRef>
          <a:fillRef idx="0">
            <a:schemeClr val="accent1"/>
          </a:fillRef>
          <a:effectRef idx="0">
            <a:schemeClr val="accent1"/>
          </a:effectRef>
          <a:fontRef idx="minor">
            <a:schemeClr val="tx1"/>
          </a:fontRef>
        </p:style>
      </p:cxnSp>
      <p:grpSp>
        <p:nvGrpSpPr>
          <p:cNvPr id="9" name="组合 1"/>
          <p:cNvGrpSpPr/>
          <p:nvPr/>
        </p:nvGrpSpPr>
        <p:grpSpPr bwMode="auto">
          <a:xfrm>
            <a:off x="10203209" y="-781974"/>
            <a:ext cx="2441455" cy="3223791"/>
            <a:chOff x="0" y="-2"/>
            <a:chExt cx="2175714" cy="2871210"/>
          </a:xfrm>
          <a:solidFill>
            <a:srgbClr val="333464"/>
          </a:solidFill>
        </p:grpSpPr>
        <p:sp>
          <p:nvSpPr>
            <p:cNvPr id="10"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11" name="TextBox 14"/>
            <p:cNvSpPr>
              <a:spLocks noChangeArrowheads="1"/>
            </p:cNvSpPr>
            <p:nvPr/>
          </p:nvSpPr>
          <p:spPr bwMode="auto">
            <a:xfrm rot="2748894">
              <a:off x="470325" y="1223644"/>
              <a:ext cx="1005550" cy="328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spcBef>
                  <a:spcPct val="0"/>
                </a:spcBef>
                <a:buFont typeface="Arial" panose="020B0604020202020204" pitchFamily="34" charset="0"/>
                <a:buNone/>
              </a:pPr>
              <a:r>
                <a:rPr lang="en-US" altLang="zh-CN" sz="1800" b="1" dirty="0" smtClean="0">
                  <a:solidFill>
                    <a:schemeClr val="bg1"/>
                  </a:solidFill>
                  <a:latin typeface="微软雅黑" panose="020B0503020204020204" charset="-122"/>
                  <a:ea typeface="微软雅黑" panose="020B0503020204020204" charset="-122"/>
                  <a:sym typeface="微软雅黑" panose="020B0503020204020204" charset="-122"/>
                </a:rPr>
                <a:t>2019·03</a:t>
              </a:r>
              <a:endParaRPr lang="zh-CN" altLang="en-US" sz="1800" b="1"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12"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13"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CFF0E84-6670-4482-A1EE-73DB8AB352B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0C6054-EA9A-4F08-A8F6-2CB4E002C49B}" type="slidenum">
              <a:rPr lang="zh-CN" altLang="en-US" smtClean="0"/>
            </a:fld>
            <a:endParaRPr lang="zh-CN" altLang="en-US"/>
          </a:p>
        </p:txBody>
      </p:sp>
      <p:sp>
        <p:nvSpPr>
          <p:cNvPr id="7" name="内容占位符 6"/>
          <p:cNvSpPr>
            <a:spLocks noGrp="1"/>
          </p:cNvSpPr>
          <p:nvPr>
            <p:ph sz="quarter" idx="13"/>
          </p:nvPr>
        </p:nvSpPr>
        <p:spPr>
          <a:xfrm>
            <a:off x="838200" y="855664"/>
            <a:ext cx="10515600" cy="509519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FF0E84-6670-4482-A1EE-73DB8AB352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0C6054-EA9A-4F08-A8F6-2CB4E002C49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1669145" y="1227919"/>
            <a:ext cx="8998856" cy="4476196"/>
          </a:xfrm>
          <a:prstGeom prst="rect">
            <a:avLst/>
          </a:prstGeom>
          <a:solidFill>
            <a:srgbClr val="33346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7228116" y="2324903"/>
            <a:ext cx="3081236" cy="3107841"/>
            <a:chOff x="-8677773" y="-3051174"/>
            <a:chExt cx="6986830" cy="7046911"/>
          </a:xfrm>
          <a:solidFill>
            <a:schemeClr val="bg1"/>
          </a:solidFill>
        </p:grpSpPr>
        <p:sp>
          <p:nvSpPr>
            <p:cNvPr id="9"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0"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1"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2"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14"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15"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6"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7"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8"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6"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9"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0"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2"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7"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49"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50"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7"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8"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9"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60"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61"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62"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63"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64"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65"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66"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67"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68"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69"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70"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71"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72"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73"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74"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75"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76"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77"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78"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79"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80"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81"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82"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83"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84"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85"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86"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87"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88"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89"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90"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91"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92"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93"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94"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95"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96"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97"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98"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99"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00"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01"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02"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03"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04"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05"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06"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07"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108"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109"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110"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11"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12"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13"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14"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16"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17"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18"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19"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20"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21"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22"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23"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24"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25"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26"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27"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28"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29"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0"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1"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2"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3"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4"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5"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6"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7"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8"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39"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40"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141"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142"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143"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144"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45"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46"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47"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48"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49"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50"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51"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52"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53"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54"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55"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56"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57"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58"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59"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60"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61"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62"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63"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64"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65"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66"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167"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68"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69"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70"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71"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72"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73"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74"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175" name="Group 409"/>
            <p:cNvGrpSpPr/>
            <p:nvPr/>
          </p:nvGrpSpPr>
          <p:grpSpPr bwMode="auto">
            <a:xfrm>
              <a:off x="-7639510" y="-3051174"/>
              <a:ext cx="3211625" cy="6216650"/>
              <a:chOff x="2459" y="-335"/>
              <a:chExt cx="2023" cy="3916"/>
            </a:xfrm>
            <a:grpFill/>
          </p:grpSpPr>
          <p:sp>
            <p:nvSpPr>
              <p:cNvPr id="1373"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374"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75"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76"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377"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78"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379"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80"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381"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82"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383"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84"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385"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386"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387"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88"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389"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390"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391"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392"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93"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94"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395"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96"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397"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98"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399"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400"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01"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402"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403"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04"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405"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06"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07"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408"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409"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10"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411"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412"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13"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414"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416"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417"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418"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419"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420"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421"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422"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423"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424"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425"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426"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427"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428"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429"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430"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431"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432"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433"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434"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435"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436"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437"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438"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439"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440"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441"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442"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443"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444"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445"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446"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448"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9"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0"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1"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2"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3"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4"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5"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6"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7"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8"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59"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60"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61"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62"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63"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64"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65"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66"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67"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68"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69"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0"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1"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2"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3"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4"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5"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6"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7"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8"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79"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80"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81"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82"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83"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84"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85"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86"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87"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88"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89"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90"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91"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92"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93"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94"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95"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96"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97"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98"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99"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500"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01"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02"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503"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504"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05"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06"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507"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08"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09"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10"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11"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12"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13"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14"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515"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516"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17"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18"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19"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20"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521"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22"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23"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524"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25"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26"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27"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28"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529"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0"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1"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2"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3"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4"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5"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6"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7"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8"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39"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40"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541"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42"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43"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44"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45"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546"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47"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48"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49"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550"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551"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552"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553"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554"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555"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56"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57"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58"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559"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60"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61"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562"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563"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64"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65"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66"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567"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68"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69"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570"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571"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572"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176" name="Group 610"/>
            <p:cNvGrpSpPr/>
            <p:nvPr/>
          </p:nvGrpSpPr>
          <p:grpSpPr bwMode="auto">
            <a:xfrm>
              <a:off x="-5969403" y="-3051174"/>
              <a:ext cx="1986032" cy="4760913"/>
              <a:chOff x="3511" y="-335"/>
              <a:chExt cx="1251" cy="2999"/>
            </a:xfrm>
            <a:grpFill/>
          </p:grpSpPr>
          <p:sp>
            <p:nvSpPr>
              <p:cNvPr id="1173"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174"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175"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176"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177"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178"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179"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180"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181"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182"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183"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184"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185"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186"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187"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188"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189"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190"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191"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192"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193"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194"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195"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196"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197"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198"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199"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00"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01"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02"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03"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04"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05"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06"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07"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08"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209"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210"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211"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212"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213"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214"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15"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16"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17"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18"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19"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20"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221"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222"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223"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224"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225"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226"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27"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28"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29"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30"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31"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32"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233"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234"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235"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236"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237"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38"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40"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41"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42"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54"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55"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56"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57"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58"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59"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60"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61"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62"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63"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64"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65"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66"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67"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68"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69"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70"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71"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72"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73"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74"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75"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76"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77"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78"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79"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80"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81"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82"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83"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84"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85"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86"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87"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88"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89"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90"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91"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92"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93"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94"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95"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96"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97"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98"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99"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00"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01"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02"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03"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04"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05"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06"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07"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08"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09"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10"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11"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12"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13"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14"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15"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16"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17"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18"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19"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20"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21"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22"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23"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24"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25"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26"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27"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28"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29"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30"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31"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32"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33"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34"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35"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36"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37"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38"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39"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40"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41"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42"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43"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44"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45"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46"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47"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48"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49"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50"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51"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52"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53"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54"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55"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56"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57"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58"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359"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360"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361"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362"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363"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364"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365"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366"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367"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368"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369"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370"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371"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372"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177" name="Group 811"/>
            <p:cNvGrpSpPr/>
            <p:nvPr/>
          </p:nvGrpSpPr>
          <p:grpSpPr bwMode="auto">
            <a:xfrm>
              <a:off x="-4373911" y="-404813"/>
              <a:ext cx="2409908" cy="3767136"/>
              <a:chOff x="4516" y="1332"/>
              <a:chExt cx="1518" cy="2373"/>
            </a:xfrm>
            <a:grpFill/>
          </p:grpSpPr>
          <p:sp>
            <p:nvSpPr>
              <p:cNvPr id="973"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974"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975"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976"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977"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978"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979"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980"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981"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982"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983"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984"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985"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986"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987"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988"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989"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990"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991"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992"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993"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994"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995"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996"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997"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998"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999"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000"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001"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002"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003"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004"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005"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06"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007"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008"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009"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10"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011"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012"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013"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014"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015"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16"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017"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18"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019"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020"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021"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022"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023"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024"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025"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027"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029"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031"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033"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035"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037"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039"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041"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043"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045"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046"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047"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049"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50"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51"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52"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53"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54"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055"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56"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57"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058"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059"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060"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061"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62"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063"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64"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65"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66"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067"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68"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69"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70"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71"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072"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73"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074"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075"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076"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77"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078"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79"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080"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81"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82"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83"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84"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85"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86"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087"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88"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89"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90"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091"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092"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93"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94"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095"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96"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97"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098"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99"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0"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1"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2"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3"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5"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6"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7"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8"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0"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6"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7"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8"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9"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70"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71"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172"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178" name="Group 1012"/>
            <p:cNvGrpSpPr/>
            <p:nvPr/>
          </p:nvGrpSpPr>
          <p:grpSpPr bwMode="auto">
            <a:xfrm>
              <a:off x="-3900818" y="-1035049"/>
              <a:ext cx="2209875" cy="4397375"/>
              <a:chOff x="4814" y="935"/>
              <a:chExt cx="1392" cy="2770"/>
            </a:xfrm>
            <a:grpFill/>
          </p:grpSpPr>
          <p:sp>
            <p:nvSpPr>
              <p:cNvPr id="773"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33"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34"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835"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836"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37"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38"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839"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40"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841"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842"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843"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844"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45"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846"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47"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848"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49"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850"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851"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52"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53"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854"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55"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856"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57"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58"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859"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860"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861"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62"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863"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864"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65"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66"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67"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868"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69"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870"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71"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872"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873"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874"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875"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876"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877"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878"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879"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880"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881"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882"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883"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884"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885"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886"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887"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888"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889"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890"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891"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892"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893"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894"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895"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896"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897"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898"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899"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900"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901"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902"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903"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904"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905"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906"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907"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908"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909"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910"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912"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913"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914"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915"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917"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6"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179" name="Group 1213"/>
            <p:cNvGrpSpPr/>
            <p:nvPr/>
          </p:nvGrpSpPr>
          <p:grpSpPr bwMode="auto">
            <a:xfrm>
              <a:off x="-3900818" y="-1035049"/>
              <a:ext cx="768377" cy="3255963"/>
              <a:chOff x="4814" y="935"/>
              <a:chExt cx="484" cy="2051"/>
            </a:xfrm>
            <a:grpFill/>
          </p:grpSpPr>
          <p:sp>
            <p:nvSpPr>
              <p:cNvPr id="573"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62"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3"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64"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65"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6"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67"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8"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9"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70"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671"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72"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673"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74"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75"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76"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77"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78"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79"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80"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81"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82"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83"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84"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85"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86"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87"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688"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89"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90"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91"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92"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93"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94"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95"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696"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97"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698"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99"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00"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01"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02"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03"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04"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05"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06"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07"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08"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09"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10"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711"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12"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713"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14"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15"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16"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17"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18"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19"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20"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21"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22"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23"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24"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25"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26"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27"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28"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29"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30"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31"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32"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33"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34"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35"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36"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37"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38"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39"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40"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41"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42"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43"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44"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45"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46"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47"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48"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49"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50"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51"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52"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53"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54"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55"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56"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57"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58"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59"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0"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63"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64"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66"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180" name="Group 1414"/>
            <p:cNvGrpSpPr/>
            <p:nvPr/>
          </p:nvGrpSpPr>
          <p:grpSpPr bwMode="auto">
            <a:xfrm>
              <a:off x="-3529332" y="-1031875"/>
              <a:ext cx="676299" cy="3252788"/>
              <a:chOff x="5048" y="937"/>
              <a:chExt cx="426" cy="2049"/>
            </a:xfrm>
            <a:grpFill/>
          </p:grpSpPr>
          <p:sp>
            <p:nvSpPr>
              <p:cNvPr id="373"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4"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75"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6"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77"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8"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69"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0"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1"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472"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3"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4"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475"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476"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7"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478"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79"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480"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81"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482"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483"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84"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485"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486"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487"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88"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489"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490"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491"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92"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493"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494"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95"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496"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497"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498"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499"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00"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01"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502"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03"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504"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505"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506"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07"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08"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509"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10"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511"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512"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13"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514"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15"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516"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17"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18"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519"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20"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521"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522"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523"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524"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525"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526"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527"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528"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529"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530"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531"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532"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533"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534"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535"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536"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537"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538"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539"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540"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541"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542"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543"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544"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545"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546"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547"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548"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549"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550"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551"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552"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553"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554"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555"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556"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557"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558"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559"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560"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561"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562"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563"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566"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567"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570"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571"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181"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82"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183"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84"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85"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186"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87"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88"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89"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0"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1"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3"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4"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5"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6"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7"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8"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199"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0"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1"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2"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7"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8"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9"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70"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371"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372"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hasCustomPrompt="1"/>
          </p:nvPr>
        </p:nvSpPr>
        <p:spPr>
          <a:xfrm>
            <a:off x="2746821" y="1709867"/>
            <a:ext cx="4010764" cy="721808"/>
          </a:xfrm>
        </p:spPr>
        <p:txBody>
          <a:bodyPr anchor="b">
            <a:normAutofit/>
          </a:bodyPr>
          <a:lstStyle>
            <a:lvl1pPr>
              <a:defRPr sz="3600">
                <a:solidFill>
                  <a:schemeClr val="bg1"/>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2745762" y="2499408"/>
            <a:ext cx="4940233" cy="221361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BCFF0E84-6670-4482-A1EE-73DB8AB352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0C6054-EA9A-4F08-A8F6-2CB4E002C49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CFF0E84-6670-4482-A1EE-73DB8AB352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0C6054-EA9A-4F08-A8F6-2CB4E002C49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CFF0E84-6670-4482-A1EE-73DB8AB352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0C6054-EA9A-4F08-A8F6-2CB4E002C49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6" name="组合 1"/>
          <p:cNvGrpSpPr/>
          <p:nvPr/>
        </p:nvGrpSpPr>
        <p:grpSpPr bwMode="auto">
          <a:xfrm>
            <a:off x="10203209" y="-781974"/>
            <a:ext cx="2441455" cy="3223791"/>
            <a:chOff x="0" y="-2"/>
            <a:chExt cx="2175714" cy="2871210"/>
          </a:xfrm>
          <a:solidFill>
            <a:srgbClr val="333464"/>
          </a:solidFill>
        </p:grpSpPr>
        <p:sp>
          <p:nvSpPr>
            <p:cNvPr id="7"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8" name="TextBox 14"/>
            <p:cNvSpPr>
              <a:spLocks noChangeArrowheads="1"/>
            </p:cNvSpPr>
            <p:nvPr/>
          </p:nvSpPr>
          <p:spPr bwMode="auto">
            <a:xfrm rot="2748894">
              <a:off x="470325" y="1223644"/>
              <a:ext cx="1005550" cy="328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spcBef>
                  <a:spcPct val="0"/>
                </a:spcBef>
                <a:buFont typeface="Arial" panose="020B0604020202020204" pitchFamily="34" charset="0"/>
                <a:buNone/>
              </a:pPr>
              <a:r>
                <a:rPr lang="en-US" altLang="zh-CN" sz="1800" b="1" dirty="0" smtClean="0">
                  <a:solidFill>
                    <a:schemeClr val="bg1"/>
                  </a:solidFill>
                  <a:latin typeface="微软雅黑" panose="020B0503020204020204" charset="-122"/>
                  <a:ea typeface="微软雅黑" panose="020B0503020204020204" charset="-122"/>
                  <a:sym typeface="微软雅黑" panose="020B0503020204020204" charset="-122"/>
                </a:rPr>
                <a:t>2019·03</a:t>
              </a:r>
              <a:endParaRPr lang="zh-CN" altLang="en-US" sz="1800" b="1"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9"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10"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11" name="直接连接符 10"/>
          <p:cNvCxnSpPr/>
          <p:nvPr/>
        </p:nvCxnSpPr>
        <p:spPr>
          <a:xfrm>
            <a:off x="4725501" y="2592712"/>
            <a:ext cx="5185097" cy="0"/>
          </a:xfrm>
          <a:prstGeom prst="line">
            <a:avLst/>
          </a:prstGeom>
          <a:ln>
            <a:solidFill>
              <a:srgbClr val="333464"/>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25501" y="4084188"/>
            <a:ext cx="5185097" cy="0"/>
          </a:xfrm>
          <a:prstGeom prst="line">
            <a:avLst/>
          </a:prstGeom>
          <a:ln>
            <a:solidFill>
              <a:srgbClr val="33346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745720" y="2592712"/>
            <a:ext cx="7144657" cy="1491476"/>
          </a:xfrm>
        </p:spPr>
        <p:txBody>
          <a:bodyPr>
            <a:normAutofit/>
          </a:bodyPr>
          <a:lstStyle>
            <a:lvl1pPr algn="ctr">
              <a:defRPr sz="4400">
                <a:solidFill>
                  <a:srgbClr val="333464"/>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CFF0E84-6670-4482-A1EE-73DB8AB352B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0C6054-EA9A-4F08-A8F6-2CB4E002C49B}" type="slidenum">
              <a:rPr lang="zh-CN" altLang="en-US" smtClean="0"/>
            </a:fld>
            <a:endParaRPr lang="zh-CN" altLang="en-US"/>
          </a:p>
        </p:txBody>
      </p:sp>
      <p:sp>
        <p:nvSpPr>
          <p:cNvPr id="14" name="内容占位符 13"/>
          <p:cNvSpPr>
            <a:spLocks noGrp="1"/>
          </p:cNvSpPr>
          <p:nvPr>
            <p:ph sz="quarter" idx="13" hasCustomPrompt="1"/>
          </p:nvPr>
        </p:nvSpPr>
        <p:spPr>
          <a:xfrm>
            <a:off x="4725501" y="4287184"/>
            <a:ext cx="2317522" cy="447240"/>
          </a:xfrm>
        </p:spPr>
        <p:txBody>
          <a:bodyPr>
            <a:normAutofit/>
          </a:bodyPr>
          <a:lstStyle>
            <a:lvl1pPr marL="0" indent="0">
              <a:buNone/>
              <a:defRPr sz="2000">
                <a:solidFill>
                  <a:srgbClr val="333464"/>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单击此处编辑文本</a:t>
            </a:r>
            <a:endParaRPr lang="zh-CN" altLang="en-US" dirty="0" smtClean="0"/>
          </a:p>
        </p:txBody>
      </p:sp>
      <p:sp>
        <p:nvSpPr>
          <p:cNvPr id="15" name="内容占位符 13"/>
          <p:cNvSpPr>
            <a:spLocks noGrp="1"/>
          </p:cNvSpPr>
          <p:nvPr>
            <p:ph sz="quarter" idx="14" hasCustomPrompt="1"/>
          </p:nvPr>
        </p:nvSpPr>
        <p:spPr>
          <a:xfrm>
            <a:off x="7764417" y="4287184"/>
            <a:ext cx="2317522" cy="447240"/>
          </a:xfrm>
        </p:spPr>
        <p:txBody>
          <a:bodyPr>
            <a:normAutofit/>
          </a:bodyPr>
          <a:lstStyle>
            <a:lvl1pPr marL="0" indent="0">
              <a:buNone/>
              <a:defRPr sz="2000">
                <a:solidFill>
                  <a:srgbClr val="333464"/>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单击此处编辑文本</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580570"/>
            <a:ext cx="3932237" cy="1476829"/>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580571"/>
            <a:ext cx="6172200" cy="52804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CFF0E84-6670-4482-A1EE-73DB8AB352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0C6054-EA9A-4F08-A8F6-2CB4E002C49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30970" y="365125"/>
            <a:ext cx="1222829"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91186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FF0E84-6670-4482-A1EE-73DB8AB352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0C6054-EA9A-4F08-A8F6-2CB4E002C49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F0E84-6670-4482-A1EE-73DB8AB352B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C6054-EA9A-4F08-A8F6-2CB4E002C49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image" Target="../media/image10.jpe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hyperlink" Target="ALJS5584.mov" TargetMode="Externa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3.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8.xml"/><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5.png"/><Relationship Id="rId1" Type="http://schemas.openxmlformats.org/officeDocument/2006/relationships/oleObject" Target="../embeddings/Workbook1.xls"/></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image" Target="../media/image6.png"/><Relationship Id="rId1" Type="http://schemas.openxmlformats.org/officeDocument/2006/relationships/oleObject" Target="../embeddings/Workbook2.xls"/></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2941320" y="5370195"/>
            <a:ext cx="6309360" cy="1026795"/>
            <a:chOff x="7684" y="8457"/>
            <a:chExt cx="9936" cy="1617"/>
          </a:xfrm>
        </p:grpSpPr>
        <p:sp>
          <p:nvSpPr>
            <p:cNvPr id="12" name="矩形 11"/>
            <p:cNvSpPr/>
            <p:nvPr/>
          </p:nvSpPr>
          <p:spPr>
            <a:xfrm>
              <a:off x="10883" y="8457"/>
              <a:ext cx="3504" cy="628"/>
            </a:xfrm>
            <a:prstGeom prst="rect">
              <a:avLst/>
            </a:prstGeom>
          </p:spPr>
          <p:txBody>
            <a:bodyPr wrap="none">
              <a:spAutoFit/>
            </a:bodyPr>
            <a:p>
              <a:r>
                <a:rPr kumimoji="1" lang="zh-CN" altLang="en-US" sz="2000" b="1" dirty="0" smtClean="0">
                  <a:solidFill>
                    <a:srgbClr val="333464"/>
                  </a:solidFill>
                  <a:latin typeface="方正清刻本悦宋简体" panose="02000000000000000000" pitchFamily="2" charset="-122"/>
                  <a:ea typeface="方正清刻本悦宋简体" panose="02000000000000000000" pitchFamily="2" charset="-122"/>
                </a:rPr>
                <a:t>指导老师：高波涌</a:t>
              </a:r>
              <a:endParaRPr kumimoji="1" lang="zh-CN" altLang="en-US" sz="2000" b="1"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13" name="矩形 12"/>
            <p:cNvSpPr/>
            <p:nvPr/>
          </p:nvSpPr>
          <p:spPr>
            <a:xfrm>
              <a:off x="7684" y="9446"/>
              <a:ext cx="9936" cy="628"/>
            </a:xfrm>
            <a:prstGeom prst="rect">
              <a:avLst/>
            </a:prstGeom>
          </p:spPr>
          <p:txBody>
            <a:bodyPr wrap="none">
              <a:spAutoFit/>
            </a:bodyPr>
            <a:p>
              <a:r>
                <a:rPr kumimoji="1" lang="zh-CN" altLang="en-US" sz="2000" b="1" dirty="0" smtClean="0">
                  <a:solidFill>
                    <a:srgbClr val="333464"/>
                  </a:solidFill>
                  <a:latin typeface="方正清刻本悦宋简体" panose="02000000000000000000" pitchFamily="2" charset="-122"/>
                  <a:ea typeface="方正清刻本悦宋简体" panose="02000000000000000000" pitchFamily="2" charset="-122"/>
                </a:rPr>
                <a:t>团队成员：郑怡华、陈诗滢、王好嘉、王书昊、包嘉昂</a:t>
              </a:r>
              <a:endParaRPr kumimoji="1" lang="zh-CN" altLang="en-US" sz="2000" b="1" dirty="0" smtClean="0">
                <a:solidFill>
                  <a:srgbClr val="333464"/>
                </a:solidFill>
                <a:latin typeface="方正清刻本悦宋简体" panose="02000000000000000000" pitchFamily="2" charset="-122"/>
                <a:ea typeface="方正清刻本悦宋简体" panose="02000000000000000000" pitchFamily="2" charset="-122"/>
              </a:endParaRPr>
            </a:p>
          </p:txBody>
        </p:sp>
      </p:grpSp>
      <p:sp>
        <p:nvSpPr>
          <p:cNvPr id="15" name="标题 1"/>
          <p:cNvSpPr>
            <a:spLocks noGrp="1"/>
          </p:cNvSpPr>
          <p:nvPr/>
        </p:nvSpPr>
        <p:spPr>
          <a:xfrm>
            <a:off x="2619829" y="3681748"/>
            <a:ext cx="6930572" cy="8062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kern="1200">
                <a:solidFill>
                  <a:srgbClr val="157E9F"/>
                </a:solidFill>
                <a:latin typeface="+mj-lt"/>
                <a:ea typeface="+mj-ea"/>
                <a:cs typeface="+mj-cs"/>
              </a:defRPr>
            </a:lvl1pPr>
          </a:lstStyle>
          <a:p>
            <a:r>
              <a:rPr kumimoji="1" lang="zh-CN" altLang="en-US" b="1" dirty="0">
                <a:solidFill>
                  <a:srgbClr val="333464"/>
                </a:solidFill>
                <a:latin typeface="方正清刻本悦宋简体" panose="02000000000000000000" pitchFamily="2" charset="-122"/>
                <a:ea typeface="方正清刻本悦宋简体" panose="02000000000000000000" pitchFamily="2" charset="-122"/>
              </a:rPr>
              <a:t>汇食慧</a:t>
            </a:r>
            <a:endParaRPr kumimoji="1" lang="zh-CN" altLang="en-US" b="1" dirty="0">
              <a:solidFill>
                <a:srgbClr val="333464"/>
              </a:solidFill>
              <a:latin typeface="方正清刻本悦宋简体" panose="02000000000000000000" pitchFamily="2" charset="-122"/>
              <a:ea typeface="方正清刻本悦宋简体" panose="02000000000000000000" pitchFamily="2" charset="-122"/>
            </a:endParaRPr>
          </a:p>
        </p:txBody>
      </p:sp>
      <p:sp>
        <p:nvSpPr>
          <p:cNvPr id="16" name="副标题 2"/>
          <p:cNvSpPr>
            <a:spLocks noGrp="1"/>
          </p:cNvSpPr>
          <p:nvPr/>
        </p:nvSpPr>
        <p:spPr>
          <a:xfrm>
            <a:off x="2619829" y="4544015"/>
            <a:ext cx="6930572" cy="8262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rgbClr val="157E9F"/>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333464"/>
                </a:solidFill>
              </a:rPr>
              <a:t>中国计量大学电子商务竞赛</a:t>
            </a:r>
            <a:endParaRPr kumimoji="1" lang="zh-CN" altLang="en-US" b="1" dirty="0">
              <a:solidFill>
                <a:srgbClr val="333464"/>
              </a:solidFill>
              <a:latin typeface="方正清刻本悦宋简体" panose="02000000000000000000" pitchFamily="2" charset="-122"/>
              <a:ea typeface="方正清刻本悦宋简体" panose="02000000000000000000" pitchFamily="2" charset="-122"/>
            </a:endParaRPr>
          </a:p>
        </p:txBody>
      </p:sp>
      <p:pic>
        <p:nvPicPr>
          <p:cNvPr id="17" name="图片 16" descr="C:\Users\lenov\Desktop\校徽.png校徽"/>
          <p:cNvPicPr>
            <a:picLocks noChangeAspect="1"/>
          </p:cNvPicPr>
          <p:nvPr/>
        </p:nvPicPr>
        <p:blipFill>
          <a:blip r:embed="rId1"/>
          <a:srcRect/>
          <a:stretch>
            <a:fillRect/>
          </a:stretch>
        </p:blipFill>
        <p:spPr>
          <a:xfrm>
            <a:off x="4653915" y="553720"/>
            <a:ext cx="2883535" cy="2884170"/>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603"/>
          <p:cNvGraphicFramePr>
            <a:graphicFrameLocks noChangeAspect="1"/>
          </p:cNvGraphicFramePr>
          <p:nvPr/>
        </p:nvGraphicFramePr>
        <p:xfrm>
          <a:off x="3152140" y="908685"/>
          <a:ext cx="7432040" cy="4816475"/>
        </p:xfrm>
        <a:graphic>
          <a:graphicData uri="http://schemas.openxmlformats.org/presentationml/2006/ole">
            <mc:AlternateContent xmlns:mc="http://schemas.openxmlformats.org/markup-compatibility/2006">
              <mc:Choice xmlns:v="urn:schemas-microsoft-com:vml" Requires="v">
                <p:oleObj spid="_x0000_s3076" name="" r:id="rId1" imgW="5173980" imgH="3352800" progId="excel.sheet.8">
                  <p:embed/>
                </p:oleObj>
              </mc:Choice>
              <mc:Fallback>
                <p:oleObj name="" r:id="rId1" imgW="5173980" imgH="3352800" progId="excel.sheet.8">
                  <p:embed/>
                  <p:pic>
                    <p:nvPicPr>
                      <p:cNvPr id="0" name="图片 3075"/>
                      <p:cNvPicPr/>
                      <p:nvPr/>
                    </p:nvPicPr>
                    <p:blipFill>
                      <a:blip r:embed="rId2"/>
                      <a:stretch>
                        <a:fillRect/>
                      </a:stretch>
                    </p:blipFill>
                    <p:spPr>
                      <a:xfrm>
                        <a:off x="3152140" y="908685"/>
                        <a:ext cx="7432040" cy="4816475"/>
                      </a:xfrm>
                      <a:prstGeom prst="rect">
                        <a:avLst/>
                      </a:prstGeom>
                      <a:noFill/>
                      <a:ln w="38100">
                        <a:noFill/>
                        <a:miter/>
                      </a:ln>
                    </p:spPr>
                  </p:pic>
                </p:oleObj>
              </mc:Fallback>
            </mc:AlternateContent>
          </a:graphicData>
        </a:graphic>
      </p:graphicFrame>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726570" y="310334"/>
            <a:ext cx="2091055"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charset="-122"/>
                <a:ea typeface="微软雅黑" panose="020B0503020204020204" charset="-122"/>
              </a:rPr>
              <a:t>PROJECT SURVEY</a:t>
            </a:r>
            <a:endParaRPr lang="en-US" altLang="zh-CN" dirty="0">
              <a:solidFill>
                <a:schemeClr val="bg1"/>
              </a:solidFill>
              <a:latin typeface="微软雅黑" panose="020B0503020204020204" charset="-122"/>
              <a:ea typeface="微软雅黑" panose="020B050302020402020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862312" y="78676"/>
            <a:ext cx="1986280" cy="829945"/>
          </a:xfrm>
          <a:prstGeom prst="rect">
            <a:avLst/>
          </a:prstGeom>
        </p:spPr>
        <p:txBody>
          <a:bodyPr wrap="none">
            <a:spAutoFit/>
          </a:bodyPr>
          <a:lstStyle/>
          <a:p>
            <a:pPr>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altLang="en-US" sz="3200" dirty="0" smtClean="0">
                <a:solidFill>
                  <a:srgbClr val="333464"/>
                </a:solidFill>
                <a:latin typeface="方正清刻本悦宋简体" panose="02000000000000000000" pitchFamily="2" charset="-122"/>
                <a:ea typeface="方正清刻本悦宋简体" panose="02000000000000000000" pitchFamily="2" charset="-122"/>
              </a:rPr>
              <a:t>项目调查</a:t>
            </a:r>
            <a:endParaRPr lang="zh-CN" altLang="en-US" sz="3200" dirty="0" smtClean="0">
              <a:solidFill>
                <a:srgbClr val="333464"/>
              </a:solidFill>
              <a:latin typeface="方正清刻本悦宋简体" panose="02000000000000000000" pitchFamily="2" charset="-122"/>
              <a:ea typeface="方正清刻本悦宋简体" panose="02000000000000000000" pitchFamily="2" charset="-122"/>
            </a:endParaRPr>
          </a:p>
        </p:txBody>
      </p:sp>
      <p:grpSp>
        <p:nvGrpSpPr>
          <p:cNvPr id="61" name="组合 60"/>
          <p:cNvGrpSpPr/>
          <p:nvPr/>
        </p:nvGrpSpPr>
        <p:grpSpPr>
          <a:xfrm>
            <a:off x="1263751" y="2101863"/>
            <a:ext cx="1755700" cy="1890765"/>
            <a:chOff x="4925753" y="1651222"/>
            <a:chExt cx="1755700" cy="1890765"/>
          </a:xfrm>
          <a:solidFill>
            <a:srgbClr val="333464"/>
          </a:solidFill>
        </p:grpSpPr>
        <p:sp>
          <p:nvSpPr>
            <p:cNvPr id="62" name="圆角矩形 61"/>
            <p:cNvSpPr/>
            <p:nvPr/>
          </p:nvSpPr>
          <p:spPr>
            <a:xfrm>
              <a:off x="4925753" y="1803623"/>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charset="-122"/>
                <a:ea typeface="微软雅黑" panose="020B0503020204020204" charset="-122"/>
              </a:endParaRPr>
            </a:p>
          </p:txBody>
        </p:sp>
        <p:sp>
          <p:nvSpPr>
            <p:cNvPr id="63" name="圆角矩形 62"/>
            <p:cNvSpPr/>
            <p:nvPr/>
          </p:nvSpPr>
          <p:spPr>
            <a:xfrm>
              <a:off x="4925754" y="1651222"/>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现状</a:t>
              </a:r>
              <a:endParaRPr lang="en-US" altLang="zh-CN" sz="4000" dirty="0" smtClean="0">
                <a:latin typeface="方正清刻本悦宋简体" panose="02000000000000000000" pitchFamily="2" charset="-122"/>
                <a:ea typeface="方正清刻本悦宋简体" panose="02000000000000000000" pitchFamily="2" charset="-122"/>
              </a:endParaRPr>
            </a:p>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概述</a:t>
              </a:r>
              <a:endParaRPr lang="zh-CN" altLang="en-US" sz="4000" dirty="0">
                <a:latin typeface="方正清刻本悦宋简体" panose="02000000000000000000" pitchFamily="2" charset="-122"/>
                <a:ea typeface="方正清刻本悦宋简体" panose="02000000000000000000" pitchFamily="2" charset="-122"/>
              </a:endParaRPr>
            </a:p>
          </p:txBody>
        </p:sp>
      </p:grpSp>
      <p:sp>
        <p:nvSpPr>
          <p:cNvPr id="67" name="圆角矩形 66"/>
          <p:cNvSpPr/>
          <p:nvPr/>
        </p:nvSpPr>
        <p:spPr>
          <a:xfrm rot="10800000" flipV="1">
            <a:off x="796362" y="5385429"/>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8" name="文本框 67"/>
          <p:cNvSpPr txBox="1"/>
          <p:nvPr/>
        </p:nvSpPr>
        <p:spPr>
          <a:xfrm>
            <a:off x="1212471" y="5299118"/>
            <a:ext cx="638810" cy="449580"/>
          </a:xfrm>
          <a:prstGeom prst="rect">
            <a:avLst/>
          </a:prstGeom>
          <a:noFill/>
        </p:spPr>
        <p:txBody>
          <a:bodyPr wrap="none" lIns="91438" tIns="45719" rIns="91438" bIns="45719" rtlCol="0">
            <a:spAutoFit/>
          </a:bodyPr>
          <a:lstStyle/>
          <a:p>
            <a:pPr>
              <a:lnSpc>
                <a:spcPct val="130000"/>
              </a:lnSpc>
            </a:pPr>
            <a:r>
              <a:rPr lang="zh-CN" altLang="en-US" dirty="0">
                <a:solidFill>
                  <a:schemeClr val="tx1">
                    <a:lumMod val="75000"/>
                    <a:lumOff val="25000"/>
                  </a:schemeClr>
                </a:solidFill>
                <a:latin typeface="微软雅黑" panose="020B0503020204020204" charset="-122"/>
                <a:ea typeface="微软雅黑" panose="020B0503020204020204" charset="-122"/>
              </a:rPr>
              <a:t>分析</a:t>
            </a:r>
            <a:r>
              <a:rPr lang="en-US" altLang="zh-CN" dirty="0">
                <a:solidFill>
                  <a:schemeClr val="tx1">
                    <a:lumMod val="75000"/>
                    <a:lumOff val="25000"/>
                  </a:schemeClr>
                </a:solidFill>
                <a:latin typeface="微软雅黑" panose="020B0503020204020204" charset="-122"/>
                <a:ea typeface="微软雅黑" panose="020B0503020204020204" charset="-122"/>
              </a:rPr>
              <a:t> </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cxnSp>
        <p:nvCxnSpPr>
          <p:cNvPr id="69" name="直接连接符 68"/>
          <p:cNvCxnSpPr/>
          <p:nvPr/>
        </p:nvCxnSpPr>
        <p:spPr>
          <a:xfrm>
            <a:off x="1212215" y="5661660"/>
            <a:ext cx="927290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78790" y="5661660"/>
            <a:ext cx="11711940" cy="730885"/>
          </a:xfrm>
          <a:prstGeom prst="rect">
            <a:avLst/>
          </a:prstGeom>
          <a:noFill/>
          <a:ln w="9525">
            <a:noFill/>
          </a:ln>
        </p:spPr>
        <p:txBody>
          <a:bodyPr wrap="square">
            <a:spAutoFit/>
          </a:bodyPr>
          <a:p>
            <a:pPr>
              <a:lnSpc>
                <a:spcPct val="130000"/>
              </a:lnSpc>
              <a:buClrTx/>
              <a:buSzTx/>
              <a:buFontTx/>
            </a:pPr>
            <a:r>
              <a:rPr lang="zh-CN" altLang="en-US" sz="1600" b="0" dirty="0">
                <a:solidFill>
                  <a:schemeClr val="tx1">
                    <a:lumMod val="75000"/>
                    <a:lumOff val="25000"/>
                  </a:schemeClr>
                </a:solidFill>
                <a:latin typeface="微软雅黑" panose="020B0503020204020204" charset="-122"/>
                <a:ea typeface="微软雅黑" panose="020B0503020204020204" charset="-122"/>
              </a:rPr>
              <a:t>从调查结果中，我们可以明显看出在校大学生面临的食堂就餐最大的问题就是排队等待的时间过长，根据这一统计结果有助于我们完善程序。除了改善伙食和节约排队等候时间的诉求外，还有同学希望可以建立交流平台，方便学生与食堂直接进行沟通。</a:t>
            </a:r>
            <a:endParaRPr lang="zh-CN" altLang="en-US" sz="1600" b="0" dirty="0">
              <a:solidFill>
                <a:schemeClr val="tx1">
                  <a:lumMod val="75000"/>
                  <a:lumOff val="25000"/>
                </a:schemeClr>
              </a:solidFill>
              <a:latin typeface="微软雅黑" panose="020B0503020204020204" charset="-122"/>
              <a:ea typeface="微软雅黑" panose="020B0503020204020204" charset="-122"/>
            </a:endParaRPr>
          </a:p>
        </p:txBody>
      </p:sp>
      <p:sp>
        <p:nvSpPr>
          <p:cNvPr id="4" name="文本框 3"/>
          <p:cNvSpPr txBox="1"/>
          <p:nvPr/>
        </p:nvSpPr>
        <p:spPr>
          <a:xfrm>
            <a:off x="3173730" y="996950"/>
            <a:ext cx="9317990" cy="922020"/>
          </a:xfrm>
          <a:prstGeom prst="rect">
            <a:avLst/>
          </a:prstGeom>
          <a:noFill/>
          <a:ln w="9525">
            <a:noFill/>
          </a:ln>
        </p:spPr>
        <p:txBody>
          <a:bodyPr wrap="square">
            <a:spAutoFit/>
          </a:bodyPr>
          <a:p>
            <a:pPr indent="0"/>
            <a:r>
              <a:rPr lang="en-US" b="1">
                <a:solidFill>
                  <a:srgbClr val="333464"/>
                </a:solidFill>
                <a:latin typeface="宋体" panose="02010600030101010101" pitchFamily="2" charset="-122"/>
              </a:rPr>
              <a:t>Q9：您最希望小程序可以帮你解决什么问题？</a:t>
            </a:r>
            <a:endParaRPr lang="en-US" b="1">
              <a:solidFill>
                <a:srgbClr val="333464"/>
              </a:solidFill>
              <a:latin typeface="宋体" panose="02010600030101010101" pitchFamily="2" charset="-122"/>
            </a:endParaRPr>
          </a:p>
          <a:p>
            <a:pPr indent="0"/>
            <a:r>
              <a:rPr lang="en-US" b="1">
                <a:solidFill>
                  <a:srgbClr val="333464"/>
                </a:solidFill>
                <a:latin typeface="宋体" panose="02010600030101010101" pitchFamily="2" charset="-122"/>
              </a:rPr>
              <a:t>A.节约排队等餐的时间   B. 改善食堂伙食    C.其他______________ </a:t>
            </a:r>
            <a:endParaRPr lang="en-US" altLang="en-US" b="1">
              <a:solidFill>
                <a:srgbClr val="333464"/>
              </a:solidFill>
              <a:latin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 name="矩形 1788"/>
          <p:cNvSpPr/>
          <p:nvPr/>
        </p:nvSpPr>
        <p:spPr>
          <a:xfrm>
            <a:off x="3540961" y="252859"/>
            <a:ext cx="8718351" cy="484285"/>
          </a:xfrm>
          <a:prstGeom prst="rect">
            <a:avLst/>
          </a:prstGeom>
          <a:gradFill>
            <a:gsLst>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90" name="圆角矩形 1789"/>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1791" name="矩形 1790"/>
          <p:cNvSpPr/>
          <p:nvPr/>
        </p:nvSpPr>
        <p:spPr>
          <a:xfrm>
            <a:off x="3540608" y="310334"/>
            <a:ext cx="2230755"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RESEARCH RESULT</a:t>
            </a:r>
            <a:endParaRPr lang="en-US" altLang="zh-CN" dirty="0">
              <a:solidFill>
                <a:schemeClr val="bg1"/>
              </a:solidFill>
              <a:latin typeface="微软雅黑" panose="020B0503020204020204" charset="-122"/>
              <a:ea typeface="微软雅黑" panose="020B0503020204020204" charset="-122"/>
            </a:endParaRPr>
          </a:p>
        </p:txBody>
      </p:sp>
      <p:sp>
        <p:nvSpPr>
          <p:cNvPr id="1792" name="圆角矩形 1791"/>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3"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94" name="矩形 1793"/>
          <p:cNvSpPr/>
          <p:nvPr/>
        </p:nvSpPr>
        <p:spPr>
          <a:xfrm>
            <a:off x="633077" y="125666"/>
            <a:ext cx="2405380" cy="737235"/>
          </a:xfrm>
          <a:prstGeom prst="rect">
            <a:avLst/>
          </a:prstGeom>
          <a:ln>
            <a:noFill/>
          </a:ln>
        </p:spPr>
        <p:txBody>
          <a:bodyPr wrap="none">
            <a:spAutoFit/>
          </a:bodyPr>
          <a:lstStyle/>
          <a:p>
            <a:pPr>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333464"/>
                </a:solidFill>
                <a:latin typeface="方正清刻本悦宋简体" panose="02000000000000000000" pitchFamily="2" charset="-122"/>
                <a:ea typeface="方正清刻本悦宋简体" panose="02000000000000000000" pitchFamily="2" charset="-122"/>
              </a:rPr>
              <a:t>整体过程总结</a:t>
            </a:r>
            <a:endParaRPr lang="zh-CN" altLang="en-US"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45" name="L 形 44"/>
          <p:cNvSpPr/>
          <p:nvPr/>
        </p:nvSpPr>
        <p:spPr>
          <a:xfrm rot="2686645">
            <a:off x="4605409" y="2412321"/>
            <a:ext cx="1430064" cy="1443667"/>
          </a:xfrm>
          <a:prstGeom prst="corner">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47" name="L 形 46"/>
          <p:cNvSpPr/>
          <p:nvPr/>
        </p:nvSpPr>
        <p:spPr>
          <a:xfrm rot="8086645">
            <a:off x="5819106" y="2416548"/>
            <a:ext cx="1420689" cy="1392304"/>
          </a:xfrm>
          <a:prstGeom prst="corner">
            <a:avLst/>
          </a:prstGeom>
          <a:solidFill>
            <a:srgbClr val="333464">
              <a:alpha val="6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49" name="L 形 48"/>
          <p:cNvSpPr/>
          <p:nvPr/>
        </p:nvSpPr>
        <p:spPr>
          <a:xfrm rot="13486645">
            <a:off x="5830864" y="3610563"/>
            <a:ext cx="1428819" cy="1428819"/>
          </a:xfrm>
          <a:prstGeom prst="corner">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52" name="L 形 51"/>
          <p:cNvSpPr/>
          <p:nvPr/>
        </p:nvSpPr>
        <p:spPr>
          <a:xfrm rot="18886645">
            <a:off x="4630661" y="3640515"/>
            <a:ext cx="1428819" cy="1428819"/>
          </a:xfrm>
          <a:prstGeom prst="corner">
            <a:avLst/>
          </a:prstGeom>
          <a:solidFill>
            <a:srgbClr val="333464">
              <a:alpha val="6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53" name="文本框 52"/>
          <p:cNvSpPr txBox="1"/>
          <p:nvPr/>
        </p:nvSpPr>
        <p:spPr>
          <a:xfrm>
            <a:off x="4632667" y="2471944"/>
            <a:ext cx="540648" cy="118999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S</a:t>
            </a:r>
            <a:endParaRPr lang="zh-CN" altLang="en-US" sz="5500" dirty="0">
              <a:solidFill>
                <a:schemeClr val="bg1"/>
              </a:solidFill>
              <a:latin typeface="Eras Light ITC" panose="020B0402030504020804" pitchFamily="34" charset="0"/>
            </a:endParaRPr>
          </a:p>
        </p:txBody>
      </p:sp>
      <p:sp>
        <p:nvSpPr>
          <p:cNvPr id="54" name="文本框 53"/>
          <p:cNvSpPr txBox="1"/>
          <p:nvPr/>
        </p:nvSpPr>
        <p:spPr>
          <a:xfrm>
            <a:off x="6133493" y="1960488"/>
            <a:ext cx="540648" cy="118999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w</a:t>
            </a:r>
            <a:endParaRPr lang="zh-CN" altLang="en-US" sz="5500" dirty="0">
              <a:solidFill>
                <a:schemeClr val="bg1"/>
              </a:solidFill>
              <a:latin typeface="Eras Light ITC" panose="020B0402030504020804" pitchFamily="34" charset="0"/>
            </a:endParaRPr>
          </a:p>
        </p:txBody>
      </p:sp>
      <p:sp>
        <p:nvSpPr>
          <p:cNvPr id="55" name="文本框 54"/>
          <p:cNvSpPr txBox="1"/>
          <p:nvPr/>
        </p:nvSpPr>
        <p:spPr>
          <a:xfrm>
            <a:off x="6683607" y="3692716"/>
            <a:ext cx="540648" cy="118999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T</a:t>
            </a:r>
            <a:endParaRPr lang="zh-CN" altLang="en-US" sz="5500" dirty="0">
              <a:solidFill>
                <a:schemeClr val="bg1"/>
              </a:solidFill>
              <a:latin typeface="Eras Light ITC" panose="020B0402030504020804" pitchFamily="34" charset="0"/>
            </a:endParaRPr>
          </a:p>
        </p:txBody>
      </p:sp>
      <p:sp>
        <p:nvSpPr>
          <p:cNvPr id="56" name="文本框 55"/>
          <p:cNvSpPr txBox="1"/>
          <p:nvPr/>
        </p:nvSpPr>
        <p:spPr>
          <a:xfrm>
            <a:off x="5033407" y="4096144"/>
            <a:ext cx="540648" cy="118999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o</a:t>
            </a:r>
            <a:endParaRPr lang="zh-CN" altLang="en-US" sz="5500" dirty="0">
              <a:solidFill>
                <a:schemeClr val="bg1"/>
              </a:solidFill>
              <a:latin typeface="Eras Light ITC" panose="020B0402030504020804" pitchFamily="34" charset="0"/>
            </a:endParaRPr>
          </a:p>
        </p:txBody>
      </p:sp>
      <p:sp>
        <p:nvSpPr>
          <p:cNvPr id="57" name="圆角矩形 56"/>
          <p:cNvSpPr/>
          <p:nvPr/>
        </p:nvSpPr>
        <p:spPr>
          <a:xfrm rot="10800000" flipV="1">
            <a:off x="3429615" y="1840447"/>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58" name="文本框 57"/>
          <p:cNvSpPr txBox="1"/>
          <p:nvPr/>
        </p:nvSpPr>
        <p:spPr>
          <a:xfrm>
            <a:off x="1062282" y="1708545"/>
            <a:ext cx="1614170" cy="490220"/>
          </a:xfrm>
          <a:prstGeom prst="rect">
            <a:avLst/>
          </a:prstGeom>
          <a:noFill/>
        </p:spPr>
        <p:txBody>
          <a:bodyPr wrap="none" lIns="91438" tIns="45719" rIns="91438" bIns="45719" rtlCol="0">
            <a:spAutoFit/>
          </a:bodyPr>
          <a:lstStyle/>
          <a:p>
            <a:pPr>
              <a:lnSpc>
                <a:spcPct val="130000"/>
              </a:lnSpc>
            </a:pPr>
            <a:r>
              <a:rPr lang="zh-CN" altLang="en-US" sz="2000" dirty="0" smtClean="0">
                <a:solidFill>
                  <a:srgbClr val="333464"/>
                </a:solidFill>
                <a:latin typeface="方正清刻本悦宋简体" panose="02000000000000000000" pitchFamily="2" charset="-122"/>
                <a:ea typeface="方正清刻本悦宋简体" panose="02000000000000000000" pitchFamily="2" charset="-122"/>
              </a:rPr>
              <a:t>优势 </a:t>
            </a:r>
            <a:r>
              <a:rPr lang="en-US" altLang="zh-CN" sz="2000" dirty="0" smtClean="0">
                <a:solidFill>
                  <a:srgbClr val="333464"/>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Strengths</a:t>
            </a:r>
            <a:endParaRPr lang="en-US" altLang="zh-CN" sz="2000" dirty="0" smtClean="0">
              <a:solidFill>
                <a:srgbClr val="333464"/>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cxnSp>
        <p:nvCxnSpPr>
          <p:cNvPr id="59" name="直接连接符 58"/>
          <p:cNvCxnSpPr/>
          <p:nvPr/>
        </p:nvCxnSpPr>
        <p:spPr>
          <a:xfrm>
            <a:off x="953248" y="211652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rot="10800000" flipV="1">
            <a:off x="8033446" y="1820784"/>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2" name="文本框 61"/>
          <p:cNvSpPr txBox="1"/>
          <p:nvPr/>
        </p:nvSpPr>
        <p:spPr>
          <a:xfrm>
            <a:off x="8464576" y="1732134"/>
            <a:ext cx="1819910" cy="890270"/>
          </a:xfrm>
          <a:prstGeom prst="rect">
            <a:avLst/>
          </a:prstGeom>
          <a:noFill/>
        </p:spPr>
        <p:txBody>
          <a:bodyPr wrap="none" lIns="91438" tIns="45719" rIns="91438" bIns="45719" rtlCol="0">
            <a:spAutoFit/>
          </a:bodyPr>
          <a:lstStyle/>
          <a:p>
            <a:pPr>
              <a:lnSpc>
                <a:spcPct val="130000"/>
              </a:lnSpc>
            </a:pPr>
            <a:r>
              <a:rPr lang="zh-CN" altLang="en-US" sz="2000" dirty="0" smtClean="0">
                <a:solidFill>
                  <a:srgbClr val="333464"/>
                </a:solidFill>
                <a:latin typeface="方正清刻本悦宋简体" panose="02000000000000000000" pitchFamily="2" charset="-122"/>
                <a:ea typeface="方正清刻本悦宋简体" panose="02000000000000000000" pitchFamily="2" charset="-122"/>
              </a:rPr>
              <a:t>劣势 </a:t>
            </a:r>
            <a:r>
              <a:rPr lang="en-US" altLang="zh-CN" sz="2000" dirty="0">
                <a:solidFill>
                  <a:srgbClr val="333464"/>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Weaknesses</a:t>
            </a:r>
            <a:endParaRPr lang="zh-CN" altLang="en-US" sz="2000" dirty="0">
              <a:solidFill>
                <a:srgbClr val="333464"/>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a:p>
            <a:pPr>
              <a:lnSpc>
                <a:spcPct val="130000"/>
              </a:lnSpc>
            </a:pPr>
            <a:endParaRPr lang="zh-CN" altLang="en-US" sz="2000" dirty="0">
              <a:solidFill>
                <a:srgbClr val="333464"/>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cxnSp>
        <p:nvCxnSpPr>
          <p:cNvPr id="63" name="直接连接符 62"/>
          <p:cNvCxnSpPr/>
          <p:nvPr/>
        </p:nvCxnSpPr>
        <p:spPr>
          <a:xfrm>
            <a:off x="8546181" y="214390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rot="10800000" flipV="1">
            <a:off x="3423346" y="3905163"/>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6" name="文本框 65"/>
          <p:cNvSpPr txBox="1"/>
          <p:nvPr/>
        </p:nvSpPr>
        <p:spPr>
          <a:xfrm>
            <a:off x="1135763" y="3755985"/>
            <a:ext cx="1863725" cy="490220"/>
          </a:xfrm>
          <a:prstGeom prst="rect">
            <a:avLst/>
          </a:prstGeom>
          <a:noFill/>
        </p:spPr>
        <p:txBody>
          <a:bodyPr wrap="none" lIns="91438" tIns="45719" rIns="91438" bIns="45719" rtlCol="0">
            <a:spAutoFit/>
          </a:bodyPr>
          <a:lstStyle/>
          <a:p>
            <a:pPr>
              <a:lnSpc>
                <a:spcPct val="130000"/>
              </a:lnSpc>
            </a:pPr>
            <a:r>
              <a:rPr lang="zh-CN" altLang="en-US" sz="2000" dirty="0">
                <a:solidFill>
                  <a:srgbClr val="333464"/>
                </a:solidFill>
                <a:latin typeface="方正清刻本悦宋简体" panose="02000000000000000000" pitchFamily="2" charset="-122"/>
                <a:ea typeface="方正清刻本悦宋简体" panose="02000000000000000000" pitchFamily="2" charset="-122"/>
              </a:rPr>
              <a:t>机遇</a:t>
            </a:r>
            <a:r>
              <a:rPr lang="zh-CN" altLang="en-US" sz="2000" dirty="0" smtClean="0">
                <a:solidFill>
                  <a:srgbClr val="333464"/>
                </a:solidFill>
                <a:latin typeface="方正清刻本悦宋简体" panose="02000000000000000000" pitchFamily="2" charset="-122"/>
                <a:ea typeface="方正清刻本悦宋简体" panose="02000000000000000000" pitchFamily="2" charset="-122"/>
              </a:rPr>
              <a:t> </a:t>
            </a:r>
            <a:r>
              <a:rPr lang="en-US" altLang="zh-CN" sz="2000" dirty="0" smtClean="0">
                <a:solidFill>
                  <a:srgbClr val="333464"/>
                </a:solidFill>
                <a:latin typeface="方正清刻本悦宋简体" panose="02000000000000000000" pitchFamily="2" charset="-122"/>
                <a:ea typeface="方正清刻本悦宋简体" panose="02000000000000000000" pitchFamily="2" charset="-122"/>
                <a:cs typeface="Segoe UI Semilight" panose="020B0402040204020203" pitchFamily="34" charset="0"/>
              </a:rPr>
              <a:t>Opportunity</a:t>
            </a:r>
            <a:endParaRPr lang="en-US" altLang="zh-CN" sz="2000" dirty="0" smtClean="0">
              <a:solidFill>
                <a:srgbClr val="333464"/>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cxnSp>
        <p:nvCxnSpPr>
          <p:cNvPr id="67" name="直接连接符 66"/>
          <p:cNvCxnSpPr/>
          <p:nvPr/>
        </p:nvCxnSpPr>
        <p:spPr>
          <a:xfrm>
            <a:off x="953250" y="417915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9" name="圆角矩形 68"/>
          <p:cNvSpPr/>
          <p:nvPr/>
        </p:nvSpPr>
        <p:spPr>
          <a:xfrm rot="10800000" flipV="1">
            <a:off x="8033443" y="3938655"/>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70" name="文本框 69"/>
          <p:cNvSpPr txBox="1"/>
          <p:nvPr/>
        </p:nvSpPr>
        <p:spPr>
          <a:xfrm>
            <a:off x="8464572" y="3848985"/>
            <a:ext cx="1457960" cy="490220"/>
          </a:xfrm>
          <a:prstGeom prst="rect">
            <a:avLst/>
          </a:prstGeom>
          <a:noFill/>
        </p:spPr>
        <p:txBody>
          <a:bodyPr wrap="none" lIns="91438" tIns="45719" rIns="91438" bIns="45719" rtlCol="0">
            <a:spAutoFit/>
          </a:bodyPr>
          <a:lstStyle/>
          <a:p>
            <a:pPr>
              <a:lnSpc>
                <a:spcPct val="130000"/>
              </a:lnSpc>
            </a:pPr>
            <a:r>
              <a:rPr lang="zh-CN" altLang="en-US" sz="2000" dirty="0">
                <a:solidFill>
                  <a:srgbClr val="333464"/>
                </a:solidFill>
                <a:latin typeface="方正清刻本悦宋简体" panose="02000000000000000000" pitchFamily="2" charset="-122"/>
                <a:ea typeface="方正清刻本悦宋简体" panose="02000000000000000000" pitchFamily="2" charset="-122"/>
              </a:rPr>
              <a:t>威胁</a:t>
            </a:r>
            <a:r>
              <a:rPr lang="zh-CN" altLang="en-US" sz="2000" dirty="0" smtClean="0">
                <a:solidFill>
                  <a:srgbClr val="333464"/>
                </a:solidFill>
                <a:latin typeface="方正清刻本悦宋简体" panose="02000000000000000000" pitchFamily="2" charset="-122"/>
                <a:ea typeface="方正清刻本悦宋简体" panose="02000000000000000000" pitchFamily="2" charset="-122"/>
              </a:rPr>
              <a:t> </a:t>
            </a:r>
            <a:r>
              <a:rPr lang="en-US" altLang="zh-CN" sz="2000" dirty="0" smtClean="0">
                <a:solidFill>
                  <a:srgbClr val="333464"/>
                </a:solidFill>
                <a:latin typeface="方正清刻本悦宋简体" panose="02000000000000000000" pitchFamily="2" charset="-122"/>
                <a:ea typeface="方正清刻本悦宋简体" panose="02000000000000000000" pitchFamily="2" charset="-122"/>
              </a:rPr>
              <a:t>Threats</a:t>
            </a:r>
            <a:endParaRPr lang="en-US" altLang="zh-CN" sz="2000" dirty="0" smtClean="0">
              <a:solidFill>
                <a:srgbClr val="333464"/>
              </a:solidFill>
              <a:latin typeface="方正清刻本悦宋简体" panose="02000000000000000000" pitchFamily="2" charset="-122"/>
              <a:ea typeface="方正清刻本悦宋简体" panose="02000000000000000000" pitchFamily="2" charset="-122"/>
              <a:cs typeface="Segoe UI Semilight" panose="020B0402040204020203" pitchFamily="34" charset="0"/>
            </a:endParaRPr>
          </a:p>
        </p:txBody>
      </p:sp>
      <p:cxnSp>
        <p:nvCxnSpPr>
          <p:cNvPr id="71" name="直接连接符 70"/>
          <p:cNvCxnSpPr/>
          <p:nvPr/>
        </p:nvCxnSpPr>
        <p:spPr>
          <a:xfrm>
            <a:off x="8546180" y="426075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66750" y="2199005"/>
            <a:ext cx="3757295" cy="1568450"/>
          </a:xfrm>
          <a:prstGeom prst="rect">
            <a:avLst/>
          </a:prstGeom>
          <a:noFill/>
          <a:ln w="9525">
            <a:noFill/>
          </a:ln>
        </p:spPr>
        <p:txBody>
          <a:bodyPr wrap="square">
            <a:spAutoFit/>
          </a:bodyPr>
          <a:p>
            <a:pPr algn="l">
              <a:lnSpc>
                <a:spcPct val="150000"/>
              </a:lnSpc>
            </a:pPr>
            <a:r>
              <a:rPr lang="zh-CN" sz="1600" b="0">
                <a:solidFill>
                  <a:srgbClr val="333464"/>
                </a:solidFill>
                <a:ea typeface="宋体" panose="02010600030101010101" pitchFamily="2" charset="-122"/>
              </a:rPr>
              <a:t>1.  技术资源：完全自主的技术产权。2.  研发能力：团队具有丰富的专业知识。3.  创业创新：具有浓厚的公益色彩，容易得到国家的和用户支持。</a:t>
            </a:r>
            <a:endParaRPr lang="zh-CN" sz="1600" b="0">
              <a:solidFill>
                <a:srgbClr val="333464"/>
              </a:solidFill>
              <a:ea typeface="宋体" panose="02010600030101010101" pitchFamily="2" charset="-122"/>
            </a:endParaRPr>
          </a:p>
        </p:txBody>
      </p:sp>
      <p:sp>
        <p:nvSpPr>
          <p:cNvPr id="5" name="文本框 4"/>
          <p:cNvSpPr txBox="1"/>
          <p:nvPr/>
        </p:nvSpPr>
        <p:spPr>
          <a:xfrm>
            <a:off x="711200" y="4341495"/>
            <a:ext cx="3966210" cy="1938020"/>
          </a:xfrm>
          <a:prstGeom prst="rect">
            <a:avLst/>
          </a:prstGeom>
          <a:noFill/>
          <a:ln w="9525">
            <a:noFill/>
          </a:ln>
        </p:spPr>
        <p:txBody>
          <a:bodyPr wrap="square">
            <a:spAutoFit/>
          </a:bodyPr>
          <a:p>
            <a:pPr algn="l">
              <a:lnSpc>
                <a:spcPct val="150000"/>
              </a:lnSpc>
            </a:pPr>
            <a:r>
              <a:rPr lang="zh-CN" sz="1600" b="0">
                <a:solidFill>
                  <a:srgbClr val="333464"/>
                </a:solidFill>
                <a:ea typeface="宋体" panose="02010600030101010101" pitchFamily="2" charset="-122"/>
              </a:rPr>
              <a:t>1.  政策倾斜：国家大力鼓励学生创新创业。2.  市场前景：“汇食慧”小程序市场少见，但它符合现状，既利于用户，也利于市场。3.  竞争对手：该小程序更为全面，且简单快捷，无需下载多余 APP。</a:t>
            </a:r>
            <a:endParaRPr lang="zh-CN" sz="1600" b="0">
              <a:solidFill>
                <a:srgbClr val="333464"/>
              </a:solidFill>
              <a:ea typeface="宋体" panose="02010600030101010101" pitchFamily="2" charset="-122"/>
            </a:endParaRPr>
          </a:p>
        </p:txBody>
      </p:sp>
      <p:sp>
        <p:nvSpPr>
          <p:cNvPr id="6" name="文本框 5"/>
          <p:cNvSpPr txBox="1"/>
          <p:nvPr/>
        </p:nvSpPr>
        <p:spPr>
          <a:xfrm>
            <a:off x="7899400" y="2270125"/>
            <a:ext cx="3831590" cy="1198880"/>
          </a:xfrm>
          <a:prstGeom prst="rect">
            <a:avLst/>
          </a:prstGeom>
          <a:noFill/>
          <a:ln w="9525">
            <a:noFill/>
          </a:ln>
        </p:spPr>
        <p:txBody>
          <a:bodyPr wrap="square">
            <a:spAutoFit/>
          </a:bodyPr>
          <a:p>
            <a:pPr indent="0" fontAlgn="auto">
              <a:lnSpc>
                <a:spcPct val="150000"/>
              </a:lnSpc>
            </a:pPr>
            <a:r>
              <a:rPr lang="zh-CN" sz="1600" b="0">
                <a:solidFill>
                  <a:srgbClr val="333464"/>
                </a:solidFill>
                <a:ea typeface="宋体" panose="02010600030101010101" pitchFamily="2" charset="-122"/>
              </a:rPr>
              <a:t>1.  管理能力：管理团队社会经验不足。2.  初创阶段：资金不足，工作经验不足。3.  程序开发：还处于完善升级阶段。</a:t>
            </a:r>
            <a:endParaRPr lang="zh-CN" altLang="en-US" sz="1600" b="0">
              <a:solidFill>
                <a:srgbClr val="333464"/>
              </a:solidFill>
              <a:ea typeface="宋体" panose="02010600030101010101" pitchFamily="2" charset="-122"/>
            </a:endParaRPr>
          </a:p>
        </p:txBody>
      </p:sp>
      <p:sp>
        <p:nvSpPr>
          <p:cNvPr id="7" name="文本框 6"/>
          <p:cNvSpPr txBox="1"/>
          <p:nvPr/>
        </p:nvSpPr>
        <p:spPr>
          <a:xfrm>
            <a:off x="8033385" y="4540885"/>
            <a:ext cx="3806825" cy="1198880"/>
          </a:xfrm>
          <a:prstGeom prst="rect">
            <a:avLst/>
          </a:prstGeom>
          <a:noFill/>
          <a:ln w="9525">
            <a:noFill/>
          </a:ln>
        </p:spPr>
        <p:txBody>
          <a:bodyPr wrap="square">
            <a:spAutoFit/>
          </a:bodyPr>
          <a:p>
            <a:pPr algn="l">
              <a:lnSpc>
                <a:spcPct val="150000"/>
              </a:lnSpc>
            </a:pPr>
            <a:r>
              <a:rPr lang="zh-CN" sz="1600" b="0">
                <a:solidFill>
                  <a:srgbClr val="333464"/>
                </a:solidFill>
                <a:ea typeface="宋体" panose="02010600030101010101" pitchFamily="2" charset="-122"/>
              </a:rPr>
              <a:t>1.  产权保护：国内知识产权保护不到位，同类型应用程序出现，加大市场竞争。2.  初步实施过程中可能较为混乱。</a:t>
            </a:r>
            <a:endParaRPr lang="zh-CN" sz="1600" b="0">
              <a:solidFill>
                <a:srgbClr val="333464"/>
              </a:solidFill>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FF0E84-6670-4482-A1EE-73DB8AB352B3}" type="datetimeFigureOut">
              <a:rPr lang="zh-CN" altLang="en-US" smtClean="0"/>
            </a:fld>
            <a:endParaRPr lang="zh-CN" altLang="en-US"/>
          </a:p>
        </p:txBody>
      </p:sp>
      <p:sp>
        <p:nvSpPr>
          <p:cNvPr id="5" name="矩形 4"/>
          <p:cNvSpPr/>
          <p:nvPr userDrawn="1"/>
        </p:nvSpPr>
        <p:spPr>
          <a:xfrm>
            <a:off x="-11430" y="-17780"/>
            <a:ext cx="12204090" cy="3437890"/>
          </a:xfrm>
          <a:prstGeom prst="rect">
            <a:avLst/>
          </a:prstGeom>
          <a:solidFill>
            <a:srgbClr val="33346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六边形 5"/>
          <p:cNvSpPr/>
          <p:nvPr userDrawn="1"/>
        </p:nvSpPr>
        <p:spPr>
          <a:xfrm>
            <a:off x="5368925" y="2707640"/>
            <a:ext cx="1443355" cy="144335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userDrawn="1"/>
        </p:nvSpPr>
        <p:spPr>
          <a:xfrm>
            <a:off x="5535295" y="2787650"/>
            <a:ext cx="1122045" cy="1122045"/>
          </a:xfrm>
          <a:prstGeom prst="hexagon">
            <a:avLst/>
          </a:prstGeom>
          <a:solidFill>
            <a:srgbClr val="333464"/>
          </a:solid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userDrawn="1"/>
        </p:nvSpPr>
        <p:spPr>
          <a:xfrm>
            <a:off x="5767070" y="2995295"/>
            <a:ext cx="727075" cy="706755"/>
          </a:xfrm>
          <a:prstGeom prst="rect">
            <a:avLst/>
          </a:prstGeom>
          <a:noFill/>
        </p:spPr>
        <p:txBody>
          <a:bodyPr wrap="square" rtlCol="0">
            <a:spAutoFit/>
          </a:bodyPr>
          <a:p>
            <a:r>
              <a:rPr lang="en-US" altLang="zh-CN" sz="4000" b="1">
                <a:solidFill>
                  <a:schemeClr val="bg1"/>
                </a:solidFill>
                <a:latin typeface="+mj-ea"/>
                <a:ea typeface="+mj-ea"/>
              </a:rPr>
              <a:t>03</a:t>
            </a:r>
            <a:endParaRPr lang="en-US" altLang="zh-CN" sz="4000" b="1">
              <a:solidFill>
                <a:schemeClr val="bg1"/>
              </a:solidFill>
              <a:latin typeface="+mj-ea"/>
              <a:ea typeface="+mj-ea"/>
            </a:endParaRPr>
          </a:p>
        </p:txBody>
      </p:sp>
      <p:sp>
        <p:nvSpPr>
          <p:cNvPr id="10" name="文本框 9"/>
          <p:cNvSpPr txBox="1"/>
          <p:nvPr userDrawn="1"/>
        </p:nvSpPr>
        <p:spPr>
          <a:xfrm>
            <a:off x="4916805" y="4150995"/>
            <a:ext cx="2428240" cy="1106805"/>
          </a:xfrm>
          <a:prstGeom prst="rect">
            <a:avLst/>
          </a:prstGeom>
          <a:noFill/>
        </p:spPr>
        <p:txBody>
          <a:bodyPr wrap="none" rtlCol="0">
            <a:spAutoFit/>
          </a:bodyPr>
          <a:p>
            <a:pPr algn="l">
              <a:lnSpc>
                <a:spcPct val="150000"/>
              </a:lnSpc>
            </a:pPr>
            <a:r>
              <a:rPr lang="zh-CN" altLang="en-US" sz="4400" b="1" dirty="0">
                <a:solidFill>
                  <a:srgbClr val="333464"/>
                </a:solidFill>
                <a:latin typeface="+mj-ea"/>
                <a:ea typeface="+mj-ea"/>
                <a:sym typeface="+mn-ea"/>
              </a:rPr>
              <a:t>项目介绍</a:t>
            </a:r>
            <a:endParaRPr lang="zh-CN" altLang="en-US" sz="4400" b="1">
              <a:solidFill>
                <a:srgbClr val="333464"/>
              </a:solidFill>
              <a:latin typeface="+mj-ea"/>
              <a:ea typeface="+mj-ea"/>
            </a:endParaRPr>
          </a:p>
        </p:txBody>
      </p:sp>
      <p:grpSp>
        <p:nvGrpSpPr>
          <p:cNvPr id="15" name="组合 14"/>
          <p:cNvGrpSpPr/>
          <p:nvPr userDrawn="1"/>
        </p:nvGrpSpPr>
        <p:grpSpPr>
          <a:xfrm>
            <a:off x="2828290" y="527685"/>
            <a:ext cx="6211570" cy="2179320"/>
            <a:chOff x="4454" y="831"/>
            <a:chExt cx="9782" cy="3432"/>
          </a:xfrm>
        </p:grpSpPr>
        <p:pic>
          <p:nvPicPr>
            <p:cNvPr id="9" name="图片 8" descr="baise校徽"/>
            <p:cNvPicPr>
              <a:picLocks noChangeAspect="1"/>
            </p:cNvPicPr>
            <p:nvPr userDrawn="1"/>
          </p:nvPicPr>
          <p:blipFill>
            <a:blip r:embed="rId1"/>
            <a:stretch>
              <a:fillRect/>
            </a:stretch>
          </p:blipFill>
          <p:spPr>
            <a:xfrm>
              <a:off x="4454" y="831"/>
              <a:ext cx="3433" cy="3433"/>
            </a:xfrm>
            <a:prstGeom prst="rect">
              <a:avLst/>
            </a:prstGeom>
          </p:spPr>
        </p:pic>
        <p:pic>
          <p:nvPicPr>
            <p:cNvPr id="14" name="图片 13" descr="timg"/>
            <p:cNvPicPr>
              <a:picLocks noChangeAspect="1"/>
            </p:cNvPicPr>
            <p:nvPr userDrawn="1"/>
          </p:nvPicPr>
          <p:blipFill>
            <a:blip r:embed="rId2"/>
            <a:stretch>
              <a:fillRect/>
            </a:stretch>
          </p:blipFill>
          <p:spPr>
            <a:xfrm>
              <a:off x="5074" y="1230"/>
              <a:ext cx="9162" cy="2898"/>
            </a:xfrm>
            <a:prstGeom prst="rect">
              <a:avLst/>
            </a:prstGeom>
          </p:spPr>
        </p:pic>
      </p:gr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a:off x="160020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4850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29" name="TextBox 18"/>
          <p:cNvSpPr txBox="1"/>
          <p:nvPr/>
        </p:nvSpPr>
        <p:spPr>
          <a:xfrm>
            <a:off x="1600200" y="2246875"/>
            <a:ext cx="2781300" cy="2889885"/>
          </a:xfrm>
          <a:prstGeom prst="rect">
            <a:avLst/>
          </a:prstGeom>
          <a:noFill/>
        </p:spPr>
        <p:txBody>
          <a:bodyPr wrap="square" rtlCol="0">
            <a:spAutoFit/>
          </a:bodyPr>
          <a:lstStyle/>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订餐打包</a:t>
            </a:r>
            <a:endParaRPr lang="zh-CN" altLang="en-US" sz="2800" dirty="0">
              <a:solidFill>
                <a:schemeClr val="bg1">
                  <a:lumMod val="50000"/>
                </a:schemeClr>
              </a:solidFill>
              <a:latin typeface="+mn-ea"/>
              <a:cs typeface="Levenim MT" panose="02010502060101010101" pitchFamily="2" charset="-79"/>
            </a:endParaRPr>
          </a:p>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小炒预定</a:t>
            </a:r>
            <a:endParaRPr lang="zh-CN" altLang="en-US" sz="2800" dirty="0">
              <a:solidFill>
                <a:schemeClr val="bg1">
                  <a:lumMod val="50000"/>
                </a:schemeClr>
              </a:solidFill>
              <a:latin typeface="+mn-ea"/>
              <a:cs typeface="Levenim MT" panose="02010502060101010101" pitchFamily="2" charset="-79"/>
            </a:endParaRPr>
          </a:p>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留言板互动</a:t>
            </a:r>
            <a:endParaRPr lang="zh-CN" altLang="en-US" sz="2800" dirty="0">
              <a:solidFill>
                <a:schemeClr val="bg1">
                  <a:lumMod val="50000"/>
                </a:schemeClr>
              </a:solidFill>
              <a:latin typeface="+mn-ea"/>
              <a:cs typeface="Levenim MT" panose="02010502060101010101" pitchFamily="2" charset="-79"/>
            </a:endParaRPr>
          </a:p>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好友可见评价</a:t>
            </a:r>
            <a:endParaRPr lang="zh-CN" altLang="en-US" sz="2800" dirty="0">
              <a:solidFill>
                <a:schemeClr val="bg1">
                  <a:lumMod val="50000"/>
                </a:schemeClr>
              </a:solidFill>
              <a:latin typeface="+mn-ea"/>
              <a:cs typeface="Levenim MT" panose="02010502060101010101" pitchFamily="2" charset="-79"/>
            </a:endParaRPr>
          </a:p>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朋友圈拼饭</a:t>
            </a:r>
            <a:endParaRPr lang="zh-CN" altLang="en-US" sz="2800" dirty="0">
              <a:solidFill>
                <a:schemeClr val="bg1">
                  <a:lumMod val="50000"/>
                </a:schemeClr>
              </a:solidFill>
              <a:latin typeface="+mn-ea"/>
              <a:cs typeface="Levenim MT" panose="02010502060101010101" pitchFamily="2" charset="-79"/>
            </a:endParaRPr>
          </a:p>
        </p:txBody>
      </p:sp>
      <p:sp>
        <p:nvSpPr>
          <p:cNvPr id="30" name="TextBox 18"/>
          <p:cNvSpPr txBox="1"/>
          <p:nvPr/>
        </p:nvSpPr>
        <p:spPr>
          <a:xfrm>
            <a:off x="7048500" y="2246875"/>
            <a:ext cx="2781300" cy="2889885"/>
          </a:xfrm>
          <a:prstGeom prst="rect">
            <a:avLst/>
          </a:prstGeom>
          <a:noFill/>
        </p:spPr>
        <p:txBody>
          <a:bodyPr wrap="square" rtlCol="0">
            <a:spAutoFit/>
          </a:bodyPr>
          <a:lstStyle/>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订单预测</a:t>
            </a:r>
            <a:endParaRPr lang="zh-CN" altLang="en-US" sz="2800" dirty="0">
              <a:solidFill>
                <a:schemeClr val="bg1">
                  <a:lumMod val="50000"/>
                </a:schemeClr>
              </a:solidFill>
              <a:latin typeface="+mn-ea"/>
              <a:cs typeface="Levenim MT" panose="02010502060101010101" pitchFamily="2" charset="-79"/>
            </a:endParaRPr>
          </a:p>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菜谱管理</a:t>
            </a:r>
            <a:endParaRPr lang="zh-CN" altLang="en-US" sz="2800" dirty="0">
              <a:solidFill>
                <a:schemeClr val="bg1">
                  <a:lumMod val="50000"/>
                </a:schemeClr>
              </a:solidFill>
              <a:latin typeface="+mn-ea"/>
              <a:cs typeface="Levenim MT" panose="02010502060101010101" pitchFamily="2" charset="-79"/>
            </a:endParaRPr>
          </a:p>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原料反算</a:t>
            </a:r>
            <a:endParaRPr lang="zh-CN" altLang="en-US" sz="2800" dirty="0">
              <a:solidFill>
                <a:schemeClr val="bg1">
                  <a:lumMod val="50000"/>
                </a:schemeClr>
              </a:solidFill>
              <a:latin typeface="+mn-ea"/>
              <a:cs typeface="Levenim MT" panose="02010502060101010101" pitchFamily="2" charset="-79"/>
            </a:endParaRPr>
          </a:p>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财务管理</a:t>
            </a:r>
            <a:endParaRPr lang="zh-CN" altLang="en-US" sz="2800" dirty="0">
              <a:solidFill>
                <a:schemeClr val="bg1">
                  <a:lumMod val="50000"/>
                </a:schemeClr>
              </a:solidFill>
              <a:latin typeface="+mn-ea"/>
              <a:cs typeface="Levenim MT" panose="02010502060101010101" pitchFamily="2" charset="-79"/>
            </a:endParaRPr>
          </a:p>
          <a:p>
            <a:pPr marL="457200" indent="-457200">
              <a:lnSpc>
                <a:spcPct val="130000"/>
              </a:lnSpc>
              <a:buFont typeface="Wingdings" panose="05000000000000000000" charset="0"/>
              <a:buChar char="ü"/>
            </a:pPr>
            <a:r>
              <a:rPr lang="zh-CN" altLang="en-US" sz="2800" dirty="0">
                <a:solidFill>
                  <a:schemeClr val="bg1">
                    <a:lumMod val="50000"/>
                  </a:schemeClr>
                </a:solidFill>
                <a:latin typeface="+mn-ea"/>
                <a:cs typeface="Levenim MT" panose="02010502060101010101" pitchFamily="2" charset="-79"/>
              </a:rPr>
              <a:t>成本核算</a:t>
            </a:r>
            <a:endParaRPr lang="zh-CN" altLang="en-US" sz="2800" dirty="0">
              <a:solidFill>
                <a:schemeClr val="bg1">
                  <a:lumMod val="50000"/>
                </a:schemeClr>
              </a:solidFill>
              <a:latin typeface="+mn-ea"/>
              <a:cs typeface="Levenim MT" panose="02010502060101010101" pitchFamily="2" charset="-79"/>
            </a:endParaRPr>
          </a:p>
        </p:txBody>
      </p:sp>
      <p:sp>
        <p:nvSpPr>
          <p:cNvPr id="32" name="矩形 31"/>
          <p:cNvSpPr/>
          <p:nvPr/>
        </p:nvSpPr>
        <p:spPr>
          <a:xfrm>
            <a:off x="1657350" y="5466715"/>
            <a:ext cx="2723515" cy="636270"/>
          </a:xfrm>
          <a:prstGeom prst="rect">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功能</a:t>
            </a:r>
            <a:r>
              <a:rPr lang="zh-CN" altLang="en-US" sz="2000" b="1" dirty="0" smtClean="0"/>
              <a:t>描述</a:t>
            </a:r>
            <a:endParaRPr lang="zh-CN" altLang="en-US" sz="2000" b="1" dirty="0" smtClean="0"/>
          </a:p>
        </p:txBody>
      </p:sp>
      <p:sp>
        <p:nvSpPr>
          <p:cNvPr id="33" name="矩形 32"/>
          <p:cNvSpPr/>
          <p:nvPr/>
        </p:nvSpPr>
        <p:spPr>
          <a:xfrm>
            <a:off x="7162800" y="5466715"/>
            <a:ext cx="2667000" cy="636270"/>
          </a:xfrm>
          <a:prstGeom prst="rect">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管理员板块</a:t>
            </a:r>
            <a:endParaRPr lang="zh-CN" altLang="en-US" sz="2000" b="1" dirty="0"/>
          </a:p>
        </p:txBody>
      </p:sp>
      <p:sp>
        <p:nvSpPr>
          <p:cNvPr id="35" name="燕尾形 34"/>
          <p:cNvSpPr/>
          <p:nvPr/>
        </p:nvSpPr>
        <p:spPr>
          <a:xfrm>
            <a:off x="1617663" y="1622993"/>
            <a:ext cx="177800" cy="337819"/>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燕尾形 35"/>
          <p:cNvSpPr/>
          <p:nvPr/>
        </p:nvSpPr>
        <p:spPr>
          <a:xfrm>
            <a:off x="1770063" y="1622993"/>
            <a:ext cx="177800" cy="337819"/>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192246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燕尾形 37"/>
          <p:cNvSpPr/>
          <p:nvPr/>
        </p:nvSpPr>
        <p:spPr>
          <a:xfrm>
            <a:off x="7059613" y="1622993"/>
            <a:ext cx="177800" cy="337819"/>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a:off x="7212013" y="1622993"/>
            <a:ext cx="177800" cy="337819"/>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a:off x="73644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p:cNvSpPr/>
          <p:nvPr/>
        </p:nvSpPr>
        <p:spPr>
          <a:xfrm>
            <a:off x="3473651" y="252859"/>
            <a:ext cx="8718351" cy="484285"/>
          </a:xfrm>
          <a:prstGeom prst="rect">
            <a:avLst/>
          </a:prstGeom>
          <a:gradFill>
            <a:gsLst>
              <a:gs pos="99000">
                <a:srgbClr val="333464"/>
              </a:gs>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圆角矩形 44"/>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47" name="圆角矩形 46"/>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49" name="矩形 48"/>
          <p:cNvSpPr/>
          <p:nvPr/>
        </p:nvSpPr>
        <p:spPr>
          <a:xfrm>
            <a:off x="633077" y="125666"/>
            <a:ext cx="1694180" cy="737235"/>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333464"/>
                </a:solidFill>
                <a:latin typeface="方正清刻本悦宋简体" panose="02000000000000000000" pitchFamily="2" charset="-122"/>
                <a:ea typeface="方正清刻本悦宋简体" panose="02000000000000000000" pitchFamily="2" charset="-122"/>
              </a:rPr>
              <a:t>项目介绍</a:t>
            </a:r>
            <a:endParaRPr lang="zh-CN" altLang="en-US"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50" name="矩形 49"/>
          <p:cNvSpPr/>
          <p:nvPr/>
        </p:nvSpPr>
        <p:spPr>
          <a:xfrm>
            <a:off x="3523053" y="310334"/>
            <a:ext cx="3006090"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PROJECT INTRODUCTION</a:t>
            </a:r>
            <a:endParaRPr lang="en-US" altLang="zh-CN" dirty="0" smtClean="0">
              <a:solidFill>
                <a:schemeClr val="bg1"/>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1441857" y="915204"/>
            <a:ext cx="9308285" cy="5580041"/>
          </a:xfrm>
          <a:prstGeom prst="rect">
            <a:avLst/>
          </a:prstGeom>
          <a:noFill/>
          <a:ln w="9525">
            <a:noFill/>
          </a:ln>
        </p:spPr>
      </p:pic>
      <p:pic>
        <p:nvPicPr>
          <p:cNvPr id="6" name="图片 5" descr="图片1"/>
          <p:cNvPicPr>
            <a:picLocks noChangeAspect="1"/>
          </p:cNvPicPr>
          <p:nvPr/>
        </p:nvPicPr>
        <p:blipFill>
          <a:blip r:embed="rId2"/>
          <a:stretch>
            <a:fillRect/>
          </a:stretch>
        </p:blipFill>
        <p:spPr>
          <a:xfrm>
            <a:off x="1045624" y="1005205"/>
            <a:ext cx="10100752" cy="540004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458470" y="1859915"/>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34" name="矩形 33">
            <a:hlinkClick r:id="rId1" action="ppaction://hlinkfile"/>
          </p:cNvPr>
          <p:cNvSpPr/>
          <p:nvPr/>
        </p:nvSpPr>
        <p:spPr>
          <a:xfrm>
            <a:off x="9135110" y="5922645"/>
            <a:ext cx="2705100" cy="636270"/>
          </a:xfrm>
          <a:prstGeom prst="rect">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小程序界面展示</a:t>
            </a:r>
            <a:endParaRPr lang="zh-CN" altLang="en-US" sz="2000" b="1" dirty="0"/>
          </a:p>
        </p:txBody>
      </p:sp>
      <p:sp>
        <p:nvSpPr>
          <p:cNvPr id="41" name="燕尾形 40"/>
          <p:cNvSpPr/>
          <p:nvPr/>
        </p:nvSpPr>
        <p:spPr>
          <a:xfrm>
            <a:off x="507683" y="1482658"/>
            <a:ext cx="177800" cy="337819"/>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燕尾形 41"/>
          <p:cNvSpPr/>
          <p:nvPr/>
        </p:nvSpPr>
        <p:spPr>
          <a:xfrm>
            <a:off x="660083" y="1482658"/>
            <a:ext cx="177800" cy="337819"/>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42"/>
          <p:cNvSpPr/>
          <p:nvPr/>
        </p:nvSpPr>
        <p:spPr>
          <a:xfrm>
            <a:off x="812483" y="1482658"/>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p:cNvSpPr/>
          <p:nvPr/>
        </p:nvSpPr>
        <p:spPr>
          <a:xfrm>
            <a:off x="3473651" y="252859"/>
            <a:ext cx="8718351" cy="484285"/>
          </a:xfrm>
          <a:prstGeom prst="rect">
            <a:avLst/>
          </a:prstGeom>
          <a:gradFill>
            <a:gsLst>
              <a:gs pos="99000">
                <a:srgbClr val="333464"/>
              </a:gs>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圆角矩形 44"/>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47" name="圆角矩形 46"/>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49" name="矩形 48"/>
          <p:cNvSpPr/>
          <p:nvPr/>
        </p:nvSpPr>
        <p:spPr>
          <a:xfrm>
            <a:off x="633077" y="125666"/>
            <a:ext cx="1694180" cy="737235"/>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333464"/>
                </a:solidFill>
                <a:latin typeface="方正清刻本悦宋简体" panose="02000000000000000000" pitchFamily="2" charset="-122"/>
                <a:ea typeface="方正清刻本悦宋简体" panose="02000000000000000000" pitchFamily="2" charset="-122"/>
              </a:rPr>
              <a:t>项目介绍</a:t>
            </a:r>
            <a:endParaRPr lang="zh-CN" altLang="en-US"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50" name="矩形 49"/>
          <p:cNvSpPr/>
          <p:nvPr/>
        </p:nvSpPr>
        <p:spPr>
          <a:xfrm>
            <a:off x="3523053" y="310334"/>
            <a:ext cx="3006090"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PROJECT INTRODUCTION</a:t>
            </a:r>
            <a:endParaRPr lang="en-US" altLang="zh-CN" dirty="0" smtClean="0">
              <a:solidFill>
                <a:schemeClr val="bg1"/>
              </a:solidFill>
              <a:latin typeface="微软雅黑" panose="020B0503020204020204" charset="-122"/>
              <a:ea typeface="微软雅黑" panose="020B0503020204020204" charset="-122"/>
            </a:endParaRPr>
          </a:p>
        </p:txBody>
      </p:sp>
      <p:pic>
        <p:nvPicPr>
          <p:cNvPr id="2" name="图片 1" descr="TIM图片20190301160714"/>
          <p:cNvPicPr>
            <a:picLocks noChangeAspect="1"/>
          </p:cNvPicPr>
          <p:nvPr/>
        </p:nvPicPr>
        <p:blipFill>
          <a:blip r:embed="rId2"/>
          <a:stretch>
            <a:fillRect/>
          </a:stretch>
        </p:blipFill>
        <p:spPr>
          <a:xfrm>
            <a:off x="10080814" y="2025015"/>
            <a:ext cx="2085413" cy="3708027"/>
          </a:xfrm>
          <a:prstGeom prst="rect">
            <a:avLst/>
          </a:prstGeom>
        </p:spPr>
      </p:pic>
      <p:pic>
        <p:nvPicPr>
          <p:cNvPr id="3" name="图片 2" descr="TIM图片20190301160734"/>
          <p:cNvPicPr>
            <a:picLocks noChangeAspect="1"/>
          </p:cNvPicPr>
          <p:nvPr/>
        </p:nvPicPr>
        <p:blipFill>
          <a:blip r:embed="rId3"/>
          <a:stretch>
            <a:fillRect/>
          </a:stretch>
        </p:blipFill>
        <p:spPr>
          <a:xfrm>
            <a:off x="5356414" y="2025015"/>
            <a:ext cx="2085413" cy="3708027"/>
          </a:xfrm>
          <a:prstGeom prst="rect">
            <a:avLst/>
          </a:prstGeom>
        </p:spPr>
      </p:pic>
      <p:pic>
        <p:nvPicPr>
          <p:cNvPr id="4" name="图片 3" descr="TIM图片20190301160749"/>
          <p:cNvPicPr>
            <a:picLocks noChangeAspect="1"/>
          </p:cNvPicPr>
          <p:nvPr/>
        </p:nvPicPr>
        <p:blipFill>
          <a:blip r:embed="rId4"/>
          <a:stretch>
            <a:fillRect/>
          </a:stretch>
        </p:blipFill>
        <p:spPr>
          <a:xfrm>
            <a:off x="7718614" y="2025015"/>
            <a:ext cx="2085413" cy="3708027"/>
          </a:xfrm>
          <a:prstGeom prst="rect">
            <a:avLst/>
          </a:prstGeom>
        </p:spPr>
      </p:pic>
      <p:pic>
        <p:nvPicPr>
          <p:cNvPr id="7" name="图片 6" descr="TIM图片20190301160808"/>
          <p:cNvPicPr>
            <a:picLocks noChangeAspect="1"/>
          </p:cNvPicPr>
          <p:nvPr/>
        </p:nvPicPr>
        <p:blipFill>
          <a:blip r:embed="rId5"/>
          <a:stretch>
            <a:fillRect/>
          </a:stretch>
        </p:blipFill>
        <p:spPr>
          <a:xfrm>
            <a:off x="2994214" y="2025015"/>
            <a:ext cx="2085413" cy="3708027"/>
          </a:xfrm>
          <a:prstGeom prst="rect">
            <a:avLst/>
          </a:prstGeom>
        </p:spPr>
      </p:pic>
      <p:pic>
        <p:nvPicPr>
          <p:cNvPr id="8" name="图片 7" descr="TIM图片20190301160813"/>
          <p:cNvPicPr>
            <a:picLocks noChangeAspect="1"/>
          </p:cNvPicPr>
          <p:nvPr/>
        </p:nvPicPr>
        <p:blipFill>
          <a:blip r:embed="rId6"/>
          <a:stretch>
            <a:fillRect/>
          </a:stretch>
        </p:blipFill>
        <p:spPr>
          <a:xfrm>
            <a:off x="631825" y="2025015"/>
            <a:ext cx="2085663" cy="3708027"/>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FF0E84-6670-4482-A1EE-73DB8AB352B3}" type="datetimeFigureOut">
              <a:rPr lang="zh-CN" altLang="en-US" smtClean="0"/>
            </a:fld>
            <a:endParaRPr lang="zh-CN" altLang="en-US"/>
          </a:p>
        </p:txBody>
      </p:sp>
      <p:sp>
        <p:nvSpPr>
          <p:cNvPr id="5" name="矩形 4"/>
          <p:cNvSpPr/>
          <p:nvPr userDrawn="1"/>
        </p:nvSpPr>
        <p:spPr>
          <a:xfrm>
            <a:off x="-11430" y="-17780"/>
            <a:ext cx="12204090" cy="3437890"/>
          </a:xfrm>
          <a:prstGeom prst="rect">
            <a:avLst/>
          </a:prstGeom>
          <a:solidFill>
            <a:srgbClr val="33346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六边形 5"/>
          <p:cNvSpPr/>
          <p:nvPr userDrawn="1"/>
        </p:nvSpPr>
        <p:spPr>
          <a:xfrm>
            <a:off x="5368925" y="2707640"/>
            <a:ext cx="1443355" cy="144335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userDrawn="1"/>
        </p:nvSpPr>
        <p:spPr>
          <a:xfrm>
            <a:off x="5535295" y="2787650"/>
            <a:ext cx="1122045" cy="1122045"/>
          </a:xfrm>
          <a:prstGeom prst="hexagon">
            <a:avLst/>
          </a:prstGeom>
          <a:solidFill>
            <a:srgbClr val="333464"/>
          </a:solid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userDrawn="1"/>
        </p:nvSpPr>
        <p:spPr>
          <a:xfrm>
            <a:off x="5767070" y="2995295"/>
            <a:ext cx="727075" cy="706755"/>
          </a:xfrm>
          <a:prstGeom prst="rect">
            <a:avLst/>
          </a:prstGeom>
          <a:noFill/>
        </p:spPr>
        <p:txBody>
          <a:bodyPr wrap="square" rtlCol="0">
            <a:spAutoFit/>
          </a:bodyPr>
          <a:p>
            <a:r>
              <a:rPr lang="en-US" altLang="zh-CN" sz="4000" b="1">
                <a:solidFill>
                  <a:schemeClr val="bg1"/>
                </a:solidFill>
                <a:latin typeface="+mj-ea"/>
                <a:ea typeface="+mj-ea"/>
              </a:rPr>
              <a:t>04</a:t>
            </a:r>
            <a:endParaRPr lang="en-US" altLang="zh-CN" sz="4000" b="1">
              <a:solidFill>
                <a:schemeClr val="bg1"/>
              </a:solidFill>
              <a:latin typeface="+mj-ea"/>
              <a:ea typeface="+mj-ea"/>
            </a:endParaRPr>
          </a:p>
        </p:txBody>
      </p:sp>
      <p:sp>
        <p:nvSpPr>
          <p:cNvPr id="10" name="文本框 9"/>
          <p:cNvSpPr txBox="1"/>
          <p:nvPr userDrawn="1"/>
        </p:nvSpPr>
        <p:spPr>
          <a:xfrm>
            <a:off x="4314825" y="4150995"/>
            <a:ext cx="3550920" cy="1106805"/>
          </a:xfrm>
          <a:prstGeom prst="rect">
            <a:avLst/>
          </a:prstGeom>
          <a:noFill/>
        </p:spPr>
        <p:txBody>
          <a:bodyPr wrap="none" rtlCol="0">
            <a:spAutoFit/>
          </a:bodyPr>
          <a:p>
            <a:pPr algn="l">
              <a:lnSpc>
                <a:spcPct val="150000"/>
              </a:lnSpc>
            </a:pPr>
            <a:r>
              <a:rPr lang="en-US" altLang="zh-CN" sz="4400" b="1" dirty="0">
                <a:solidFill>
                  <a:srgbClr val="333464"/>
                </a:solidFill>
                <a:latin typeface="+mj-ea"/>
                <a:ea typeface="+mj-ea"/>
                <a:sym typeface="+mn-ea"/>
              </a:rPr>
              <a:t>市场营销策略</a:t>
            </a:r>
            <a:endParaRPr lang="zh-CN" altLang="en-US" sz="4400" b="1">
              <a:solidFill>
                <a:srgbClr val="333464"/>
              </a:solidFill>
              <a:latin typeface="+mj-ea"/>
              <a:ea typeface="+mj-ea"/>
            </a:endParaRPr>
          </a:p>
        </p:txBody>
      </p:sp>
      <p:grpSp>
        <p:nvGrpSpPr>
          <p:cNvPr id="15" name="组合 14"/>
          <p:cNvGrpSpPr/>
          <p:nvPr userDrawn="1"/>
        </p:nvGrpSpPr>
        <p:grpSpPr>
          <a:xfrm>
            <a:off x="2828290" y="527685"/>
            <a:ext cx="6211570" cy="2179320"/>
            <a:chOff x="4454" y="831"/>
            <a:chExt cx="9782" cy="3432"/>
          </a:xfrm>
        </p:grpSpPr>
        <p:pic>
          <p:nvPicPr>
            <p:cNvPr id="9" name="图片 8" descr="baise校徽"/>
            <p:cNvPicPr>
              <a:picLocks noChangeAspect="1"/>
            </p:cNvPicPr>
            <p:nvPr userDrawn="1"/>
          </p:nvPicPr>
          <p:blipFill>
            <a:blip r:embed="rId1"/>
            <a:stretch>
              <a:fillRect/>
            </a:stretch>
          </p:blipFill>
          <p:spPr>
            <a:xfrm>
              <a:off x="4454" y="831"/>
              <a:ext cx="3433" cy="3433"/>
            </a:xfrm>
            <a:prstGeom prst="rect">
              <a:avLst/>
            </a:prstGeom>
          </p:spPr>
        </p:pic>
        <p:pic>
          <p:nvPicPr>
            <p:cNvPr id="14" name="图片 13" descr="timg"/>
            <p:cNvPicPr>
              <a:picLocks noChangeAspect="1"/>
            </p:cNvPicPr>
            <p:nvPr userDrawn="1"/>
          </p:nvPicPr>
          <p:blipFill>
            <a:blip r:embed="rId2"/>
            <a:stretch>
              <a:fillRect/>
            </a:stretch>
          </p:blipFill>
          <p:spPr>
            <a:xfrm>
              <a:off x="5074" y="1230"/>
              <a:ext cx="9162" cy="2898"/>
            </a:xfrm>
            <a:prstGeom prst="rect">
              <a:avLst/>
            </a:prstGeom>
          </p:spPr>
        </p:pic>
      </p:grpSp>
    </p:spTree>
    <p:custDataLst>
      <p:tags r:id="rId3"/>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7" name="椭圆 3"/>
          <p:cNvSpPr/>
          <p:nvPr/>
        </p:nvSpPr>
        <p:spPr>
          <a:xfrm>
            <a:off x="3587861" y="2614543"/>
            <a:ext cx="1641789" cy="30052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778" name="椭圆 3"/>
          <p:cNvSpPr/>
          <p:nvPr/>
        </p:nvSpPr>
        <p:spPr>
          <a:xfrm rot="14205549">
            <a:off x="2184680" y="1325182"/>
            <a:ext cx="1641790" cy="3005209"/>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779" name="椭圆 3"/>
          <p:cNvSpPr/>
          <p:nvPr/>
        </p:nvSpPr>
        <p:spPr>
          <a:xfrm rot="7186905">
            <a:off x="1766203" y="3147060"/>
            <a:ext cx="1641790" cy="3005209"/>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780" name="矩形 7"/>
          <p:cNvSpPr>
            <a:spLocks noChangeArrowheads="1"/>
          </p:cNvSpPr>
          <p:nvPr/>
        </p:nvSpPr>
        <p:spPr bwMode="auto">
          <a:xfrm rot="19636389" flipH="1">
            <a:off x="1997183" y="2298560"/>
            <a:ext cx="18161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zh-CN" altLang="en-US" sz="3200" b="1" dirty="0">
                <a:solidFill>
                  <a:srgbClr val="EAE7D4"/>
                </a:solidFill>
                <a:latin typeface="Century Gothic" panose="020B0502020202020204" pitchFamily="34" charset="0"/>
              </a:rPr>
              <a:t>打包服务</a:t>
            </a:r>
            <a:endParaRPr lang="zh-CN" altLang="en-US" sz="3200" b="1" dirty="0">
              <a:solidFill>
                <a:srgbClr val="EAE7D4"/>
              </a:solidFill>
              <a:latin typeface="Century Gothic" panose="020B0502020202020204" pitchFamily="34" charset="0"/>
            </a:endParaRPr>
          </a:p>
        </p:txBody>
      </p:sp>
      <p:sp>
        <p:nvSpPr>
          <p:cNvPr id="1781" name="矩形 7"/>
          <p:cNvSpPr>
            <a:spLocks noChangeArrowheads="1"/>
          </p:cNvSpPr>
          <p:nvPr/>
        </p:nvSpPr>
        <p:spPr bwMode="auto">
          <a:xfrm rot="1567712" flipH="1">
            <a:off x="1621750" y="4537978"/>
            <a:ext cx="18161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zh-CN" altLang="en-US" sz="3200" b="1" dirty="0">
                <a:solidFill>
                  <a:srgbClr val="EAE7D4"/>
                </a:solidFill>
                <a:latin typeface="Century Gothic" panose="020B0502020202020204" pitchFamily="34" charset="0"/>
              </a:rPr>
              <a:t>打折促销</a:t>
            </a:r>
            <a:endParaRPr lang="zh-CN" altLang="en-US" sz="3200" b="1" dirty="0">
              <a:solidFill>
                <a:srgbClr val="EAE7D4"/>
              </a:solidFill>
              <a:latin typeface="Century Gothic" panose="020B0502020202020204" pitchFamily="34" charset="0"/>
            </a:endParaRPr>
          </a:p>
        </p:txBody>
      </p:sp>
      <p:sp>
        <p:nvSpPr>
          <p:cNvPr id="1782" name="矩形 7"/>
          <p:cNvSpPr>
            <a:spLocks noChangeArrowheads="1"/>
          </p:cNvSpPr>
          <p:nvPr/>
        </p:nvSpPr>
        <p:spPr bwMode="auto">
          <a:xfrm rot="16565489" flipH="1">
            <a:off x="3777494" y="3832949"/>
            <a:ext cx="18161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r>
              <a:rPr lang="zh-CN" altLang="en-US" sz="3200" b="1" dirty="0">
                <a:solidFill>
                  <a:srgbClr val="EAE7D4"/>
                </a:solidFill>
                <a:latin typeface="Century Gothic" panose="020B0502020202020204" pitchFamily="34" charset="0"/>
              </a:rPr>
              <a:t>广告平台</a:t>
            </a:r>
            <a:endParaRPr lang="zh-CN" altLang="en-US" sz="3200" b="1" dirty="0">
              <a:solidFill>
                <a:srgbClr val="EAE7D4"/>
              </a:solidFill>
              <a:latin typeface="Century Gothic" panose="020B0502020202020204" pitchFamily="34" charset="0"/>
            </a:endParaRPr>
          </a:p>
        </p:txBody>
      </p:sp>
      <p:sp>
        <p:nvSpPr>
          <p:cNvPr id="1783" name="矩形 1782"/>
          <p:cNvSpPr/>
          <p:nvPr/>
        </p:nvSpPr>
        <p:spPr>
          <a:xfrm>
            <a:off x="6075172" y="1131961"/>
            <a:ext cx="2331820" cy="516747"/>
          </a:xfrm>
          <a:prstGeom prst="rect">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方正清刻本悦宋简体" panose="02000000000000000000" pitchFamily="2" charset="-122"/>
                <a:ea typeface="方正清刻本悦宋简体" panose="02000000000000000000" pitchFamily="2" charset="-122"/>
              </a:rPr>
              <a:t>盈利方式</a:t>
            </a:r>
            <a:r>
              <a:rPr lang="en-US" altLang="zh-CN" sz="2800" b="1" dirty="0">
                <a:latin typeface="方正清刻本悦宋简体" panose="02000000000000000000" pitchFamily="2" charset="-122"/>
                <a:ea typeface="方正清刻本悦宋简体" panose="02000000000000000000" pitchFamily="2" charset="-122"/>
              </a:rPr>
              <a:t>1</a:t>
            </a:r>
            <a:endParaRPr lang="en-US" altLang="zh-CN" sz="2800" b="1" dirty="0">
              <a:latin typeface="方正清刻本悦宋简体" panose="02000000000000000000" pitchFamily="2" charset="-122"/>
              <a:ea typeface="方正清刻本悦宋简体" panose="02000000000000000000" pitchFamily="2" charset="-122"/>
            </a:endParaRPr>
          </a:p>
        </p:txBody>
      </p:sp>
      <p:sp>
        <p:nvSpPr>
          <p:cNvPr id="1785" name="矩形 1784"/>
          <p:cNvSpPr/>
          <p:nvPr/>
        </p:nvSpPr>
        <p:spPr>
          <a:xfrm>
            <a:off x="6075172" y="2674073"/>
            <a:ext cx="2331820" cy="516747"/>
          </a:xfrm>
          <a:prstGeom prst="rect">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方正清刻本悦宋简体" panose="02000000000000000000" pitchFamily="2" charset="-122"/>
                <a:ea typeface="方正清刻本悦宋简体" panose="02000000000000000000" pitchFamily="2" charset="-122"/>
              </a:rPr>
              <a:t>盈利方式</a:t>
            </a:r>
            <a:r>
              <a:rPr lang="en-US" altLang="zh-CN" sz="2800" b="1" dirty="0" smtClean="0">
                <a:latin typeface="方正清刻本悦宋简体" panose="02000000000000000000" pitchFamily="2" charset="-122"/>
                <a:ea typeface="方正清刻本悦宋简体" panose="02000000000000000000" pitchFamily="2" charset="-122"/>
              </a:rPr>
              <a:t>2</a:t>
            </a:r>
            <a:endParaRPr lang="en-US" altLang="zh-CN" sz="2800" b="1" dirty="0" smtClean="0">
              <a:latin typeface="方正清刻本悦宋简体" panose="02000000000000000000" pitchFamily="2" charset="-122"/>
              <a:ea typeface="方正清刻本悦宋简体" panose="02000000000000000000" pitchFamily="2" charset="-122"/>
            </a:endParaRPr>
          </a:p>
        </p:txBody>
      </p:sp>
      <p:sp>
        <p:nvSpPr>
          <p:cNvPr id="1787" name="矩形 1786"/>
          <p:cNvSpPr/>
          <p:nvPr/>
        </p:nvSpPr>
        <p:spPr>
          <a:xfrm>
            <a:off x="6078982" y="4634301"/>
            <a:ext cx="2331820" cy="516747"/>
          </a:xfrm>
          <a:prstGeom prst="rect">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方正清刻本悦宋简体" panose="02000000000000000000" pitchFamily="2" charset="-122"/>
                <a:ea typeface="方正清刻本悦宋简体" panose="02000000000000000000" pitchFamily="2" charset="-122"/>
              </a:rPr>
              <a:t>盈利方式</a:t>
            </a:r>
            <a:r>
              <a:rPr lang="en-US" altLang="zh-CN" sz="2800" b="1" dirty="0" smtClean="0">
                <a:latin typeface="方正清刻本悦宋简体" panose="02000000000000000000" pitchFamily="2" charset="-122"/>
                <a:ea typeface="方正清刻本悦宋简体" panose="02000000000000000000" pitchFamily="2" charset="-122"/>
              </a:rPr>
              <a:t>3</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1789" name="矩形 1788"/>
          <p:cNvSpPr/>
          <p:nvPr/>
        </p:nvSpPr>
        <p:spPr>
          <a:xfrm>
            <a:off x="3473651" y="252859"/>
            <a:ext cx="8718351" cy="484285"/>
          </a:xfrm>
          <a:prstGeom prst="rect">
            <a:avLst/>
          </a:prstGeom>
          <a:gradFill>
            <a:gsLst>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90" name="圆角矩形 1789"/>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91" name="矩形 1790"/>
          <p:cNvSpPr/>
          <p:nvPr/>
        </p:nvSpPr>
        <p:spPr>
          <a:xfrm>
            <a:off x="3613315" y="310334"/>
            <a:ext cx="2727960"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charset="-122"/>
                <a:ea typeface="微软雅黑" panose="020B0503020204020204" charset="-122"/>
              </a:rPr>
              <a:t>MARKETING STRATEGY</a:t>
            </a:r>
            <a:endParaRPr lang="en-US" altLang="zh-CN" dirty="0">
              <a:solidFill>
                <a:schemeClr val="bg1"/>
              </a:solidFill>
              <a:latin typeface="微软雅黑" panose="020B0503020204020204" charset="-122"/>
              <a:ea typeface="微软雅黑" panose="020B0503020204020204" charset="-122"/>
            </a:endParaRPr>
          </a:p>
        </p:txBody>
      </p:sp>
      <p:sp>
        <p:nvSpPr>
          <p:cNvPr id="1792" name="圆角矩形 1791"/>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3"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94" name="矩形 1793"/>
          <p:cNvSpPr/>
          <p:nvPr/>
        </p:nvSpPr>
        <p:spPr>
          <a:xfrm>
            <a:off x="633077" y="125666"/>
            <a:ext cx="2316480" cy="737235"/>
          </a:xfrm>
          <a:prstGeom prst="rect">
            <a:avLst/>
          </a:prstGeom>
        </p:spPr>
        <p:txBody>
          <a:bodyPr wrap="none">
            <a:spAutoFit/>
          </a:bodyPr>
          <a:lstStyle/>
          <a:p>
            <a:pPr algn="l">
              <a:lnSpc>
                <a:spcPct val="150000"/>
              </a:lnSpc>
            </a:pPr>
            <a:r>
              <a:rPr lang="en-US" altLang="zh-CN" sz="2800" dirty="0">
                <a:solidFill>
                  <a:srgbClr val="333464"/>
                </a:solidFill>
                <a:latin typeface="方正清刻本悦宋简体" panose="02000000000000000000" pitchFamily="2" charset="-122"/>
                <a:ea typeface="方正清刻本悦宋简体" panose="02000000000000000000" pitchFamily="2" charset="-122"/>
              </a:rPr>
              <a:t>市场营销策略</a:t>
            </a:r>
            <a:endParaRPr lang="en-US" altLang="zh-CN" sz="2800" dirty="0">
              <a:solidFill>
                <a:srgbClr val="333464"/>
              </a:solidFill>
              <a:latin typeface="方正清刻本悦宋简体" panose="02000000000000000000" pitchFamily="2" charset="-122"/>
              <a:ea typeface="方正清刻本悦宋简体" panose="02000000000000000000" pitchFamily="2" charset="-122"/>
            </a:endParaRPr>
          </a:p>
        </p:txBody>
      </p:sp>
      <p:sp>
        <p:nvSpPr>
          <p:cNvPr id="100" name="文本框 99"/>
          <p:cNvSpPr txBox="1"/>
          <p:nvPr/>
        </p:nvSpPr>
        <p:spPr>
          <a:xfrm>
            <a:off x="6075045" y="3395345"/>
            <a:ext cx="5760720" cy="829945"/>
          </a:xfrm>
          <a:prstGeom prst="rect">
            <a:avLst/>
          </a:prstGeom>
          <a:noFill/>
          <a:ln w="9525">
            <a:noFill/>
          </a:ln>
        </p:spPr>
        <p:txBody>
          <a:bodyPr wrap="square">
            <a:spAutoFit/>
          </a:bodyPr>
          <a:p>
            <a:pPr indent="266700"/>
            <a:r>
              <a:rPr lang="en-US" sz="1600" b="0">
                <a:latin typeface="宋体" panose="02010600030101010101" pitchFamily="2" charset="-122"/>
              </a:rPr>
              <a:t>“</a:t>
            </a:r>
            <a:r>
              <a:rPr lang="zh-CN" sz="1600" b="0">
                <a:ea typeface="宋体" panose="02010600030101010101" pitchFamily="2" charset="-122"/>
              </a:rPr>
              <a:t>汇食慧”小程序可以开设广告板块，吸引一些商家来发布广告。同时，学校内部的一些社团招新等活动，也可以在这一小程序上发布宣传。</a:t>
            </a:r>
            <a:endParaRPr lang="zh-CN" altLang="en-US" sz="1600" b="0">
              <a:ea typeface="宋体" panose="02010600030101010101" pitchFamily="2" charset="-122"/>
            </a:endParaRPr>
          </a:p>
        </p:txBody>
      </p:sp>
      <p:sp>
        <p:nvSpPr>
          <p:cNvPr id="2" name="文本框 1"/>
          <p:cNvSpPr txBox="1"/>
          <p:nvPr/>
        </p:nvSpPr>
        <p:spPr>
          <a:xfrm>
            <a:off x="6075045" y="5278755"/>
            <a:ext cx="5720080" cy="829945"/>
          </a:xfrm>
          <a:prstGeom prst="rect">
            <a:avLst/>
          </a:prstGeom>
          <a:noFill/>
          <a:ln w="9525">
            <a:noFill/>
          </a:ln>
        </p:spPr>
        <p:txBody>
          <a:bodyPr wrap="square">
            <a:spAutoFit/>
          </a:bodyPr>
          <a:p>
            <a:pPr indent="266700"/>
            <a:r>
              <a:rPr lang="zh-CN" sz="1600" b="0">
                <a:ea typeface="宋体" panose="02010600030101010101" pitchFamily="2" charset="-122"/>
              </a:rPr>
              <a:t>可以定期开展一些打折活动。比如在一些节日或者有纪念意义的时间点，在小程序上订餐的同学将享受一些折扣，以此来吸引更多的人使用这个小程序。</a:t>
            </a:r>
            <a:endParaRPr lang="zh-CN" altLang="en-US" sz="1600" b="0">
              <a:ea typeface="宋体" panose="02010600030101010101" pitchFamily="2" charset="-122"/>
            </a:endParaRPr>
          </a:p>
        </p:txBody>
      </p:sp>
      <p:sp>
        <p:nvSpPr>
          <p:cNvPr id="3" name="文本框 2"/>
          <p:cNvSpPr txBox="1"/>
          <p:nvPr/>
        </p:nvSpPr>
        <p:spPr>
          <a:xfrm>
            <a:off x="6078855" y="1854200"/>
            <a:ext cx="5866130" cy="583565"/>
          </a:xfrm>
          <a:prstGeom prst="rect">
            <a:avLst/>
          </a:prstGeom>
          <a:noFill/>
          <a:ln w="9525">
            <a:noFill/>
          </a:ln>
        </p:spPr>
        <p:txBody>
          <a:bodyPr wrap="square">
            <a:spAutoFit/>
          </a:bodyPr>
          <a:p>
            <a:pPr indent="266700"/>
            <a:r>
              <a:rPr lang="zh-CN" sz="1600" b="0">
                <a:ea typeface="宋体" panose="02010600030101010101" pitchFamily="2" charset="-122"/>
              </a:rPr>
              <a:t>针对不同的需求，我们将开设不同的窗口对同学进行服务。一个窗口开设打包服务</a:t>
            </a:r>
            <a:r>
              <a:rPr lang="en-US" altLang="zh-CN" sz="1600" b="0">
                <a:ea typeface="宋体" panose="02010600030101010101" pitchFamily="2" charset="-122"/>
              </a:rPr>
              <a:t>,</a:t>
            </a:r>
            <a:r>
              <a:rPr lang="zh-CN" sz="1600" b="0">
                <a:ea typeface="宋体" panose="02010600030101010101" pitchFamily="2" charset="-122"/>
              </a:rPr>
              <a:t>并收取合理的打包费用。</a:t>
            </a:r>
            <a:endParaRPr lang="zh-CN" altLang="en-US" sz="1600" b="0">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FF0E84-6670-4482-A1EE-73DB8AB352B3}" type="datetimeFigureOut">
              <a:rPr lang="zh-CN" altLang="en-US" smtClean="0"/>
            </a:fld>
            <a:endParaRPr lang="zh-CN" altLang="en-US"/>
          </a:p>
        </p:txBody>
      </p:sp>
      <p:sp>
        <p:nvSpPr>
          <p:cNvPr id="5" name="矩形 4"/>
          <p:cNvSpPr/>
          <p:nvPr userDrawn="1"/>
        </p:nvSpPr>
        <p:spPr>
          <a:xfrm>
            <a:off x="-11430" y="-17780"/>
            <a:ext cx="12204090" cy="3437890"/>
          </a:xfrm>
          <a:prstGeom prst="rect">
            <a:avLst/>
          </a:prstGeom>
          <a:solidFill>
            <a:srgbClr val="33346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六边形 5"/>
          <p:cNvSpPr/>
          <p:nvPr userDrawn="1"/>
        </p:nvSpPr>
        <p:spPr>
          <a:xfrm>
            <a:off x="5368925" y="2707640"/>
            <a:ext cx="1443355" cy="144335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userDrawn="1"/>
        </p:nvSpPr>
        <p:spPr>
          <a:xfrm>
            <a:off x="5535295" y="2787650"/>
            <a:ext cx="1122045" cy="1122045"/>
          </a:xfrm>
          <a:prstGeom prst="hexagon">
            <a:avLst/>
          </a:prstGeom>
          <a:solidFill>
            <a:srgbClr val="333464"/>
          </a:solid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userDrawn="1"/>
        </p:nvSpPr>
        <p:spPr>
          <a:xfrm>
            <a:off x="5767070" y="2995295"/>
            <a:ext cx="727075" cy="706755"/>
          </a:xfrm>
          <a:prstGeom prst="rect">
            <a:avLst/>
          </a:prstGeom>
          <a:noFill/>
        </p:spPr>
        <p:txBody>
          <a:bodyPr wrap="square" rtlCol="0">
            <a:spAutoFit/>
          </a:bodyPr>
          <a:p>
            <a:r>
              <a:rPr lang="en-US" altLang="zh-CN" sz="4000" b="1">
                <a:solidFill>
                  <a:schemeClr val="bg1"/>
                </a:solidFill>
                <a:latin typeface="+mj-ea"/>
                <a:ea typeface="+mj-ea"/>
              </a:rPr>
              <a:t>05</a:t>
            </a:r>
            <a:endParaRPr lang="en-US" altLang="zh-CN" sz="4000" b="1">
              <a:solidFill>
                <a:schemeClr val="bg1"/>
              </a:solidFill>
              <a:latin typeface="+mj-ea"/>
              <a:ea typeface="+mj-ea"/>
            </a:endParaRPr>
          </a:p>
        </p:txBody>
      </p:sp>
      <p:sp>
        <p:nvSpPr>
          <p:cNvPr id="10" name="文本框 9"/>
          <p:cNvSpPr txBox="1"/>
          <p:nvPr userDrawn="1"/>
        </p:nvSpPr>
        <p:spPr>
          <a:xfrm>
            <a:off x="4916805" y="4348480"/>
            <a:ext cx="2428240" cy="768350"/>
          </a:xfrm>
          <a:prstGeom prst="rect">
            <a:avLst/>
          </a:prstGeom>
          <a:noFill/>
        </p:spPr>
        <p:txBody>
          <a:bodyPr wrap="none" rtlCol="0">
            <a:spAutoFit/>
          </a:bodyPr>
          <a:p>
            <a:pPr algn="l"/>
            <a:r>
              <a:rPr lang="zh-CN" altLang="en-US" sz="4400" b="1" dirty="0">
                <a:solidFill>
                  <a:srgbClr val="333464"/>
                </a:solidFill>
                <a:latin typeface="+mj-ea"/>
                <a:ea typeface="+mj-ea"/>
                <a:sym typeface="+mn-ea"/>
              </a:rPr>
              <a:t>财务分析</a:t>
            </a:r>
            <a:endParaRPr lang="zh-CN" altLang="en-US" sz="4400" b="1" dirty="0">
              <a:solidFill>
                <a:srgbClr val="333464"/>
              </a:solidFill>
              <a:latin typeface="+mj-ea"/>
              <a:ea typeface="+mj-ea"/>
              <a:sym typeface="+mn-ea"/>
            </a:endParaRPr>
          </a:p>
        </p:txBody>
      </p:sp>
      <p:grpSp>
        <p:nvGrpSpPr>
          <p:cNvPr id="15" name="组合 14"/>
          <p:cNvGrpSpPr/>
          <p:nvPr userDrawn="1"/>
        </p:nvGrpSpPr>
        <p:grpSpPr>
          <a:xfrm>
            <a:off x="2828290" y="527685"/>
            <a:ext cx="6211570" cy="2179320"/>
            <a:chOff x="4454" y="831"/>
            <a:chExt cx="9782" cy="3432"/>
          </a:xfrm>
        </p:grpSpPr>
        <p:pic>
          <p:nvPicPr>
            <p:cNvPr id="9" name="图片 8" descr="baise校徽"/>
            <p:cNvPicPr>
              <a:picLocks noChangeAspect="1"/>
            </p:cNvPicPr>
            <p:nvPr userDrawn="1"/>
          </p:nvPicPr>
          <p:blipFill>
            <a:blip r:embed="rId1"/>
            <a:stretch>
              <a:fillRect/>
            </a:stretch>
          </p:blipFill>
          <p:spPr>
            <a:xfrm>
              <a:off x="4454" y="831"/>
              <a:ext cx="3433" cy="3433"/>
            </a:xfrm>
            <a:prstGeom prst="rect">
              <a:avLst/>
            </a:prstGeom>
          </p:spPr>
        </p:pic>
        <p:pic>
          <p:nvPicPr>
            <p:cNvPr id="14" name="图片 13" descr="timg"/>
            <p:cNvPicPr>
              <a:picLocks noChangeAspect="1"/>
            </p:cNvPicPr>
            <p:nvPr userDrawn="1"/>
          </p:nvPicPr>
          <p:blipFill>
            <a:blip r:embed="rId2"/>
            <a:stretch>
              <a:fillRect/>
            </a:stretch>
          </p:blipFill>
          <p:spPr>
            <a:xfrm>
              <a:off x="5074" y="1230"/>
              <a:ext cx="9162" cy="2898"/>
            </a:xfrm>
            <a:prstGeom prst="rect">
              <a:avLst/>
            </a:prstGeom>
          </p:spPr>
        </p:pic>
      </p:gr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dkDnDiag">
          <a:fgClr>
            <a:schemeClr val="bg1"/>
          </a:fgClr>
          <a:bgClr>
            <a:srgbClr val="F2F2F2"/>
          </a:bgClr>
        </a:pattFill>
        <a:effectLst/>
      </p:bgPr>
    </p:bg>
    <p:spTree>
      <p:nvGrpSpPr>
        <p:cNvPr id="1" name=""/>
        <p:cNvGrpSpPr/>
        <p:nvPr/>
      </p:nvGrpSpPr>
      <p:grpSpPr>
        <a:xfrm>
          <a:off x="0" y="0"/>
          <a:ext cx="0" cy="0"/>
          <a:chOff x="0" y="0"/>
          <a:chExt cx="0" cy="0"/>
        </a:xfrm>
      </p:grpSpPr>
      <p:sp>
        <p:nvSpPr>
          <p:cNvPr id="18" name="圆角矩形 17"/>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473482" y="310334"/>
            <a:ext cx="3441065"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Capital investment estimation</a:t>
            </a:r>
            <a:endParaRPr lang="en-US" altLang="zh-CN" dirty="0" smtClean="0">
              <a:solidFill>
                <a:schemeClr val="bg1"/>
              </a:solidFill>
              <a:latin typeface="微软雅黑" panose="020B0503020204020204" charset="-122"/>
              <a:ea typeface="微软雅黑" panose="020B0503020204020204" charset="-122"/>
            </a:endParaRPr>
          </a:p>
        </p:txBody>
      </p:sp>
      <p:sp>
        <p:nvSpPr>
          <p:cNvPr id="22" name="矩形 21"/>
          <p:cNvSpPr/>
          <p:nvPr/>
        </p:nvSpPr>
        <p:spPr>
          <a:xfrm>
            <a:off x="633077" y="125666"/>
            <a:ext cx="2494280" cy="737235"/>
          </a:xfrm>
          <a:prstGeom prst="rect">
            <a:avLst/>
          </a:prstGeom>
        </p:spPr>
        <p:txBody>
          <a:bodyPr wrap="none">
            <a:spAutoFit/>
          </a:bodyPr>
          <a:lstStyle/>
          <a:p>
            <a:pPr>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sz="2800" dirty="0" smtClean="0">
                <a:solidFill>
                  <a:srgbClr val="333464"/>
                </a:solidFill>
                <a:latin typeface="方正清刻本悦宋简体" panose="02000000000000000000" pitchFamily="2" charset="-122"/>
                <a:ea typeface="方正清刻本悦宋简体" panose="02000000000000000000" pitchFamily="2" charset="-122"/>
              </a:rPr>
              <a:t>资金投入估算</a:t>
            </a:r>
            <a:endParaRPr lang="zh-CN"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34" name="文本框 33"/>
          <p:cNvSpPr txBox="1"/>
          <p:nvPr/>
        </p:nvSpPr>
        <p:spPr>
          <a:xfrm>
            <a:off x="5173984" y="2275129"/>
            <a:ext cx="2416810" cy="767080"/>
          </a:xfrm>
          <a:prstGeom prst="rect">
            <a:avLst/>
          </a:prstGeom>
          <a:noFill/>
        </p:spPr>
        <p:txBody>
          <a:bodyPr wrap="none" lIns="91436" tIns="45718" rIns="91436" bIns="45718" rtlCol="0">
            <a:spAutoFit/>
          </a:bodyPr>
          <a:lstStyle/>
          <a:p>
            <a:r>
              <a:rPr lang="zh-CN" sz="4400" dirty="0">
                <a:solidFill>
                  <a:schemeClr val="tx1">
                    <a:lumMod val="75000"/>
                    <a:lumOff val="25000"/>
                  </a:schemeClr>
                </a:solidFill>
                <a:latin typeface="Segoe UI Semilight" panose="020B0402040204020203" pitchFamily="34" charset="0"/>
                <a:ea typeface="微软雅黑" panose="020B0503020204020204" charset="-122"/>
                <a:cs typeface="Segoe UI Semilight" panose="020B0402040204020203" pitchFamily="34" charset="0"/>
              </a:rPr>
              <a:t>费用估算</a:t>
            </a:r>
            <a:endParaRPr lang="zh-CN" sz="4400" dirty="0">
              <a:solidFill>
                <a:schemeClr val="tx1">
                  <a:lumMod val="75000"/>
                  <a:lumOff val="25000"/>
                </a:schemeClr>
              </a:solidFill>
              <a:latin typeface="Segoe UI Semilight" panose="020B0402040204020203" pitchFamily="34" charset="0"/>
              <a:ea typeface="微软雅黑" panose="020B0503020204020204" charset="-122"/>
              <a:cs typeface="Segoe UI Semilight" panose="020B0402040204020203" pitchFamily="34" charset="0"/>
            </a:endParaRPr>
          </a:p>
        </p:txBody>
      </p:sp>
      <p:sp>
        <p:nvSpPr>
          <p:cNvPr id="35" name="圆角矩形 34"/>
          <p:cNvSpPr/>
          <p:nvPr/>
        </p:nvSpPr>
        <p:spPr>
          <a:xfrm rot="10800000" flipV="1">
            <a:off x="3801839" y="2413655"/>
            <a:ext cx="1299872"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4000" b="1" dirty="0">
                <a:latin typeface="+mj-ea"/>
                <a:ea typeface="+mj-ea"/>
              </a:rPr>
              <a:t>1</a:t>
            </a:r>
            <a:endParaRPr lang="zh-CN" altLang="en-US" sz="4000" b="1" dirty="0">
              <a:latin typeface="+mj-ea"/>
              <a:ea typeface="+mj-ea"/>
            </a:endParaRPr>
          </a:p>
        </p:txBody>
      </p:sp>
      <p:sp>
        <p:nvSpPr>
          <p:cNvPr id="38" name="文本框 37"/>
          <p:cNvSpPr txBox="1"/>
          <p:nvPr/>
        </p:nvSpPr>
        <p:spPr>
          <a:xfrm>
            <a:off x="5173983" y="3526698"/>
            <a:ext cx="3534410" cy="767080"/>
          </a:xfrm>
          <a:prstGeom prst="rect">
            <a:avLst/>
          </a:prstGeom>
          <a:noFill/>
        </p:spPr>
        <p:txBody>
          <a:bodyPr wrap="none" lIns="91436" tIns="45718" rIns="91436" bIns="45718" rtlCol="0">
            <a:spAutoFit/>
          </a:bodyPr>
          <a:lstStyle/>
          <a:p>
            <a:r>
              <a:rPr lang="zh-CN" sz="4400" dirty="0">
                <a:solidFill>
                  <a:schemeClr val="tx1">
                    <a:lumMod val="75000"/>
                    <a:lumOff val="25000"/>
                  </a:schemeClr>
                </a:solidFill>
                <a:latin typeface="Segoe UI Semilight" panose="020B0402040204020203" pitchFamily="34" charset="0"/>
                <a:ea typeface="微软雅黑" panose="020B0503020204020204" charset="-122"/>
                <a:cs typeface="Segoe UI Semilight" panose="020B0402040204020203" pitchFamily="34" charset="0"/>
              </a:rPr>
              <a:t>营业收入估算</a:t>
            </a:r>
            <a:endParaRPr lang="zh-CN" sz="4400" dirty="0">
              <a:solidFill>
                <a:schemeClr val="tx1">
                  <a:lumMod val="75000"/>
                  <a:lumOff val="25000"/>
                </a:schemeClr>
              </a:solidFill>
              <a:latin typeface="Segoe UI Semilight" panose="020B0402040204020203" pitchFamily="34" charset="0"/>
              <a:ea typeface="微软雅黑" panose="020B0503020204020204" charset="-122"/>
              <a:cs typeface="Segoe UI Semilight" panose="020B0402040204020203" pitchFamily="34" charset="0"/>
            </a:endParaRPr>
          </a:p>
        </p:txBody>
      </p:sp>
      <p:sp>
        <p:nvSpPr>
          <p:cNvPr id="39" name="圆角矩形 38"/>
          <p:cNvSpPr/>
          <p:nvPr/>
        </p:nvSpPr>
        <p:spPr>
          <a:xfrm rot="10800000" flipV="1">
            <a:off x="3801699" y="3664686"/>
            <a:ext cx="1299872"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4000" dirty="0">
                <a:latin typeface="+mn-ea"/>
              </a:rPr>
              <a:t>2</a:t>
            </a:r>
            <a:endParaRPr lang="zh-CN" altLang="en-US" sz="4000" dirty="0">
              <a:latin typeface="+mn-ea"/>
            </a:endParaRPr>
          </a:p>
        </p:txBody>
      </p:sp>
      <p:sp>
        <p:nvSpPr>
          <p:cNvPr id="3" name="矩形 2"/>
          <p:cNvSpPr/>
          <p:nvPr/>
        </p:nvSpPr>
        <p:spPr>
          <a:xfrm>
            <a:off x="3504131" y="252859"/>
            <a:ext cx="8718351" cy="484285"/>
          </a:xfrm>
          <a:prstGeom prst="rect">
            <a:avLst/>
          </a:prstGeom>
          <a:gradFill>
            <a:gsLst>
              <a:gs pos="78000">
                <a:srgbClr val="333464"/>
              </a:gs>
              <a:gs pos="0">
                <a:schemeClr val="accent1">
                  <a:lumMod val="5000"/>
                  <a:lumOff val="95000"/>
                  <a:alpha val="0"/>
                </a:schemeClr>
              </a:gs>
              <a:gs pos="100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 name="矩形 5"/>
          <p:cNvSpPr/>
          <p:nvPr/>
        </p:nvSpPr>
        <p:spPr>
          <a:xfrm>
            <a:off x="3503962" y="310334"/>
            <a:ext cx="3104515" cy="367030"/>
          </a:xfrm>
          <a:prstGeom prst="rect">
            <a:avLst/>
          </a:prstGeom>
        </p:spPr>
        <p:txBody>
          <a:bodyPr wrap="none" lIns="91436" tIns="45718" rIns="91436" bIns="45718">
            <a:spAutoFit/>
          </a:bodyPr>
          <a:p>
            <a:pPr algn="ctr"/>
            <a:r>
              <a:rPr lang="en-US" altLang="zh-CN" dirty="0" smtClean="0">
                <a:solidFill>
                  <a:schemeClr val="bg1"/>
                </a:solidFill>
                <a:latin typeface="微软雅黑" panose="020B0503020204020204" charset="-122"/>
                <a:ea typeface="微软雅黑" panose="020B0503020204020204" charset="-122"/>
              </a:rPr>
              <a:t>INVESTMENT ESTIMATION</a:t>
            </a:r>
            <a:endParaRPr lang="en-US" altLang="zh-CN" dirty="0" smtClean="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dkDnDiag">
          <a:fgClr>
            <a:schemeClr val="bg1"/>
          </a:fgClr>
          <a:bgClr>
            <a:srgbClr val="F2F2F2"/>
          </a:bgClr>
        </a:pattFill>
        <a:effectLst/>
      </p:bgPr>
    </p:bg>
    <p:spTree>
      <p:nvGrpSpPr>
        <p:cNvPr id="1" name=""/>
        <p:cNvGrpSpPr/>
        <p:nvPr/>
      </p:nvGrpSpPr>
      <p:grpSpPr>
        <a:xfrm>
          <a:off x="0" y="0"/>
          <a:ext cx="0" cy="0"/>
          <a:chOff x="0" y="0"/>
          <a:chExt cx="0" cy="0"/>
        </a:xfrm>
      </p:grpSpPr>
      <p:sp>
        <p:nvSpPr>
          <p:cNvPr id="18" name="圆角矩形 17"/>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490309" y="310334"/>
            <a:ext cx="1673860"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Cost estimate</a:t>
            </a:r>
            <a:endParaRPr lang="en-US" altLang="zh-CN" dirty="0" smtClean="0">
              <a:solidFill>
                <a:schemeClr val="bg1"/>
              </a:solidFill>
              <a:latin typeface="微软雅黑" panose="020B0503020204020204" charset="-122"/>
              <a:ea typeface="微软雅黑" panose="020B0503020204020204" charset="-122"/>
            </a:endParaRPr>
          </a:p>
        </p:txBody>
      </p:sp>
      <p:sp>
        <p:nvSpPr>
          <p:cNvPr id="22" name="矩形 21"/>
          <p:cNvSpPr/>
          <p:nvPr/>
        </p:nvSpPr>
        <p:spPr>
          <a:xfrm>
            <a:off x="633077" y="125666"/>
            <a:ext cx="1783080" cy="737235"/>
          </a:xfrm>
          <a:prstGeom prst="rect">
            <a:avLst/>
          </a:prstGeom>
        </p:spPr>
        <p:txBody>
          <a:bodyPr wrap="none">
            <a:spAutoFit/>
          </a:bodyPr>
          <a:lstStyle/>
          <a:p>
            <a:pPr>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333464"/>
                </a:solidFill>
                <a:latin typeface="方正清刻本悦宋简体" panose="02000000000000000000" pitchFamily="2" charset="-122"/>
                <a:ea typeface="方正清刻本悦宋简体" panose="02000000000000000000" pitchFamily="2" charset="-122"/>
              </a:rPr>
              <a:t>费用估算</a:t>
            </a:r>
            <a:endParaRPr lang="zh-CN" altLang="en-US" sz="2800" dirty="0" smtClean="0">
              <a:solidFill>
                <a:srgbClr val="333464"/>
              </a:solidFill>
              <a:latin typeface="方正清刻本悦宋简体" panose="02000000000000000000" pitchFamily="2" charset="-122"/>
              <a:ea typeface="方正清刻本悦宋简体" panose="02000000000000000000" pitchFamily="2" charset="-122"/>
            </a:endParaRPr>
          </a:p>
        </p:txBody>
      </p:sp>
      <p:grpSp>
        <p:nvGrpSpPr>
          <p:cNvPr id="23" name="组合 22"/>
          <p:cNvGrpSpPr/>
          <p:nvPr/>
        </p:nvGrpSpPr>
        <p:grpSpPr>
          <a:xfrm>
            <a:off x="1112595" y="2839549"/>
            <a:ext cx="1842896" cy="1742800"/>
            <a:chOff x="1017962" y="1558577"/>
            <a:chExt cx="2207996" cy="2088070"/>
          </a:xfrm>
          <a:solidFill>
            <a:srgbClr val="333464"/>
          </a:solidFill>
        </p:grpSpPr>
        <p:sp>
          <p:nvSpPr>
            <p:cNvPr id="24" name="等腰三角形 23"/>
            <p:cNvSpPr/>
            <p:nvPr/>
          </p:nvSpPr>
          <p:spPr>
            <a:xfrm>
              <a:off x="1017962"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25" name="等腰三角形 24"/>
            <p:cNvSpPr/>
            <p:nvPr/>
          </p:nvSpPr>
          <p:spPr>
            <a:xfrm>
              <a:off x="1017962"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6" name="组合 25"/>
          <p:cNvGrpSpPr/>
          <p:nvPr/>
        </p:nvGrpSpPr>
        <p:grpSpPr>
          <a:xfrm flipV="1">
            <a:off x="7226535" y="3081275"/>
            <a:ext cx="1842896" cy="1742800"/>
            <a:chOff x="8997271" y="1558577"/>
            <a:chExt cx="2207996" cy="2088070"/>
          </a:xfrm>
          <a:solidFill>
            <a:srgbClr val="333464"/>
          </a:solidFill>
        </p:grpSpPr>
        <p:sp>
          <p:nvSpPr>
            <p:cNvPr id="27" name="等腰三角形 26"/>
            <p:cNvSpPr/>
            <p:nvPr/>
          </p:nvSpPr>
          <p:spPr>
            <a:xfrm>
              <a:off x="8997271"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28" name="等腰三角形 27"/>
            <p:cNvSpPr/>
            <p:nvPr/>
          </p:nvSpPr>
          <p:spPr>
            <a:xfrm>
              <a:off x="8997271"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9" name="组合 28"/>
          <p:cNvGrpSpPr/>
          <p:nvPr/>
        </p:nvGrpSpPr>
        <p:grpSpPr>
          <a:xfrm flipV="1">
            <a:off x="3064540" y="3082312"/>
            <a:ext cx="1842896" cy="1742800"/>
            <a:chOff x="3467180" y="3932342"/>
            <a:chExt cx="2207996" cy="2088070"/>
          </a:xfrm>
          <a:solidFill>
            <a:srgbClr val="333464"/>
          </a:solidFill>
        </p:grpSpPr>
        <p:sp>
          <p:nvSpPr>
            <p:cNvPr id="30" name="等腰三角形 29"/>
            <p:cNvSpPr/>
            <p:nvPr/>
          </p:nvSpPr>
          <p:spPr>
            <a:xfrm>
              <a:off x="3467180"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1" name="等腰三角形 30"/>
            <p:cNvSpPr/>
            <p:nvPr/>
          </p:nvSpPr>
          <p:spPr>
            <a:xfrm>
              <a:off x="3467180"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32" name="组合 31"/>
          <p:cNvGrpSpPr/>
          <p:nvPr/>
        </p:nvGrpSpPr>
        <p:grpSpPr>
          <a:xfrm>
            <a:off x="5145537" y="2839549"/>
            <a:ext cx="1842896" cy="1742800"/>
            <a:chOff x="6614571" y="3932342"/>
            <a:chExt cx="2207996" cy="2088070"/>
          </a:xfrm>
          <a:solidFill>
            <a:srgbClr val="333464"/>
          </a:solidFill>
        </p:grpSpPr>
        <p:sp>
          <p:nvSpPr>
            <p:cNvPr id="43" name="等腰三角形 42"/>
            <p:cNvSpPr/>
            <p:nvPr/>
          </p:nvSpPr>
          <p:spPr>
            <a:xfrm>
              <a:off x="6614571" y="4116967"/>
              <a:ext cx="2207996" cy="1903445"/>
            </a:xfrm>
            <a:prstGeom prst="triangl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44" name="等腰三角形 43"/>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45" name="组合 44"/>
          <p:cNvGrpSpPr/>
          <p:nvPr/>
        </p:nvGrpSpPr>
        <p:grpSpPr>
          <a:xfrm>
            <a:off x="9261719" y="2839549"/>
            <a:ext cx="1842896" cy="1742800"/>
            <a:chOff x="6614571" y="3932342"/>
            <a:chExt cx="2207996" cy="2088070"/>
          </a:xfrm>
          <a:solidFill>
            <a:srgbClr val="333464"/>
          </a:solidFill>
        </p:grpSpPr>
        <p:sp>
          <p:nvSpPr>
            <p:cNvPr id="46" name="等腰三角形 45"/>
            <p:cNvSpPr/>
            <p:nvPr/>
          </p:nvSpPr>
          <p:spPr>
            <a:xfrm>
              <a:off x="6614571"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47" name="等腰三角形 46"/>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sp>
        <p:nvSpPr>
          <p:cNvPr id="48" name="Freeform 70"/>
          <p:cNvSpPr>
            <a:spLocks noEditPoints="1"/>
          </p:cNvSpPr>
          <p:nvPr/>
        </p:nvSpPr>
        <p:spPr bwMode="auto">
          <a:xfrm>
            <a:off x="1798418" y="3633901"/>
            <a:ext cx="471249" cy="319812"/>
          </a:xfrm>
          <a:custGeom>
            <a:avLst/>
            <a:gdLst>
              <a:gd name="T0" fmla="*/ 157 w 200"/>
              <a:gd name="T1" fmla="*/ 0 h 136"/>
              <a:gd name="T2" fmla="*/ 44 w 200"/>
              <a:gd name="T3" fmla="*/ 0 h 136"/>
              <a:gd name="T4" fmla="*/ 0 w 200"/>
              <a:gd name="T5" fmla="*/ 48 h 136"/>
              <a:gd name="T6" fmla="*/ 0 w 200"/>
              <a:gd name="T7" fmla="*/ 136 h 136"/>
              <a:gd name="T8" fmla="*/ 200 w 200"/>
              <a:gd name="T9" fmla="*/ 136 h 136"/>
              <a:gd name="T10" fmla="*/ 200 w 200"/>
              <a:gd name="T11" fmla="*/ 48 h 136"/>
              <a:gd name="T12" fmla="*/ 157 w 200"/>
              <a:gd name="T13" fmla="*/ 0 h 136"/>
              <a:gd name="T14" fmla="*/ 48 w 200"/>
              <a:gd name="T15" fmla="*/ 8 h 136"/>
              <a:gd name="T16" fmla="*/ 153 w 200"/>
              <a:gd name="T17" fmla="*/ 8 h 136"/>
              <a:gd name="T18" fmla="*/ 190 w 200"/>
              <a:gd name="T19" fmla="*/ 48 h 136"/>
              <a:gd name="T20" fmla="*/ 128 w 200"/>
              <a:gd name="T21" fmla="*/ 48 h 136"/>
              <a:gd name="T22" fmla="*/ 100 w 200"/>
              <a:gd name="T23" fmla="*/ 75 h 136"/>
              <a:gd name="T24" fmla="*/ 72 w 200"/>
              <a:gd name="T25" fmla="*/ 48 h 136"/>
              <a:gd name="T26" fmla="*/ 11 w 200"/>
              <a:gd name="T27" fmla="*/ 48 h 136"/>
              <a:gd name="T28" fmla="*/ 48 w 200"/>
              <a:gd name="T29"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36">
                <a:moveTo>
                  <a:pt x="157" y="0"/>
                </a:moveTo>
                <a:cubicBezTo>
                  <a:pt x="44" y="0"/>
                  <a:pt x="44" y="0"/>
                  <a:pt x="44" y="0"/>
                </a:cubicBezTo>
                <a:cubicBezTo>
                  <a:pt x="0" y="48"/>
                  <a:pt x="0" y="48"/>
                  <a:pt x="0" y="48"/>
                </a:cubicBezTo>
                <a:cubicBezTo>
                  <a:pt x="0" y="136"/>
                  <a:pt x="0" y="136"/>
                  <a:pt x="0" y="136"/>
                </a:cubicBezTo>
                <a:cubicBezTo>
                  <a:pt x="200" y="136"/>
                  <a:pt x="200" y="136"/>
                  <a:pt x="200" y="136"/>
                </a:cubicBezTo>
                <a:cubicBezTo>
                  <a:pt x="200" y="48"/>
                  <a:pt x="200" y="48"/>
                  <a:pt x="200" y="48"/>
                </a:cubicBezTo>
                <a:lnTo>
                  <a:pt x="157" y="0"/>
                </a:lnTo>
                <a:close/>
                <a:moveTo>
                  <a:pt x="48" y="8"/>
                </a:moveTo>
                <a:cubicBezTo>
                  <a:pt x="153" y="8"/>
                  <a:pt x="153" y="8"/>
                  <a:pt x="153" y="8"/>
                </a:cubicBezTo>
                <a:cubicBezTo>
                  <a:pt x="190" y="48"/>
                  <a:pt x="190" y="48"/>
                  <a:pt x="190" y="48"/>
                </a:cubicBezTo>
                <a:cubicBezTo>
                  <a:pt x="128" y="48"/>
                  <a:pt x="128" y="48"/>
                  <a:pt x="128" y="48"/>
                </a:cubicBezTo>
                <a:cubicBezTo>
                  <a:pt x="128" y="63"/>
                  <a:pt x="115" y="75"/>
                  <a:pt x="100" y="75"/>
                </a:cubicBezTo>
                <a:cubicBezTo>
                  <a:pt x="85" y="75"/>
                  <a:pt x="72" y="63"/>
                  <a:pt x="72" y="48"/>
                </a:cubicBezTo>
                <a:cubicBezTo>
                  <a:pt x="11" y="48"/>
                  <a:pt x="11" y="48"/>
                  <a:pt x="11" y="48"/>
                </a:cubicBezTo>
                <a:lnTo>
                  <a:pt x="48"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lstStyle/>
          <a:p>
            <a:pPr>
              <a:lnSpc>
                <a:spcPct val="130000"/>
              </a:lnSpc>
            </a:pPr>
            <a:endParaRPr lang="zh-CN" altLang="en-US"/>
          </a:p>
        </p:txBody>
      </p:sp>
      <p:sp>
        <p:nvSpPr>
          <p:cNvPr id="49" name="Freeform 121"/>
          <p:cNvSpPr/>
          <p:nvPr/>
        </p:nvSpPr>
        <p:spPr bwMode="auto">
          <a:xfrm>
            <a:off x="3750365" y="3553870"/>
            <a:ext cx="471249" cy="43339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lstStyle/>
          <a:p>
            <a:pPr>
              <a:lnSpc>
                <a:spcPct val="130000"/>
              </a:lnSpc>
            </a:pPr>
            <a:endParaRPr lang="zh-CN" altLang="en-US"/>
          </a:p>
        </p:txBody>
      </p:sp>
      <p:cxnSp>
        <p:nvCxnSpPr>
          <p:cNvPr id="51" name="直接连接符 50"/>
          <p:cNvCxnSpPr/>
          <p:nvPr/>
        </p:nvCxnSpPr>
        <p:spPr>
          <a:xfrm flipH="1">
            <a:off x="1112596"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59838" y="482435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9338750"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Freeform 25"/>
          <p:cNvSpPr>
            <a:spLocks noEditPoints="1"/>
          </p:cNvSpPr>
          <p:nvPr/>
        </p:nvSpPr>
        <p:spPr bwMode="auto">
          <a:xfrm>
            <a:off x="5860131" y="3595855"/>
            <a:ext cx="433868" cy="433868"/>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64 w 192"/>
              <a:gd name="T11" fmla="*/ 152 h 192"/>
              <a:gd name="T12" fmla="*/ 122 w 192"/>
              <a:gd name="T13" fmla="*/ 137 h 192"/>
              <a:gd name="T14" fmla="*/ 121 w 192"/>
              <a:gd name="T15" fmla="*/ 133 h 192"/>
              <a:gd name="T16" fmla="*/ 124 w 192"/>
              <a:gd name="T17" fmla="*/ 122 h 192"/>
              <a:gd name="T18" fmla="*/ 128 w 192"/>
              <a:gd name="T19" fmla="*/ 107 h 192"/>
              <a:gd name="T20" fmla="*/ 134 w 192"/>
              <a:gd name="T21" fmla="*/ 92 h 192"/>
              <a:gd name="T22" fmla="*/ 134 w 192"/>
              <a:gd name="T23" fmla="*/ 79 h 192"/>
              <a:gd name="T24" fmla="*/ 134 w 192"/>
              <a:gd name="T25" fmla="*/ 78 h 192"/>
              <a:gd name="T26" fmla="*/ 135 w 192"/>
              <a:gd name="T27" fmla="*/ 60 h 192"/>
              <a:gd name="T28" fmla="*/ 128 w 192"/>
              <a:gd name="T29" fmla="*/ 37 h 192"/>
              <a:gd name="T30" fmla="*/ 101 w 192"/>
              <a:gd name="T31" fmla="*/ 24 h 192"/>
              <a:gd name="T32" fmla="*/ 93 w 192"/>
              <a:gd name="T33" fmla="*/ 24 h 192"/>
              <a:gd name="T34" fmla="*/ 66 w 192"/>
              <a:gd name="T35" fmla="*/ 37 h 192"/>
              <a:gd name="T36" fmla="*/ 59 w 192"/>
              <a:gd name="T37" fmla="*/ 60 h 192"/>
              <a:gd name="T38" fmla="*/ 61 w 192"/>
              <a:gd name="T39" fmla="*/ 78 h 192"/>
              <a:gd name="T40" fmla="*/ 60 w 192"/>
              <a:gd name="T41" fmla="*/ 79 h 192"/>
              <a:gd name="T42" fmla="*/ 60 w 192"/>
              <a:gd name="T43" fmla="*/ 92 h 192"/>
              <a:gd name="T44" fmla="*/ 67 w 192"/>
              <a:gd name="T45" fmla="*/ 107 h 192"/>
              <a:gd name="T46" fmla="*/ 71 w 192"/>
              <a:gd name="T47" fmla="*/ 122 h 192"/>
              <a:gd name="T48" fmla="*/ 73 w 192"/>
              <a:gd name="T49" fmla="*/ 133 h 192"/>
              <a:gd name="T50" fmla="*/ 71 w 192"/>
              <a:gd name="T51" fmla="*/ 138 h 192"/>
              <a:gd name="T52" fmla="*/ 29 w 192"/>
              <a:gd name="T53" fmla="*/ 153 h 192"/>
              <a:gd name="T54" fmla="*/ 8 w 192"/>
              <a:gd name="T55" fmla="*/ 96 h 192"/>
              <a:gd name="T56" fmla="*/ 96 w 192"/>
              <a:gd name="T57" fmla="*/ 8 h 192"/>
              <a:gd name="T58" fmla="*/ 184 w 192"/>
              <a:gd name="T59" fmla="*/ 96 h 192"/>
              <a:gd name="T60" fmla="*/ 164 w 192"/>
              <a:gd name="T61"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64" y="152"/>
                </a:moveTo>
                <a:cubicBezTo>
                  <a:pt x="155" y="148"/>
                  <a:pt x="135" y="141"/>
                  <a:pt x="122" y="137"/>
                </a:cubicBezTo>
                <a:cubicBezTo>
                  <a:pt x="121" y="137"/>
                  <a:pt x="121" y="137"/>
                  <a:pt x="121" y="133"/>
                </a:cubicBezTo>
                <a:cubicBezTo>
                  <a:pt x="121" y="129"/>
                  <a:pt x="122" y="125"/>
                  <a:pt x="124" y="122"/>
                </a:cubicBezTo>
                <a:cubicBezTo>
                  <a:pt x="125" y="118"/>
                  <a:pt x="127" y="112"/>
                  <a:pt x="128" y="107"/>
                </a:cubicBezTo>
                <a:cubicBezTo>
                  <a:pt x="130" y="105"/>
                  <a:pt x="132" y="100"/>
                  <a:pt x="134" y="92"/>
                </a:cubicBezTo>
                <a:cubicBezTo>
                  <a:pt x="136" y="85"/>
                  <a:pt x="135" y="82"/>
                  <a:pt x="134" y="79"/>
                </a:cubicBezTo>
                <a:cubicBezTo>
                  <a:pt x="134" y="79"/>
                  <a:pt x="134" y="79"/>
                  <a:pt x="134" y="78"/>
                </a:cubicBezTo>
                <a:cubicBezTo>
                  <a:pt x="133" y="77"/>
                  <a:pt x="134" y="68"/>
                  <a:pt x="135" y="60"/>
                </a:cubicBezTo>
                <a:cubicBezTo>
                  <a:pt x="136" y="56"/>
                  <a:pt x="135" y="45"/>
                  <a:pt x="128" y="37"/>
                </a:cubicBezTo>
                <a:cubicBezTo>
                  <a:pt x="124" y="31"/>
                  <a:pt x="116" y="25"/>
                  <a:pt x="101" y="24"/>
                </a:cubicBezTo>
                <a:cubicBezTo>
                  <a:pt x="93" y="24"/>
                  <a:pt x="93" y="24"/>
                  <a:pt x="93" y="24"/>
                </a:cubicBezTo>
                <a:cubicBezTo>
                  <a:pt x="79" y="25"/>
                  <a:pt x="70" y="31"/>
                  <a:pt x="66" y="37"/>
                </a:cubicBezTo>
                <a:cubicBezTo>
                  <a:pt x="60" y="45"/>
                  <a:pt x="58" y="56"/>
                  <a:pt x="59" y="60"/>
                </a:cubicBezTo>
                <a:cubicBezTo>
                  <a:pt x="61" y="68"/>
                  <a:pt x="61" y="77"/>
                  <a:pt x="61" y="78"/>
                </a:cubicBezTo>
                <a:cubicBezTo>
                  <a:pt x="61" y="79"/>
                  <a:pt x="61" y="79"/>
                  <a:pt x="60" y="79"/>
                </a:cubicBezTo>
                <a:cubicBezTo>
                  <a:pt x="60" y="82"/>
                  <a:pt x="59" y="85"/>
                  <a:pt x="60" y="92"/>
                </a:cubicBezTo>
                <a:cubicBezTo>
                  <a:pt x="62" y="100"/>
                  <a:pt x="65" y="105"/>
                  <a:pt x="67" y="107"/>
                </a:cubicBezTo>
                <a:cubicBezTo>
                  <a:pt x="67" y="112"/>
                  <a:pt x="69" y="118"/>
                  <a:pt x="71" y="122"/>
                </a:cubicBezTo>
                <a:cubicBezTo>
                  <a:pt x="72" y="124"/>
                  <a:pt x="73" y="128"/>
                  <a:pt x="73" y="133"/>
                </a:cubicBezTo>
                <a:cubicBezTo>
                  <a:pt x="73" y="137"/>
                  <a:pt x="72" y="137"/>
                  <a:pt x="71" y="138"/>
                </a:cubicBezTo>
                <a:cubicBezTo>
                  <a:pt x="58" y="142"/>
                  <a:pt x="37" y="149"/>
                  <a:pt x="29" y="153"/>
                </a:cubicBezTo>
                <a:cubicBezTo>
                  <a:pt x="16" y="137"/>
                  <a:pt x="8" y="117"/>
                  <a:pt x="8" y="96"/>
                </a:cubicBezTo>
                <a:cubicBezTo>
                  <a:pt x="8" y="47"/>
                  <a:pt x="48" y="8"/>
                  <a:pt x="96" y="8"/>
                </a:cubicBezTo>
                <a:cubicBezTo>
                  <a:pt x="145" y="8"/>
                  <a:pt x="184" y="47"/>
                  <a:pt x="184" y="96"/>
                </a:cubicBezTo>
                <a:cubicBezTo>
                  <a:pt x="184" y="117"/>
                  <a:pt x="177" y="137"/>
                  <a:pt x="164" y="1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pPr>
              <a:lnSpc>
                <a:spcPct val="130000"/>
              </a:lnSpc>
            </a:pPr>
            <a:endParaRPr lang="zh-CN" altLang="en-US"/>
          </a:p>
        </p:txBody>
      </p:sp>
      <p:grpSp>
        <p:nvGrpSpPr>
          <p:cNvPr id="66" name="组合 65"/>
          <p:cNvGrpSpPr/>
          <p:nvPr/>
        </p:nvGrpSpPr>
        <p:grpSpPr>
          <a:xfrm>
            <a:off x="7921970" y="3544553"/>
            <a:ext cx="452025" cy="452025"/>
            <a:chOff x="413379" y="7611656"/>
            <a:chExt cx="452025" cy="452025"/>
          </a:xfrm>
        </p:grpSpPr>
        <p:sp>
          <p:nvSpPr>
            <p:cNvPr id="67" name="Freeform 28"/>
            <p:cNvSpPr>
              <a:spLocks noEditPoints="1"/>
            </p:cNvSpPr>
            <p:nvPr/>
          </p:nvSpPr>
          <p:spPr bwMode="auto">
            <a:xfrm>
              <a:off x="413379" y="7611656"/>
              <a:ext cx="452025" cy="452025"/>
            </a:xfrm>
            <a:custGeom>
              <a:avLst/>
              <a:gdLst>
                <a:gd name="T0" fmla="*/ 100 w 200"/>
                <a:gd name="T1" fmla="*/ 0 h 200"/>
                <a:gd name="T2" fmla="*/ 100 w 200"/>
                <a:gd name="T3" fmla="*/ 0 h 200"/>
                <a:gd name="T4" fmla="*/ 100 w 200"/>
                <a:gd name="T5" fmla="*/ 0 h 200"/>
                <a:gd name="T6" fmla="*/ 100 w 200"/>
                <a:gd name="T7" fmla="*/ 0 h 200"/>
                <a:gd name="T8" fmla="*/ 0 w 200"/>
                <a:gd name="T9" fmla="*/ 100 h 200"/>
                <a:gd name="T10" fmla="*/ 100 w 200"/>
                <a:gd name="T11" fmla="*/ 200 h 200"/>
                <a:gd name="T12" fmla="*/ 100 w 200"/>
                <a:gd name="T13" fmla="*/ 200 h 200"/>
                <a:gd name="T14" fmla="*/ 100 w 200"/>
                <a:gd name="T15" fmla="*/ 200 h 200"/>
                <a:gd name="T16" fmla="*/ 100 w 200"/>
                <a:gd name="T17" fmla="*/ 200 h 200"/>
                <a:gd name="T18" fmla="*/ 200 w 200"/>
                <a:gd name="T19" fmla="*/ 100 h 200"/>
                <a:gd name="T20" fmla="*/ 100 w 200"/>
                <a:gd name="T21" fmla="*/ 0 h 200"/>
                <a:gd name="T22" fmla="*/ 100 w 200"/>
                <a:gd name="T23" fmla="*/ 192 h 200"/>
                <a:gd name="T24" fmla="*/ 100 w 200"/>
                <a:gd name="T25" fmla="*/ 192 h 200"/>
                <a:gd name="T26" fmla="*/ 100 w 200"/>
                <a:gd name="T27" fmla="*/ 192 h 200"/>
                <a:gd name="T28" fmla="*/ 100 w 200"/>
                <a:gd name="T29" fmla="*/ 192 h 200"/>
                <a:gd name="T30" fmla="*/ 8 w 200"/>
                <a:gd name="T31" fmla="*/ 100 h 200"/>
                <a:gd name="T32" fmla="*/ 100 w 200"/>
                <a:gd name="T33" fmla="*/ 8 h 200"/>
                <a:gd name="T34" fmla="*/ 100 w 200"/>
                <a:gd name="T35" fmla="*/ 8 h 200"/>
                <a:gd name="T36" fmla="*/ 100 w 200"/>
                <a:gd name="T37" fmla="*/ 8 h 200"/>
                <a:gd name="T38" fmla="*/ 100 w 200"/>
                <a:gd name="T39" fmla="*/ 8 h 200"/>
                <a:gd name="T40" fmla="*/ 192 w 200"/>
                <a:gd name="T41" fmla="*/ 100 h 200"/>
                <a:gd name="T42" fmla="*/ 100 w 200"/>
                <a:gd name="T43"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5"/>
                    <a:pt x="0" y="100"/>
                  </a:cubicBezTo>
                  <a:cubicBezTo>
                    <a:pt x="0" y="155"/>
                    <a:pt x="45" y="200"/>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5"/>
                    <a:pt x="156" y="0"/>
                    <a:pt x="100" y="0"/>
                  </a:cubicBezTo>
                  <a:close/>
                  <a:moveTo>
                    <a:pt x="100" y="192"/>
                  </a:moveTo>
                  <a:cubicBezTo>
                    <a:pt x="100" y="192"/>
                    <a:pt x="100" y="192"/>
                    <a:pt x="100" y="192"/>
                  </a:cubicBezTo>
                  <a:cubicBezTo>
                    <a:pt x="100" y="192"/>
                    <a:pt x="100" y="192"/>
                    <a:pt x="100" y="192"/>
                  </a:cubicBezTo>
                  <a:cubicBezTo>
                    <a:pt x="100" y="192"/>
                    <a:pt x="100" y="192"/>
                    <a:pt x="100" y="192"/>
                  </a:cubicBezTo>
                  <a:cubicBezTo>
                    <a:pt x="50" y="192"/>
                    <a:pt x="8" y="151"/>
                    <a:pt x="8" y="100"/>
                  </a:cubicBezTo>
                  <a:cubicBezTo>
                    <a:pt x="8" y="49"/>
                    <a:pt x="50" y="8"/>
                    <a:pt x="100" y="8"/>
                  </a:cubicBezTo>
                  <a:cubicBezTo>
                    <a:pt x="100" y="8"/>
                    <a:pt x="100" y="8"/>
                    <a:pt x="100" y="8"/>
                  </a:cubicBezTo>
                  <a:cubicBezTo>
                    <a:pt x="100" y="8"/>
                    <a:pt x="100" y="8"/>
                    <a:pt x="100" y="8"/>
                  </a:cubicBezTo>
                  <a:cubicBezTo>
                    <a:pt x="100" y="8"/>
                    <a:pt x="100" y="8"/>
                    <a:pt x="100" y="8"/>
                  </a:cubicBezTo>
                  <a:cubicBezTo>
                    <a:pt x="151" y="8"/>
                    <a:pt x="192" y="49"/>
                    <a:pt x="192" y="100"/>
                  </a:cubicBezTo>
                  <a:cubicBezTo>
                    <a:pt x="192" y="151"/>
                    <a:pt x="151" y="192"/>
                    <a:pt x="100" y="1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8" name="Freeform 29"/>
            <p:cNvSpPr/>
            <p:nvPr/>
          </p:nvSpPr>
          <p:spPr bwMode="auto">
            <a:xfrm>
              <a:off x="648470" y="7745447"/>
              <a:ext cx="74541" cy="83142"/>
            </a:xfrm>
            <a:custGeom>
              <a:avLst/>
              <a:gdLst>
                <a:gd name="T0" fmla="*/ 28 w 33"/>
                <a:gd name="T1" fmla="*/ 0 h 37"/>
                <a:gd name="T2" fmla="*/ 0 w 33"/>
                <a:gd name="T3" fmla="*/ 4 h 37"/>
                <a:gd name="T4" fmla="*/ 0 w 33"/>
                <a:gd name="T5" fmla="*/ 37 h 37"/>
                <a:gd name="T6" fmla="*/ 33 w 33"/>
                <a:gd name="T7" fmla="*/ 37 h 37"/>
                <a:gd name="T8" fmla="*/ 28 w 33"/>
                <a:gd name="T9" fmla="*/ 0 h 37"/>
              </a:gdLst>
              <a:ahLst/>
              <a:cxnLst>
                <a:cxn ang="0">
                  <a:pos x="T0" y="T1"/>
                </a:cxn>
                <a:cxn ang="0">
                  <a:pos x="T2" y="T3"/>
                </a:cxn>
                <a:cxn ang="0">
                  <a:pos x="T4" y="T5"/>
                </a:cxn>
                <a:cxn ang="0">
                  <a:pos x="T6" y="T7"/>
                </a:cxn>
                <a:cxn ang="0">
                  <a:pos x="T8" y="T9"/>
                </a:cxn>
              </a:cxnLst>
              <a:rect l="0" t="0" r="r" b="b"/>
              <a:pathLst>
                <a:path w="33" h="37">
                  <a:moveTo>
                    <a:pt x="28" y="0"/>
                  </a:moveTo>
                  <a:cubicBezTo>
                    <a:pt x="19" y="3"/>
                    <a:pt x="10" y="4"/>
                    <a:pt x="0" y="4"/>
                  </a:cubicBezTo>
                  <a:cubicBezTo>
                    <a:pt x="0" y="37"/>
                    <a:pt x="0" y="37"/>
                    <a:pt x="0" y="37"/>
                  </a:cubicBezTo>
                  <a:cubicBezTo>
                    <a:pt x="33" y="37"/>
                    <a:pt x="33" y="37"/>
                    <a:pt x="33" y="37"/>
                  </a:cubicBezTo>
                  <a:cubicBezTo>
                    <a:pt x="33" y="23"/>
                    <a:pt x="31" y="11"/>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9" name="Freeform 30"/>
            <p:cNvSpPr/>
            <p:nvPr/>
          </p:nvSpPr>
          <p:spPr bwMode="auto">
            <a:xfrm>
              <a:off x="648470" y="7649882"/>
              <a:ext cx="58295" cy="88876"/>
            </a:xfrm>
            <a:custGeom>
              <a:avLst/>
              <a:gdLst>
                <a:gd name="T0" fmla="*/ 0 w 26"/>
                <a:gd name="T1" fmla="*/ 0 h 39"/>
                <a:gd name="T2" fmla="*/ 0 w 26"/>
                <a:gd name="T3" fmla="*/ 39 h 39"/>
                <a:gd name="T4" fmla="*/ 26 w 26"/>
                <a:gd name="T5" fmla="*/ 35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9" y="39"/>
                    <a:pt x="18" y="37"/>
                    <a:pt x="26" y="35"/>
                  </a:cubicBezTo>
                  <a:cubicBezTo>
                    <a:pt x="20" y="15"/>
                    <a:pt x="10"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0" name="Freeform 31"/>
            <p:cNvSpPr/>
            <p:nvPr/>
          </p:nvSpPr>
          <p:spPr bwMode="auto">
            <a:xfrm>
              <a:off x="571062" y="7647970"/>
              <a:ext cx="59250" cy="90787"/>
            </a:xfrm>
            <a:custGeom>
              <a:avLst/>
              <a:gdLst>
                <a:gd name="T0" fmla="*/ 0 w 26"/>
                <a:gd name="T1" fmla="*/ 36 h 40"/>
                <a:gd name="T2" fmla="*/ 26 w 26"/>
                <a:gd name="T3" fmla="*/ 40 h 40"/>
                <a:gd name="T4" fmla="*/ 26 w 26"/>
                <a:gd name="T5" fmla="*/ 0 h 40"/>
                <a:gd name="T6" fmla="*/ 0 w 26"/>
                <a:gd name="T7" fmla="*/ 36 h 40"/>
              </a:gdLst>
              <a:ahLst/>
              <a:cxnLst>
                <a:cxn ang="0">
                  <a:pos x="T0" y="T1"/>
                </a:cxn>
                <a:cxn ang="0">
                  <a:pos x="T2" y="T3"/>
                </a:cxn>
                <a:cxn ang="0">
                  <a:pos x="T4" y="T5"/>
                </a:cxn>
                <a:cxn ang="0">
                  <a:pos x="T6" y="T7"/>
                </a:cxn>
              </a:cxnLst>
              <a:rect l="0" t="0" r="r" b="b"/>
              <a:pathLst>
                <a:path w="26" h="40">
                  <a:moveTo>
                    <a:pt x="0" y="36"/>
                  </a:moveTo>
                  <a:cubicBezTo>
                    <a:pt x="9" y="38"/>
                    <a:pt x="17" y="40"/>
                    <a:pt x="26" y="40"/>
                  </a:cubicBezTo>
                  <a:cubicBezTo>
                    <a:pt x="26" y="0"/>
                    <a:pt x="26" y="0"/>
                    <a:pt x="26" y="0"/>
                  </a:cubicBezTo>
                  <a:cubicBezTo>
                    <a:pt x="17" y="3"/>
                    <a:pt x="7" y="16"/>
                    <a:pt x="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1" name="Freeform 32"/>
            <p:cNvSpPr/>
            <p:nvPr/>
          </p:nvSpPr>
          <p:spPr bwMode="auto">
            <a:xfrm>
              <a:off x="684786" y="7652749"/>
              <a:ext cx="89832" cy="71674"/>
            </a:xfrm>
            <a:custGeom>
              <a:avLst/>
              <a:gdLst>
                <a:gd name="T0" fmla="*/ 40 w 40"/>
                <a:gd name="T1" fmla="*/ 23 h 32"/>
                <a:gd name="T2" fmla="*/ 0 w 40"/>
                <a:gd name="T3" fmla="*/ 0 h 32"/>
                <a:gd name="T4" fmla="*/ 17 w 40"/>
                <a:gd name="T5" fmla="*/ 32 h 32"/>
                <a:gd name="T6" fmla="*/ 40 w 40"/>
                <a:gd name="T7" fmla="*/ 23 h 32"/>
              </a:gdLst>
              <a:ahLst/>
              <a:cxnLst>
                <a:cxn ang="0">
                  <a:pos x="T0" y="T1"/>
                </a:cxn>
                <a:cxn ang="0">
                  <a:pos x="T2" y="T3"/>
                </a:cxn>
                <a:cxn ang="0">
                  <a:pos x="T4" y="T5"/>
                </a:cxn>
                <a:cxn ang="0">
                  <a:pos x="T6" y="T7"/>
                </a:cxn>
              </a:cxnLst>
              <a:rect l="0" t="0" r="r" b="b"/>
              <a:pathLst>
                <a:path w="40" h="32">
                  <a:moveTo>
                    <a:pt x="40" y="23"/>
                  </a:moveTo>
                  <a:cubicBezTo>
                    <a:pt x="29" y="12"/>
                    <a:pt x="16" y="4"/>
                    <a:pt x="0" y="0"/>
                  </a:cubicBezTo>
                  <a:cubicBezTo>
                    <a:pt x="7" y="8"/>
                    <a:pt x="13" y="19"/>
                    <a:pt x="17" y="32"/>
                  </a:cubicBezTo>
                  <a:cubicBezTo>
                    <a:pt x="25" y="30"/>
                    <a:pt x="33" y="27"/>
                    <a:pt x="4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2" name="Freeform 33"/>
            <p:cNvSpPr/>
            <p:nvPr/>
          </p:nvSpPr>
          <p:spPr bwMode="auto">
            <a:xfrm>
              <a:off x="726835" y="7717733"/>
              <a:ext cx="102255" cy="110857"/>
            </a:xfrm>
            <a:custGeom>
              <a:avLst/>
              <a:gdLst>
                <a:gd name="T0" fmla="*/ 5 w 45"/>
                <a:gd name="T1" fmla="*/ 49 h 49"/>
                <a:gd name="T2" fmla="*/ 45 w 45"/>
                <a:gd name="T3" fmla="*/ 49 h 49"/>
                <a:gd name="T4" fmla="*/ 26 w 45"/>
                <a:gd name="T5" fmla="*/ 0 h 49"/>
                <a:gd name="T6" fmla="*/ 0 w 45"/>
                <a:gd name="T7" fmla="*/ 11 h 49"/>
                <a:gd name="T8" fmla="*/ 5 w 45"/>
                <a:gd name="T9" fmla="*/ 49 h 49"/>
              </a:gdLst>
              <a:ahLst/>
              <a:cxnLst>
                <a:cxn ang="0">
                  <a:pos x="T0" y="T1"/>
                </a:cxn>
                <a:cxn ang="0">
                  <a:pos x="T2" y="T3"/>
                </a:cxn>
                <a:cxn ang="0">
                  <a:pos x="T4" y="T5"/>
                </a:cxn>
                <a:cxn ang="0">
                  <a:pos x="T6" y="T7"/>
                </a:cxn>
                <a:cxn ang="0">
                  <a:pos x="T8" y="T9"/>
                </a:cxn>
              </a:cxnLst>
              <a:rect l="0" t="0" r="r" b="b"/>
              <a:pathLst>
                <a:path w="45" h="49">
                  <a:moveTo>
                    <a:pt x="5" y="49"/>
                  </a:moveTo>
                  <a:cubicBezTo>
                    <a:pt x="45" y="49"/>
                    <a:pt x="45" y="49"/>
                    <a:pt x="45" y="49"/>
                  </a:cubicBezTo>
                  <a:cubicBezTo>
                    <a:pt x="45" y="30"/>
                    <a:pt x="38" y="13"/>
                    <a:pt x="26" y="0"/>
                  </a:cubicBezTo>
                  <a:cubicBezTo>
                    <a:pt x="18" y="4"/>
                    <a:pt x="9" y="8"/>
                    <a:pt x="0" y="11"/>
                  </a:cubicBezTo>
                  <a:cubicBezTo>
                    <a:pt x="3" y="22"/>
                    <a:pt x="5" y="35"/>
                    <a:pt x="5"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3" name="Freeform 34"/>
            <p:cNvSpPr/>
            <p:nvPr/>
          </p:nvSpPr>
          <p:spPr bwMode="auto">
            <a:xfrm>
              <a:off x="557683" y="7745447"/>
              <a:ext cx="72630" cy="83142"/>
            </a:xfrm>
            <a:custGeom>
              <a:avLst/>
              <a:gdLst>
                <a:gd name="T0" fmla="*/ 0 w 32"/>
                <a:gd name="T1" fmla="*/ 37 h 37"/>
                <a:gd name="T2" fmla="*/ 32 w 32"/>
                <a:gd name="T3" fmla="*/ 37 h 37"/>
                <a:gd name="T4" fmla="*/ 32 w 32"/>
                <a:gd name="T5" fmla="*/ 4 h 37"/>
                <a:gd name="T6" fmla="*/ 4 w 32"/>
                <a:gd name="T7" fmla="*/ 0 h 37"/>
                <a:gd name="T8" fmla="*/ 0 w 32"/>
                <a:gd name="T9" fmla="*/ 37 h 37"/>
              </a:gdLst>
              <a:ahLst/>
              <a:cxnLst>
                <a:cxn ang="0">
                  <a:pos x="T0" y="T1"/>
                </a:cxn>
                <a:cxn ang="0">
                  <a:pos x="T2" y="T3"/>
                </a:cxn>
                <a:cxn ang="0">
                  <a:pos x="T4" y="T5"/>
                </a:cxn>
                <a:cxn ang="0">
                  <a:pos x="T6" y="T7"/>
                </a:cxn>
                <a:cxn ang="0">
                  <a:pos x="T8" y="T9"/>
                </a:cxn>
              </a:cxnLst>
              <a:rect l="0" t="0" r="r" b="b"/>
              <a:pathLst>
                <a:path w="32" h="37">
                  <a:moveTo>
                    <a:pt x="0" y="37"/>
                  </a:moveTo>
                  <a:cubicBezTo>
                    <a:pt x="32" y="37"/>
                    <a:pt x="32" y="37"/>
                    <a:pt x="32" y="37"/>
                  </a:cubicBezTo>
                  <a:cubicBezTo>
                    <a:pt x="32" y="4"/>
                    <a:pt x="32" y="4"/>
                    <a:pt x="32" y="4"/>
                  </a:cubicBezTo>
                  <a:cubicBezTo>
                    <a:pt x="23" y="4"/>
                    <a:pt x="13" y="3"/>
                    <a:pt x="4" y="0"/>
                  </a:cubicBezTo>
                  <a:cubicBezTo>
                    <a:pt x="2" y="11"/>
                    <a:pt x="0" y="23"/>
                    <a:pt x="0"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4" name="Freeform 35"/>
            <p:cNvSpPr/>
            <p:nvPr/>
          </p:nvSpPr>
          <p:spPr bwMode="auto">
            <a:xfrm>
              <a:off x="648470" y="7846747"/>
              <a:ext cx="74541" cy="81230"/>
            </a:xfrm>
            <a:custGeom>
              <a:avLst/>
              <a:gdLst>
                <a:gd name="T0" fmla="*/ 33 w 33"/>
                <a:gd name="T1" fmla="*/ 0 h 36"/>
                <a:gd name="T2" fmla="*/ 0 w 33"/>
                <a:gd name="T3" fmla="*/ 0 h 36"/>
                <a:gd name="T4" fmla="*/ 0 w 33"/>
                <a:gd name="T5" fmla="*/ 33 h 36"/>
                <a:gd name="T6" fmla="*/ 28 w 33"/>
                <a:gd name="T7" fmla="*/ 36 h 36"/>
                <a:gd name="T8" fmla="*/ 33 w 33"/>
                <a:gd name="T9" fmla="*/ 0 h 36"/>
              </a:gdLst>
              <a:ahLst/>
              <a:cxnLst>
                <a:cxn ang="0">
                  <a:pos x="T0" y="T1"/>
                </a:cxn>
                <a:cxn ang="0">
                  <a:pos x="T2" y="T3"/>
                </a:cxn>
                <a:cxn ang="0">
                  <a:pos x="T4" y="T5"/>
                </a:cxn>
                <a:cxn ang="0">
                  <a:pos x="T6" y="T7"/>
                </a:cxn>
                <a:cxn ang="0">
                  <a:pos x="T8" y="T9"/>
                </a:cxn>
              </a:cxnLst>
              <a:rect l="0" t="0" r="r" b="b"/>
              <a:pathLst>
                <a:path w="33" h="36">
                  <a:moveTo>
                    <a:pt x="33" y="0"/>
                  </a:moveTo>
                  <a:cubicBezTo>
                    <a:pt x="0" y="0"/>
                    <a:pt x="0" y="0"/>
                    <a:pt x="0" y="0"/>
                  </a:cubicBezTo>
                  <a:cubicBezTo>
                    <a:pt x="0" y="33"/>
                    <a:pt x="0" y="33"/>
                    <a:pt x="0" y="33"/>
                  </a:cubicBezTo>
                  <a:cubicBezTo>
                    <a:pt x="10" y="33"/>
                    <a:pt x="19" y="34"/>
                    <a:pt x="28" y="36"/>
                  </a:cubicBezTo>
                  <a:cubicBezTo>
                    <a:pt x="31" y="26"/>
                    <a:pt x="33" y="13"/>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5" name="Freeform 36"/>
            <p:cNvSpPr/>
            <p:nvPr/>
          </p:nvSpPr>
          <p:spPr bwMode="auto">
            <a:xfrm>
              <a:off x="557683" y="7846747"/>
              <a:ext cx="72630" cy="81230"/>
            </a:xfrm>
            <a:custGeom>
              <a:avLst/>
              <a:gdLst>
                <a:gd name="T0" fmla="*/ 4 w 32"/>
                <a:gd name="T1" fmla="*/ 36 h 36"/>
                <a:gd name="T2" fmla="*/ 32 w 32"/>
                <a:gd name="T3" fmla="*/ 33 h 36"/>
                <a:gd name="T4" fmla="*/ 32 w 32"/>
                <a:gd name="T5" fmla="*/ 0 h 36"/>
                <a:gd name="T6" fmla="*/ 0 w 32"/>
                <a:gd name="T7" fmla="*/ 0 h 36"/>
                <a:gd name="T8" fmla="*/ 4 w 32"/>
                <a:gd name="T9" fmla="*/ 36 h 36"/>
              </a:gdLst>
              <a:ahLst/>
              <a:cxnLst>
                <a:cxn ang="0">
                  <a:pos x="T0" y="T1"/>
                </a:cxn>
                <a:cxn ang="0">
                  <a:pos x="T2" y="T3"/>
                </a:cxn>
                <a:cxn ang="0">
                  <a:pos x="T4" y="T5"/>
                </a:cxn>
                <a:cxn ang="0">
                  <a:pos x="T6" y="T7"/>
                </a:cxn>
                <a:cxn ang="0">
                  <a:pos x="T8" y="T9"/>
                </a:cxn>
              </a:cxnLst>
              <a:rect l="0" t="0" r="r" b="b"/>
              <a:pathLst>
                <a:path w="32" h="36">
                  <a:moveTo>
                    <a:pt x="4" y="36"/>
                  </a:moveTo>
                  <a:cubicBezTo>
                    <a:pt x="13" y="34"/>
                    <a:pt x="23" y="33"/>
                    <a:pt x="32" y="33"/>
                  </a:cubicBezTo>
                  <a:cubicBezTo>
                    <a:pt x="32" y="0"/>
                    <a:pt x="32" y="0"/>
                    <a:pt x="32" y="0"/>
                  </a:cubicBezTo>
                  <a:cubicBezTo>
                    <a:pt x="0" y="0"/>
                    <a:pt x="0" y="0"/>
                    <a:pt x="0" y="0"/>
                  </a:cubicBezTo>
                  <a:cubicBezTo>
                    <a:pt x="0" y="13"/>
                    <a:pt x="2" y="26"/>
                    <a:pt x="4"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6" name="Freeform 37"/>
            <p:cNvSpPr/>
            <p:nvPr/>
          </p:nvSpPr>
          <p:spPr bwMode="auto">
            <a:xfrm>
              <a:off x="571062" y="7937534"/>
              <a:ext cx="59250" cy="87920"/>
            </a:xfrm>
            <a:custGeom>
              <a:avLst/>
              <a:gdLst>
                <a:gd name="T0" fmla="*/ 26 w 26"/>
                <a:gd name="T1" fmla="*/ 39 h 39"/>
                <a:gd name="T2" fmla="*/ 26 w 26"/>
                <a:gd name="T3" fmla="*/ 0 h 39"/>
                <a:gd name="T4" fmla="*/ 0 w 26"/>
                <a:gd name="T5" fmla="*/ 3 h 39"/>
                <a:gd name="T6" fmla="*/ 26 w 26"/>
                <a:gd name="T7" fmla="*/ 39 h 39"/>
              </a:gdLst>
              <a:ahLst/>
              <a:cxnLst>
                <a:cxn ang="0">
                  <a:pos x="T0" y="T1"/>
                </a:cxn>
                <a:cxn ang="0">
                  <a:pos x="T2" y="T3"/>
                </a:cxn>
                <a:cxn ang="0">
                  <a:pos x="T4" y="T5"/>
                </a:cxn>
                <a:cxn ang="0">
                  <a:pos x="T6" y="T7"/>
                </a:cxn>
              </a:cxnLst>
              <a:rect l="0" t="0" r="r" b="b"/>
              <a:pathLst>
                <a:path w="26" h="39">
                  <a:moveTo>
                    <a:pt x="26" y="39"/>
                  </a:moveTo>
                  <a:cubicBezTo>
                    <a:pt x="26" y="0"/>
                    <a:pt x="26" y="0"/>
                    <a:pt x="26" y="0"/>
                  </a:cubicBezTo>
                  <a:cubicBezTo>
                    <a:pt x="17" y="0"/>
                    <a:pt x="9" y="1"/>
                    <a:pt x="0" y="3"/>
                  </a:cubicBezTo>
                  <a:cubicBezTo>
                    <a:pt x="7" y="23"/>
                    <a:pt x="17" y="37"/>
                    <a:pt x="2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7" name="Freeform 38"/>
            <p:cNvSpPr/>
            <p:nvPr/>
          </p:nvSpPr>
          <p:spPr bwMode="auto">
            <a:xfrm>
              <a:off x="684786" y="7948047"/>
              <a:ext cx="89832" cy="74541"/>
            </a:xfrm>
            <a:custGeom>
              <a:avLst/>
              <a:gdLst>
                <a:gd name="T0" fmla="*/ 0 w 40"/>
                <a:gd name="T1" fmla="*/ 33 h 33"/>
                <a:gd name="T2" fmla="*/ 40 w 40"/>
                <a:gd name="T3" fmla="*/ 10 h 33"/>
                <a:gd name="T4" fmla="*/ 17 w 40"/>
                <a:gd name="T5" fmla="*/ 0 h 33"/>
                <a:gd name="T6" fmla="*/ 0 w 40"/>
                <a:gd name="T7" fmla="*/ 33 h 33"/>
              </a:gdLst>
              <a:ahLst/>
              <a:cxnLst>
                <a:cxn ang="0">
                  <a:pos x="T0" y="T1"/>
                </a:cxn>
                <a:cxn ang="0">
                  <a:pos x="T2" y="T3"/>
                </a:cxn>
                <a:cxn ang="0">
                  <a:pos x="T4" y="T5"/>
                </a:cxn>
                <a:cxn ang="0">
                  <a:pos x="T6" y="T7"/>
                </a:cxn>
              </a:cxnLst>
              <a:rect l="0" t="0" r="r" b="b"/>
              <a:pathLst>
                <a:path w="40" h="33">
                  <a:moveTo>
                    <a:pt x="0" y="33"/>
                  </a:moveTo>
                  <a:cubicBezTo>
                    <a:pt x="16" y="29"/>
                    <a:pt x="30" y="21"/>
                    <a:pt x="40" y="10"/>
                  </a:cubicBezTo>
                  <a:cubicBezTo>
                    <a:pt x="33" y="6"/>
                    <a:pt x="25" y="3"/>
                    <a:pt x="17" y="0"/>
                  </a:cubicBezTo>
                  <a:cubicBezTo>
                    <a:pt x="13" y="14"/>
                    <a:pt x="7" y="25"/>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8" name="Freeform 39"/>
            <p:cNvSpPr/>
            <p:nvPr/>
          </p:nvSpPr>
          <p:spPr bwMode="auto">
            <a:xfrm>
              <a:off x="506078" y="7652749"/>
              <a:ext cx="89832" cy="71674"/>
            </a:xfrm>
            <a:custGeom>
              <a:avLst/>
              <a:gdLst>
                <a:gd name="T0" fmla="*/ 40 w 40"/>
                <a:gd name="T1" fmla="*/ 0 h 32"/>
                <a:gd name="T2" fmla="*/ 0 w 40"/>
                <a:gd name="T3" fmla="*/ 23 h 32"/>
                <a:gd name="T4" fmla="*/ 22 w 40"/>
                <a:gd name="T5" fmla="*/ 32 h 32"/>
                <a:gd name="T6" fmla="*/ 40 w 40"/>
                <a:gd name="T7" fmla="*/ 0 h 32"/>
              </a:gdLst>
              <a:ahLst/>
              <a:cxnLst>
                <a:cxn ang="0">
                  <a:pos x="T0" y="T1"/>
                </a:cxn>
                <a:cxn ang="0">
                  <a:pos x="T2" y="T3"/>
                </a:cxn>
                <a:cxn ang="0">
                  <a:pos x="T4" y="T5"/>
                </a:cxn>
                <a:cxn ang="0">
                  <a:pos x="T6" y="T7"/>
                </a:cxn>
              </a:cxnLst>
              <a:rect l="0" t="0" r="r" b="b"/>
              <a:pathLst>
                <a:path w="40" h="32">
                  <a:moveTo>
                    <a:pt x="40" y="0"/>
                  </a:moveTo>
                  <a:cubicBezTo>
                    <a:pt x="24" y="4"/>
                    <a:pt x="10" y="12"/>
                    <a:pt x="0" y="23"/>
                  </a:cubicBezTo>
                  <a:cubicBezTo>
                    <a:pt x="7" y="27"/>
                    <a:pt x="14" y="30"/>
                    <a:pt x="22" y="32"/>
                  </a:cubicBezTo>
                  <a:cubicBezTo>
                    <a:pt x="27" y="19"/>
                    <a:pt x="33" y="8"/>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9" name="Freeform 40"/>
            <p:cNvSpPr/>
            <p:nvPr/>
          </p:nvSpPr>
          <p:spPr bwMode="auto">
            <a:xfrm>
              <a:off x="726835" y="7846747"/>
              <a:ext cx="102255" cy="110857"/>
            </a:xfrm>
            <a:custGeom>
              <a:avLst/>
              <a:gdLst>
                <a:gd name="T0" fmla="*/ 0 w 45"/>
                <a:gd name="T1" fmla="*/ 38 h 49"/>
                <a:gd name="T2" fmla="*/ 26 w 45"/>
                <a:gd name="T3" fmla="*/ 49 h 49"/>
                <a:gd name="T4" fmla="*/ 45 w 45"/>
                <a:gd name="T5" fmla="*/ 0 h 49"/>
                <a:gd name="T6" fmla="*/ 5 w 45"/>
                <a:gd name="T7" fmla="*/ 0 h 49"/>
                <a:gd name="T8" fmla="*/ 0 w 45"/>
                <a:gd name="T9" fmla="*/ 38 h 49"/>
              </a:gdLst>
              <a:ahLst/>
              <a:cxnLst>
                <a:cxn ang="0">
                  <a:pos x="T0" y="T1"/>
                </a:cxn>
                <a:cxn ang="0">
                  <a:pos x="T2" y="T3"/>
                </a:cxn>
                <a:cxn ang="0">
                  <a:pos x="T4" y="T5"/>
                </a:cxn>
                <a:cxn ang="0">
                  <a:pos x="T6" y="T7"/>
                </a:cxn>
                <a:cxn ang="0">
                  <a:pos x="T8" y="T9"/>
                </a:cxn>
              </a:cxnLst>
              <a:rect l="0" t="0" r="r" b="b"/>
              <a:pathLst>
                <a:path w="45" h="49">
                  <a:moveTo>
                    <a:pt x="0" y="38"/>
                  </a:moveTo>
                  <a:cubicBezTo>
                    <a:pt x="10" y="41"/>
                    <a:pt x="18" y="45"/>
                    <a:pt x="26" y="49"/>
                  </a:cubicBezTo>
                  <a:cubicBezTo>
                    <a:pt x="38" y="36"/>
                    <a:pt x="45" y="19"/>
                    <a:pt x="45" y="0"/>
                  </a:cubicBezTo>
                  <a:cubicBezTo>
                    <a:pt x="5" y="0"/>
                    <a:pt x="5" y="0"/>
                    <a:pt x="5" y="0"/>
                  </a:cubicBezTo>
                  <a:cubicBezTo>
                    <a:pt x="5" y="14"/>
                    <a:pt x="3" y="27"/>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80" name="Freeform 41"/>
            <p:cNvSpPr/>
            <p:nvPr/>
          </p:nvSpPr>
          <p:spPr bwMode="auto">
            <a:xfrm>
              <a:off x="648470" y="7937534"/>
              <a:ext cx="58295" cy="87920"/>
            </a:xfrm>
            <a:custGeom>
              <a:avLst/>
              <a:gdLst>
                <a:gd name="T0" fmla="*/ 0 w 26"/>
                <a:gd name="T1" fmla="*/ 0 h 39"/>
                <a:gd name="T2" fmla="*/ 0 w 26"/>
                <a:gd name="T3" fmla="*/ 39 h 39"/>
                <a:gd name="T4" fmla="*/ 26 w 26"/>
                <a:gd name="T5" fmla="*/ 3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10" y="36"/>
                    <a:pt x="20" y="23"/>
                    <a:pt x="26" y="3"/>
                  </a:cubicBezTo>
                  <a:cubicBezTo>
                    <a:pt x="18" y="1"/>
                    <a:pt x="9"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81" name="Freeform 42"/>
            <p:cNvSpPr/>
            <p:nvPr/>
          </p:nvSpPr>
          <p:spPr bwMode="auto">
            <a:xfrm>
              <a:off x="449694" y="7717733"/>
              <a:ext cx="101300" cy="110857"/>
            </a:xfrm>
            <a:custGeom>
              <a:avLst/>
              <a:gdLst>
                <a:gd name="T0" fmla="*/ 45 w 45"/>
                <a:gd name="T1" fmla="*/ 10 h 49"/>
                <a:gd name="T2" fmla="*/ 19 w 45"/>
                <a:gd name="T3" fmla="*/ 0 h 49"/>
                <a:gd name="T4" fmla="*/ 0 w 45"/>
                <a:gd name="T5" fmla="*/ 49 h 49"/>
                <a:gd name="T6" fmla="*/ 40 w 45"/>
                <a:gd name="T7" fmla="*/ 49 h 49"/>
                <a:gd name="T8" fmla="*/ 45 w 45"/>
                <a:gd name="T9" fmla="*/ 10 h 49"/>
              </a:gdLst>
              <a:ahLst/>
              <a:cxnLst>
                <a:cxn ang="0">
                  <a:pos x="T0" y="T1"/>
                </a:cxn>
                <a:cxn ang="0">
                  <a:pos x="T2" y="T3"/>
                </a:cxn>
                <a:cxn ang="0">
                  <a:pos x="T4" y="T5"/>
                </a:cxn>
                <a:cxn ang="0">
                  <a:pos x="T6" y="T7"/>
                </a:cxn>
                <a:cxn ang="0">
                  <a:pos x="T8" y="T9"/>
                </a:cxn>
              </a:cxnLst>
              <a:rect l="0" t="0" r="r" b="b"/>
              <a:pathLst>
                <a:path w="45" h="49">
                  <a:moveTo>
                    <a:pt x="45" y="10"/>
                  </a:moveTo>
                  <a:cubicBezTo>
                    <a:pt x="36" y="8"/>
                    <a:pt x="28" y="4"/>
                    <a:pt x="19" y="0"/>
                  </a:cubicBezTo>
                  <a:cubicBezTo>
                    <a:pt x="8" y="13"/>
                    <a:pt x="1" y="30"/>
                    <a:pt x="0" y="49"/>
                  </a:cubicBezTo>
                  <a:cubicBezTo>
                    <a:pt x="40" y="49"/>
                    <a:pt x="40" y="49"/>
                    <a:pt x="40" y="49"/>
                  </a:cubicBezTo>
                  <a:cubicBezTo>
                    <a:pt x="41" y="35"/>
                    <a:pt x="42" y="22"/>
                    <a:pt x="45"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82" name="Freeform 43"/>
            <p:cNvSpPr/>
            <p:nvPr/>
          </p:nvSpPr>
          <p:spPr bwMode="auto">
            <a:xfrm>
              <a:off x="449694" y="7846747"/>
              <a:ext cx="101300" cy="110857"/>
            </a:xfrm>
            <a:custGeom>
              <a:avLst/>
              <a:gdLst>
                <a:gd name="T0" fmla="*/ 40 w 45"/>
                <a:gd name="T1" fmla="*/ 0 h 49"/>
                <a:gd name="T2" fmla="*/ 0 w 45"/>
                <a:gd name="T3" fmla="*/ 0 h 49"/>
                <a:gd name="T4" fmla="*/ 19 w 45"/>
                <a:gd name="T5" fmla="*/ 49 h 49"/>
                <a:gd name="T6" fmla="*/ 45 w 45"/>
                <a:gd name="T7" fmla="*/ 38 h 49"/>
                <a:gd name="T8" fmla="*/ 40 w 45"/>
                <a:gd name="T9" fmla="*/ 0 h 49"/>
              </a:gdLst>
              <a:ahLst/>
              <a:cxnLst>
                <a:cxn ang="0">
                  <a:pos x="T0" y="T1"/>
                </a:cxn>
                <a:cxn ang="0">
                  <a:pos x="T2" y="T3"/>
                </a:cxn>
                <a:cxn ang="0">
                  <a:pos x="T4" y="T5"/>
                </a:cxn>
                <a:cxn ang="0">
                  <a:pos x="T6" y="T7"/>
                </a:cxn>
                <a:cxn ang="0">
                  <a:pos x="T8" y="T9"/>
                </a:cxn>
              </a:cxnLst>
              <a:rect l="0" t="0" r="r" b="b"/>
              <a:pathLst>
                <a:path w="45" h="49">
                  <a:moveTo>
                    <a:pt x="40" y="0"/>
                  </a:moveTo>
                  <a:cubicBezTo>
                    <a:pt x="0" y="0"/>
                    <a:pt x="0" y="0"/>
                    <a:pt x="0" y="0"/>
                  </a:cubicBezTo>
                  <a:cubicBezTo>
                    <a:pt x="1" y="19"/>
                    <a:pt x="8" y="36"/>
                    <a:pt x="19" y="49"/>
                  </a:cubicBezTo>
                  <a:cubicBezTo>
                    <a:pt x="28" y="45"/>
                    <a:pt x="36" y="41"/>
                    <a:pt x="45" y="38"/>
                  </a:cubicBezTo>
                  <a:cubicBezTo>
                    <a:pt x="42" y="27"/>
                    <a:pt x="41" y="14"/>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83" name="Freeform 44"/>
            <p:cNvSpPr/>
            <p:nvPr/>
          </p:nvSpPr>
          <p:spPr bwMode="auto">
            <a:xfrm>
              <a:off x="503211" y="7948047"/>
              <a:ext cx="92699" cy="74541"/>
            </a:xfrm>
            <a:custGeom>
              <a:avLst/>
              <a:gdLst>
                <a:gd name="T0" fmla="*/ 0 w 41"/>
                <a:gd name="T1" fmla="*/ 10 h 33"/>
                <a:gd name="T2" fmla="*/ 41 w 41"/>
                <a:gd name="T3" fmla="*/ 33 h 33"/>
                <a:gd name="T4" fmla="*/ 23 w 41"/>
                <a:gd name="T5" fmla="*/ 0 h 33"/>
                <a:gd name="T6" fmla="*/ 0 w 41"/>
                <a:gd name="T7" fmla="*/ 10 h 33"/>
              </a:gdLst>
              <a:ahLst/>
              <a:cxnLst>
                <a:cxn ang="0">
                  <a:pos x="T0" y="T1"/>
                </a:cxn>
                <a:cxn ang="0">
                  <a:pos x="T2" y="T3"/>
                </a:cxn>
                <a:cxn ang="0">
                  <a:pos x="T4" y="T5"/>
                </a:cxn>
                <a:cxn ang="0">
                  <a:pos x="T6" y="T7"/>
                </a:cxn>
              </a:cxnLst>
              <a:rect l="0" t="0" r="r" b="b"/>
              <a:pathLst>
                <a:path w="41" h="33">
                  <a:moveTo>
                    <a:pt x="0" y="10"/>
                  </a:moveTo>
                  <a:cubicBezTo>
                    <a:pt x="11" y="21"/>
                    <a:pt x="25" y="29"/>
                    <a:pt x="41" y="33"/>
                  </a:cubicBezTo>
                  <a:cubicBezTo>
                    <a:pt x="33" y="25"/>
                    <a:pt x="28" y="14"/>
                    <a:pt x="23" y="0"/>
                  </a:cubicBezTo>
                  <a:cubicBezTo>
                    <a:pt x="15" y="3"/>
                    <a:pt x="8" y="6"/>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grpSp>
      <p:sp>
        <p:nvSpPr>
          <p:cNvPr id="84" name="Freeform 79"/>
          <p:cNvSpPr/>
          <p:nvPr/>
        </p:nvSpPr>
        <p:spPr bwMode="auto">
          <a:xfrm>
            <a:off x="9907491" y="3671654"/>
            <a:ext cx="542812" cy="341169"/>
          </a:xfrm>
          <a:custGeom>
            <a:avLst/>
            <a:gdLst>
              <a:gd name="T0" fmla="*/ 197 w 240"/>
              <a:gd name="T1" fmla="*/ 63 h 151"/>
              <a:gd name="T2" fmla="*/ 197 w 240"/>
              <a:gd name="T3" fmla="*/ 62 h 151"/>
              <a:gd name="T4" fmla="*/ 135 w 240"/>
              <a:gd name="T5" fmla="*/ 0 h 151"/>
              <a:gd name="T6" fmla="*/ 79 w 240"/>
              <a:gd name="T7" fmla="*/ 35 h 151"/>
              <a:gd name="T8" fmla="*/ 64 w 240"/>
              <a:gd name="T9" fmla="*/ 31 h 151"/>
              <a:gd name="T10" fmla="*/ 33 w 240"/>
              <a:gd name="T11" fmla="*/ 58 h 151"/>
              <a:gd name="T12" fmla="*/ 0 w 240"/>
              <a:gd name="T13" fmla="*/ 103 h 151"/>
              <a:gd name="T14" fmla="*/ 48 w 240"/>
              <a:gd name="T15" fmla="*/ 151 h 151"/>
              <a:gd name="T16" fmla="*/ 197 w 240"/>
              <a:gd name="T17" fmla="*/ 151 h 151"/>
              <a:gd name="T18" fmla="*/ 197 w 240"/>
              <a:gd name="T19" fmla="*/ 151 h 151"/>
              <a:gd name="T20" fmla="*/ 240 w 240"/>
              <a:gd name="T21" fmla="*/ 107 h 151"/>
              <a:gd name="T22" fmla="*/ 197 w 240"/>
              <a:gd name="T23" fmla="*/ 6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151">
                <a:moveTo>
                  <a:pt x="197" y="63"/>
                </a:moveTo>
                <a:cubicBezTo>
                  <a:pt x="197" y="63"/>
                  <a:pt x="197" y="62"/>
                  <a:pt x="197" y="62"/>
                </a:cubicBezTo>
                <a:cubicBezTo>
                  <a:pt x="197" y="27"/>
                  <a:pt x="169" y="0"/>
                  <a:pt x="135" y="0"/>
                </a:cubicBezTo>
                <a:cubicBezTo>
                  <a:pt x="110" y="0"/>
                  <a:pt x="89" y="14"/>
                  <a:pt x="79" y="35"/>
                </a:cubicBezTo>
                <a:cubicBezTo>
                  <a:pt x="74" y="33"/>
                  <a:pt x="70" y="31"/>
                  <a:pt x="64" y="31"/>
                </a:cubicBezTo>
                <a:cubicBezTo>
                  <a:pt x="49" y="31"/>
                  <a:pt x="35" y="43"/>
                  <a:pt x="33" y="58"/>
                </a:cubicBezTo>
                <a:cubicBezTo>
                  <a:pt x="14" y="65"/>
                  <a:pt x="0" y="82"/>
                  <a:pt x="0" y="103"/>
                </a:cubicBezTo>
                <a:cubicBezTo>
                  <a:pt x="0" y="130"/>
                  <a:pt x="22" y="151"/>
                  <a:pt x="48" y="151"/>
                </a:cubicBezTo>
                <a:cubicBezTo>
                  <a:pt x="197" y="151"/>
                  <a:pt x="197" y="151"/>
                  <a:pt x="197" y="151"/>
                </a:cubicBezTo>
                <a:cubicBezTo>
                  <a:pt x="197" y="151"/>
                  <a:pt x="197" y="151"/>
                  <a:pt x="197" y="151"/>
                </a:cubicBezTo>
                <a:cubicBezTo>
                  <a:pt x="221" y="151"/>
                  <a:pt x="240" y="132"/>
                  <a:pt x="240" y="107"/>
                </a:cubicBezTo>
                <a:cubicBezTo>
                  <a:pt x="240" y="83"/>
                  <a:pt x="221" y="64"/>
                  <a:pt x="197"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pPr>
              <a:lnSpc>
                <a:spcPct val="130000"/>
              </a:lnSpc>
            </a:pPr>
            <a:endParaRPr lang="zh-CN" altLang="en-US"/>
          </a:p>
        </p:txBody>
      </p:sp>
      <p:sp>
        <p:nvSpPr>
          <p:cNvPr id="86" name="文本框 85"/>
          <p:cNvSpPr txBox="1"/>
          <p:nvPr/>
        </p:nvSpPr>
        <p:spPr>
          <a:xfrm>
            <a:off x="1186389" y="4855704"/>
            <a:ext cx="1197610" cy="490220"/>
          </a:xfrm>
          <a:prstGeom prst="rect">
            <a:avLst/>
          </a:prstGeom>
          <a:noFill/>
        </p:spPr>
        <p:txBody>
          <a:bodyPr wrap="none" lIns="91436" tIns="45718" rIns="91436" bIns="45718" rtlCol="0">
            <a:spAutoFit/>
          </a:bodyPr>
          <a:lstStyle/>
          <a:p>
            <a:pPr>
              <a:lnSpc>
                <a:spcPct val="130000"/>
              </a:lnSpc>
            </a:pPr>
            <a:r>
              <a:rPr lang="zh-CN" altLang="en-US" sz="2000" dirty="0" smtClean="0">
                <a:solidFill>
                  <a:srgbClr val="333464"/>
                </a:solidFill>
                <a:latin typeface="方正清刻本悦宋简体" panose="02000000000000000000" pitchFamily="2" charset="-122"/>
                <a:ea typeface="方正清刻本悦宋简体" panose="02000000000000000000" pitchFamily="2" charset="-122"/>
              </a:rPr>
              <a:t>场地费用</a:t>
            </a:r>
            <a:endParaRPr lang="zh-CN" altLang="en-US" sz="20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87" name="文本框 86"/>
          <p:cNvSpPr txBox="1"/>
          <p:nvPr/>
        </p:nvSpPr>
        <p:spPr>
          <a:xfrm>
            <a:off x="5259389" y="4670919"/>
            <a:ext cx="1197610" cy="490220"/>
          </a:xfrm>
          <a:prstGeom prst="rect">
            <a:avLst/>
          </a:prstGeom>
          <a:noFill/>
        </p:spPr>
        <p:txBody>
          <a:bodyPr wrap="none" lIns="91436" tIns="45718" rIns="91436" bIns="45718" rtlCol="0">
            <a:spAutoFit/>
          </a:bodyPr>
          <a:lstStyle/>
          <a:p>
            <a:pPr algn="l">
              <a:lnSpc>
                <a:spcPct val="130000"/>
              </a:lnSpc>
            </a:pPr>
            <a:r>
              <a:rPr lang="zh-CN" altLang="en-US" sz="2000" dirty="0" smtClean="0">
                <a:solidFill>
                  <a:srgbClr val="333464"/>
                </a:solidFill>
                <a:latin typeface="方正清刻本悦宋简体" panose="02000000000000000000" pitchFamily="2" charset="-122"/>
                <a:ea typeface="方正清刻本悦宋简体" panose="02000000000000000000" pitchFamily="2" charset="-122"/>
              </a:rPr>
              <a:t>折旧费用</a:t>
            </a:r>
            <a:endParaRPr lang="zh-CN" altLang="en-US" sz="20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88" name="文本框 87"/>
          <p:cNvSpPr txBox="1"/>
          <p:nvPr/>
        </p:nvSpPr>
        <p:spPr>
          <a:xfrm>
            <a:off x="9432851" y="4855703"/>
            <a:ext cx="1705610" cy="490220"/>
          </a:xfrm>
          <a:prstGeom prst="rect">
            <a:avLst/>
          </a:prstGeom>
          <a:noFill/>
        </p:spPr>
        <p:txBody>
          <a:bodyPr wrap="none" lIns="91436" tIns="45718" rIns="91436" bIns="45718" rtlCol="0">
            <a:spAutoFit/>
          </a:bodyPr>
          <a:lstStyle/>
          <a:p>
            <a:pPr algn="l">
              <a:lnSpc>
                <a:spcPct val="130000"/>
              </a:lnSpc>
            </a:pPr>
            <a:r>
              <a:rPr lang="zh-CN" altLang="en-US" sz="2000" dirty="0" smtClean="0">
                <a:solidFill>
                  <a:srgbClr val="333464"/>
                </a:solidFill>
                <a:latin typeface="方正清刻本悦宋简体" panose="02000000000000000000" pitchFamily="2" charset="-122"/>
                <a:ea typeface="方正清刻本悦宋简体" panose="02000000000000000000" pitchFamily="2" charset="-122"/>
              </a:rPr>
              <a:t>市场推广费用</a:t>
            </a:r>
            <a:endParaRPr lang="zh-CN" altLang="en-US" sz="20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3504131" y="252859"/>
            <a:ext cx="8718351" cy="484285"/>
          </a:xfrm>
          <a:prstGeom prst="rect">
            <a:avLst/>
          </a:prstGeom>
          <a:gradFill>
            <a:gsLst>
              <a:gs pos="78000">
                <a:srgbClr val="333464"/>
              </a:gs>
              <a:gs pos="0">
                <a:schemeClr val="accent1">
                  <a:lumMod val="5000"/>
                  <a:lumOff val="95000"/>
                  <a:alpha val="0"/>
                </a:schemeClr>
              </a:gs>
              <a:gs pos="100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6" name="矩形 5"/>
          <p:cNvSpPr/>
          <p:nvPr/>
        </p:nvSpPr>
        <p:spPr>
          <a:xfrm>
            <a:off x="3539839" y="310334"/>
            <a:ext cx="2240280" cy="367030"/>
          </a:xfrm>
          <a:prstGeom prst="rect">
            <a:avLst/>
          </a:prstGeom>
        </p:spPr>
        <p:txBody>
          <a:bodyPr wrap="none" lIns="91436" tIns="45718" rIns="91436" bIns="45718">
            <a:spAutoFit/>
          </a:bodyPr>
          <a:p>
            <a:pPr algn="ctr"/>
            <a:r>
              <a:rPr lang="en-US" altLang="zh-CN" dirty="0" smtClean="0">
                <a:solidFill>
                  <a:schemeClr val="bg1"/>
                </a:solidFill>
                <a:latin typeface="微软雅黑" panose="020B0503020204020204" charset="-122"/>
                <a:ea typeface="微软雅黑" panose="020B0503020204020204" charset="-122"/>
              </a:rPr>
              <a:t>COST ESTIMATION</a:t>
            </a:r>
            <a:endParaRPr lang="en-US" altLang="zh-CN" dirty="0" smtClean="0">
              <a:solidFill>
                <a:schemeClr val="bg1"/>
              </a:solidFill>
              <a:latin typeface="微软雅黑" panose="020B0503020204020204" charset="-122"/>
              <a:ea typeface="微软雅黑" panose="020B0503020204020204" charset="-122"/>
            </a:endParaRPr>
          </a:p>
        </p:txBody>
      </p:sp>
      <p:sp>
        <p:nvSpPr>
          <p:cNvPr id="50" name="矩形 49"/>
          <p:cNvSpPr/>
          <p:nvPr/>
        </p:nvSpPr>
        <p:spPr>
          <a:xfrm>
            <a:off x="1186180" y="5312410"/>
            <a:ext cx="2145665" cy="1290320"/>
          </a:xfrm>
          <a:prstGeom prst="rect">
            <a:avLst/>
          </a:prstGeom>
        </p:spPr>
        <p:txBody>
          <a:bodyPr wrap="square" lIns="91436" tIns="45718" rIns="91436" bIns="45718">
            <a:spAutoFit/>
          </a:bodyPr>
          <a:p>
            <a:pPr>
              <a:lnSpc>
                <a:spcPct val="130000"/>
              </a:lnSpc>
            </a:pPr>
            <a:r>
              <a:rPr lang="zh-CN" altLang="en-US" sz="1500" dirty="0">
                <a:solidFill>
                  <a:schemeClr val="bg2">
                    <a:lumMod val="50000"/>
                  </a:schemeClr>
                </a:solidFill>
                <a:latin typeface="微软雅黑" panose="020B0503020204020204" charset="-122"/>
                <a:ea typeface="微软雅黑" panose="020B0503020204020204" charset="-122"/>
              </a:rPr>
              <a:t>确定公司的租用场地，需租金，每年的租金可能增长。而且场地需进行装修和改造。</a:t>
            </a:r>
            <a:endParaRPr lang="zh-CN" altLang="en-US" sz="1500"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3162300" y="1717040"/>
            <a:ext cx="2418080" cy="1290320"/>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charset="-122"/>
                <a:ea typeface="微软雅黑" panose="020B0503020204020204" charset="-122"/>
              </a:rPr>
              <a:t>需要较高端的技术人员，人工费用较高。公司定期根据员工绩效考核，奖励工作表现出色的员工。</a:t>
            </a:r>
            <a:endParaRPr lang="zh-CN" altLang="en-US" sz="1500" dirty="0">
              <a:solidFill>
                <a:schemeClr val="bg2">
                  <a:lumMod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flipH="1">
            <a:off x="3088805"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94992" y="1308582"/>
            <a:ext cx="1959610" cy="490220"/>
          </a:xfrm>
          <a:prstGeom prst="rect">
            <a:avLst/>
          </a:prstGeom>
          <a:noFill/>
        </p:spPr>
        <p:txBody>
          <a:bodyPr wrap="none" lIns="91436" tIns="45718" rIns="91436" bIns="45718" rtlCol="0">
            <a:spAutoFit/>
          </a:bodyPr>
          <a:lstStyle/>
          <a:p>
            <a:pPr>
              <a:lnSpc>
                <a:spcPct val="130000"/>
              </a:lnSpc>
            </a:pPr>
            <a:r>
              <a:rPr lang="zh-CN" altLang="en-US" sz="2000" dirty="0">
                <a:solidFill>
                  <a:srgbClr val="333464"/>
                </a:solidFill>
                <a:latin typeface="方正清刻本悦宋简体" panose="02000000000000000000" pitchFamily="2" charset="-122"/>
                <a:ea typeface="方正清刻本悦宋简体" panose="02000000000000000000" pitchFamily="2" charset="-122"/>
              </a:rPr>
              <a:t>人员工资及费用</a:t>
            </a:r>
            <a:endParaRPr lang="zh-CN" altLang="en-US" sz="2000" dirty="0">
              <a:solidFill>
                <a:srgbClr val="333464"/>
              </a:solidFill>
              <a:latin typeface="方正清刻本悦宋简体" panose="02000000000000000000" pitchFamily="2" charset="-122"/>
              <a:ea typeface="方正清刻本悦宋简体" panose="02000000000000000000" pitchFamily="2" charset="-122"/>
            </a:endParaRPr>
          </a:p>
        </p:txBody>
      </p:sp>
      <p:sp>
        <p:nvSpPr>
          <p:cNvPr id="54" name="矩形 53"/>
          <p:cNvSpPr/>
          <p:nvPr/>
        </p:nvSpPr>
        <p:spPr>
          <a:xfrm>
            <a:off x="5259705" y="5162550"/>
            <a:ext cx="2045335" cy="1590040"/>
          </a:xfrm>
          <a:prstGeom prst="rect">
            <a:avLst/>
          </a:prstGeom>
        </p:spPr>
        <p:txBody>
          <a:bodyPr wrap="square" lIns="91436" tIns="45718" rIns="91436" bIns="45718">
            <a:spAutoFit/>
          </a:bodyPr>
          <a:p>
            <a:pPr>
              <a:lnSpc>
                <a:spcPct val="130000"/>
              </a:lnSpc>
            </a:pPr>
            <a:r>
              <a:rPr lang="zh-CN" altLang="en-US" sz="1500" dirty="0">
                <a:solidFill>
                  <a:schemeClr val="bg2">
                    <a:lumMod val="50000"/>
                  </a:schemeClr>
                </a:solidFill>
                <a:latin typeface="微软雅黑" panose="020B0503020204020204" charset="-122"/>
                <a:ea typeface="微软雅黑" panose="020B0503020204020204" charset="-122"/>
              </a:rPr>
              <a:t>固定资产系公司购入的机器设备，设备预计使用年限 5 年，期末无残值，按直线折旧法计算折旧。</a:t>
            </a:r>
            <a:endParaRPr lang="zh-CN" altLang="en-US" sz="1500" dirty="0">
              <a:solidFill>
                <a:schemeClr val="bg2">
                  <a:lumMod val="50000"/>
                </a:schemeClr>
              </a:solidFill>
              <a:latin typeface="微软雅黑" panose="020B0503020204020204" charset="-122"/>
              <a:ea typeface="微软雅黑" panose="020B0503020204020204" charset="-122"/>
            </a:endParaRPr>
          </a:p>
        </p:txBody>
      </p:sp>
      <p:sp>
        <p:nvSpPr>
          <p:cNvPr id="62" name="矩形 61"/>
          <p:cNvSpPr/>
          <p:nvPr/>
        </p:nvSpPr>
        <p:spPr>
          <a:xfrm>
            <a:off x="7308215" y="1717040"/>
            <a:ext cx="2377440" cy="1290320"/>
          </a:xfrm>
          <a:prstGeom prst="rect">
            <a:avLst/>
          </a:prstGeom>
        </p:spPr>
        <p:txBody>
          <a:bodyPr wrap="square" lIns="91436" tIns="45718" rIns="91436" bIns="45718">
            <a:spAutoFit/>
          </a:bodyPr>
          <a:p>
            <a:pPr>
              <a:lnSpc>
                <a:spcPct val="130000"/>
              </a:lnSpc>
            </a:pPr>
            <a:r>
              <a:rPr lang="zh-CN" altLang="en-US" sz="1500" dirty="0">
                <a:solidFill>
                  <a:schemeClr val="bg2">
                    <a:lumMod val="50000"/>
                  </a:schemeClr>
                </a:solidFill>
                <a:latin typeface="微软雅黑" panose="020B0503020204020204" charset="-122"/>
                <a:ea typeface="微软雅黑" panose="020B0503020204020204" charset="-122"/>
              </a:rPr>
              <a:t>按照销售收入的4%计提，研发费用包括市场调查、功能测试等各 项活动费用，不包括研发人员的工资。</a:t>
            </a:r>
            <a:endParaRPr lang="zh-CN" altLang="en-US" sz="1500" dirty="0">
              <a:solidFill>
                <a:schemeClr val="bg2">
                  <a:lumMod val="50000"/>
                </a:schemeClr>
              </a:solidFill>
              <a:latin typeface="微软雅黑" panose="020B0503020204020204" charset="-122"/>
              <a:ea typeface="微软雅黑" panose="020B0503020204020204" charset="-122"/>
            </a:endParaRPr>
          </a:p>
        </p:txBody>
      </p:sp>
      <p:cxnSp>
        <p:nvCxnSpPr>
          <p:cNvPr id="9" name="直接连接符 8"/>
          <p:cNvCxnSpPr/>
          <p:nvPr/>
        </p:nvCxnSpPr>
        <p:spPr>
          <a:xfrm flipH="1">
            <a:off x="7234486"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316680" y="1296811"/>
            <a:ext cx="1197610" cy="490220"/>
          </a:xfrm>
          <a:prstGeom prst="rect">
            <a:avLst/>
          </a:prstGeom>
          <a:noFill/>
        </p:spPr>
        <p:txBody>
          <a:bodyPr wrap="none" lIns="91436" tIns="45718" rIns="91436" bIns="45718" rtlCol="0">
            <a:spAutoFit/>
          </a:bodyPr>
          <a:p>
            <a:pPr>
              <a:lnSpc>
                <a:spcPct val="130000"/>
              </a:lnSpc>
            </a:pPr>
            <a:r>
              <a:rPr lang="zh-CN" altLang="en-US" sz="2000" dirty="0" smtClean="0">
                <a:solidFill>
                  <a:srgbClr val="333464"/>
                </a:solidFill>
                <a:latin typeface="方正清刻本悦宋简体" panose="02000000000000000000" pitchFamily="2" charset="-122"/>
                <a:ea typeface="方正清刻本悦宋简体" panose="02000000000000000000" pitchFamily="2" charset="-122"/>
              </a:rPr>
              <a:t>研发费用</a:t>
            </a:r>
            <a:endParaRPr lang="zh-CN" altLang="en-US" sz="20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56" name="矩形 55"/>
          <p:cNvSpPr/>
          <p:nvPr/>
        </p:nvSpPr>
        <p:spPr>
          <a:xfrm>
            <a:off x="9412605" y="5312410"/>
            <a:ext cx="2473325" cy="1290320"/>
          </a:xfrm>
          <a:prstGeom prst="rect">
            <a:avLst/>
          </a:prstGeom>
        </p:spPr>
        <p:txBody>
          <a:bodyPr wrap="square" lIns="91436" tIns="45718" rIns="91436" bIns="45718">
            <a:spAutoFit/>
          </a:bodyPr>
          <a:p>
            <a:pPr>
              <a:lnSpc>
                <a:spcPct val="130000"/>
              </a:lnSpc>
            </a:pPr>
            <a:r>
              <a:rPr lang="zh-CN" altLang="en-US" sz="1500" dirty="0">
                <a:solidFill>
                  <a:schemeClr val="bg2">
                    <a:lumMod val="50000"/>
                  </a:schemeClr>
                </a:solidFill>
                <a:latin typeface="微软雅黑" panose="020B0503020204020204" charset="-122"/>
                <a:ea typeface="微软雅黑" panose="020B0503020204020204" charset="-122"/>
              </a:rPr>
              <a:t>包括技术支持、市场开拓、平台发布会、推广的差旅费、广告费 等，合计按照销售收入的 5%计提。</a:t>
            </a:r>
            <a:endParaRPr lang="zh-CN" altLang="en-US" sz="1500" dirty="0">
              <a:solidFill>
                <a:schemeClr val="bg2">
                  <a:lumMod val="50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par>
                                <p:cTn id="11" presetID="3" presetClass="entr" presetSubtype="1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blinds(horizontal)">
                                      <p:cBhvr>
                                        <p:cTn id="13" dur="500"/>
                                        <p:tgtEl>
                                          <p:spTgt spid="5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blinds(horizontal)">
                                      <p:cBhvr>
                                        <p:cTn id="16" dur="500"/>
                                        <p:tgtEl>
                                          <p:spTgt spid="8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blinds(horizontal)">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linds(horizontal)">
                                      <p:cBhvr>
                                        <p:cTn id="27" dur="500"/>
                                        <p:tgtEl>
                                          <p:spTgt spid="4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par>
                                <p:cTn id="31" presetID="3" presetClass="entr" presetSubtype="1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linds(horizontal)">
                                      <p:cBhvr>
                                        <p:cTn id="41" dur="500"/>
                                        <p:tgtEl>
                                          <p:spTgt spid="32"/>
                                        </p:tgtEl>
                                      </p:cBhvr>
                                    </p:animEffect>
                                  </p:childTnLst>
                                </p:cTn>
                              </p:par>
                              <p:par>
                                <p:cTn id="42" presetID="3" presetClass="entr" presetSubtype="10"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blinds(horizontal)">
                                      <p:cBhvr>
                                        <p:cTn id="44" dur="500"/>
                                        <p:tgtEl>
                                          <p:spTgt spid="5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blinds(horizontal)">
                                      <p:cBhvr>
                                        <p:cTn id="47" dur="500"/>
                                        <p:tgtEl>
                                          <p:spTgt spid="6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blinds(horizontal)">
                                      <p:cBhvr>
                                        <p:cTn id="50" dur="500"/>
                                        <p:tgtEl>
                                          <p:spTgt spid="8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blinds(horizontal)">
                                      <p:cBhvr>
                                        <p:cTn id="53" dur="500"/>
                                        <p:tgtEl>
                                          <p:spTgt spid="5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par>
                                <p:cTn id="59" presetID="3" presetClass="entr" presetSubtype="1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linds(horizontal)">
                                      <p:cBhvr>
                                        <p:cTn id="61" dur="500"/>
                                        <p:tgtEl>
                                          <p:spTgt spid="6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blinds(horizontal)">
                                      <p:cBhvr>
                                        <p:cTn id="64" dur="500"/>
                                        <p:tgtEl>
                                          <p:spTgt spid="62"/>
                                        </p:tgtEl>
                                      </p:cBhvr>
                                    </p:animEffect>
                                  </p:childTnLst>
                                </p:cTn>
                              </p:par>
                              <p:par>
                                <p:cTn id="65" presetID="3" presetClass="entr" presetSubtype="10" fill="hold" nodeType="withEffect">
                                  <p:stCondLst>
                                    <p:cond delay="0"/>
                                  </p:stCondLst>
                                  <p:childTnLst>
                                    <p:set>
                                      <p:cBhvr>
                                        <p:cTn id="66" dur="500" fill="hold">
                                          <p:stCondLst>
                                            <p:cond delay="0"/>
                                          </p:stCondLst>
                                        </p:cTn>
                                        <p:tgtEl>
                                          <p:spTgt spid="9"/>
                                        </p:tgtEl>
                                        <p:attrNameLst>
                                          <p:attrName>style.visibility</p:attrName>
                                        </p:attrNameLst>
                                      </p:cBhvr>
                                      <p:to>
                                        <p:strVal val="visible"/>
                                      </p:to>
                                    </p:set>
                                    <p:animEffect transition="in" filter="blinds(horizontal)">
                                      <p:cBhvr>
                                        <p:cTn id="67" dur="500"/>
                                        <p:tgtEl>
                                          <p:spTgt spid="9"/>
                                        </p:tgtEl>
                                      </p:cBhvr>
                                    </p:animEffect>
                                  </p:childTnLst>
                                </p:cTn>
                              </p:par>
                              <p:par>
                                <p:cTn id="68" presetID="3" presetClass="entr" presetSubtype="10" fill="hold" grpId="0" nodeType="withEffect">
                                  <p:stCondLst>
                                    <p:cond delay="0"/>
                                  </p:stCondLst>
                                  <p:childTnLst>
                                    <p:set>
                                      <p:cBhvr>
                                        <p:cTn id="69" dur="500" fill="hold">
                                          <p:stCondLst>
                                            <p:cond delay="0"/>
                                          </p:stCondLst>
                                        </p:cTn>
                                        <p:tgtEl>
                                          <p:spTgt spid="10"/>
                                        </p:tgtEl>
                                        <p:attrNameLst>
                                          <p:attrName>style.visibility</p:attrName>
                                        </p:attrNameLst>
                                      </p:cBhvr>
                                      <p:to>
                                        <p:strVal val="visible"/>
                                      </p:to>
                                    </p:set>
                                    <p:animEffect transition="in" filter="blinds(horizontal)">
                                      <p:cBhvr>
                                        <p:cTn id="70" dur="500"/>
                                        <p:tgtEl>
                                          <p:spTgt spid="10"/>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blinds(horizontal)">
                                      <p:cBhvr>
                                        <p:cTn id="75" dur="500"/>
                                        <p:tgtEl>
                                          <p:spTgt spid="45"/>
                                        </p:tgtEl>
                                      </p:cBhvr>
                                    </p:animEffect>
                                  </p:childTnLst>
                                </p:cTn>
                              </p:par>
                              <p:par>
                                <p:cTn id="76" presetID="3" presetClass="entr" presetSubtype="10" fill="hold"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blinds(horizontal)">
                                      <p:cBhvr>
                                        <p:cTn id="78" dur="500"/>
                                        <p:tgtEl>
                                          <p:spTgt spid="57"/>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blinds(horizontal)">
                                      <p:cBhvr>
                                        <p:cTn id="81" dur="500"/>
                                        <p:tgtEl>
                                          <p:spTgt spid="8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blinds(horizontal)">
                                      <p:cBhvr>
                                        <p:cTn id="84" dur="500"/>
                                        <p:tgtEl>
                                          <p:spTgt spid="88"/>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blinds(horizontal)">
                                      <p:cBhvr>
                                        <p:cTn id="8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86" grpId="0"/>
      <p:bldP spid="49" grpId="0" bldLvl="0" animBg="1"/>
      <p:bldP spid="65" grpId="0" bldLvl="0" animBg="1"/>
      <p:bldP spid="87" grpId="0"/>
      <p:bldP spid="84" grpId="0" bldLvl="0" animBg="1"/>
      <p:bldP spid="88" grpId="0"/>
      <p:bldP spid="5" grpId="0"/>
      <p:bldP spid="8" grpId="0"/>
      <p:bldP spid="62" grpId="0"/>
      <p:bldP spid="10" grpId="0"/>
      <p:bldP spid="50" grpId="0"/>
      <p:bldP spid="54" grpId="0"/>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5534311" y="431012"/>
            <a:ext cx="2394858" cy="521970"/>
          </a:xfrm>
          <a:prstGeom prst="rect">
            <a:avLst/>
          </a:prstGeom>
          <a:noFill/>
        </p:spPr>
        <p:txBody>
          <a:bodyPr wrap="square" rtlCol="0">
            <a:spAutoFit/>
          </a:bodyPr>
          <a:lstStyle/>
          <a:p>
            <a:r>
              <a:rPr lang="zh-CN" altLang="en-US" sz="2800" b="1" dirty="0">
                <a:solidFill>
                  <a:srgbClr val="333464"/>
                </a:solidFill>
                <a:latin typeface="方正清刻本悦宋简体" panose="02000000000000000000" pitchFamily="2" charset="-122"/>
                <a:ea typeface="方正清刻本悦宋简体" panose="02000000000000000000" pitchFamily="2" charset="-122"/>
              </a:rPr>
              <a:t>项目背景</a:t>
            </a:r>
            <a:endParaRPr lang="zh-CN" altLang="en-US" sz="2800" b="1" dirty="0">
              <a:solidFill>
                <a:srgbClr val="333464"/>
              </a:solidFill>
              <a:latin typeface="方正清刻本悦宋简体" panose="02000000000000000000" pitchFamily="2" charset="-122"/>
              <a:ea typeface="方正清刻本悦宋简体" panose="02000000000000000000" pitchFamily="2" charset="-122"/>
            </a:endParaRPr>
          </a:p>
        </p:txBody>
      </p:sp>
      <p:sp>
        <p:nvSpPr>
          <p:cNvPr id="70" name="文本框 69"/>
          <p:cNvSpPr txBox="1"/>
          <p:nvPr/>
        </p:nvSpPr>
        <p:spPr>
          <a:xfrm>
            <a:off x="8814540" y="402019"/>
            <a:ext cx="2394858" cy="521970"/>
          </a:xfrm>
          <a:prstGeom prst="rect">
            <a:avLst/>
          </a:prstGeom>
          <a:noFill/>
        </p:spPr>
        <p:txBody>
          <a:bodyPr wrap="square" rtlCol="0">
            <a:spAutoFit/>
          </a:bodyPr>
          <a:lstStyle/>
          <a:p>
            <a:r>
              <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rPr>
              <a:t>市场分析</a:t>
            </a:r>
            <a:endPar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5493383" y="2099250"/>
            <a:ext cx="2394858" cy="521970"/>
          </a:xfrm>
          <a:prstGeom prst="rect">
            <a:avLst/>
          </a:prstGeom>
          <a:noFill/>
        </p:spPr>
        <p:txBody>
          <a:bodyPr wrap="square" rtlCol="0">
            <a:spAutoFit/>
          </a:bodyPr>
          <a:lstStyle/>
          <a:p>
            <a:r>
              <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rPr>
              <a:t>项目介绍</a:t>
            </a:r>
            <a:endPar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8773612" y="2099250"/>
            <a:ext cx="2394858" cy="521970"/>
          </a:xfrm>
          <a:prstGeom prst="rect">
            <a:avLst/>
          </a:prstGeom>
          <a:noFill/>
        </p:spPr>
        <p:txBody>
          <a:bodyPr wrap="square" rtlCol="0">
            <a:spAutoFit/>
          </a:bodyPr>
          <a:lstStyle/>
          <a:p>
            <a:r>
              <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rPr>
              <a:t>营销策略</a:t>
            </a:r>
            <a:endPar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8766971" y="3810374"/>
            <a:ext cx="2394858" cy="521970"/>
          </a:xfrm>
          <a:prstGeom prst="rect">
            <a:avLst/>
          </a:prstGeom>
          <a:noFill/>
        </p:spPr>
        <p:txBody>
          <a:bodyPr wrap="square" rtlCol="0">
            <a:spAutoFit/>
          </a:bodyPr>
          <a:lstStyle/>
          <a:p>
            <a:r>
              <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rPr>
              <a:t>团队介绍</a:t>
            </a:r>
            <a:endPar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60830" cy="922020"/>
          </a:xfrm>
          <a:prstGeom prst="rect">
            <a:avLst/>
          </a:prstGeom>
        </p:spPr>
        <p:txBody>
          <a:bodyPr wrap="none">
            <a:spAutoFit/>
          </a:bodyPr>
          <a:lstStyle/>
          <a:p>
            <a:r>
              <a:rPr kumimoji="1" lang="zh-CN" altLang="en-US" sz="5400" b="1" dirty="0" smtClean="0">
                <a:solidFill>
                  <a:schemeClr val="bg1"/>
                </a:solidFill>
                <a:latin typeface="方正清刻本悦宋简体" panose="02000000000000000000" pitchFamily="2" charset="-122"/>
                <a:ea typeface="方正清刻本悦宋简体" panose="02000000000000000000" pitchFamily="2" charset="-122"/>
              </a:rPr>
              <a:t>目录</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5486742" y="3810374"/>
            <a:ext cx="2394858" cy="521970"/>
          </a:xfrm>
          <a:prstGeom prst="rect">
            <a:avLst/>
          </a:prstGeom>
          <a:noFill/>
        </p:spPr>
        <p:txBody>
          <a:bodyPr wrap="square" rtlCol="0">
            <a:spAutoFit/>
          </a:bodyPr>
          <a:lstStyle/>
          <a:p>
            <a:r>
              <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rPr>
              <a:t>资金预算</a:t>
            </a:r>
            <a:endPar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129" name="文本框 128"/>
          <p:cNvSpPr txBox="1"/>
          <p:nvPr/>
        </p:nvSpPr>
        <p:spPr>
          <a:xfrm>
            <a:off x="4643884" y="537468"/>
            <a:ext cx="828000" cy="706755"/>
          </a:xfrm>
          <a:prstGeom prst="rect">
            <a:avLst/>
          </a:prstGeom>
          <a:noFill/>
          <a:ln>
            <a:noFill/>
          </a:ln>
        </p:spPr>
        <p:txBody>
          <a:bodyPr wrap="square" rtlCol="0">
            <a:spAutoFit/>
          </a:bodyPr>
          <a:lstStyle/>
          <a:p>
            <a:pPr algn="ctr"/>
            <a:r>
              <a:rPr lang="en-US" altLang="zh-CN" sz="4000" b="1" dirty="0" smtClean="0">
                <a:solidFill>
                  <a:srgbClr val="333464"/>
                </a:solidFill>
                <a:latin typeface="微软雅黑" panose="020B0503020204020204" charset="-122"/>
                <a:ea typeface="微软雅黑" panose="020B0503020204020204" charset="-122"/>
              </a:rPr>
              <a:t>01</a:t>
            </a:r>
            <a:endParaRPr lang="en-US" altLang="zh-CN" sz="4000" b="1" dirty="0" smtClean="0">
              <a:solidFill>
                <a:srgbClr val="333464"/>
              </a:solidFill>
              <a:latin typeface="微软雅黑" panose="020B0503020204020204" charset="-122"/>
              <a:ea typeface="微软雅黑" panose="020B0503020204020204" charset="-122"/>
            </a:endParaRPr>
          </a:p>
        </p:txBody>
      </p:sp>
      <p:sp>
        <p:nvSpPr>
          <p:cNvPr id="130" name="矩形 129"/>
          <p:cNvSpPr/>
          <p:nvPr/>
        </p:nvSpPr>
        <p:spPr>
          <a:xfrm>
            <a:off x="4643884" y="477411"/>
            <a:ext cx="828000" cy="828000"/>
          </a:xfrm>
          <a:prstGeom prst="rect">
            <a:avLst/>
          </a:prstGeom>
          <a:no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7925040" y="507788"/>
            <a:ext cx="828000" cy="706755"/>
          </a:xfrm>
          <a:prstGeom prst="rect">
            <a:avLst/>
          </a:prstGeom>
          <a:noFill/>
          <a:ln>
            <a:noFill/>
          </a:ln>
        </p:spPr>
        <p:txBody>
          <a:bodyPr wrap="square" rtlCol="0">
            <a:spAutoFit/>
          </a:bodyPr>
          <a:lstStyle/>
          <a:p>
            <a:pPr algn="ctr"/>
            <a:r>
              <a:rPr lang="en-US" altLang="zh-CN" sz="4000" b="1" dirty="0" smtClean="0">
                <a:solidFill>
                  <a:srgbClr val="333464"/>
                </a:solidFill>
                <a:latin typeface="微软雅黑" panose="020B0503020204020204" charset="-122"/>
                <a:ea typeface="微软雅黑" panose="020B0503020204020204" charset="-122"/>
              </a:rPr>
              <a:t>02</a:t>
            </a:r>
            <a:endParaRPr lang="en-US" altLang="zh-CN" sz="4000" b="1" dirty="0" smtClean="0">
              <a:solidFill>
                <a:srgbClr val="333464"/>
              </a:solidFill>
              <a:latin typeface="微软雅黑" panose="020B0503020204020204" charset="-122"/>
              <a:ea typeface="微软雅黑" panose="020B0503020204020204" charset="-122"/>
            </a:endParaRPr>
          </a:p>
        </p:txBody>
      </p:sp>
      <p:sp>
        <p:nvSpPr>
          <p:cNvPr id="132" name="矩形 131"/>
          <p:cNvSpPr/>
          <p:nvPr/>
        </p:nvSpPr>
        <p:spPr>
          <a:xfrm>
            <a:off x="7925040" y="447731"/>
            <a:ext cx="828000" cy="828000"/>
          </a:xfrm>
          <a:prstGeom prst="rect">
            <a:avLst/>
          </a:prstGeom>
          <a:no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4624454" y="2188833"/>
            <a:ext cx="828000" cy="706755"/>
          </a:xfrm>
          <a:prstGeom prst="rect">
            <a:avLst/>
          </a:prstGeom>
          <a:noFill/>
          <a:ln>
            <a:noFill/>
          </a:ln>
        </p:spPr>
        <p:txBody>
          <a:bodyPr wrap="square" rtlCol="0">
            <a:spAutoFit/>
          </a:bodyPr>
          <a:lstStyle/>
          <a:p>
            <a:pPr algn="ctr"/>
            <a:r>
              <a:rPr lang="en-US" altLang="zh-CN" sz="4000" b="1" dirty="0" smtClean="0">
                <a:solidFill>
                  <a:srgbClr val="333464"/>
                </a:solidFill>
                <a:latin typeface="微软雅黑" panose="020B0503020204020204" charset="-122"/>
                <a:ea typeface="微软雅黑" panose="020B0503020204020204" charset="-122"/>
              </a:rPr>
              <a:t>03</a:t>
            </a:r>
            <a:endParaRPr lang="en-US" altLang="zh-CN" sz="4000" b="1" dirty="0" smtClean="0">
              <a:solidFill>
                <a:srgbClr val="333464"/>
              </a:solidFill>
              <a:latin typeface="微软雅黑" panose="020B0503020204020204" charset="-122"/>
              <a:ea typeface="微软雅黑" panose="020B0503020204020204" charset="-122"/>
            </a:endParaRPr>
          </a:p>
        </p:txBody>
      </p:sp>
      <p:sp>
        <p:nvSpPr>
          <p:cNvPr id="134" name="矩形 133"/>
          <p:cNvSpPr/>
          <p:nvPr/>
        </p:nvSpPr>
        <p:spPr>
          <a:xfrm>
            <a:off x="4624454" y="2128776"/>
            <a:ext cx="828000" cy="828000"/>
          </a:xfrm>
          <a:prstGeom prst="rect">
            <a:avLst/>
          </a:prstGeom>
          <a:no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7916926" y="2188833"/>
            <a:ext cx="828000" cy="706755"/>
          </a:xfrm>
          <a:prstGeom prst="rect">
            <a:avLst/>
          </a:prstGeom>
          <a:noFill/>
          <a:ln>
            <a:noFill/>
          </a:ln>
        </p:spPr>
        <p:txBody>
          <a:bodyPr wrap="square" rtlCol="0">
            <a:spAutoFit/>
          </a:bodyPr>
          <a:lstStyle/>
          <a:p>
            <a:pPr algn="ctr"/>
            <a:r>
              <a:rPr lang="en-US" altLang="zh-CN" sz="4000" b="1" dirty="0" smtClean="0">
                <a:solidFill>
                  <a:srgbClr val="333464"/>
                </a:solidFill>
                <a:latin typeface="微软雅黑" panose="020B0503020204020204" charset="-122"/>
                <a:ea typeface="微软雅黑" panose="020B0503020204020204" charset="-122"/>
              </a:rPr>
              <a:t>04</a:t>
            </a:r>
            <a:endParaRPr lang="en-US" altLang="zh-CN" sz="4000" b="1" dirty="0" smtClean="0">
              <a:solidFill>
                <a:srgbClr val="333464"/>
              </a:solidFill>
              <a:latin typeface="微软雅黑" panose="020B0503020204020204" charset="-122"/>
              <a:ea typeface="微软雅黑" panose="020B0503020204020204" charset="-122"/>
            </a:endParaRPr>
          </a:p>
        </p:txBody>
      </p:sp>
      <p:sp>
        <p:nvSpPr>
          <p:cNvPr id="136" name="矩形 135"/>
          <p:cNvSpPr/>
          <p:nvPr/>
        </p:nvSpPr>
        <p:spPr>
          <a:xfrm>
            <a:off x="7916926" y="2128776"/>
            <a:ext cx="828000" cy="828000"/>
          </a:xfrm>
          <a:prstGeom prst="rect">
            <a:avLst/>
          </a:prstGeom>
          <a:no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4624454" y="3895851"/>
            <a:ext cx="828000" cy="706755"/>
          </a:xfrm>
          <a:prstGeom prst="rect">
            <a:avLst/>
          </a:prstGeom>
          <a:noFill/>
          <a:ln>
            <a:noFill/>
          </a:ln>
        </p:spPr>
        <p:txBody>
          <a:bodyPr wrap="square" rtlCol="0">
            <a:spAutoFit/>
          </a:bodyPr>
          <a:lstStyle/>
          <a:p>
            <a:pPr algn="ctr"/>
            <a:r>
              <a:rPr lang="en-US" altLang="zh-CN" sz="4000" b="1" dirty="0" smtClean="0">
                <a:solidFill>
                  <a:srgbClr val="333464"/>
                </a:solidFill>
                <a:latin typeface="微软雅黑" panose="020B0503020204020204" charset="-122"/>
                <a:ea typeface="微软雅黑" panose="020B0503020204020204" charset="-122"/>
              </a:rPr>
              <a:t>05</a:t>
            </a:r>
            <a:endParaRPr lang="en-US" altLang="zh-CN" sz="4000" b="1" dirty="0" smtClean="0">
              <a:solidFill>
                <a:srgbClr val="333464"/>
              </a:solidFill>
              <a:latin typeface="微软雅黑" panose="020B0503020204020204" charset="-122"/>
              <a:ea typeface="微软雅黑" panose="020B0503020204020204" charset="-122"/>
            </a:endParaRPr>
          </a:p>
        </p:txBody>
      </p:sp>
      <p:sp>
        <p:nvSpPr>
          <p:cNvPr id="138" name="矩形 137"/>
          <p:cNvSpPr/>
          <p:nvPr/>
        </p:nvSpPr>
        <p:spPr>
          <a:xfrm>
            <a:off x="4624454" y="3835794"/>
            <a:ext cx="828000" cy="828000"/>
          </a:xfrm>
          <a:prstGeom prst="rect">
            <a:avLst/>
          </a:prstGeom>
          <a:no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7916926" y="3895851"/>
            <a:ext cx="828000" cy="706755"/>
          </a:xfrm>
          <a:prstGeom prst="rect">
            <a:avLst/>
          </a:prstGeom>
          <a:noFill/>
          <a:ln>
            <a:noFill/>
          </a:ln>
        </p:spPr>
        <p:txBody>
          <a:bodyPr wrap="square" rtlCol="0">
            <a:spAutoFit/>
          </a:bodyPr>
          <a:lstStyle/>
          <a:p>
            <a:pPr algn="ctr"/>
            <a:r>
              <a:rPr lang="en-US" altLang="zh-CN" sz="4000" b="1" dirty="0" smtClean="0">
                <a:solidFill>
                  <a:srgbClr val="333464"/>
                </a:solidFill>
                <a:latin typeface="微软雅黑" panose="020B0503020204020204" charset="-122"/>
                <a:ea typeface="微软雅黑" panose="020B0503020204020204" charset="-122"/>
              </a:rPr>
              <a:t>06</a:t>
            </a:r>
            <a:endParaRPr lang="en-US" altLang="zh-CN" sz="4000" b="1" dirty="0" smtClean="0">
              <a:solidFill>
                <a:srgbClr val="333464"/>
              </a:solidFill>
              <a:latin typeface="微软雅黑" panose="020B0503020204020204" charset="-122"/>
              <a:ea typeface="微软雅黑" panose="020B0503020204020204" charset="-122"/>
            </a:endParaRPr>
          </a:p>
        </p:txBody>
      </p:sp>
      <p:sp>
        <p:nvSpPr>
          <p:cNvPr id="140" name="矩形 139"/>
          <p:cNvSpPr/>
          <p:nvPr/>
        </p:nvSpPr>
        <p:spPr>
          <a:xfrm>
            <a:off x="7916926" y="3835794"/>
            <a:ext cx="828000" cy="828000"/>
          </a:xfrm>
          <a:prstGeom prst="rect">
            <a:avLst/>
          </a:prstGeom>
          <a:no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5562996" y="959558"/>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Project </a:t>
            </a:r>
            <a:r>
              <a:rPr lang="en-US" altLang="zh-CN" sz="16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Background</a:t>
            </a:r>
            <a:endParaRPr lang="zh-CN" altLang="en-US"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42" name="文本框 141"/>
          <p:cNvSpPr txBox="1"/>
          <p:nvPr/>
        </p:nvSpPr>
        <p:spPr>
          <a:xfrm>
            <a:off x="8814540" y="983027"/>
            <a:ext cx="2394858" cy="337185"/>
          </a:xfrm>
          <a:prstGeom prst="rect">
            <a:avLst/>
          </a:prstGeom>
          <a:noFill/>
        </p:spPr>
        <p:txBody>
          <a:bodyPr wrap="square" rtlCol="0">
            <a:spAutoFit/>
          </a:bodyPr>
          <a:lstStyle/>
          <a:p>
            <a:r>
              <a:rPr lang="en-US"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Marketing Analysis</a:t>
            </a:r>
            <a:endParaRPr lang="en-US"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43" name="文本框 142"/>
          <p:cNvSpPr txBox="1"/>
          <p:nvPr/>
        </p:nvSpPr>
        <p:spPr>
          <a:xfrm>
            <a:off x="5528709" y="2647577"/>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Project Introduction</a:t>
            </a:r>
            <a:endParaRPr lang="zh-CN" altLang="en-US"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44" name="文本框 143"/>
          <p:cNvSpPr txBox="1"/>
          <p:nvPr/>
        </p:nvSpPr>
        <p:spPr>
          <a:xfrm>
            <a:off x="8814540" y="2639238"/>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Research </a:t>
            </a:r>
            <a:r>
              <a:rPr lang="en-US" altLang="zh-CN" sz="16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Result</a:t>
            </a:r>
            <a:endParaRPr lang="zh-CN" altLang="en-US"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45" name="文本框 144"/>
          <p:cNvSpPr txBox="1"/>
          <p:nvPr/>
        </p:nvSpPr>
        <p:spPr>
          <a:xfrm>
            <a:off x="5522068" y="4355269"/>
            <a:ext cx="2394858" cy="337185"/>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Analysis &amp; Discussion</a:t>
            </a:r>
            <a:endParaRPr lang="zh-CN" altLang="en-US"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
        <p:nvSpPr>
          <p:cNvPr id="146" name="文本框 145"/>
          <p:cNvSpPr txBox="1"/>
          <p:nvPr/>
        </p:nvSpPr>
        <p:spPr>
          <a:xfrm>
            <a:off x="8814540" y="4348685"/>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Future Prospect</a:t>
            </a:r>
            <a:endParaRPr lang="zh-CN" altLang="en-US"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pic>
        <p:nvPicPr>
          <p:cNvPr id="3" name="图片 2" descr="baise校徽"/>
          <p:cNvPicPr>
            <a:picLocks noChangeAspect="1"/>
          </p:cNvPicPr>
          <p:nvPr/>
        </p:nvPicPr>
        <p:blipFill>
          <a:blip r:embed="rId1"/>
          <a:stretch>
            <a:fillRect/>
          </a:stretch>
        </p:blipFill>
        <p:spPr>
          <a:xfrm>
            <a:off x="604520" y="943610"/>
            <a:ext cx="1824355" cy="1824355"/>
          </a:xfrm>
          <a:prstGeom prst="rect">
            <a:avLst/>
          </a:prstGeom>
        </p:spPr>
      </p:pic>
      <p:sp>
        <p:nvSpPr>
          <p:cNvPr id="4" name="文本框 3"/>
          <p:cNvSpPr txBox="1"/>
          <p:nvPr/>
        </p:nvSpPr>
        <p:spPr>
          <a:xfrm>
            <a:off x="5486561" y="5521699"/>
            <a:ext cx="2394858" cy="521970"/>
          </a:xfrm>
          <a:prstGeom prst="rect">
            <a:avLst/>
          </a:prstGeom>
          <a:noFill/>
        </p:spPr>
        <p:txBody>
          <a:bodyPr wrap="square" rtlCol="0">
            <a:spAutoFit/>
          </a:bodyPr>
          <a:p>
            <a:r>
              <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rPr>
              <a:t>风险评估</a:t>
            </a:r>
            <a:endParaRPr lang="zh-CN" altLang="en-US" sz="2800" b="1"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5" name="文本框 4"/>
          <p:cNvSpPr txBox="1"/>
          <p:nvPr/>
        </p:nvSpPr>
        <p:spPr>
          <a:xfrm>
            <a:off x="4636516" y="5607176"/>
            <a:ext cx="828000" cy="706755"/>
          </a:xfrm>
          <a:prstGeom prst="rect">
            <a:avLst/>
          </a:prstGeom>
          <a:noFill/>
          <a:ln>
            <a:noFill/>
          </a:ln>
        </p:spPr>
        <p:txBody>
          <a:bodyPr wrap="square" rtlCol="0">
            <a:spAutoFit/>
          </a:bodyPr>
          <a:p>
            <a:pPr algn="ctr"/>
            <a:r>
              <a:rPr lang="en-US" altLang="zh-CN" sz="4000" b="1" dirty="0" smtClean="0">
                <a:solidFill>
                  <a:srgbClr val="333464"/>
                </a:solidFill>
                <a:latin typeface="微软雅黑" panose="020B0503020204020204" charset="-122"/>
                <a:ea typeface="微软雅黑" panose="020B0503020204020204" charset="-122"/>
              </a:rPr>
              <a:t>07</a:t>
            </a:r>
            <a:endParaRPr lang="en-US" altLang="zh-CN" sz="4000" b="1" dirty="0" smtClean="0">
              <a:solidFill>
                <a:srgbClr val="333464"/>
              </a:solidFill>
              <a:latin typeface="微软雅黑" panose="020B0503020204020204" charset="-122"/>
              <a:ea typeface="微软雅黑" panose="020B0503020204020204" charset="-122"/>
            </a:endParaRPr>
          </a:p>
        </p:txBody>
      </p:sp>
      <p:sp>
        <p:nvSpPr>
          <p:cNvPr id="6" name="矩形 5"/>
          <p:cNvSpPr/>
          <p:nvPr/>
        </p:nvSpPr>
        <p:spPr>
          <a:xfrm>
            <a:off x="4636516" y="5547119"/>
            <a:ext cx="828000" cy="828000"/>
          </a:xfrm>
          <a:prstGeom prst="rect">
            <a:avLst/>
          </a:prstGeom>
          <a:no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534130" y="6060010"/>
            <a:ext cx="2394858" cy="337185"/>
          </a:xfrm>
          <a:prstGeom prst="rect">
            <a:avLst/>
          </a:prstGeom>
          <a:noFill/>
        </p:spPr>
        <p:txBody>
          <a:bodyPr wrap="square" rtlCol="0">
            <a:spAutoFit/>
          </a:bodyPr>
          <a:p>
            <a:r>
              <a:rPr lang="en-US" altLang="zh-CN"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Future Prospect</a:t>
            </a:r>
            <a:endParaRPr lang="zh-CN" altLang="en-US" sz="16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dkDnDiag">
          <a:fgClr>
            <a:schemeClr val="bg1"/>
          </a:fgClr>
          <a:bgClr>
            <a:srgbClr val="F2F2F2"/>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en-US" altLang="zh-CN" sz="3600" dirty="0"/>
          </a:p>
        </p:txBody>
      </p:sp>
      <p:sp>
        <p:nvSpPr>
          <p:cNvPr id="1768" name="矩形 1767"/>
          <p:cNvSpPr/>
          <p:nvPr/>
        </p:nvSpPr>
        <p:spPr>
          <a:xfrm>
            <a:off x="3527180" y="310334"/>
            <a:ext cx="3629025"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Estimation of operating income</a:t>
            </a:r>
            <a:endParaRPr lang="en-US" altLang="zh-CN" dirty="0" smtClean="0">
              <a:solidFill>
                <a:schemeClr val="bg1"/>
              </a:solidFill>
              <a:latin typeface="微软雅黑" panose="020B0503020204020204" charset="-122"/>
              <a:ea typeface="微软雅黑" panose="020B0503020204020204" charset="-122"/>
            </a:endParaRPr>
          </a:p>
        </p:txBody>
      </p:sp>
      <p:sp>
        <p:nvSpPr>
          <p:cNvPr id="1771" name="矩形 1770"/>
          <p:cNvSpPr/>
          <p:nvPr/>
        </p:nvSpPr>
        <p:spPr>
          <a:xfrm>
            <a:off x="633077" y="125666"/>
            <a:ext cx="2494280" cy="737235"/>
          </a:xfrm>
          <a:prstGeom prst="rect">
            <a:avLst/>
          </a:prstGeom>
        </p:spPr>
        <p:txBody>
          <a:bodyPr wrap="none">
            <a:spAutoFit/>
          </a:bodyPr>
          <a:lstStyle/>
          <a:p>
            <a:pPr>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333464"/>
                </a:solidFill>
                <a:latin typeface="方正清刻本悦宋简体" panose="02000000000000000000" pitchFamily="2" charset="-122"/>
                <a:ea typeface="方正清刻本悦宋简体" panose="02000000000000000000" pitchFamily="2" charset="-122"/>
              </a:rPr>
              <a:t>营业收入估算</a:t>
            </a:r>
            <a:endParaRPr lang="zh-CN" altLang="en-US"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4" name="矩形 3"/>
          <p:cNvSpPr/>
          <p:nvPr/>
        </p:nvSpPr>
        <p:spPr>
          <a:xfrm>
            <a:off x="3464126" y="256034"/>
            <a:ext cx="8718351" cy="484285"/>
          </a:xfrm>
          <a:prstGeom prst="rect">
            <a:avLst/>
          </a:prstGeom>
          <a:gradFill>
            <a:gsLst>
              <a:gs pos="78000">
                <a:srgbClr val="333464"/>
              </a:gs>
              <a:gs pos="0">
                <a:schemeClr val="accent1">
                  <a:lumMod val="5000"/>
                  <a:lumOff val="95000"/>
                  <a:alpha val="0"/>
                </a:schemeClr>
              </a:gs>
              <a:gs pos="100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9" name="矩形 18"/>
          <p:cNvSpPr/>
          <p:nvPr/>
        </p:nvSpPr>
        <p:spPr>
          <a:xfrm>
            <a:off x="3463639" y="310334"/>
            <a:ext cx="2485390" cy="367030"/>
          </a:xfrm>
          <a:prstGeom prst="rect">
            <a:avLst/>
          </a:prstGeom>
        </p:spPr>
        <p:txBody>
          <a:bodyPr wrap="none" lIns="91436" tIns="45718" rIns="91436" bIns="45718">
            <a:spAutoFit/>
          </a:bodyPr>
          <a:p>
            <a:pPr algn="ctr"/>
            <a:r>
              <a:rPr lang="en-US" altLang="zh-CN" dirty="0" smtClean="0">
                <a:solidFill>
                  <a:schemeClr val="bg1"/>
                </a:solidFill>
                <a:latin typeface="微软雅黑" panose="020B0503020204020204" charset="-122"/>
                <a:ea typeface="微软雅黑" panose="020B0503020204020204" charset="-122"/>
              </a:rPr>
              <a:t>OPERATING INCOME</a:t>
            </a:r>
            <a:endParaRPr lang="en-US" altLang="zh-CN" dirty="0" smtClean="0">
              <a:solidFill>
                <a:schemeClr val="bg1"/>
              </a:solidFill>
              <a:latin typeface="微软雅黑" panose="020B0503020204020204" charset="-122"/>
              <a:ea typeface="微软雅黑" panose="020B0503020204020204" charset="-122"/>
            </a:endParaRPr>
          </a:p>
        </p:txBody>
      </p:sp>
      <p:graphicFrame>
        <p:nvGraphicFramePr>
          <p:cNvPr id="5" name="图示 4"/>
          <p:cNvGraphicFramePr/>
          <p:nvPr/>
        </p:nvGraphicFramePr>
        <p:xfrm>
          <a:off x="1746885" y="720090"/>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dkDnDiag">
          <a:fgClr>
            <a:schemeClr val="bg1"/>
          </a:fgClr>
          <a:bgClr>
            <a:srgbClr val="F2F2F2"/>
          </a:bgClr>
        </a:pattFill>
        <a:effectLst/>
      </p:bgPr>
    </p:bg>
    <p:spTree>
      <p:nvGrpSpPr>
        <p:cNvPr id="1" name=""/>
        <p:cNvGrpSpPr/>
        <p:nvPr/>
      </p:nvGrpSpPr>
      <p:grpSpPr>
        <a:xfrm>
          <a:off x="0" y="0"/>
          <a:ext cx="0" cy="0"/>
          <a:chOff x="0" y="0"/>
          <a:chExt cx="0" cy="0"/>
        </a:xfrm>
      </p:grpSpPr>
      <p:sp>
        <p:nvSpPr>
          <p:cNvPr id="18" name="圆角矩形 17"/>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22" name="矩形 21"/>
          <p:cNvSpPr/>
          <p:nvPr/>
        </p:nvSpPr>
        <p:spPr>
          <a:xfrm>
            <a:off x="633077" y="125666"/>
            <a:ext cx="3383280" cy="737235"/>
          </a:xfrm>
          <a:prstGeom prst="rect">
            <a:avLst/>
          </a:prstGeom>
        </p:spPr>
        <p:txBody>
          <a:bodyPr wrap="none">
            <a:spAutoFit/>
          </a:bodyPr>
          <a:lstStyle/>
          <a:p>
            <a:pPr algn="l">
              <a:lnSpc>
                <a:spcPct val="150000"/>
              </a:lnSpc>
            </a:pPr>
            <a:r>
              <a:rPr sz="2800" dirty="0" smtClean="0">
                <a:solidFill>
                  <a:srgbClr val="333464"/>
                </a:solidFill>
                <a:latin typeface="方正清刻本悦宋简体" panose="02000000000000000000" pitchFamily="2" charset="-122"/>
                <a:ea typeface="方正清刻本悦宋简体" panose="02000000000000000000" pitchFamily="2" charset="-122"/>
              </a:rPr>
              <a:t>市场调查与全面预算</a:t>
            </a:r>
            <a:endParaRPr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4" name="矩形 3"/>
          <p:cNvSpPr/>
          <p:nvPr/>
        </p:nvSpPr>
        <p:spPr>
          <a:xfrm>
            <a:off x="4057650" y="255905"/>
            <a:ext cx="8112760" cy="484505"/>
          </a:xfrm>
          <a:prstGeom prst="rect">
            <a:avLst/>
          </a:prstGeom>
          <a:gradFill>
            <a:gsLst>
              <a:gs pos="78000">
                <a:srgbClr val="333464"/>
              </a:gs>
              <a:gs pos="0">
                <a:schemeClr val="accent1">
                  <a:lumMod val="5000"/>
                  <a:lumOff val="95000"/>
                  <a:alpha val="0"/>
                </a:schemeClr>
              </a:gs>
              <a:gs pos="100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6" name="矩形 5"/>
          <p:cNvSpPr/>
          <p:nvPr/>
        </p:nvSpPr>
        <p:spPr>
          <a:xfrm>
            <a:off x="4057682" y="316049"/>
            <a:ext cx="3112135" cy="367030"/>
          </a:xfrm>
          <a:prstGeom prst="rect">
            <a:avLst/>
          </a:prstGeom>
        </p:spPr>
        <p:txBody>
          <a:bodyPr wrap="none" lIns="91436" tIns="45718" rIns="91436" bIns="45718">
            <a:spAutoFit/>
          </a:bodyPr>
          <a:p>
            <a:pPr algn="ctr"/>
            <a:r>
              <a:rPr lang="en-US" altLang="zh-CN" dirty="0" smtClean="0">
                <a:solidFill>
                  <a:schemeClr val="bg1"/>
                </a:solidFill>
                <a:latin typeface="微软雅黑" panose="020B0503020204020204" charset="-122"/>
                <a:ea typeface="微软雅黑" panose="020B0503020204020204" charset="-122"/>
              </a:rPr>
              <a:t>MARKETING AND BUDGET</a:t>
            </a:r>
            <a:endParaRPr lang="en-US" altLang="zh-CN" dirty="0" smtClean="0">
              <a:solidFill>
                <a:schemeClr val="bg1"/>
              </a:solidFill>
              <a:latin typeface="微软雅黑" panose="020B0503020204020204" charset="-122"/>
              <a:ea typeface="微软雅黑" panose="020B0503020204020204" charset="-122"/>
            </a:endParaRPr>
          </a:p>
        </p:txBody>
      </p:sp>
      <p:pic>
        <p:nvPicPr>
          <p:cNvPr id="1073742863" name="图片 1073742862" descr="C:\Users\lenov\Desktop\图片1.png图片1"/>
          <p:cNvPicPr>
            <a:picLocks noChangeAspect="1"/>
          </p:cNvPicPr>
          <p:nvPr/>
        </p:nvPicPr>
        <p:blipFill>
          <a:blip r:embed="rId1">
            <a:clrChange>
              <a:clrFrom>
                <a:srgbClr val="FFFFFF"/>
              </a:clrFrom>
              <a:clrTo>
                <a:srgbClr val="FFFFFF">
                  <a:alpha val="0"/>
                </a:srgbClr>
              </a:clrTo>
            </a:clrChange>
          </a:blip>
          <a:srcRect/>
          <a:stretch>
            <a:fillRect/>
          </a:stretch>
        </p:blipFill>
        <p:spPr>
          <a:xfrm>
            <a:off x="320993" y="962025"/>
            <a:ext cx="8049895" cy="4839970"/>
          </a:xfrm>
          <a:prstGeom prst="rect">
            <a:avLst/>
          </a:prstGeom>
          <a:noFill/>
          <a:ln w="9525">
            <a:noFill/>
          </a:ln>
        </p:spPr>
      </p:pic>
      <p:sp>
        <p:nvSpPr>
          <p:cNvPr id="40" name="矩形 39"/>
          <p:cNvSpPr/>
          <p:nvPr/>
        </p:nvSpPr>
        <p:spPr>
          <a:xfrm>
            <a:off x="8615045" y="1169670"/>
            <a:ext cx="2531745" cy="2487930"/>
          </a:xfrm>
          <a:prstGeom prst="rect">
            <a:avLst/>
          </a:prstGeom>
        </p:spPr>
        <p:txBody>
          <a:bodyPr wrap="square" lIns="91436" tIns="45718" rIns="91436" bIns="45718">
            <a:spAutoFit/>
          </a:bodyPr>
          <a:p>
            <a:pPr>
              <a:lnSpc>
                <a:spcPct val="130000"/>
              </a:lnSpc>
            </a:pPr>
            <a:r>
              <a:rPr lang="zh-CN" altLang="en-US" sz="2400" dirty="0">
                <a:solidFill>
                  <a:schemeClr val="bg2">
                    <a:lumMod val="50000"/>
                  </a:schemeClr>
                </a:solidFill>
                <a:latin typeface="微软雅黑" panose="020B0503020204020204" charset="-122"/>
                <a:ea typeface="微软雅黑" panose="020B0503020204020204" charset="-122"/>
              </a:rPr>
              <a:t>收入预测将基于盈利模式展开，主要收入来源于平台出租所得收入和广告收入。</a:t>
            </a:r>
            <a:endParaRPr lang="zh-CN" altLang="en-US" sz="2400" dirty="0">
              <a:solidFill>
                <a:schemeClr val="bg2">
                  <a:lumMod val="50000"/>
                </a:schemeClr>
              </a:solidFill>
              <a:latin typeface="微软雅黑" panose="020B0503020204020204" charset="-122"/>
              <a:ea typeface="微软雅黑" panose="020B0503020204020204" charset="-122"/>
            </a:endParaRPr>
          </a:p>
        </p:txBody>
      </p:sp>
      <p:pic>
        <p:nvPicPr>
          <p:cNvPr id="2" name="图片 1" descr="C:\Users\lenov\Desktop\图片2.png图片2"/>
          <p:cNvPicPr>
            <a:picLocks noChangeAspect="1"/>
          </p:cNvPicPr>
          <p:nvPr/>
        </p:nvPicPr>
        <p:blipFill>
          <a:blip r:embed="rId2"/>
          <a:srcRect/>
          <a:stretch>
            <a:fillRect/>
          </a:stretch>
        </p:blipFill>
        <p:spPr>
          <a:xfrm>
            <a:off x="3535363" y="1545590"/>
            <a:ext cx="8472170" cy="5093970"/>
          </a:xfrm>
          <a:prstGeom prst="rect">
            <a:avLst/>
          </a:prstGeom>
          <a:noFill/>
          <a:ln w="9525">
            <a:noFill/>
          </a:ln>
        </p:spPr>
      </p:pic>
      <p:sp>
        <p:nvSpPr>
          <p:cNvPr id="3" name="矩形 2"/>
          <p:cNvSpPr/>
          <p:nvPr/>
        </p:nvSpPr>
        <p:spPr>
          <a:xfrm>
            <a:off x="478790" y="1934845"/>
            <a:ext cx="2922905" cy="4091305"/>
          </a:xfrm>
          <a:prstGeom prst="rect">
            <a:avLst/>
          </a:prstGeom>
        </p:spPr>
        <p:txBody>
          <a:bodyPr wrap="square" lIns="91436" tIns="45718" rIns="91436" bIns="45718">
            <a:spAutoFit/>
          </a:bodyPr>
          <a:p>
            <a:pPr>
              <a:lnSpc>
                <a:spcPct val="130000"/>
              </a:lnSpc>
            </a:pPr>
            <a:r>
              <a:rPr lang="zh-CN" altLang="en-US" sz="2000" b="1" dirty="0">
                <a:solidFill>
                  <a:srgbClr val="333464"/>
                </a:solidFill>
                <a:latin typeface="微软雅黑" panose="020B0503020204020204" charset="-122"/>
                <a:ea typeface="微软雅黑" panose="020B0503020204020204" charset="-122"/>
              </a:rPr>
              <a:t>预测成本主要来源是支付菜品原料、支付工资薪酬和管理费用。为了保证成本的准确性和可信度，本项目在进行成本预测时在行业基本标准的情况下适当加大成本和费用，以期让企业现金流能得到一个较好的保障，防控意外风险。</a:t>
            </a:r>
            <a:endParaRPr lang="zh-CN" altLang="en-US" sz="2000" b="1" dirty="0">
              <a:solidFill>
                <a:srgbClr val="333464"/>
              </a:solidFill>
              <a:latin typeface="微软雅黑" panose="020B0503020204020204" charset="-122"/>
              <a:ea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073742863"/>
                                        </p:tgtEl>
                                        <p:attrNameLst>
                                          <p:attrName>style.visibility</p:attrName>
                                        </p:attrNameLst>
                                      </p:cBhvr>
                                      <p:to>
                                        <p:strVal val="visible"/>
                                      </p:to>
                                    </p:set>
                                    <p:anim calcmode="lin" valueType="num">
                                      <p:cBhvr additive="base">
                                        <p:cTn id="7" dur="500" fill="hold"/>
                                        <p:tgtEl>
                                          <p:spTgt spid="1073742863"/>
                                        </p:tgtEl>
                                        <p:attrNameLst>
                                          <p:attrName>ppt_x</p:attrName>
                                        </p:attrNameLst>
                                      </p:cBhvr>
                                      <p:tavLst>
                                        <p:tav tm="0">
                                          <p:val>
                                            <p:strVal val="0-#ppt_w/2"/>
                                          </p:val>
                                        </p:tav>
                                        <p:tav tm="100000">
                                          <p:val>
                                            <p:strVal val="#ppt_x"/>
                                          </p:val>
                                        </p:tav>
                                      </p:tavLst>
                                    </p:anim>
                                    <p:anim calcmode="lin" valueType="num">
                                      <p:cBhvr additive="base">
                                        <p:cTn id="8" dur="500" fill="hold"/>
                                        <p:tgtEl>
                                          <p:spTgt spid="107374286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1073742863"/>
                                        </p:tgtEl>
                                      </p:cBhvr>
                                    </p:animEffect>
                                    <p:set>
                                      <p:cBhvr>
                                        <p:cTn id="17" dur="1" fill="hold">
                                          <p:stCondLst>
                                            <p:cond delay="499"/>
                                          </p:stCondLst>
                                        </p:cTn>
                                        <p:tgtEl>
                                          <p:spTgt spid="1073742863"/>
                                        </p:tgtEl>
                                        <p:attrNameLst>
                                          <p:attrName>style.visibility</p:attrName>
                                        </p:attrNameLst>
                                      </p:cBhvr>
                                      <p:to>
                                        <p:strVal val="hidden"/>
                                      </p:to>
                                    </p:set>
                                  </p:childTnLst>
                                </p:cTn>
                              </p:par>
                              <p:par>
                                <p:cTn id="18" presetID="3" presetClass="exit" presetSubtype="10" fill="hold" grpId="1" nodeType="withEffect">
                                  <p:stCondLst>
                                    <p:cond delay="0"/>
                                  </p:stCondLst>
                                  <p:childTnLst>
                                    <p:animEffect transition="out" filter="blinds(horizontal)">
                                      <p:cBhvr>
                                        <p:cTn id="19" dur="500"/>
                                        <p:tgtEl>
                                          <p:spTgt spid="40"/>
                                        </p:tgtEl>
                                      </p:cBhvr>
                                    </p:animEffect>
                                    <p:set>
                                      <p:cBhvr>
                                        <p:cTn id="20" dur="1" fill="hold">
                                          <p:stCondLst>
                                            <p:cond delay="499"/>
                                          </p:stCondLst>
                                        </p:cTn>
                                        <p:tgtEl>
                                          <p:spTgt spid="4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1"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par>
                                <p:cTn id="27" presetID="2" presetClass="entr" presetSubtype="3"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 grpId="1"/>
      <p:bldP spid="40"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dkDnDiag">
          <a:fgClr>
            <a:schemeClr val="bg1"/>
          </a:fgClr>
          <a:bgClr>
            <a:srgbClr val="F2F2F2"/>
          </a:bgClr>
        </a:pattFill>
        <a:effectLst/>
      </p:bgPr>
    </p:bg>
    <p:spTree>
      <p:nvGrpSpPr>
        <p:cNvPr id="1" name=""/>
        <p:cNvGrpSpPr/>
        <p:nvPr/>
      </p:nvGrpSpPr>
      <p:grpSpPr>
        <a:xfrm>
          <a:off x="0" y="0"/>
          <a:ext cx="0" cy="0"/>
          <a:chOff x="0" y="0"/>
          <a:chExt cx="0" cy="0"/>
        </a:xfrm>
      </p:grpSpPr>
      <p:sp>
        <p:nvSpPr>
          <p:cNvPr id="18" name="圆角矩形 17"/>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487452" y="310334"/>
            <a:ext cx="2991485"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ANALYSIS &amp; DISCUSSION</a:t>
            </a:r>
            <a:endParaRPr lang="en-US" altLang="zh-CN" dirty="0">
              <a:solidFill>
                <a:schemeClr val="bg1"/>
              </a:solidFill>
              <a:latin typeface="微软雅黑" panose="020B0503020204020204" charset="-122"/>
              <a:ea typeface="微软雅黑" panose="020B0503020204020204" charset="-122"/>
            </a:endParaRPr>
          </a:p>
        </p:txBody>
      </p:sp>
      <p:sp>
        <p:nvSpPr>
          <p:cNvPr id="22" name="矩形 21"/>
          <p:cNvSpPr/>
          <p:nvPr/>
        </p:nvSpPr>
        <p:spPr>
          <a:xfrm>
            <a:off x="633077" y="125666"/>
            <a:ext cx="3383280" cy="737235"/>
          </a:xfrm>
          <a:prstGeom prst="rect">
            <a:avLst/>
          </a:prstGeom>
        </p:spPr>
        <p:txBody>
          <a:bodyPr wrap="none">
            <a:spAutoFit/>
          </a:bodyPr>
          <a:lstStyle/>
          <a:p>
            <a:pPr algn="l">
              <a:lnSpc>
                <a:spcPct val="150000"/>
              </a:lnSpc>
            </a:pPr>
            <a:r>
              <a:rPr sz="2800" dirty="0" smtClean="0">
                <a:solidFill>
                  <a:srgbClr val="333464"/>
                </a:solidFill>
                <a:latin typeface="方正清刻本悦宋简体" panose="02000000000000000000" pitchFamily="2" charset="-122"/>
                <a:ea typeface="方正清刻本悦宋简体" panose="02000000000000000000" pitchFamily="2" charset="-122"/>
              </a:rPr>
              <a:t>财务报表与指标分析</a:t>
            </a:r>
            <a:endParaRPr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1332564" y="4292502"/>
            <a:ext cx="2890821" cy="1108808"/>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sz="4000" dirty="0">
                <a:latin typeface="方正清刻本悦宋简体" panose="02000000000000000000" pitchFamily="2" charset="-122"/>
                <a:ea typeface="方正清刻本悦宋简体" panose="02000000000000000000" pitchFamily="2" charset="-122"/>
              </a:rPr>
              <a:t>利润表</a:t>
            </a:r>
            <a:endParaRPr lang="zh-CN" sz="4000" dirty="0">
              <a:latin typeface="方正清刻本悦宋简体" panose="02000000000000000000" pitchFamily="2" charset="-122"/>
              <a:ea typeface="方正清刻本悦宋简体" panose="02000000000000000000" pitchFamily="2" charset="-122"/>
            </a:endParaRPr>
          </a:p>
        </p:txBody>
      </p:sp>
      <p:sp>
        <p:nvSpPr>
          <p:cNvPr id="40" name="矩形 39"/>
          <p:cNvSpPr/>
          <p:nvPr/>
        </p:nvSpPr>
        <p:spPr>
          <a:xfrm>
            <a:off x="5683626" y="5170223"/>
            <a:ext cx="5389463" cy="729615"/>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charset="-122"/>
                <a:ea typeface="微软雅黑" panose="020B0503020204020204" charset="-122"/>
              </a:rPr>
              <a:t>从未来五年利润表分析得知，如果项目能够完全按照既定的计划进行实施， 那么在五年内的营业收入都在逐年提升。</a:t>
            </a:r>
            <a:endParaRPr lang="zh-CN" altLang="en-US" sz="1600" dirty="0">
              <a:solidFill>
                <a:schemeClr val="bg2">
                  <a:lumMod val="50000"/>
                </a:schemeClr>
              </a:solidFill>
              <a:latin typeface="微软雅黑" panose="020B0503020204020204" charset="-122"/>
              <a:ea typeface="微软雅黑" panose="020B0503020204020204" charset="-122"/>
            </a:endParaRPr>
          </a:p>
        </p:txBody>
      </p:sp>
      <p:cxnSp>
        <p:nvCxnSpPr>
          <p:cNvPr id="41" name="直接连接符 40"/>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189878"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057650" y="255905"/>
            <a:ext cx="8112760" cy="484505"/>
          </a:xfrm>
          <a:prstGeom prst="rect">
            <a:avLst/>
          </a:prstGeom>
          <a:gradFill>
            <a:gsLst>
              <a:gs pos="78000">
                <a:srgbClr val="333464"/>
              </a:gs>
              <a:gs pos="0">
                <a:schemeClr val="accent1">
                  <a:lumMod val="5000"/>
                  <a:lumOff val="95000"/>
                  <a:alpha val="0"/>
                </a:schemeClr>
              </a:gs>
              <a:gs pos="100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2" name="矩形 1"/>
          <p:cNvSpPr/>
          <p:nvPr/>
        </p:nvSpPr>
        <p:spPr>
          <a:xfrm>
            <a:off x="4057364" y="314779"/>
            <a:ext cx="2778760" cy="367030"/>
          </a:xfrm>
          <a:prstGeom prst="rect">
            <a:avLst/>
          </a:prstGeom>
        </p:spPr>
        <p:txBody>
          <a:bodyPr wrap="none" lIns="91436" tIns="45718" rIns="91436" bIns="45718">
            <a:spAutoFit/>
          </a:bodyPr>
          <a:p>
            <a:pPr algn="ctr"/>
            <a:r>
              <a:rPr lang="en-US" altLang="zh-CN" dirty="0" smtClean="0">
                <a:solidFill>
                  <a:schemeClr val="bg1"/>
                </a:solidFill>
                <a:latin typeface="微软雅黑" panose="020B0503020204020204" charset="-122"/>
                <a:ea typeface="微软雅黑" panose="020B0503020204020204" charset="-122"/>
              </a:rPr>
              <a:t>FINANCIAL STATEMENT</a:t>
            </a:r>
            <a:endParaRPr lang="en-US" altLang="zh-CN" dirty="0" smtClean="0">
              <a:solidFill>
                <a:schemeClr val="bg1"/>
              </a:solidFill>
              <a:latin typeface="微软雅黑" panose="020B0503020204020204" charset="-122"/>
              <a:ea typeface="微软雅黑" panose="020B0503020204020204" charset="-122"/>
            </a:endParaRPr>
          </a:p>
        </p:txBody>
      </p:sp>
      <p:pic>
        <p:nvPicPr>
          <p:cNvPr id="1073742865" name="图片 1073742864" descr="C:\Users\lenov\Desktop\111111.png111111"/>
          <p:cNvPicPr>
            <a:picLocks noChangeAspect="1"/>
          </p:cNvPicPr>
          <p:nvPr/>
        </p:nvPicPr>
        <p:blipFill>
          <a:blip r:embed="rId1"/>
          <a:srcRect/>
          <a:stretch>
            <a:fillRect/>
          </a:stretch>
        </p:blipFill>
        <p:spPr>
          <a:xfrm>
            <a:off x="5365750" y="2009775"/>
            <a:ext cx="6574155" cy="2515235"/>
          </a:xfrm>
          <a:prstGeom prst="rect">
            <a:avLst/>
          </a:prstGeom>
          <a:noFill/>
          <a:ln w="9525">
            <a:noFill/>
          </a:ln>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FF0E84-6670-4482-A1EE-73DB8AB352B3}" type="datetimeFigureOut">
              <a:rPr lang="zh-CN" altLang="en-US" smtClean="0"/>
            </a:fld>
            <a:endParaRPr lang="zh-CN" altLang="en-US"/>
          </a:p>
        </p:txBody>
      </p:sp>
      <p:sp>
        <p:nvSpPr>
          <p:cNvPr id="5" name="矩形 4"/>
          <p:cNvSpPr/>
          <p:nvPr userDrawn="1"/>
        </p:nvSpPr>
        <p:spPr>
          <a:xfrm>
            <a:off x="-11430" y="-17780"/>
            <a:ext cx="12204090" cy="3437890"/>
          </a:xfrm>
          <a:prstGeom prst="rect">
            <a:avLst/>
          </a:prstGeom>
          <a:solidFill>
            <a:srgbClr val="33346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六边形 5"/>
          <p:cNvSpPr/>
          <p:nvPr userDrawn="1"/>
        </p:nvSpPr>
        <p:spPr>
          <a:xfrm>
            <a:off x="5368925" y="2707640"/>
            <a:ext cx="1443355" cy="144335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userDrawn="1"/>
        </p:nvSpPr>
        <p:spPr>
          <a:xfrm>
            <a:off x="5535295" y="2787650"/>
            <a:ext cx="1122045" cy="1122045"/>
          </a:xfrm>
          <a:prstGeom prst="hexagon">
            <a:avLst/>
          </a:prstGeom>
          <a:solidFill>
            <a:srgbClr val="333464"/>
          </a:solid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userDrawn="1"/>
        </p:nvSpPr>
        <p:spPr>
          <a:xfrm>
            <a:off x="5767070" y="2995295"/>
            <a:ext cx="727075" cy="706755"/>
          </a:xfrm>
          <a:prstGeom prst="rect">
            <a:avLst/>
          </a:prstGeom>
          <a:noFill/>
        </p:spPr>
        <p:txBody>
          <a:bodyPr wrap="square" rtlCol="0">
            <a:spAutoFit/>
          </a:bodyPr>
          <a:p>
            <a:r>
              <a:rPr lang="en-US" altLang="zh-CN" sz="4000" b="1">
                <a:solidFill>
                  <a:schemeClr val="bg1"/>
                </a:solidFill>
                <a:latin typeface="+mj-ea"/>
                <a:ea typeface="+mj-ea"/>
              </a:rPr>
              <a:t>06</a:t>
            </a:r>
            <a:endParaRPr lang="en-US" altLang="zh-CN" sz="4000" b="1">
              <a:solidFill>
                <a:schemeClr val="bg1"/>
              </a:solidFill>
              <a:latin typeface="+mj-ea"/>
              <a:ea typeface="+mj-ea"/>
            </a:endParaRPr>
          </a:p>
        </p:txBody>
      </p:sp>
      <p:sp>
        <p:nvSpPr>
          <p:cNvPr id="10" name="文本框 9"/>
          <p:cNvSpPr txBox="1"/>
          <p:nvPr userDrawn="1"/>
        </p:nvSpPr>
        <p:spPr>
          <a:xfrm>
            <a:off x="4881880" y="4302125"/>
            <a:ext cx="2428240" cy="768350"/>
          </a:xfrm>
          <a:prstGeom prst="rect">
            <a:avLst/>
          </a:prstGeom>
          <a:noFill/>
        </p:spPr>
        <p:txBody>
          <a:bodyPr wrap="none" rtlCol="0">
            <a:spAutoFit/>
          </a:bodyPr>
          <a:p>
            <a:pPr algn="l"/>
            <a:r>
              <a:rPr lang="zh-CN" altLang="en-US" sz="4400" b="1" dirty="0">
                <a:solidFill>
                  <a:srgbClr val="333464"/>
                </a:solidFill>
                <a:latin typeface="+mj-ea"/>
                <a:ea typeface="+mj-ea"/>
                <a:sym typeface="+mn-ea"/>
              </a:rPr>
              <a:t>团队介绍</a:t>
            </a:r>
            <a:endParaRPr lang="zh-CN" altLang="en-US" sz="4400" b="1" dirty="0">
              <a:solidFill>
                <a:srgbClr val="333464"/>
              </a:solidFill>
              <a:latin typeface="+mj-ea"/>
              <a:ea typeface="+mj-ea"/>
              <a:sym typeface="+mn-ea"/>
            </a:endParaRPr>
          </a:p>
        </p:txBody>
      </p:sp>
      <p:grpSp>
        <p:nvGrpSpPr>
          <p:cNvPr id="15" name="组合 14"/>
          <p:cNvGrpSpPr/>
          <p:nvPr userDrawn="1"/>
        </p:nvGrpSpPr>
        <p:grpSpPr>
          <a:xfrm>
            <a:off x="2828290" y="527685"/>
            <a:ext cx="6211570" cy="2179320"/>
            <a:chOff x="4454" y="831"/>
            <a:chExt cx="9782" cy="3432"/>
          </a:xfrm>
        </p:grpSpPr>
        <p:pic>
          <p:nvPicPr>
            <p:cNvPr id="9" name="图片 8" descr="baise校徽"/>
            <p:cNvPicPr>
              <a:picLocks noChangeAspect="1"/>
            </p:cNvPicPr>
            <p:nvPr userDrawn="1"/>
          </p:nvPicPr>
          <p:blipFill>
            <a:blip r:embed="rId1"/>
            <a:stretch>
              <a:fillRect/>
            </a:stretch>
          </p:blipFill>
          <p:spPr>
            <a:xfrm>
              <a:off x="4454" y="831"/>
              <a:ext cx="3433" cy="3433"/>
            </a:xfrm>
            <a:prstGeom prst="rect">
              <a:avLst/>
            </a:prstGeom>
          </p:spPr>
        </p:pic>
        <p:pic>
          <p:nvPicPr>
            <p:cNvPr id="14" name="图片 13" descr="timg"/>
            <p:cNvPicPr>
              <a:picLocks noChangeAspect="1"/>
            </p:cNvPicPr>
            <p:nvPr userDrawn="1"/>
          </p:nvPicPr>
          <p:blipFill>
            <a:blip r:embed="rId2"/>
            <a:stretch>
              <a:fillRect/>
            </a:stretch>
          </p:blipFill>
          <p:spPr>
            <a:xfrm>
              <a:off x="5074" y="1230"/>
              <a:ext cx="9162" cy="2898"/>
            </a:xfrm>
            <a:prstGeom prst="rect">
              <a:avLst/>
            </a:prstGeom>
          </p:spPr>
        </p:pic>
      </p:gr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kDnDiag">
          <a:fgClr>
            <a:schemeClr val="bg1"/>
          </a:fgClr>
          <a:bgClr>
            <a:srgbClr val="F2F2F2"/>
          </a:bgClr>
        </a:pattFill>
        <a:effectLst/>
      </p:bgPr>
    </p:bg>
    <p:spTree>
      <p:nvGrpSpPr>
        <p:cNvPr id="1" name=""/>
        <p:cNvGrpSpPr/>
        <p:nvPr/>
      </p:nvGrpSpPr>
      <p:grpSpPr>
        <a:xfrm>
          <a:off x="0" y="0"/>
          <a:ext cx="0" cy="0"/>
          <a:chOff x="0" y="0"/>
          <a:chExt cx="0" cy="0"/>
        </a:xfrm>
      </p:grpSpPr>
      <p:sp>
        <p:nvSpPr>
          <p:cNvPr id="44" name="矩形 43"/>
          <p:cNvSpPr/>
          <p:nvPr/>
        </p:nvSpPr>
        <p:spPr>
          <a:xfrm>
            <a:off x="3473651" y="252859"/>
            <a:ext cx="8718351" cy="484285"/>
          </a:xfrm>
          <a:prstGeom prst="rect">
            <a:avLst/>
          </a:prstGeom>
          <a:gradFill>
            <a:gsLst>
              <a:gs pos="99000">
                <a:srgbClr val="333464"/>
              </a:gs>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圆角矩形 44"/>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en-US" altLang="zh-CN" sz="3600" dirty="0"/>
          </a:p>
        </p:txBody>
      </p:sp>
      <p:sp>
        <p:nvSpPr>
          <p:cNvPr id="47" name="圆角矩形 46"/>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49" name="矩形 48"/>
          <p:cNvSpPr/>
          <p:nvPr/>
        </p:nvSpPr>
        <p:spPr>
          <a:xfrm>
            <a:off x="633077" y="125666"/>
            <a:ext cx="1694180" cy="737235"/>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333464"/>
                </a:solidFill>
                <a:latin typeface="方正清刻本悦宋简体" panose="02000000000000000000" pitchFamily="2" charset="-122"/>
                <a:ea typeface="方正清刻本悦宋简体" panose="02000000000000000000" pitchFamily="2" charset="-122"/>
              </a:rPr>
              <a:t>团队架构</a:t>
            </a:r>
            <a:endParaRPr lang="zh-CN" altLang="en-US"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50" name="矩形 49"/>
          <p:cNvSpPr/>
          <p:nvPr/>
        </p:nvSpPr>
        <p:spPr>
          <a:xfrm>
            <a:off x="3576393" y="310334"/>
            <a:ext cx="2675890"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TEAM INTRODUCTION</a:t>
            </a:r>
            <a:endParaRPr lang="en-US" altLang="zh-CN" dirty="0" smtClean="0">
              <a:solidFill>
                <a:schemeClr val="bg1"/>
              </a:solidFill>
              <a:latin typeface="微软雅黑" panose="020B0503020204020204" charset="-122"/>
              <a:ea typeface="微软雅黑" panose="020B0503020204020204" charset="-122"/>
            </a:endParaRPr>
          </a:p>
        </p:txBody>
      </p:sp>
      <p:sp>
        <p:nvSpPr>
          <p:cNvPr id="2" name="Freeform 77"/>
          <p:cNvSpPr>
            <a:spLocks noEditPoints="1"/>
          </p:cNvSpPr>
          <p:nvPr/>
        </p:nvSpPr>
        <p:spPr bwMode="auto">
          <a:xfrm>
            <a:off x="4717744" y="2957149"/>
            <a:ext cx="519770" cy="519770"/>
          </a:xfrm>
          <a:custGeom>
            <a:avLst/>
            <a:gdLst>
              <a:gd name="T0" fmla="*/ 2147483646 w 200"/>
              <a:gd name="T1" fmla="*/ 2147483646 h 200"/>
              <a:gd name="T2" fmla="*/ 2147483646 w 200"/>
              <a:gd name="T3" fmla="*/ 2147483646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0 h 200"/>
              <a:gd name="T72" fmla="*/ 2147483646 w 200"/>
              <a:gd name="T73" fmla="*/ 2147483646 h 200"/>
              <a:gd name="T74" fmla="*/ 2147483646 w 200"/>
              <a:gd name="T75" fmla="*/ 2147483646 h 200"/>
              <a:gd name="T76" fmla="*/ 2147483646 w 200"/>
              <a:gd name="T77" fmla="*/ 2147483646 h 200"/>
              <a:gd name="T78" fmla="*/ 0 w 200"/>
              <a:gd name="T79" fmla="*/ 2147483646 h 200"/>
              <a:gd name="T80" fmla="*/ 2147483646 w 200"/>
              <a:gd name="T81" fmla="*/ 2147483646 h 200"/>
              <a:gd name="T82" fmla="*/ 2147483646 w 200"/>
              <a:gd name="T83" fmla="*/ 2147483646 h 200"/>
              <a:gd name="T84" fmla="*/ 2147483646 w 200"/>
              <a:gd name="T85" fmla="*/ 2147483646 h 200"/>
              <a:gd name="T86" fmla="*/ 2147483646 w 200"/>
              <a:gd name="T87" fmla="*/ 2147483646 h 200"/>
              <a:gd name="T88" fmla="*/ 2147483646 w 200"/>
              <a:gd name="T89" fmla="*/ 2147483646 h 200"/>
              <a:gd name="T90" fmla="*/ 2147483646 w 200"/>
              <a:gd name="T91" fmla="*/ 2147483646 h 200"/>
              <a:gd name="T92" fmla="*/ 2147483646 w 200"/>
              <a:gd name="T93" fmla="*/ 2147483646 h 200"/>
              <a:gd name="T94" fmla="*/ 2147483646 w 200"/>
              <a:gd name="T95" fmla="*/ 2147483646 h 200"/>
              <a:gd name="T96" fmla="*/ 2147483646 w 200"/>
              <a:gd name="T97" fmla="*/ 2147483646 h 200"/>
              <a:gd name="T98" fmla="*/ 2147483646 w 200"/>
              <a:gd name="T99" fmla="*/ 2147483646 h 200"/>
              <a:gd name="T100" fmla="*/ 2147483646 w 200"/>
              <a:gd name="T101" fmla="*/ 2147483646 h 200"/>
              <a:gd name="T102" fmla="*/ 2147483646 w 200"/>
              <a:gd name="T103" fmla="*/ 2147483646 h 200"/>
              <a:gd name="T104" fmla="*/ 2147483646 w 200"/>
              <a:gd name="T105" fmla="*/ 2147483646 h 200"/>
              <a:gd name="T106" fmla="*/ 2147483646 w 200"/>
              <a:gd name="T107" fmla="*/ 2147483646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00">
                <a:moveTo>
                  <a:pt x="112" y="8"/>
                </a:moveTo>
                <a:cubicBezTo>
                  <a:pt x="112" y="21"/>
                  <a:pt x="112" y="21"/>
                  <a:pt x="112" y="21"/>
                </a:cubicBezTo>
                <a:cubicBezTo>
                  <a:pt x="112" y="27"/>
                  <a:pt x="112" y="27"/>
                  <a:pt x="112" y="27"/>
                </a:cubicBezTo>
                <a:cubicBezTo>
                  <a:pt x="118" y="29"/>
                  <a:pt x="118" y="29"/>
                  <a:pt x="118" y="29"/>
                </a:cubicBezTo>
                <a:cubicBezTo>
                  <a:pt x="125" y="30"/>
                  <a:pt x="132" y="33"/>
                  <a:pt x="138" y="37"/>
                </a:cubicBezTo>
                <a:cubicBezTo>
                  <a:pt x="143" y="40"/>
                  <a:pt x="143" y="40"/>
                  <a:pt x="143" y="40"/>
                </a:cubicBezTo>
                <a:cubicBezTo>
                  <a:pt x="147" y="36"/>
                  <a:pt x="147" y="36"/>
                  <a:pt x="147" y="36"/>
                </a:cubicBezTo>
                <a:cubicBezTo>
                  <a:pt x="157" y="26"/>
                  <a:pt x="157" y="26"/>
                  <a:pt x="157" y="26"/>
                </a:cubicBezTo>
                <a:cubicBezTo>
                  <a:pt x="174" y="43"/>
                  <a:pt x="174" y="43"/>
                  <a:pt x="174" y="43"/>
                </a:cubicBezTo>
                <a:cubicBezTo>
                  <a:pt x="164" y="53"/>
                  <a:pt x="164" y="53"/>
                  <a:pt x="164" y="53"/>
                </a:cubicBezTo>
                <a:cubicBezTo>
                  <a:pt x="160" y="57"/>
                  <a:pt x="160" y="57"/>
                  <a:pt x="160" y="57"/>
                </a:cubicBezTo>
                <a:cubicBezTo>
                  <a:pt x="163" y="62"/>
                  <a:pt x="163" y="62"/>
                  <a:pt x="163" y="62"/>
                </a:cubicBezTo>
                <a:cubicBezTo>
                  <a:pt x="166" y="68"/>
                  <a:pt x="169" y="75"/>
                  <a:pt x="170" y="81"/>
                </a:cubicBezTo>
                <a:cubicBezTo>
                  <a:pt x="172" y="88"/>
                  <a:pt x="172" y="88"/>
                  <a:pt x="172" y="88"/>
                </a:cubicBezTo>
                <a:cubicBezTo>
                  <a:pt x="178" y="88"/>
                  <a:pt x="178" y="88"/>
                  <a:pt x="178" y="88"/>
                </a:cubicBezTo>
                <a:cubicBezTo>
                  <a:pt x="192" y="88"/>
                  <a:pt x="192" y="88"/>
                  <a:pt x="192" y="88"/>
                </a:cubicBezTo>
                <a:cubicBezTo>
                  <a:pt x="192" y="112"/>
                  <a:pt x="192" y="112"/>
                  <a:pt x="192" y="112"/>
                </a:cubicBezTo>
                <a:cubicBezTo>
                  <a:pt x="177" y="112"/>
                  <a:pt x="177" y="112"/>
                  <a:pt x="177" y="112"/>
                </a:cubicBezTo>
                <a:cubicBezTo>
                  <a:pt x="171" y="112"/>
                  <a:pt x="171" y="112"/>
                  <a:pt x="171" y="112"/>
                </a:cubicBezTo>
                <a:cubicBezTo>
                  <a:pt x="170" y="117"/>
                  <a:pt x="170" y="117"/>
                  <a:pt x="170" y="117"/>
                </a:cubicBezTo>
                <a:cubicBezTo>
                  <a:pt x="168" y="124"/>
                  <a:pt x="165" y="130"/>
                  <a:pt x="162" y="135"/>
                </a:cubicBezTo>
                <a:cubicBezTo>
                  <a:pt x="159" y="141"/>
                  <a:pt x="159" y="141"/>
                  <a:pt x="159" y="141"/>
                </a:cubicBezTo>
                <a:cubicBezTo>
                  <a:pt x="163" y="145"/>
                  <a:pt x="163" y="145"/>
                  <a:pt x="163" y="145"/>
                </a:cubicBezTo>
                <a:cubicBezTo>
                  <a:pt x="174" y="156"/>
                  <a:pt x="174" y="156"/>
                  <a:pt x="174" y="156"/>
                </a:cubicBezTo>
                <a:cubicBezTo>
                  <a:pt x="157" y="173"/>
                  <a:pt x="157" y="173"/>
                  <a:pt x="157" y="173"/>
                </a:cubicBezTo>
                <a:cubicBezTo>
                  <a:pt x="146" y="162"/>
                  <a:pt x="146" y="162"/>
                  <a:pt x="146" y="162"/>
                </a:cubicBezTo>
                <a:cubicBezTo>
                  <a:pt x="142" y="158"/>
                  <a:pt x="142" y="158"/>
                  <a:pt x="142" y="158"/>
                </a:cubicBezTo>
                <a:cubicBezTo>
                  <a:pt x="136" y="161"/>
                  <a:pt x="136" y="161"/>
                  <a:pt x="136" y="161"/>
                </a:cubicBezTo>
                <a:cubicBezTo>
                  <a:pt x="131" y="164"/>
                  <a:pt x="125" y="166"/>
                  <a:pt x="118" y="168"/>
                </a:cubicBezTo>
                <a:cubicBezTo>
                  <a:pt x="112" y="169"/>
                  <a:pt x="112" y="169"/>
                  <a:pt x="112" y="169"/>
                </a:cubicBezTo>
                <a:cubicBezTo>
                  <a:pt x="112" y="176"/>
                  <a:pt x="112" y="176"/>
                  <a:pt x="112" y="176"/>
                </a:cubicBezTo>
                <a:cubicBezTo>
                  <a:pt x="112" y="192"/>
                  <a:pt x="112" y="192"/>
                  <a:pt x="112" y="192"/>
                </a:cubicBezTo>
                <a:cubicBezTo>
                  <a:pt x="88" y="192"/>
                  <a:pt x="88" y="192"/>
                  <a:pt x="88" y="192"/>
                </a:cubicBezTo>
                <a:cubicBezTo>
                  <a:pt x="88" y="176"/>
                  <a:pt x="88" y="176"/>
                  <a:pt x="88" y="176"/>
                </a:cubicBezTo>
                <a:cubicBezTo>
                  <a:pt x="88" y="169"/>
                  <a:pt x="88" y="169"/>
                  <a:pt x="88" y="169"/>
                </a:cubicBezTo>
                <a:cubicBezTo>
                  <a:pt x="82" y="168"/>
                  <a:pt x="82" y="168"/>
                  <a:pt x="82" y="168"/>
                </a:cubicBezTo>
                <a:cubicBezTo>
                  <a:pt x="76" y="166"/>
                  <a:pt x="70" y="164"/>
                  <a:pt x="65" y="161"/>
                </a:cubicBezTo>
                <a:cubicBezTo>
                  <a:pt x="59" y="158"/>
                  <a:pt x="59" y="158"/>
                  <a:pt x="59" y="158"/>
                </a:cubicBezTo>
                <a:cubicBezTo>
                  <a:pt x="55" y="162"/>
                  <a:pt x="55" y="162"/>
                  <a:pt x="55" y="162"/>
                </a:cubicBezTo>
                <a:cubicBezTo>
                  <a:pt x="44" y="173"/>
                  <a:pt x="44" y="173"/>
                  <a:pt x="44" y="173"/>
                </a:cubicBezTo>
                <a:cubicBezTo>
                  <a:pt x="27" y="156"/>
                  <a:pt x="27" y="156"/>
                  <a:pt x="27" y="156"/>
                </a:cubicBezTo>
                <a:cubicBezTo>
                  <a:pt x="38" y="145"/>
                  <a:pt x="38" y="145"/>
                  <a:pt x="38" y="145"/>
                </a:cubicBezTo>
                <a:cubicBezTo>
                  <a:pt x="42" y="141"/>
                  <a:pt x="42" y="141"/>
                  <a:pt x="42" y="141"/>
                </a:cubicBezTo>
                <a:cubicBezTo>
                  <a:pt x="39" y="135"/>
                  <a:pt x="39" y="135"/>
                  <a:pt x="39" y="135"/>
                </a:cubicBezTo>
                <a:cubicBezTo>
                  <a:pt x="35" y="130"/>
                  <a:pt x="33" y="124"/>
                  <a:pt x="31" y="117"/>
                </a:cubicBezTo>
                <a:cubicBezTo>
                  <a:pt x="29" y="112"/>
                  <a:pt x="29" y="112"/>
                  <a:pt x="29" y="112"/>
                </a:cubicBezTo>
                <a:cubicBezTo>
                  <a:pt x="23" y="112"/>
                  <a:pt x="23" y="112"/>
                  <a:pt x="23" y="112"/>
                </a:cubicBezTo>
                <a:cubicBezTo>
                  <a:pt x="8" y="112"/>
                  <a:pt x="8" y="112"/>
                  <a:pt x="8" y="112"/>
                </a:cubicBezTo>
                <a:cubicBezTo>
                  <a:pt x="8" y="88"/>
                  <a:pt x="8" y="88"/>
                  <a:pt x="8" y="88"/>
                </a:cubicBezTo>
                <a:cubicBezTo>
                  <a:pt x="23" y="88"/>
                  <a:pt x="23" y="88"/>
                  <a:pt x="23" y="88"/>
                </a:cubicBezTo>
                <a:cubicBezTo>
                  <a:pt x="29" y="88"/>
                  <a:pt x="29" y="88"/>
                  <a:pt x="29" y="88"/>
                </a:cubicBezTo>
                <a:cubicBezTo>
                  <a:pt x="30" y="81"/>
                  <a:pt x="30" y="81"/>
                  <a:pt x="30" y="81"/>
                </a:cubicBezTo>
                <a:cubicBezTo>
                  <a:pt x="32" y="75"/>
                  <a:pt x="35" y="68"/>
                  <a:pt x="38" y="62"/>
                </a:cubicBezTo>
                <a:cubicBezTo>
                  <a:pt x="41" y="57"/>
                  <a:pt x="41" y="57"/>
                  <a:pt x="41" y="57"/>
                </a:cubicBezTo>
                <a:cubicBezTo>
                  <a:pt x="37" y="53"/>
                  <a:pt x="37" y="53"/>
                  <a:pt x="37" y="53"/>
                </a:cubicBezTo>
                <a:cubicBezTo>
                  <a:pt x="27" y="43"/>
                  <a:pt x="27" y="43"/>
                  <a:pt x="27" y="43"/>
                </a:cubicBezTo>
                <a:cubicBezTo>
                  <a:pt x="44" y="26"/>
                  <a:pt x="44" y="26"/>
                  <a:pt x="44" y="26"/>
                </a:cubicBezTo>
                <a:cubicBezTo>
                  <a:pt x="53" y="36"/>
                  <a:pt x="53" y="36"/>
                  <a:pt x="53" y="36"/>
                </a:cubicBezTo>
                <a:cubicBezTo>
                  <a:pt x="58" y="40"/>
                  <a:pt x="58" y="40"/>
                  <a:pt x="58" y="40"/>
                </a:cubicBezTo>
                <a:cubicBezTo>
                  <a:pt x="63" y="37"/>
                  <a:pt x="63" y="37"/>
                  <a:pt x="63" y="37"/>
                </a:cubicBezTo>
                <a:cubicBezTo>
                  <a:pt x="69" y="33"/>
                  <a:pt x="76" y="30"/>
                  <a:pt x="82" y="29"/>
                </a:cubicBezTo>
                <a:cubicBezTo>
                  <a:pt x="88" y="27"/>
                  <a:pt x="88" y="27"/>
                  <a:pt x="88" y="27"/>
                </a:cubicBezTo>
                <a:cubicBezTo>
                  <a:pt x="88" y="21"/>
                  <a:pt x="88" y="21"/>
                  <a:pt x="88" y="21"/>
                </a:cubicBezTo>
                <a:cubicBezTo>
                  <a:pt x="88" y="8"/>
                  <a:pt x="88" y="8"/>
                  <a:pt x="88" y="8"/>
                </a:cubicBezTo>
                <a:cubicBezTo>
                  <a:pt x="112" y="8"/>
                  <a:pt x="112" y="8"/>
                  <a:pt x="112" y="8"/>
                </a:cubicBezTo>
                <a:moveTo>
                  <a:pt x="100" y="136"/>
                </a:moveTo>
                <a:cubicBezTo>
                  <a:pt x="120" y="136"/>
                  <a:pt x="136" y="119"/>
                  <a:pt x="136" y="100"/>
                </a:cubicBezTo>
                <a:cubicBezTo>
                  <a:pt x="136" y="80"/>
                  <a:pt x="120" y="64"/>
                  <a:pt x="100" y="64"/>
                </a:cubicBezTo>
                <a:cubicBezTo>
                  <a:pt x="81" y="64"/>
                  <a:pt x="64" y="80"/>
                  <a:pt x="64" y="100"/>
                </a:cubicBezTo>
                <a:cubicBezTo>
                  <a:pt x="64" y="119"/>
                  <a:pt x="81" y="136"/>
                  <a:pt x="100" y="136"/>
                </a:cubicBezTo>
                <a:moveTo>
                  <a:pt x="120" y="0"/>
                </a:moveTo>
                <a:cubicBezTo>
                  <a:pt x="80" y="0"/>
                  <a:pt x="80" y="0"/>
                  <a:pt x="80" y="0"/>
                </a:cubicBezTo>
                <a:cubicBezTo>
                  <a:pt x="80" y="21"/>
                  <a:pt x="80" y="21"/>
                  <a:pt x="80" y="21"/>
                </a:cubicBezTo>
                <a:cubicBezTo>
                  <a:pt x="73" y="23"/>
                  <a:pt x="66" y="26"/>
                  <a:pt x="59" y="30"/>
                </a:cubicBezTo>
                <a:cubicBezTo>
                  <a:pt x="44" y="15"/>
                  <a:pt x="44" y="15"/>
                  <a:pt x="44" y="15"/>
                </a:cubicBezTo>
                <a:cubicBezTo>
                  <a:pt x="16" y="43"/>
                  <a:pt x="16" y="43"/>
                  <a:pt x="16" y="43"/>
                </a:cubicBezTo>
                <a:cubicBezTo>
                  <a:pt x="31" y="58"/>
                  <a:pt x="31" y="58"/>
                  <a:pt x="31" y="58"/>
                </a:cubicBezTo>
                <a:cubicBezTo>
                  <a:pt x="27" y="65"/>
                  <a:pt x="25" y="72"/>
                  <a:pt x="23" y="80"/>
                </a:cubicBezTo>
                <a:cubicBezTo>
                  <a:pt x="0" y="80"/>
                  <a:pt x="0" y="80"/>
                  <a:pt x="0" y="80"/>
                </a:cubicBezTo>
                <a:cubicBezTo>
                  <a:pt x="0" y="120"/>
                  <a:pt x="0" y="120"/>
                  <a:pt x="0" y="120"/>
                </a:cubicBezTo>
                <a:cubicBezTo>
                  <a:pt x="23" y="120"/>
                  <a:pt x="23" y="120"/>
                  <a:pt x="23" y="120"/>
                </a:cubicBezTo>
                <a:cubicBezTo>
                  <a:pt x="25" y="127"/>
                  <a:pt x="28" y="133"/>
                  <a:pt x="32" y="140"/>
                </a:cubicBezTo>
                <a:cubicBezTo>
                  <a:pt x="16" y="156"/>
                  <a:pt x="16" y="156"/>
                  <a:pt x="16" y="156"/>
                </a:cubicBezTo>
                <a:cubicBezTo>
                  <a:pt x="44" y="184"/>
                  <a:pt x="44" y="184"/>
                  <a:pt x="44" y="184"/>
                </a:cubicBezTo>
                <a:cubicBezTo>
                  <a:pt x="61" y="168"/>
                  <a:pt x="61" y="168"/>
                  <a:pt x="61" y="168"/>
                </a:cubicBezTo>
                <a:cubicBezTo>
                  <a:pt x="67" y="171"/>
                  <a:pt x="73" y="174"/>
                  <a:pt x="80" y="176"/>
                </a:cubicBezTo>
                <a:cubicBezTo>
                  <a:pt x="80" y="200"/>
                  <a:pt x="80" y="200"/>
                  <a:pt x="80" y="200"/>
                </a:cubicBezTo>
                <a:cubicBezTo>
                  <a:pt x="120" y="200"/>
                  <a:pt x="120" y="200"/>
                  <a:pt x="120" y="200"/>
                </a:cubicBezTo>
                <a:cubicBezTo>
                  <a:pt x="120" y="176"/>
                  <a:pt x="120" y="176"/>
                  <a:pt x="120" y="176"/>
                </a:cubicBezTo>
                <a:cubicBezTo>
                  <a:pt x="127" y="174"/>
                  <a:pt x="134" y="171"/>
                  <a:pt x="140" y="168"/>
                </a:cubicBezTo>
                <a:cubicBezTo>
                  <a:pt x="157" y="184"/>
                  <a:pt x="157" y="184"/>
                  <a:pt x="157" y="184"/>
                </a:cubicBezTo>
                <a:cubicBezTo>
                  <a:pt x="185" y="156"/>
                  <a:pt x="185" y="156"/>
                  <a:pt x="185" y="156"/>
                </a:cubicBezTo>
                <a:cubicBezTo>
                  <a:pt x="169" y="140"/>
                  <a:pt x="169" y="140"/>
                  <a:pt x="169" y="140"/>
                </a:cubicBezTo>
                <a:cubicBezTo>
                  <a:pt x="173" y="133"/>
                  <a:pt x="175" y="127"/>
                  <a:pt x="177" y="120"/>
                </a:cubicBezTo>
                <a:cubicBezTo>
                  <a:pt x="200" y="120"/>
                  <a:pt x="200" y="120"/>
                  <a:pt x="200" y="120"/>
                </a:cubicBezTo>
                <a:cubicBezTo>
                  <a:pt x="200" y="80"/>
                  <a:pt x="200" y="80"/>
                  <a:pt x="200" y="80"/>
                </a:cubicBezTo>
                <a:cubicBezTo>
                  <a:pt x="178" y="80"/>
                  <a:pt x="178" y="80"/>
                  <a:pt x="178" y="80"/>
                </a:cubicBezTo>
                <a:cubicBezTo>
                  <a:pt x="176" y="72"/>
                  <a:pt x="174" y="65"/>
                  <a:pt x="170" y="58"/>
                </a:cubicBezTo>
                <a:cubicBezTo>
                  <a:pt x="185" y="43"/>
                  <a:pt x="185" y="43"/>
                  <a:pt x="185" y="43"/>
                </a:cubicBezTo>
                <a:cubicBezTo>
                  <a:pt x="157" y="15"/>
                  <a:pt x="157" y="15"/>
                  <a:pt x="157" y="15"/>
                </a:cubicBezTo>
                <a:cubicBezTo>
                  <a:pt x="142" y="30"/>
                  <a:pt x="142" y="30"/>
                  <a:pt x="142" y="30"/>
                </a:cubicBezTo>
                <a:cubicBezTo>
                  <a:pt x="135" y="26"/>
                  <a:pt x="128" y="23"/>
                  <a:pt x="120" y="21"/>
                </a:cubicBezTo>
                <a:lnTo>
                  <a:pt x="120" y="0"/>
                </a:lnTo>
                <a:close/>
                <a:moveTo>
                  <a:pt x="100" y="128"/>
                </a:moveTo>
                <a:cubicBezTo>
                  <a:pt x="85" y="128"/>
                  <a:pt x="72" y="115"/>
                  <a:pt x="72" y="100"/>
                </a:cubicBezTo>
                <a:cubicBezTo>
                  <a:pt x="72" y="84"/>
                  <a:pt x="85" y="72"/>
                  <a:pt x="100" y="72"/>
                </a:cubicBezTo>
                <a:cubicBezTo>
                  <a:pt x="116" y="72"/>
                  <a:pt x="128" y="84"/>
                  <a:pt x="128" y="100"/>
                </a:cubicBezTo>
                <a:cubicBezTo>
                  <a:pt x="128" y="115"/>
                  <a:pt x="116" y="128"/>
                  <a:pt x="100" y="128"/>
                </a:cubicBezTo>
              </a:path>
            </a:pathLst>
          </a:custGeom>
          <a:solidFill>
            <a:srgbClr val="F3D180"/>
          </a:solidFill>
          <a:ln w="9525">
            <a:solidFill>
              <a:srgbClr val="333464"/>
            </a:solidFill>
            <a:round/>
          </a:ln>
        </p:spPr>
        <p:txBody>
          <a:bodyPr/>
          <a:lstStyle/>
          <a:p>
            <a:endParaRPr lang="zh-CN" altLang="en-US"/>
          </a:p>
        </p:txBody>
      </p:sp>
      <p:sp useBgFill="1">
        <p:nvSpPr>
          <p:cNvPr id="3" name="任意多边形 2"/>
          <p:cNvSpPr/>
          <p:nvPr/>
        </p:nvSpPr>
        <p:spPr>
          <a:xfrm rot="1647890">
            <a:off x="4150525" y="3086552"/>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4" name="任意多边形 3"/>
          <p:cNvSpPr/>
          <p:nvPr/>
        </p:nvSpPr>
        <p:spPr>
          <a:xfrm rot="5410385">
            <a:off x="4633631" y="2083674"/>
            <a:ext cx="1962620" cy="1591663"/>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5" name="任意多边形 4"/>
          <p:cNvSpPr/>
          <p:nvPr/>
        </p:nvSpPr>
        <p:spPr>
          <a:xfrm rot="8980181">
            <a:off x="5690426" y="2014659"/>
            <a:ext cx="1962620" cy="1593821"/>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6" name="任意多边形 5"/>
          <p:cNvSpPr/>
          <p:nvPr/>
        </p:nvSpPr>
        <p:spPr>
          <a:xfrm rot="12742676">
            <a:off x="6281369" y="2957149"/>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7" name="任意多边形 6"/>
          <p:cNvSpPr/>
          <p:nvPr/>
        </p:nvSpPr>
        <p:spPr>
          <a:xfrm rot="15671084">
            <a:off x="5922274" y="3775627"/>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8" name="任意多边形 7"/>
          <p:cNvSpPr/>
          <p:nvPr/>
        </p:nvSpPr>
        <p:spPr>
          <a:xfrm rot="19433579">
            <a:off x="4827736" y="3979436"/>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Freeform 16"/>
          <p:cNvSpPr>
            <a:spLocks noEditPoints="1"/>
          </p:cNvSpPr>
          <p:nvPr/>
        </p:nvSpPr>
        <p:spPr bwMode="auto">
          <a:xfrm>
            <a:off x="6509982" y="2314445"/>
            <a:ext cx="552122" cy="552122"/>
          </a:xfrm>
          <a:custGeom>
            <a:avLst/>
            <a:gdLst>
              <a:gd name="T0" fmla="*/ 2147483646 w 200"/>
              <a:gd name="T1" fmla="*/ 0 h 200"/>
              <a:gd name="T2" fmla="*/ 2147483646 w 200"/>
              <a:gd name="T3" fmla="*/ 0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2147483646 h 200"/>
              <a:gd name="T72" fmla="*/ 2147483646 w 200"/>
              <a:gd name="T73" fmla="*/ 2147483646 h 200"/>
              <a:gd name="T74" fmla="*/ 2147483646 w 200"/>
              <a:gd name="T75" fmla="*/ 2147483646 h 200"/>
              <a:gd name="T76" fmla="*/ 2147483646 w 200"/>
              <a:gd name="T77" fmla="*/ 2147483646 h 200"/>
              <a:gd name="T78" fmla="*/ 2147483646 w 200"/>
              <a:gd name="T79" fmla="*/ 2147483646 h 200"/>
              <a:gd name="T80" fmla="*/ 2147483646 w 200"/>
              <a:gd name="T81" fmla="*/ 2147483646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4"/>
                  <a:pt x="156"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4" y="50"/>
                  <a:pt x="114" y="51"/>
                  <a:pt x="104" y="51"/>
                </a:cubicBezTo>
                <a:close/>
                <a:moveTo>
                  <a:pt x="96" y="8"/>
                </a:moveTo>
                <a:cubicBezTo>
                  <a:pt x="96" y="51"/>
                  <a:pt x="96" y="51"/>
                  <a:pt x="96" y="51"/>
                </a:cubicBezTo>
                <a:cubicBezTo>
                  <a:pt x="87" y="51"/>
                  <a:pt x="77" y="50"/>
                  <a:pt x="68" y="48"/>
                </a:cubicBezTo>
                <a:cubicBezTo>
                  <a:pt x="75" y="25"/>
                  <a:pt x="86" y="11"/>
                  <a:pt x="96" y="8"/>
                </a:cubicBezTo>
                <a:close/>
                <a:moveTo>
                  <a:pt x="96" y="59"/>
                </a:moveTo>
                <a:cubicBezTo>
                  <a:pt x="96" y="96"/>
                  <a:pt x="96" y="96"/>
                  <a:pt x="96" y="96"/>
                </a:cubicBezTo>
                <a:cubicBezTo>
                  <a:pt x="60" y="96"/>
                  <a:pt x="60" y="96"/>
                  <a:pt x="60" y="96"/>
                </a:cubicBezTo>
                <a:cubicBezTo>
                  <a:pt x="60" y="81"/>
                  <a:pt x="62" y="67"/>
                  <a:pt x="65" y="55"/>
                </a:cubicBezTo>
                <a:cubicBezTo>
                  <a:pt x="75" y="58"/>
                  <a:pt x="86" y="59"/>
                  <a:pt x="96" y="59"/>
                </a:cubicBezTo>
                <a:close/>
                <a:moveTo>
                  <a:pt x="52" y="96"/>
                </a:moveTo>
                <a:cubicBezTo>
                  <a:pt x="9" y="96"/>
                  <a:pt x="9" y="96"/>
                  <a:pt x="9" y="96"/>
                </a:cubicBezTo>
                <a:cubicBezTo>
                  <a:pt x="9" y="75"/>
                  <a:pt x="17" y="56"/>
                  <a:pt x="29" y="41"/>
                </a:cubicBezTo>
                <a:cubicBezTo>
                  <a:pt x="38" y="46"/>
                  <a:pt x="48" y="50"/>
                  <a:pt x="58" y="53"/>
                </a:cubicBezTo>
                <a:cubicBezTo>
                  <a:pt x="54" y="66"/>
                  <a:pt x="52" y="80"/>
                  <a:pt x="52" y="96"/>
                </a:cubicBezTo>
                <a:close/>
                <a:moveTo>
                  <a:pt x="52" y="104"/>
                </a:moveTo>
                <a:cubicBezTo>
                  <a:pt x="52" y="119"/>
                  <a:pt x="54" y="133"/>
                  <a:pt x="58" y="146"/>
                </a:cubicBezTo>
                <a:cubicBezTo>
                  <a:pt x="48" y="149"/>
                  <a:pt x="38" y="153"/>
                  <a:pt x="29" y="158"/>
                </a:cubicBezTo>
                <a:cubicBezTo>
                  <a:pt x="17" y="143"/>
                  <a:pt x="9" y="124"/>
                  <a:pt x="9" y="104"/>
                </a:cubicBezTo>
                <a:lnTo>
                  <a:pt x="52" y="104"/>
                </a:lnTo>
                <a:close/>
                <a:moveTo>
                  <a:pt x="60" y="104"/>
                </a:moveTo>
                <a:cubicBezTo>
                  <a:pt x="96" y="104"/>
                  <a:pt x="96" y="104"/>
                  <a:pt x="96" y="104"/>
                </a:cubicBezTo>
                <a:cubicBezTo>
                  <a:pt x="96" y="140"/>
                  <a:pt x="96" y="140"/>
                  <a:pt x="96" y="140"/>
                </a:cubicBezTo>
                <a:cubicBezTo>
                  <a:pt x="86" y="140"/>
                  <a:pt x="75" y="141"/>
                  <a:pt x="65" y="144"/>
                </a:cubicBezTo>
                <a:cubicBezTo>
                  <a:pt x="62" y="132"/>
                  <a:pt x="60" y="119"/>
                  <a:pt x="60" y="104"/>
                </a:cubicBezTo>
                <a:close/>
                <a:moveTo>
                  <a:pt x="96" y="148"/>
                </a:moveTo>
                <a:cubicBezTo>
                  <a:pt x="96" y="191"/>
                  <a:pt x="96" y="191"/>
                  <a:pt x="96" y="191"/>
                </a:cubicBezTo>
                <a:cubicBezTo>
                  <a:pt x="86" y="188"/>
                  <a:pt x="75" y="174"/>
                  <a:pt x="68" y="152"/>
                </a:cubicBezTo>
                <a:cubicBezTo>
                  <a:pt x="77" y="149"/>
                  <a:pt x="86" y="148"/>
                  <a:pt x="96" y="148"/>
                </a:cubicBezTo>
                <a:close/>
                <a:moveTo>
                  <a:pt x="104" y="191"/>
                </a:moveTo>
                <a:cubicBezTo>
                  <a:pt x="104" y="148"/>
                  <a:pt x="104" y="148"/>
                  <a:pt x="104" y="148"/>
                </a:cubicBezTo>
                <a:cubicBezTo>
                  <a:pt x="114" y="148"/>
                  <a:pt x="124"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4" y="143"/>
                  <a:pt x="172" y="158"/>
                </a:cubicBezTo>
                <a:cubicBezTo>
                  <a:pt x="163" y="153"/>
                  <a:pt x="153" y="149"/>
                  <a:pt x="143" y="146"/>
                </a:cubicBezTo>
                <a:cubicBezTo>
                  <a:pt x="146" y="133"/>
                  <a:pt x="148" y="119"/>
                  <a:pt x="148" y="104"/>
                </a:cubicBezTo>
                <a:close/>
                <a:moveTo>
                  <a:pt x="148" y="96"/>
                </a:moveTo>
                <a:cubicBezTo>
                  <a:pt x="148" y="80"/>
                  <a:pt x="146" y="66"/>
                  <a:pt x="143" y="53"/>
                </a:cubicBezTo>
                <a:cubicBezTo>
                  <a:pt x="153" y="50"/>
                  <a:pt x="163" y="46"/>
                  <a:pt x="172" y="41"/>
                </a:cubicBezTo>
                <a:cubicBezTo>
                  <a:pt x="184" y="56"/>
                  <a:pt x="191" y="75"/>
                  <a:pt x="192" y="96"/>
                </a:cubicBezTo>
                <a:lnTo>
                  <a:pt x="148" y="96"/>
                </a:lnTo>
                <a:close/>
                <a:moveTo>
                  <a:pt x="166" y="35"/>
                </a:moveTo>
                <a:cubicBezTo>
                  <a:pt x="158" y="39"/>
                  <a:pt x="150" y="43"/>
                  <a:pt x="141" y="46"/>
                </a:cubicBezTo>
                <a:cubicBezTo>
                  <a:pt x="136" y="30"/>
                  <a:pt x="130" y="18"/>
                  <a:pt x="122" y="10"/>
                </a:cubicBezTo>
                <a:cubicBezTo>
                  <a:pt x="139" y="14"/>
                  <a:pt x="154" y="23"/>
                  <a:pt x="166" y="35"/>
                </a:cubicBezTo>
                <a:close/>
                <a:moveTo>
                  <a:pt x="79" y="10"/>
                </a:moveTo>
                <a:cubicBezTo>
                  <a:pt x="71" y="18"/>
                  <a:pt x="64" y="31"/>
                  <a:pt x="60" y="45"/>
                </a:cubicBezTo>
                <a:cubicBezTo>
                  <a:pt x="51" y="43"/>
                  <a:pt x="43" y="39"/>
                  <a:pt x="35" y="35"/>
                </a:cubicBezTo>
                <a:cubicBezTo>
                  <a:pt x="47" y="23"/>
                  <a:pt x="62" y="14"/>
                  <a:pt x="79" y="10"/>
                </a:cubicBezTo>
                <a:close/>
                <a:moveTo>
                  <a:pt x="35" y="164"/>
                </a:moveTo>
                <a:cubicBezTo>
                  <a:pt x="43" y="160"/>
                  <a:pt x="51" y="156"/>
                  <a:pt x="60" y="154"/>
                </a:cubicBezTo>
                <a:cubicBezTo>
                  <a:pt x="64" y="169"/>
                  <a:pt x="71" y="181"/>
                  <a:pt x="79" y="189"/>
                </a:cubicBezTo>
                <a:cubicBezTo>
                  <a:pt x="62" y="185"/>
                  <a:pt x="47" y="176"/>
                  <a:pt x="35" y="164"/>
                </a:cubicBezTo>
                <a:close/>
                <a:moveTo>
                  <a:pt x="122" y="189"/>
                </a:moveTo>
                <a:cubicBezTo>
                  <a:pt x="130" y="181"/>
                  <a:pt x="136" y="169"/>
                  <a:pt x="141" y="154"/>
                </a:cubicBezTo>
                <a:cubicBezTo>
                  <a:pt x="150" y="156"/>
                  <a:pt x="158" y="160"/>
                  <a:pt x="166" y="164"/>
                </a:cubicBezTo>
                <a:cubicBezTo>
                  <a:pt x="154" y="176"/>
                  <a:pt x="139" y="185"/>
                  <a:pt x="122" y="189"/>
                </a:cubicBezTo>
                <a:close/>
              </a:path>
            </a:pathLst>
          </a:custGeom>
          <a:solidFill>
            <a:srgbClr val="333464"/>
          </a:solidFill>
          <a:ln>
            <a:solidFill>
              <a:srgbClr val="333464"/>
            </a:solidFill>
          </a:ln>
        </p:spPr>
        <p:txBody>
          <a:bodyPr/>
          <a:lstStyle/>
          <a:p>
            <a:endParaRPr lang="zh-CN" altLang="en-US"/>
          </a:p>
        </p:txBody>
      </p:sp>
      <p:sp>
        <p:nvSpPr>
          <p:cNvPr id="10" name="Freeform 15"/>
          <p:cNvSpPr>
            <a:spLocks noEditPoints="1"/>
          </p:cNvSpPr>
          <p:nvPr/>
        </p:nvSpPr>
        <p:spPr bwMode="auto">
          <a:xfrm>
            <a:off x="7251895" y="3267717"/>
            <a:ext cx="532712" cy="532710"/>
          </a:xfrm>
          <a:custGeom>
            <a:avLst/>
            <a:gdLst>
              <a:gd name="T0" fmla="*/ 2147483646 w 192"/>
              <a:gd name="T1" fmla="*/ 0 h 192"/>
              <a:gd name="T2" fmla="*/ 0 w 192"/>
              <a:gd name="T3" fmla="*/ 2147483646 h 192"/>
              <a:gd name="T4" fmla="*/ 2147483646 w 192"/>
              <a:gd name="T5" fmla="*/ 2147483646 h 192"/>
              <a:gd name="T6" fmla="*/ 2147483646 w 192"/>
              <a:gd name="T7" fmla="*/ 2147483646 h 192"/>
              <a:gd name="T8" fmla="*/ 2147483646 w 192"/>
              <a:gd name="T9" fmla="*/ 0 h 192"/>
              <a:gd name="T10" fmla="*/ 2147483646 w 192"/>
              <a:gd name="T11" fmla="*/ 2147483646 h 192"/>
              <a:gd name="T12" fmla="*/ 2147483646 w 192"/>
              <a:gd name="T13" fmla="*/ 2147483646 h 192"/>
              <a:gd name="T14" fmla="*/ 2147483646 w 192"/>
              <a:gd name="T15" fmla="*/ 2147483646 h 192"/>
              <a:gd name="T16" fmla="*/ 2147483646 w 192"/>
              <a:gd name="T17" fmla="*/ 2147483646 h 192"/>
              <a:gd name="T18" fmla="*/ 2147483646 w 192"/>
              <a:gd name="T19" fmla="*/ 2147483646 h 192"/>
              <a:gd name="T20" fmla="*/ 2147483646 w 192"/>
              <a:gd name="T21" fmla="*/ 2147483646 h 192"/>
              <a:gd name="T22" fmla="*/ 2147483646 w 192"/>
              <a:gd name="T23" fmla="*/ 2147483646 h 192"/>
              <a:gd name="T24" fmla="*/ 2147483646 w 192"/>
              <a:gd name="T25" fmla="*/ 2147483646 h 192"/>
              <a:gd name="T26" fmla="*/ 2147483646 w 192"/>
              <a:gd name="T27" fmla="*/ 2147483646 h 192"/>
              <a:gd name="T28" fmla="*/ 2147483646 w 192"/>
              <a:gd name="T29" fmla="*/ 2147483646 h 192"/>
              <a:gd name="T30" fmla="*/ 2147483646 w 192"/>
              <a:gd name="T31" fmla="*/ 2147483646 h 192"/>
              <a:gd name="T32" fmla="*/ 2147483646 w 192"/>
              <a:gd name="T33" fmla="*/ 2147483646 h 192"/>
              <a:gd name="T34" fmla="*/ 2147483646 w 192"/>
              <a:gd name="T35" fmla="*/ 2147483646 h 192"/>
              <a:gd name="T36" fmla="*/ 2147483646 w 192"/>
              <a:gd name="T37" fmla="*/ 2147483646 h 192"/>
              <a:gd name="T38" fmla="*/ 2147483646 w 192"/>
              <a:gd name="T39" fmla="*/ 2147483646 h 192"/>
              <a:gd name="T40" fmla="*/ 2147483646 w 192"/>
              <a:gd name="T41" fmla="*/ 2147483646 h 192"/>
              <a:gd name="T42" fmla="*/ 2147483646 w 192"/>
              <a:gd name="T43" fmla="*/ 2147483646 h 192"/>
              <a:gd name="T44" fmla="*/ 2147483646 w 192"/>
              <a:gd name="T45" fmla="*/ 2147483646 h 192"/>
              <a:gd name="T46" fmla="*/ 2147483646 w 192"/>
              <a:gd name="T47" fmla="*/ 2147483646 h 192"/>
              <a:gd name="T48" fmla="*/ 2147483646 w 192"/>
              <a:gd name="T49" fmla="*/ 2147483646 h 192"/>
              <a:gd name="T50" fmla="*/ 2147483646 w 192"/>
              <a:gd name="T51" fmla="*/ 2147483646 h 192"/>
              <a:gd name="T52" fmla="*/ 2147483646 w 192"/>
              <a:gd name="T53" fmla="*/ 2147483646 h 192"/>
              <a:gd name="T54" fmla="*/ 2147483646 w 192"/>
              <a:gd name="T55" fmla="*/ 2147483646 h 192"/>
              <a:gd name="T56" fmla="*/ 2147483646 w 192"/>
              <a:gd name="T57" fmla="*/ 2147483646 h 192"/>
              <a:gd name="T58" fmla="*/ 2147483646 w 192"/>
              <a:gd name="T59" fmla="*/ 2147483646 h 192"/>
              <a:gd name="T60" fmla="*/ 2147483646 w 192"/>
              <a:gd name="T61" fmla="*/ 2147483646 h 192"/>
              <a:gd name="T62" fmla="*/ 2147483646 w 192"/>
              <a:gd name="T63" fmla="*/ 2147483646 h 192"/>
              <a:gd name="T64" fmla="*/ 2147483646 w 192"/>
              <a:gd name="T65" fmla="*/ 2147483646 h 192"/>
              <a:gd name="T66" fmla="*/ 2147483646 w 192"/>
              <a:gd name="T67" fmla="*/ 2147483646 h 192"/>
              <a:gd name="T68" fmla="*/ 2147483646 w 192"/>
              <a:gd name="T69" fmla="*/ 2147483646 h 192"/>
              <a:gd name="T70" fmla="*/ 2147483646 w 192"/>
              <a:gd name="T71" fmla="*/ 2147483646 h 192"/>
              <a:gd name="T72" fmla="*/ 2147483646 w 192"/>
              <a:gd name="T73" fmla="*/ 2147483646 h 192"/>
              <a:gd name="T74" fmla="*/ 2147483646 w 192"/>
              <a:gd name="T75" fmla="*/ 2147483646 h 192"/>
              <a:gd name="T76" fmla="*/ 2147483646 w 192"/>
              <a:gd name="T77" fmla="*/ 2147483646 h 192"/>
              <a:gd name="T78" fmla="*/ 2147483646 w 192"/>
              <a:gd name="T79" fmla="*/ 2147483646 h 192"/>
              <a:gd name="T80" fmla="*/ 2147483646 w 192"/>
              <a:gd name="T81" fmla="*/ 2147483646 h 192"/>
              <a:gd name="T82" fmla="*/ 2147483646 w 192"/>
              <a:gd name="T83" fmla="*/ 2147483646 h 192"/>
              <a:gd name="T84" fmla="*/ 2147483646 w 192"/>
              <a:gd name="T85" fmla="*/ 2147483646 h 192"/>
              <a:gd name="T86" fmla="*/ 2147483646 w 192"/>
              <a:gd name="T87" fmla="*/ 2147483646 h 192"/>
              <a:gd name="T88" fmla="*/ 2147483646 w 192"/>
              <a:gd name="T89" fmla="*/ 2147483646 h 192"/>
              <a:gd name="T90" fmla="*/ 2147483646 w 192"/>
              <a:gd name="T91" fmla="*/ 2147483646 h 192"/>
              <a:gd name="T92" fmla="*/ 2147483646 w 192"/>
              <a:gd name="T93" fmla="*/ 2147483646 h 192"/>
              <a:gd name="T94" fmla="*/ 2147483646 w 192"/>
              <a:gd name="T95" fmla="*/ 2147483646 h 192"/>
              <a:gd name="T96" fmla="*/ 2147483646 w 192"/>
              <a:gd name="T97" fmla="*/ 2147483646 h 192"/>
              <a:gd name="T98" fmla="*/ 2147483646 w 192"/>
              <a:gd name="T99" fmla="*/ 2147483646 h 192"/>
              <a:gd name="T100" fmla="*/ 2147483646 w 192"/>
              <a:gd name="T101" fmla="*/ 2147483646 h 192"/>
              <a:gd name="T102" fmla="*/ 2147483646 w 192"/>
              <a:gd name="T103" fmla="*/ 2147483646 h 192"/>
              <a:gd name="T104" fmla="*/ 2147483646 w 192"/>
              <a:gd name="T105" fmla="*/ 2147483646 h 192"/>
              <a:gd name="T106" fmla="*/ 2147483646 w 192"/>
              <a:gd name="T107" fmla="*/ 2147483646 h 192"/>
              <a:gd name="T108" fmla="*/ 2147483646 w 192"/>
              <a:gd name="T109" fmla="*/ 2147483646 h 192"/>
              <a:gd name="T110" fmla="*/ 2147483646 w 192"/>
              <a:gd name="T111" fmla="*/ 2147483646 h 192"/>
              <a:gd name="T112" fmla="*/ 2147483646 w 192"/>
              <a:gd name="T113" fmla="*/ 2147483646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8"/>
                </a:moveTo>
                <a:cubicBezTo>
                  <a:pt x="145" y="8"/>
                  <a:pt x="184" y="47"/>
                  <a:pt x="184" y="96"/>
                </a:cubicBezTo>
                <a:cubicBezTo>
                  <a:pt x="184" y="117"/>
                  <a:pt x="177" y="137"/>
                  <a:pt x="164" y="152"/>
                </a:cubicBezTo>
                <a:cubicBezTo>
                  <a:pt x="155" y="148"/>
                  <a:pt x="135" y="141"/>
                  <a:pt x="122" y="137"/>
                </a:cubicBezTo>
                <a:cubicBezTo>
                  <a:pt x="121" y="137"/>
                  <a:pt x="121" y="137"/>
                  <a:pt x="121" y="132"/>
                </a:cubicBezTo>
                <a:cubicBezTo>
                  <a:pt x="121" y="128"/>
                  <a:pt x="122" y="125"/>
                  <a:pt x="124" y="121"/>
                </a:cubicBezTo>
                <a:cubicBezTo>
                  <a:pt x="125" y="118"/>
                  <a:pt x="127" y="112"/>
                  <a:pt x="128" y="107"/>
                </a:cubicBezTo>
                <a:cubicBezTo>
                  <a:pt x="130" y="105"/>
                  <a:pt x="132" y="100"/>
                  <a:pt x="134" y="92"/>
                </a:cubicBezTo>
                <a:cubicBezTo>
                  <a:pt x="136" y="84"/>
                  <a:pt x="135" y="81"/>
                  <a:pt x="134" y="79"/>
                </a:cubicBezTo>
                <a:cubicBezTo>
                  <a:pt x="134" y="79"/>
                  <a:pt x="134" y="78"/>
                  <a:pt x="134" y="78"/>
                </a:cubicBezTo>
                <a:cubicBezTo>
                  <a:pt x="133" y="76"/>
                  <a:pt x="134" y="67"/>
                  <a:pt x="135" y="60"/>
                </a:cubicBezTo>
                <a:cubicBezTo>
                  <a:pt x="136" y="55"/>
                  <a:pt x="135" y="45"/>
                  <a:pt x="128" y="36"/>
                </a:cubicBezTo>
                <a:cubicBezTo>
                  <a:pt x="124" y="31"/>
                  <a:pt x="116" y="24"/>
                  <a:pt x="101" y="24"/>
                </a:cubicBezTo>
                <a:cubicBezTo>
                  <a:pt x="93" y="24"/>
                  <a:pt x="93" y="24"/>
                  <a:pt x="93" y="24"/>
                </a:cubicBezTo>
                <a:cubicBezTo>
                  <a:pt x="79" y="24"/>
                  <a:pt x="70" y="31"/>
                  <a:pt x="66" y="36"/>
                </a:cubicBezTo>
                <a:cubicBezTo>
                  <a:pt x="60" y="45"/>
                  <a:pt x="58" y="55"/>
                  <a:pt x="59" y="60"/>
                </a:cubicBezTo>
                <a:cubicBezTo>
                  <a:pt x="61" y="67"/>
                  <a:pt x="61" y="76"/>
                  <a:pt x="61" y="78"/>
                </a:cubicBezTo>
                <a:cubicBezTo>
                  <a:pt x="61" y="78"/>
                  <a:pt x="61" y="79"/>
                  <a:pt x="60" y="79"/>
                </a:cubicBezTo>
                <a:cubicBezTo>
                  <a:pt x="60" y="81"/>
                  <a:pt x="59" y="84"/>
                  <a:pt x="60" y="92"/>
                </a:cubicBezTo>
                <a:cubicBezTo>
                  <a:pt x="62" y="100"/>
                  <a:pt x="65" y="105"/>
                  <a:pt x="67" y="107"/>
                </a:cubicBezTo>
                <a:cubicBezTo>
                  <a:pt x="67" y="112"/>
                  <a:pt x="69" y="118"/>
                  <a:pt x="71" y="121"/>
                </a:cubicBezTo>
                <a:cubicBezTo>
                  <a:pt x="72" y="124"/>
                  <a:pt x="73" y="127"/>
                  <a:pt x="73" y="132"/>
                </a:cubicBezTo>
                <a:cubicBezTo>
                  <a:pt x="73" y="137"/>
                  <a:pt x="72" y="137"/>
                  <a:pt x="71" y="137"/>
                </a:cubicBezTo>
                <a:cubicBezTo>
                  <a:pt x="58" y="141"/>
                  <a:pt x="37" y="149"/>
                  <a:pt x="29" y="152"/>
                </a:cubicBezTo>
                <a:cubicBezTo>
                  <a:pt x="16" y="137"/>
                  <a:pt x="8" y="117"/>
                  <a:pt x="8" y="96"/>
                </a:cubicBezTo>
                <a:cubicBezTo>
                  <a:pt x="8" y="47"/>
                  <a:pt x="48" y="8"/>
                  <a:pt x="96" y="8"/>
                </a:cubicBezTo>
                <a:close/>
                <a:moveTo>
                  <a:pt x="35" y="159"/>
                </a:moveTo>
                <a:cubicBezTo>
                  <a:pt x="44" y="155"/>
                  <a:pt x="62" y="148"/>
                  <a:pt x="74" y="145"/>
                </a:cubicBezTo>
                <a:cubicBezTo>
                  <a:pt x="81" y="143"/>
                  <a:pt x="81" y="137"/>
                  <a:pt x="81" y="132"/>
                </a:cubicBezTo>
                <a:cubicBezTo>
                  <a:pt x="81" y="129"/>
                  <a:pt x="80" y="123"/>
                  <a:pt x="78" y="118"/>
                </a:cubicBezTo>
                <a:cubicBezTo>
                  <a:pt x="77" y="115"/>
                  <a:pt x="75" y="109"/>
                  <a:pt x="74" y="105"/>
                </a:cubicBezTo>
                <a:cubicBezTo>
                  <a:pt x="74" y="104"/>
                  <a:pt x="74" y="103"/>
                  <a:pt x="73" y="102"/>
                </a:cubicBezTo>
                <a:cubicBezTo>
                  <a:pt x="72" y="101"/>
                  <a:pt x="70" y="97"/>
                  <a:pt x="68" y="90"/>
                </a:cubicBezTo>
                <a:cubicBezTo>
                  <a:pt x="67" y="84"/>
                  <a:pt x="67" y="83"/>
                  <a:pt x="68" y="82"/>
                </a:cubicBezTo>
                <a:cubicBezTo>
                  <a:pt x="68" y="81"/>
                  <a:pt x="68" y="81"/>
                  <a:pt x="69" y="80"/>
                </a:cubicBezTo>
                <a:cubicBezTo>
                  <a:pt x="69" y="77"/>
                  <a:pt x="68" y="65"/>
                  <a:pt x="67" y="59"/>
                </a:cubicBezTo>
                <a:cubicBezTo>
                  <a:pt x="67" y="56"/>
                  <a:pt x="67" y="48"/>
                  <a:pt x="73" y="41"/>
                </a:cubicBezTo>
                <a:cubicBezTo>
                  <a:pt x="77" y="35"/>
                  <a:pt x="84" y="32"/>
                  <a:pt x="93" y="32"/>
                </a:cubicBezTo>
                <a:cubicBezTo>
                  <a:pt x="101" y="32"/>
                  <a:pt x="101" y="32"/>
                  <a:pt x="101" y="32"/>
                </a:cubicBezTo>
                <a:cubicBezTo>
                  <a:pt x="110" y="32"/>
                  <a:pt x="117" y="35"/>
                  <a:pt x="122" y="41"/>
                </a:cubicBezTo>
                <a:cubicBezTo>
                  <a:pt x="127" y="48"/>
                  <a:pt x="128" y="56"/>
                  <a:pt x="127" y="59"/>
                </a:cubicBezTo>
                <a:cubicBezTo>
                  <a:pt x="126" y="65"/>
                  <a:pt x="125" y="77"/>
                  <a:pt x="126" y="80"/>
                </a:cubicBezTo>
                <a:cubicBezTo>
                  <a:pt x="126" y="81"/>
                  <a:pt x="126" y="81"/>
                  <a:pt x="126" y="82"/>
                </a:cubicBezTo>
                <a:cubicBezTo>
                  <a:pt x="127" y="83"/>
                  <a:pt x="127" y="84"/>
                  <a:pt x="126" y="90"/>
                </a:cubicBezTo>
                <a:cubicBezTo>
                  <a:pt x="125" y="97"/>
                  <a:pt x="123" y="101"/>
                  <a:pt x="121" y="102"/>
                </a:cubicBezTo>
                <a:cubicBezTo>
                  <a:pt x="121" y="103"/>
                  <a:pt x="120" y="104"/>
                  <a:pt x="120" y="105"/>
                </a:cubicBezTo>
                <a:cubicBezTo>
                  <a:pt x="120" y="109"/>
                  <a:pt x="118" y="115"/>
                  <a:pt x="116" y="118"/>
                </a:cubicBezTo>
                <a:cubicBezTo>
                  <a:pt x="115" y="122"/>
                  <a:pt x="113" y="127"/>
                  <a:pt x="113" y="132"/>
                </a:cubicBezTo>
                <a:cubicBezTo>
                  <a:pt x="113" y="137"/>
                  <a:pt x="113" y="143"/>
                  <a:pt x="119" y="145"/>
                </a:cubicBezTo>
                <a:cubicBezTo>
                  <a:pt x="131" y="148"/>
                  <a:pt x="149" y="154"/>
                  <a:pt x="158" y="158"/>
                </a:cubicBezTo>
                <a:cubicBezTo>
                  <a:pt x="142" y="174"/>
                  <a:pt x="121" y="184"/>
                  <a:pt x="96" y="184"/>
                </a:cubicBezTo>
                <a:cubicBezTo>
                  <a:pt x="73" y="184"/>
                  <a:pt x="51" y="174"/>
                  <a:pt x="35" y="159"/>
                </a:cubicBezTo>
                <a:close/>
              </a:path>
            </a:pathLst>
          </a:custGeom>
          <a:solidFill>
            <a:srgbClr val="333464"/>
          </a:solidFill>
          <a:ln>
            <a:solidFill>
              <a:srgbClr val="333464"/>
            </a:solidFill>
          </a:ln>
        </p:spPr>
        <p:txBody>
          <a:bodyPr/>
          <a:lstStyle/>
          <a:p>
            <a:endParaRPr lang="zh-CN" altLang="en-US"/>
          </a:p>
        </p:txBody>
      </p:sp>
      <p:grpSp>
        <p:nvGrpSpPr>
          <p:cNvPr id="11" name="组合 10"/>
          <p:cNvGrpSpPr/>
          <p:nvPr/>
        </p:nvGrpSpPr>
        <p:grpSpPr>
          <a:xfrm>
            <a:off x="6939259" y="4425758"/>
            <a:ext cx="403263" cy="538078"/>
            <a:chOff x="7889875" y="5105400"/>
            <a:chExt cx="541338" cy="722313"/>
          </a:xfrm>
          <a:solidFill>
            <a:srgbClr val="333464"/>
          </a:solidFill>
        </p:grpSpPr>
        <p:sp>
          <p:nvSpPr>
            <p:cNvPr id="12" name="Freeform 58"/>
            <p:cNvSpPr>
              <a:spLocks noEditPoints="1"/>
            </p:cNvSpPr>
            <p:nvPr/>
          </p:nvSpPr>
          <p:spPr bwMode="auto">
            <a:xfrm>
              <a:off x="7950200" y="5180013"/>
              <a:ext cx="420688" cy="120650"/>
            </a:xfrm>
            <a:custGeom>
              <a:avLst/>
              <a:gdLst>
                <a:gd name="T0" fmla="*/ 0 w 265"/>
                <a:gd name="T1" fmla="*/ 76 h 76"/>
                <a:gd name="T2" fmla="*/ 265 w 265"/>
                <a:gd name="T3" fmla="*/ 76 h 76"/>
                <a:gd name="T4" fmla="*/ 265 w 265"/>
                <a:gd name="T5" fmla="*/ 0 h 76"/>
                <a:gd name="T6" fmla="*/ 0 w 265"/>
                <a:gd name="T7" fmla="*/ 0 h 76"/>
                <a:gd name="T8" fmla="*/ 0 w 265"/>
                <a:gd name="T9" fmla="*/ 76 h 76"/>
                <a:gd name="T10" fmla="*/ 19 w 265"/>
                <a:gd name="T11" fmla="*/ 19 h 76"/>
                <a:gd name="T12" fmla="*/ 246 w 265"/>
                <a:gd name="T13" fmla="*/ 19 h 76"/>
                <a:gd name="T14" fmla="*/ 246 w 265"/>
                <a:gd name="T15" fmla="*/ 57 h 76"/>
                <a:gd name="T16" fmla="*/ 19 w 265"/>
                <a:gd name="T17" fmla="*/ 57 h 76"/>
                <a:gd name="T18" fmla="*/ 19 w 265"/>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6">
                  <a:moveTo>
                    <a:pt x="0" y="76"/>
                  </a:moveTo>
                  <a:lnTo>
                    <a:pt x="265" y="76"/>
                  </a:lnTo>
                  <a:lnTo>
                    <a:pt x="265" y="0"/>
                  </a:lnTo>
                  <a:lnTo>
                    <a:pt x="0" y="0"/>
                  </a:lnTo>
                  <a:lnTo>
                    <a:pt x="0" y="76"/>
                  </a:lnTo>
                  <a:close/>
                  <a:moveTo>
                    <a:pt x="19" y="19"/>
                  </a:moveTo>
                  <a:lnTo>
                    <a:pt x="246" y="19"/>
                  </a:lnTo>
                  <a:lnTo>
                    <a:pt x="246" y="57"/>
                  </a:lnTo>
                  <a:lnTo>
                    <a:pt x="19" y="57"/>
                  </a:lnTo>
                  <a:lnTo>
                    <a:pt x="19" y="19"/>
                  </a:lnTo>
                  <a:close/>
                </a:path>
              </a:pathLst>
            </a:custGeom>
            <a:grpFill/>
            <a:ln w="9525">
              <a:solidFill>
                <a:srgbClr val="333464"/>
              </a:solidFill>
              <a:round/>
            </a:ln>
          </p:spPr>
          <p:txBody>
            <a:bodyPr/>
            <a:lstStyle/>
            <a:p>
              <a:pPr>
                <a:defRPr/>
              </a:pPr>
              <a:endParaRPr lang="zh-CN" altLang="en-US"/>
            </a:p>
          </p:txBody>
        </p:sp>
        <p:sp>
          <p:nvSpPr>
            <p:cNvPr id="13" name="Freeform 59"/>
            <p:cNvSpPr>
              <a:spLocks noEditPoints="1"/>
            </p:cNvSpPr>
            <p:nvPr/>
          </p:nvSpPr>
          <p:spPr bwMode="auto">
            <a:xfrm>
              <a:off x="7889875" y="5105400"/>
              <a:ext cx="541338" cy="722313"/>
            </a:xfrm>
            <a:custGeom>
              <a:avLst/>
              <a:gdLst>
                <a:gd name="T0" fmla="*/ 128 w 144"/>
                <a:gd name="T1" fmla="*/ 0 h 192"/>
                <a:gd name="T2" fmla="*/ 16 w 144"/>
                <a:gd name="T3" fmla="*/ 0 h 192"/>
                <a:gd name="T4" fmla="*/ 0 w 144"/>
                <a:gd name="T5" fmla="*/ 16 h 192"/>
                <a:gd name="T6" fmla="*/ 0 w 144"/>
                <a:gd name="T7" fmla="*/ 176 h 192"/>
                <a:gd name="T8" fmla="*/ 16 w 144"/>
                <a:gd name="T9" fmla="*/ 192 h 192"/>
                <a:gd name="T10" fmla="*/ 128 w 144"/>
                <a:gd name="T11" fmla="*/ 192 h 192"/>
                <a:gd name="T12" fmla="*/ 144 w 144"/>
                <a:gd name="T13" fmla="*/ 176 h 192"/>
                <a:gd name="T14" fmla="*/ 144 w 144"/>
                <a:gd name="T15" fmla="*/ 16 h 192"/>
                <a:gd name="T16" fmla="*/ 128 w 144"/>
                <a:gd name="T17" fmla="*/ 0 h 192"/>
                <a:gd name="T18" fmla="*/ 136 w 144"/>
                <a:gd name="T19" fmla="*/ 176 h 192"/>
                <a:gd name="T20" fmla="*/ 128 w 144"/>
                <a:gd name="T21" fmla="*/ 184 h 192"/>
                <a:gd name="T22" fmla="*/ 16 w 144"/>
                <a:gd name="T23" fmla="*/ 184 h 192"/>
                <a:gd name="T24" fmla="*/ 8 w 144"/>
                <a:gd name="T25" fmla="*/ 176 h 192"/>
                <a:gd name="T26" fmla="*/ 8 w 144"/>
                <a:gd name="T27" fmla="*/ 16 h 192"/>
                <a:gd name="T28" fmla="*/ 16 w 144"/>
                <a:gd name="T29" fmla="*/ 8 h 192"/>
                <a:gd name="T30" fmla="*/ 128 w 144"/>
                <a:gd name="T31" fmla="*/ 8 h 192"/>
                <a:gd name="T32" fmla="*/ 136 w 144"/>
                <a:gd name="T33" fmla="*/ 16 h 192"/>
                <a:gd name="T34" fmla="*/ 136 w 144"/>
                <a:gd name="T3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92">
                  <a:moveTo>
                    <a:pt x="128" y="0"/>
                  </a:moveTo>
                  <a:cubicBezTo>
                    <a:pt x="16" y="0"/>
                    <a:pt x="16" y="0"/>
                    <a:pt x="16" y="0"/>
                  </a:cubicBezTo>
                  <a:cubicBezTo>
                    <a:pt x="8" y="0"/>
                    <a:pt x="0" y="7"/>
                    <a:pt x="0" y="16"/>
                  </a:cubicBezTo>
                  <a:cubicBezTo>
                    <a:pt x="0" y="176"/>
                    <a:pt x="0" y="176"/>
                    <a:pt x="0" y="176"/>
                  </a:cubicBezTo>
                  <a:cubicBezTo>
                    <a:pt x="0" y="184"/>
                    <a:pt x="8" y="192"/>
                    <a:pt x="16" y="192"/>
                  </a:cubicBezTo>
                  <a:cubicBezTo>
                    <a:pt x="128" y="192"/>
                    <a:pt x="128" y="192"/>
                    <a:pt x="128" y="192"/>
                  </a:cubicBezTo>
                  <a:cubicBezTo>
                    <a:pt x="137" y="192"/>
                    <a:pt x="144" y="184"/>
                    <a:pt x="144" y="176"/>
                  </a:cubicBezTo>
                  <a:cubicBezTo>
                    <a:pt x="144" y="16"/>
                    <a:pt x="144" y="16"/>
                    <a:pt x="144" y="16"/>
                  </a:cubicBezTo>
                  <a:cubicBezTo>
                    <a:pt x="144" y="7"/>
                    <a:pt x="137" y="0"/>
                    <a:pt x="128" y="0"/>
                  </a:cubicBezTo>
                  <a:close/>
                  <a:moveTo>
                    <a:pt x="136" y="176"/>
                  </a:moveTo>
                  <a:cubicBezTo>
                    <a:pt x="136" y="180"/>
                    <a:pt x="133" y="184"/>
                    <a:pt x="128" y="184"/>
                  </a:cubicBezTo>
                  <a:cubicBezTo>
                    <a:pt x="16" y="184"/>
                    <a:pt x="16" y="184"/>
                    <a:pt x="16" y="184"/>
                  </a:cubicBezTo>
                  <a:cubicBezTo>
                    <a:pt x="12" y="184"/>
                    <a:pt x="8" y="180"/>
                    <a:pt x="8" y="176"/>
                  </a:cubicBezTo>
                  <a:cubicBezTo>
                    <a:pt x="8" y="16"/>
                    <a:pt x="8" y="16"/>
                    <a:pt x="8" y="16"/>
                  </a:cubicBezTo>
                  <a:cubicBezTo>
                    <a:pt x="8" y="11"/>
                    <a:pt x="12" y="8"/>
                    <a:pt x="16" y="8"/>
                  </a:cubicBezTo>
                  <a:cubicBezTo>
                    <a:pt x="128" y="8"/>
                    <a:pt x="128" y="8"/>
                    <a:pt x="128" y="8"/>
                  </a:cubicBezTo>
                  <a:cubicBezTo>
                    <a:pt x="133" y="8"/>
                    <a:pt x="136" y="11"/>
                    <a:pt x="136" y="16"/>
                  </a:cubicBezTo>
                  <a:lnTo>
                    <a:pt x="136" y="176"/>
                  </a:lnTo>
                  <a:close/>
                </a:path>
              </a:pathLst>
            </a:custGeom>
            <a:grpFill/>
            <a:ln w="9525">
              <a:solidFill>
                <a:srgbClr val="333464"/>
              </a:solidFill>
              <a:round/>
            </a:ln>
          </p:spPr>
          <p:txBody>
            <a:bodyPr/>
            <a:lstStyle/>
            <a:p>
              <a:pPr>
                <a:defRPr/>
              </a:pPr>
              <a:endParaRPr lang="zh-CN" altLang="en-US"/>
            </a:p>
          </p:txBody>
        </p:sp>
        <p:sp>
          <p:nvSpPr>
            <p:cNvPr id="14" name="Freeform 60"/>
            <p:cNvSpPr/>
            <p:nvPr/>
          </p:nvSpPr>
          <p:spPr bwMode="auto">
            <a:xfrm>
              <a:off x="7950200"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solidFill>
                <a:srgbClr val="333464"/>
              </a:solidFill>
              <a:round/>
            </a:ln>
          </p:spPr>
          <p:txBody>
            <a:bodyPr/>
            <a:lstStyle/>
            <a:p>
              <a:pPr>
                <a:defRPr/>
              </a:pPr>
              <a:endParaRPr lang="zh-CN" altLang="en-US"/>
            </a:p>
          </p:txBody>
        </p:sp>
        <p:sp>
          <p:nvSpPr>
            <p:cNvPr id="15" name="Freeform 61"/>
            <p:cNvSpPr/>
            <p:nvPr/>
          </p:nvSpPr>
          <p:spPr bwMode="auto">
            <a:xfrm>
              <a:off x="7950200" y="5495925"/>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solidFill>
                <a:srgbClr val="333464"/>
              </a:solidFill>
              <a:round/>
            </a:ln>
          </p:spPr>
          <p:txBody>
            <a:bodyPr/>
            <a:lstStyle/>
            <a:p>
              <a:pPr>
                <a:defRPr/>
              </a:pPr>
              <a:endParaRPr lang="zh-CN" altLang="en-US"/>
            </a:p>
          </p:txBody>
        </p:sp>
        <p:sp>
          <p:nvSpPr>
            <p:cNvPr id="16" name="Freeform 62"/>
            <p:cNvSpPr/>
            <p:nvPr/>
          </p:nvSpPr>
          <p:spPr bwMode="auto">
            <a:xfrm>
              <a:off x="7950200" y="5646738"/>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solidFill>
                <a:srgbClr val="333464"/>
              </a:solidFill>
              <a:round/>
            </a:ln>
          </p:spPr>
          <p:txBody>
            <a:bodyPr/>
            <a:lstStyle/>
            <a:p>
              <a:pPr>
                <a:defRPr/>
              </a:pPr>
              <a:endParaRPr lang="zh-CN" altLang="en-US"/>
            </a:p>
          </p:txBody>
        </p:sp>
        <p:sp>
          <p:nvSpPr>
            <p:cNvPr id="17" name="Freeform 63"/>
            <p:cNvSpPr/>
            <p:nvPr/>
          </p:nvSpPr>
          <p:spPr bwMode="auto">
            <a:xfrm>
              <a:off x="8101013" y="5346700"/>
              <a:ext cx="119063" cy="119063"/>
            </a:xfrm>
            <a:custGeom>
              <a:avLst/>
              <a:gdLst>
                <a:gd name="T0" fmla="*/ 19 w 75"/>
                <a:gd name="T1" fmla="*/ 56 h 75"/>
                <a:gd name="T2" fmla="*/ 19 w 75"/>
                <a:gd name="T3" fmla="*/ 19 h 75"/>
                <a:gd name="T4" fmla="*/ 19 w 75"/>
                <a:gd name="T5" fmla="*/ 0 h 75"/>
                <a:gd name="T6" fmla="*/ 0 w 75"/>
                <a:gd name="T7" fmla="*/ 0 h 75"/>
                <a:gd name="T8" fmla="*/ 0 w 75"/>
                <a:gd name="T9" fmla="*/ 75 h 75"/>
                <a:gd name="T10" fmla="*/ 75 w 75"/>
                <a:gd name="T11" fmla="*/ 75 h 75"/>
                <a:gd name="T12" fmla="*/ 75 w 75"/>
                <a:gd name="T13" fmla="*/ 56 h 75"/>
                <a:gd name="T14" fmla="*/ 57 w 75"/>
                <a:gd name="T15" fmla="*/ 56 h 75"/>
                <a:gd name="T16" fmla="*/ 19 w 75"/>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19" y="56"/>
                  </a:moveTo>
                  <a:lnTo>
                    <a:pt x="19" y="19"/>
                  </a:lnTo>
                  <a:lnTo>
                    <a:pt x="19" y="0"/>
                  </a:lnTo>
                  <a:lnTo>
                    <a:pt x="0" y="0"/>
                  </a:lnTo>
                  <a:lnTo>
                    <a:pt x="0" y="75"/>
                  </a:lnTo>
                  <a:lnTo>
                    <a:pt x="75" y="75"/>
                  </a:lnTo>
                  <a:lnTo>
                    <a:pt x="75" y="56"/>
                  </a:lnTo>
                  <a:lnTo>
                    <a:pt x="57" y="56"/>
                  </a:lnTo>
                  <a:lnTo>
                    <a:pt x="19" y="56"/>
                  </a:lnTo>
                  <a:close/>
                </a:path>
              </a:pathLst>
            </a:custGeom>
            <a:grpFill/>
            <a:ln w="9525">
              <a:solidFill>
                <a:srgbClr val="333464"/>
              </a:solidFill>
              <a:round/>
            </a:ln>
          </p:spPr>
          <p:txBody>
            <a:bodyPr/>
            <a:lstStyle/>
            <a:p>
              <a:pPr>
                <a:defRPr/>
              </a:pPr>
              <a:endParaRPr lang="zh-CN" altLang="en-US"/>
            </a:p>
          </p:txBody>
        </p:sp>
        <p:sp>
          <p:nvSpPr>
            <p:cNvPr id="18" name="Freeform 64"/>
            <p:cNvSpPr/>
            <p:nvPr/>
          </p:nvSpPr>
          <p:spPr bwMode="auto">
            <a:xfrm>
              <a:off x="8250238"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solidFill>
                <a:srgbClr val="333464"/>
              </a:solidFill>
              <a:round/>
            </a:ln>
          </p:spPr>
          <p:txBody>
            <a:bodyPr/>
            <a:lstStyle/>
            <a:p>
              <a:pPr>
                <a:defRPr/>
              </a:pPr>
              <a:endParaRPr lang="zh-CN" altLang="en-US"/>
            </a:p>
          </p:txBody>
        </p:sp>
        <p:sp>
          <p:nvSpPr>
            <p:cNvPr id="19" name="Freeform 65"/>
            <p:cNvSpPr/>
            <p:nvPr/>
          </p:nvSpPr>
          <p:spPr bwMode="auto">
            <a:xfrm>
              <a:off x="8101013" y="5495925"/>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solidFill>
                <a:srgbClr val="333464"/>
              </a:solidFill>
              <a:round/>
            </a:ln>
          </p:spPr>
          <p:txBody>
            <a:bodyPr/>
            <a:lstStyle/>
            <a:p>
              <a:pPr>
                <a:defRPr/>
              </a:pPr>
              <a:endParaRPr lang="zh-CN" altLang="en-US"/>
            </a:p>
          </p:txBody>
        </p:sp>
        <p:sp>
          <p:nvSpPr>
            <p:cNvPr id="20" name="Freeform 66"/>
            <p:cNvSpPr/>
            <p:nvPr/>
          </p:nvSpPr>
          <p:spPr bwMode="auto">
            <a:xfrm>
              <a:off x="8101013" y="5646738"/>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solidFill>
                <a:srgbClr val="333464"/>
              </a:solidFill>
              <a:round/>
            </a:ln>
          </p:spPr>
          <p:txBody>
            <a:bodyPr/>
            <a:lstStyle/>
            <a:p>
              <a:pPr>
                <a:defRPr/>
              </a:pPr>
              <a:endParaRPr lang="zh-CN" altLang="en-US"/>
            </a:p>
          </p:txBody>
        </p:sp>
        <p:sp>
          <p:nvSpPr>
            <p:cNvPr id="21" name="Freeform 67"/>
            <p:cNvSpPr/>
            <p:nvPr/>
          </p:nvSpPr>
          <p:spPr bwMode="auto">
            <a:xfrm>
              <a:off x="8250238" y="5495925"/>
              <a:ext cx="120650" cy="271463"/>
            </a:xfrm>
            <a:custGeom>
              <a:avLst/>
              <a:gdLst>
                <a:gd name="T0" fmla="*/ 19 w 76"/>
                <a:gd name="T1" fmla="*/ 152 h 171"/>
                <a:gd name="T2" fmla="*/ 19 w 76"/>
                <a:gd name="T3" fmla="*/ 114 h 171"/>
                <a:gd name="T4" fmla="*/ 19 w 76"/>
                <a:gd name="T5" fmla="*/ 0 h 171"/>
                <a:gd name="T6" fmla="*/ 0 w 76"/>
                <a:gd name="T7" fmla="*/ 0 h 171"/>
                <a:gd name="T8" fmla="*/ 0 w 76"/>
                <a:gd name="T9" fmla="*/ 171 h 171"/>
                <a:gd name="T10" fmla="*/ 76 w 76"/>
                <a:gd name="T11" fmla="*/ 171 h 171"/>
                <a:gd name="T12" fmla="*/ 76 w 76"/>
                <a:gd name="T13" fmla="*/ 152 h 171"/>
                <a:gd name="T14" fmla="*/ 57 w 76"/>
                <a:gd name="T15" fmla="*/ 152 h 171"/>
                <a:gd name="T16" fmla="*/ 19 w 76"/>
                <a:gd name="T1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1">
                  <a:moveTo>
                    <a:pt x="19" y="152"/>
                  </a:moveTo>
                  <a:lnTo>
                    <a:pt x="19" y="114"/>
                  </a:lnTo>
                  <a:lnTo>
                    <a:pt x="19" y="0"/>
                  </a:lnTo>
                  <a:lnTo>
                    <a:pt x="0" y="0"/>
                  </a:lnTo>
                  <a:lnTo>
                    <a:pt x="0" y="171"/>
                  </a:lnTo>
                  <a:lnTo>
                    <a:pt x="76" y="171"/>
                  </a:lnTo>
                  <a:lnTo>
                    <a:pt x="76" y="152"/>
                  </a:lnTo>
                  <a:lnTo>
                    <a:pt x="57" y="152"/>
                  </a:lnTo>
                  <a:lnTo>
                    <a:pt x="19" y="152"/>
                  </a:lnTo>
                  <a:close/>
                </a:path>
              </a:pathLst>
            </a:custGeom>
            <a:grpFill/>
            <a:ln w="9525">
              <a:solidFill>
                <a:srgbClr val="333464"/>
              </a:solidFill>
              <a:round/>
            </a:ln>
          </p:spPr>
          <p:txBody>
            <a:bodyPr/>
            <a:lstStyle/>
            <a:p>
              <a:pPr>
                <a:defRPr/>
              </a:pPr>
              <a:endParaRPr lang="zh-CN" altLang="en-US"/>
            </a:p>
          </p:txBody>
        </p:sp>
      </p:grpSp>
      <p:grpSp>
        <p:nvGrpSpPr>
          <p:cNvPr id="22" name="组合 21"/>
          <p:cNvGrpSpPr/>
          <p:nvPr/>
        </p:nvGrpSpPr>
        <p:grpSpPr>
          <a:xfrm>
            <a:off x="4587241" y="3776564"/>
            <a:ext cx="707179" cy="448212"/>
            <a:chOff x="2311400" y="5180013"/>
            <a:chExt cx="901700" cy="571500"/>
          </a:xfrm>
          <a:solidFill>
            <a:srgbClr val="333464"/>
          </a:solidFill>
        </p:grpSpPr>
        <p:sp>
          <p:nvSpPr>
            <p:cNvPr id="23" name="Freeform 38"/>
            <p:cNvSpPr>
              <a:spLocks noEditPoints="1"/>
            </p:cNvSpPr>
            <p:nvPr/>
          </p:nvSpPr>
          <p:spPr bwMode="auto">
            <a:xfrm>
              <a:off x="2311400" y="5180013"/>
              <a:ext cx="901700" cy="571500"/>
            </a:xfrm>
            <a:custGeom>
              <a:avLst/>
              <a:gdLst>
                <a:gd name="T0" fmla="*/ 196 w 240"/>
                <a:gd name="T1" fmla="*/ 64 h 152"/>
                <a:gd name="T2" fmla="*/ 196 w 240"/>
                <a:gd name="T3" fmla="*/ 62 h 152"/>
                <a:gd name="T4" fmla="*/ 134 w 240"/>
                <a:gd name="T5" fmla="*/ 0 h 152"/>
                <a:gd name="T6" fmla="*/ 78 w 240"/>
                <a:gd name="T7" fmla="*/ 35 h 152"/>
                <a:gd name="T8" fmla="*/ 64 w 240"/>
                <a:gd name="T9" fmla="*/ 32 h 152"/>
                <a:gd name="T10" fmla="*/ 32 w 240"/>
                <a:gd name="T11" fmla="*/ 58 h 152"/>
                <a:gd name="T12" fmla="*/ 0 w 240"/>
                <a:gd name="T13" fmla="*/ 104 h 152"/>
                <a:gd name="T14" fmla="*/ 48 w 240"/>
                <a:gd name="T15" fmla="*/ 152 h 152"/>
                <a:gd name="T16" fmla="*/ 196 w 240"/>
                <a:gd name="T17" fmla="*/ 152 h 152"/>
                <a:gd name="T18" fmla="*/ 196 w 240"/>
                <a:gd name="T19" fmla="*/ 152 h 152"/>
                <a:gd name="T20" fmla="*/ 240 w 240"/>
                <a:gd name="T21" fmla="*/ 108 h 152"/>
                <a:gd name="T22" fmla="*/ 196 w 240"/>
                <a:gd name="T23" fmla="*/ 64 h 152"/>
                <a:gd name="T24" fmla="*/ 196 w 240"/>
                <a:gd name="T25" fmla="*/ 144 h 152"/>
                <a:gd name="T26" fmla="*/ 194 w 240"/>
                <a:gd name="T27" fmla="*/ 144 h 152"/>
                <a:gd name="T28" fmla="*/ 48 w 240"/>
                <a:gd name="T29" fmla="*/ 144 h 152"/>
                <a:gd name="T30" fmla="*/ 8 w 240"/>
                <a:gd name="T31" fmla="*/ 104 h 152"/>
                <a:gd name="T32" fmla="*/ 35 w 240"/>
                <a:gd name="T33" fmla="*/ 66 h 152"/>
                <a:gd name="T34" fmla="*/ 39 w 240"/>
                <a:gd name="T35" fmla="*/ 64 h 152"/>
                <a:gd name="T36" fmla="*/ 40 w 240"/>
                <a:gd name="T37" fmla="*/ 60 h 152"/>
                <a:gd name="T38" fmla="*/ 64 w 240"/>
                <a:gd name="T39" fmla="*/ 40 h 152"/>
                <a:gd name="T40" fmla="*/ 74 w 240"/>
                <a:gd name="T41" fmla="*/ 42 h 152"/>
                <a:gd name="T42" fmla="*/ 82 w 240"/>
                <a:gd name="T43" fmla="*/ 46 h 152"/>
                <a:gd name="T44" fmla="*/ 85 w 240"/>
                <a:gd name="T45" fmla="*/ 38 h 152"/>
                <a:gd name="T46" fmla="*/ 134 w 240"/>
                <a:gd name="T47" fmla="*/ 8 h 152"/>
                <a:gd name="T48" fmla="*/ 188 w 240"/>
                <a:gd name="T49" fmla="*/ 62 h 152"/>
                <a:gd name="T50" fmla="*/ 188 w 240"/>
                <a:gd name="T51" fmla="*/ 62 h 152"/>
                <a:gd name="T52" fmla="*/ 188 w 240"/>
                <a:gd name="T53" fmla="*/ 63 h 152"/>
                <a:gd name="T54" fmla="*/ 188 w 240"/>
                <a:gd name="T55" fmla="*/ 72 h 152"/>
                <a:gd name="T56" fmla="*/ 196 w 240"/>
                <a:gd name="T57" fmla="*/ 72 h 152"/>
                <a:gd name="T58" fmla="*/ 232 w 240"/>
                <a:gd name="T59" fmla="*/ 108 h 152"/>
                <a:gd name="T60" fmla="*/ 196 w 240"/>
                <a:gd name="T6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152">
                  <a:moveTo>
                    <a:pt x="196" y="64"/>
                  </a:moveTo>
                  <a:cubicBezTo>
                    <a:pt x="196" y="63"/>
                    <a:pt x="196" y="62"/>
                    <a:pt x="196" y="62"/>
                  </a:cubicBezTo>
                  <a:cubicBezTo>
                    <a:pt x="196" y="27"/>
                    <a:pt x="168" y="0"/>
                    <a:pt x="134" y="0"/>
                  </a:cubicBezTo>
                  <a:cubicBezTo>
                    <a:pt x="109" y="0"/>
                    <a:pt x="88" y="14"/>
                    <a:pt x="78" y="35"/>
                  </a:cubicBezTo>
                  <a:cubicBezTo>
                    <a:pt x="74" y="33"/>
                    <a:pt x="69" y="32"/>
                    <a:pt x="64" y="32"/>
                  </a:cubicBezTo>
                  <a:cubicBezTo>
                    <a:pt x="48" y="32"/>
                    <a:pt x="35" y="43"/>
                    <a:pt x="32" y="58"/>
                  </a:cubicBezTo>
                  <a:cubicBezTo>
                    <a:pt x="13" y="65"/>
                    <a:pt x="0" y="82"/>
                    <a:pt x="0" y="104"/>
                  </a:cubicBezTo>
                  <a:cubicBezTo>
                    <a:pt x="0" y="130"/>
                    <a:pt x="21" y="152"/>
                    <a:pt x="48" y="152"/>
                  </a:cubicBezTo>
                  <a:cubicBezTo>
                    <a:pt x="196" y="152"/>
                    <a:pt x="196" y="152"/>
                    <a:pt x="196" y="152"/>
                  </a:cubicBezTo>
                  <a:cubicBezTo>
                    <a:pt x="196" y="152"/>
                    <a:pt x="196" y="152"/>
                    <a:pt x="196" y="152"/>
                  </a:cubicBezTo>
                  <a:cubicBezTo>
                    <a:pt x="220" y="151"/>
                    <a:pt x="240" y="132"/>
                    <a:pt x="240" y="108"/>
                  </a:cubicBezTo>
                  <a:cubicBezTo>
                    <a:pt x="240" y="83"/>
                    <a:pt x="220" y="64"/>
                    <a:pt x="196" y="64"/>
                  </a:cubicBezTo>
                  <a:close/>
                  <a:moveTo>
                    <a:pt x="196" y="144"/>
                  </a:moveTo>
                  <a:cubicBezTo>
                    <a:pt x="194" y="144"/>
                    <a:pt x="194" y="144"/>
                    <a:pt x="194" y="144"/>
                  </a:cubicBezTo>
                  <a:cubicBezTo>
                    <a:pt x="48" y="144"/>
                    <a:pt x="48" y="144"/>
                    <a:pt x="48" y="144"/>
                  </a:cubicBezTo>
                  <a:cubicBezTo>
                    <a:pt x="26" y="144"/>
                    <a:pt x="8" y="126"/>
                    <a:pt x="8" y="104"/>
                  </a:cubicBezTo>
                  <a:cubicBezTo>
                    <a:pt x="8" y="86"/>
                    <a:pt x="18" y="71"/>
                    <a:pt x="35" y="66"/>
                  </a:cubicBezTo>
                  <a:cubicBezTo>
                    <a:pt x="39" y="64"/>
                    <a:pt x="39" y="64"/>
                    <a:pt x="39" y="64"/>
                  </a:cubicBezTo>
                  <a:cubicBezTo>
                    <a:pt x="40" y="60"/>
                    <a:pt x="40" y="60"/>
                    <a:pt x="40" y="60"/>
                  </a:cubicBezTo>
                  <a:cubicBezTo>
                    <a:pt x="42" y="48"/>
                    <a:pt x="52" y="40"/>
                    <a:pt x="64" y="40"/>
                  </a:cubicBezTo>
                  <a:cubicBezTo>
                    <a:pt x="67" y="40"/>
                    <a:pt x="71" y="40"/>
                    <a:pt x="74" y="42"/>
                  </a:cubicBezTo>
                  <a:cubicBezTo>
                    <a:pt x="82" y="46"/>
                    <a:pt x="82" y="46"/>
                    <a:pt x="82" y="46"/>
                  </a:cubicBezTo>
                  <a:cubicBezTo>
                    <a:pt x="85" y="38"/>
                    <a:pt x="85" y="38"/>
                    <a:pt x="85" y="38"/>
                  </a:cubicBezTo>
                  <a:cubicBezTo>
                    <a:pt x="94" y="20"/>
                    <a:pt x="113" y="8"/>
                    <a:pt x="134" y="8"/>
                  </a:cubicBezTo>
                  <a:cubicBezTo>
                    <a:pt x="164" y="8"/>
                    <a:pt x="188" y="32"/>
                    <a:pt x="188" y="62"/>
                  </a:cubicBezTo>
                  <a:cubicBezTo>
                    <a:pt x="188" y="62"/>
                    <a:pt x="188" y="62"/>
                    <a:pt x="188" y="62"/>
                  </a:cubicBezTo>
                  <a:cubicBezTo>
                    <a:pt x="188" y="63"/>
                    <a:pt x="188" y="63"/>
                    <a:pt x="188" y="63"/>
                  </a:cubicBezTo>
                  <a:cubicBezTo>
                    <a:pt x="188" y="72"/>
                    <a:pt x="188" y="72"/>
                    <a:pt x="188" y="72"/>
                  </a:cubicBezTo>
                  <a:cubicBezTo>
                    <a:pt x="196" y="72"/>
                    <a:pt x="196" y="72"/>
                    <a:pt x="196" y="72"/>
                  </a:cubicBezTo>
                  <a:cubicBezTo>
                    <a:pt x="215" y="72"/>
                    <a:pt x="232" y="88"/>
                    <a:pt x="232" y="108"/>
                  </a:cubicBezTo>
                  <a:cubicBezTo>
                    <a:pt x="232" y="127"/>
                    <a:pt x="216" y="143"/>
                    <a:pt x="196" y="144"/>
                  </a:cubicBezTo>
                  <a:close/>
                </a:path>
              </a:pathLst>
            </a:custGeom>
            <a:grpFill/>
            <a:ln w="9525">
              <a:solidFill>
                <a:srgbClr val="333464"/>
              </a:solidFill>
              <a:round/>
            </a:ln>
          </p:spPr>
          <p:txBody>
            <a:bodyPr/>
            <a:lstStyle/>
            <a:p>
              <a:pPr>
                <a:defRPr/>
              </a:pPr>
              <a:endParaRPr lang="zh-CN" altLang="en-US"/>
            </a:p>
          </p:txBody>
        </p:sp>
        <p:sp>
          <p:nvSpPr>
            <p:cNvPr id="24" name="Freeform 39"/>
            <p:cNvSpPr/>
            <p:nvPr/>
          </p:nvSpPr>
          <p:spPr bwMode="auto">
            <a:xfrm>
              <a:off x="2627313" y="5330825"/>
              <a:ext cx="269875" cy="315913"/>
            </a:xfrm>
            <a:custGeom>
              <a:avLst/>
              <a:gdLst>
                <a:gd name="T0" fmla="*/ 36 w 72"/>
                <a:gd name="T1" fmla="*/ 76 h 84"/>
                <a:gd name="T2" fmla="*/ 8 w 72"/>
                <a:gd name="T3" fmla="*/ 48 h 84"/>
                <a:gd name="T4" fmla="*/ 36 w 72"/>
                <a:gd name="T5" fmla="*/ 20 h 84"/>
                <a:gd name="T6" fmla="*/ 36 w 72"/>
                <a:gd name="T7" fmla="*/ 34 h 84"/>
                <a:gd name="T8" fmla="*/ 66 w 72"/>
                <a:gd name="T9" fmla="*/ 17 h 84"/>
                <a:gd name="T10" fmla="*/ 36 w 72"/>
                <a:gd name="T11" fmla="*/ 0 h 84"/>
                <a:gd name="T12" fmla="*/ 36 w 72"/>
                <a:gd name="T13" fmla="*/ 12 h 84"/>
                <a:gd name="T14" fmla="*/ 0 w 72"/>
                <a:gd name="T15" fmla="*/ 48 h 84"/>
                <a:gd name="T16" fmla="*/ 36 w 72"/>
                <a:gd name="T17" fmla="*/ 84 h 84"/>
                <a:gd name="T18" fmla="*/ 72 w 72"/>
                <a:gd name="T19" fmla="*/ 48 h 84"/>
                <a:gd name="T20" fmla="*/ 64 w 72"/>
                <a:gd name="T21" fmla="*/ 48 h 84"/>
                <a:gd name="T22" fmla="*/ 36 w 72"/>
                <a:gd name="T23"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4">
                  <a:moveTo>
                    <a:pt x="36" y="76"/>
                  </a:moveTo>
                  <a:cubicBezTo>
                    <a:pt x="20" y="76"/>
                    <a:pt x="8" y="63"/>
                    <a:pt x="8" y="48"/>
                  </a:cubicBezTo>
                  <a:cubicBezTo>
                    <a:pt x="8" y="32"/>
                    <a:pt x="20" y="20"/>
                    <a:pt x="36" y="20"/>
                  </a:cubicBezTo>
                  <a:cubicBezTo>
                    <a:pt x="36" y="34"/>
                    <a:pt x="36" y="34"/>
                    <a:pt x="36" y="34"/>
                  </a:cubicBezTo>
                  <a:cubicBezTo>
                    <a:pt x="66" y="17"/>
                    <a:pt x="66" y="17"/>
                    <a:pt x="66" y="17"/>
                  </a:cubicBezTo>
                  <a:cubicBezTo>
                    <a:pt x="36" y="0"/>
                    <a:pt x="36" y="0"/>
                    <a:pt x="36" y="0"/>
                  </a:cubicBezTo>
                  <a:cubicBezTo>
                    <a:pt x="36" y="12"/>
                    <a:pt x="36" y="12"/>
                    <a:pt x="36" y="12"/>
                  </a:cubicBezTo>
                  <a:cubicBezTo>
                    <a:pt x="16" y="12"/>
                    <a:pt x="0" y="28"/>
                    <a:pt x="0" y="48"/>
                  </a:cubicBezTo>
                  <a:cubicBezTo>
                    <a:pt x="0" y="67"/>
                    <a:pt x="16" y="84"/>
                    <a:pt x="36" y="84"/>
                  </a:cubicBezTo>
                  <a:cubicBezTo>
                    <a:pt x="55" y="84"/>
                    <a:pt x="72" y="67"/>
                    <a:pt x="72" y="48"/>
                  </a:cubicBezTo>
                  <a:cubicBezTo>
                    <a:pt x="64" y="48"/>
                    <a:pt x="64" y="48"/>
                    <a:pt x="64" y="48"/>
                  </a:cubicBezTo>
                  <a:cubicBezTo>
                    <a:pt x="64" y="63"/>
                    <a:pt x="51" y="76"/>
                    <a:pt x="36" y="76"/>
                  </a:cubicBezTo>
                  <a:close/>
                </a:path>
              </a:pathLst>
            </a:custGeom>
            <a:grpFill/>
            <a:ln w="9525">
              <a:solidFill>
                <a:srgbClr val="333464"/>
              </a:solidFill>
              <a:round/>
            </a:ln>
          </p:spPr>
          <p:txBody>
            <a:bodyPr/>
            <a:lstStyle/>
            <a:p>
              <a:pPr>
                <a:defRPr/>
              </a:pPr>
              <a:endParaRPr lang="zh-CN" altLang="en-US"/>
            </a:p>
          </p:txBody>
        </p:sp>
      </p:grpSp>
      <p:sp>
        <p:nvSpPr>
          <p:cNvPr id="25" name="Freeform 56"/>
          <p:cNvSpPr>
            <a:spLocks noEditPoints="1"/>
          </p:cNvSpPr>
          <p:nvPr/>
        </p:nvSpPr>
        <p:spPr bwMode="auto">
          <a:xfrm>
            <a:off x="5517888" y="4768798"/>
            <a:ext cx="552122" cy="547808"/>
          </a:xfrm>
          <a:custGeom>
            <a:avLst/>
            <a:gdLst>
              <a:gd name="T0" fmla="*/ 2147483646 w 185"/>
              <a:gd name="T1" fmla="*/ 2147483646 h 184"/>
              <a:gd name="T2" fmla="*/ 2147483646 w 185"/>
              <a:gd name="T3" fmla="*/ 0 h 184"/>
              <a:gd name="T4" fmla="*/ 2147483646 w 185"/>
              <a:gd name="T5" fmla="*/ 2147483646 h 184"/>
              <a:gd name="T6" fmla="*/ 2147483646 w 185"/>
              <a:gd name="T7" fmla="*/ 2147483646 h 184"/>
              <a:gd name="T8" fmla="*/ 2147483646 w 185"/>
              <a:gd name="T9" fmla="*/ 2147483646 h 184"/>
              <a:gd name="T10" fmla="*/ 0 w 185"/>
              <a:gd name="T11" fmla="*/ 2147483646 h 184"/>
              <a:gd name="T12" fmla="*/ 0 w 185"/>
              <a:gd name="T13" fmla="*/ 2147483646 h 184"/>
              <a:gd name="T14" fmla="*/ 2147483646 w 185"/>
              <a:gd name="T15" fmla="*/ 2147483646 h 184"/>
              <a:gd name="T16" fmla="*/ 2147483646 w 185"/>
              <a:gd name="T17" fmla="*/ 2147483646 h 184"/>
              <a:gd name="T18" fmla="*/ 2147483646 w 185"/>
              <a:gd name="T19" fmla="*/ 2147483646 h 184"/>
              <a:gd name="T20" fmla="*/ 2147483646 w 185"/>
              <a:gd name="T21" fmla="*/ 2147483646 h 184"/>
              <a:gd name="T22" fmla="*/ 2147483646 w 185"/>
              <a:gd name="T23" fmla="*/ 2147483646 h 184"/>
              <a:gd name="T24" fmla="*/ 2147483646 w 185"/>
              <a:gd name="T25" fmla="*/ 2147483646 h 184"/>
              <a:gd name="T26" fmla="*/ 2147483646 w 185"/>
              <a:gd name="T27" fmla="*/ 2147483646 h 184"/>
              <a:gd name="T28" fmla="*/ 2147483646 w 185"/>
              <a:gd name="T29" fmla="*/ 2147483646 h 184"/>
              <a:gd name="T30" fmla="*/ 2147483646 w 185"/>
              <a:gd name="T31" fmla="*/ 2147483646 h 184"/>
              <a:gd name="T32" fmla="*/ 2147483646 w 185"/>
              <a:gd name="T33" fmla="*/ 2147483646 h 184"/>
              <a:gd name="T34" fmla="*/ 2147483646 w 185"/>
              <a:gd name="T35" fmla="*/ 2147483646 h 184"/>
              <a:gd name="T36" fmla="*/ 2147483646 w 185"/>
              <a:gd name="T37" fmla="*/ 2147483646 h 184"/>
              <a:gd name="T38" fmla="*/ 2147483646 w 185"/>
              <a:gd name="T39" fmla="*/ 2147483646 h 184"/>
              <a:gd name="T40" fmla="*/ 2147483646 w 185"/>
              <a:gd name="T41" fmla="*/ 2147483646 h 184"/>
              <a:gd name="T42" fmla="*/ 2147483646 w 185"/>
              <a:gd name="T43" fmla="*/ 2147483646 h 184"/>
              <a:gd name="T44" fmla="*/ 2147483646 w 185"/>
              <a:gd name="T45" fmla="*/ 2147483646 h 184"/>
              <a:gd name="T46" fmla="*/ 2147483646 w 185"/>
              <a:gd name="T47" fmla="*/ 2147483646 h 184"/>
              <a:gd name="T48" fmla="*/ 2147483646 w 185"/>
              <a:gd name="T49" fmla="*/ 2147483646 h 184"/>
              <a:gd name="T50" fmla="*/ 2147483646 w 185"/>
              <a:gd name="T51" fmla="*/ 2147483646 h 184"/>
              <a:gd name="T52" fmla="*/ 2147483646 w 185"/>
              <a:gd name="T53" fmla="*/ 2147483646 h 184"/>
              <a:gd name="T54" fmla="*/ 2147483646 w 185"/>
              <a:gd name="T55" fmla="*/ 2147483646 h 184"/>
              <a:gd name="T56" fmla="*/ 2147483646 w 185"/>
              <a:gd name="T57" fmla="*/ 2147483646 h 184"/>
              <a:gd name="T58" fmla="*/ 2147483646 w 185"/>
              <a:gd name="T59" fmla="*/ 2147483646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rgbClr val="333464"/>
          </a:solidFill>
          <a:ln>
            <a:solidFill>
              <a:srgbClr val="333464"/>
            </a:solidFill>
          </a:ln>
        </p:spPr>
        <p:txBody>
          <a:bodyPr/>
          <a:lstStyle/>
          <a:p>
            <a:endParaRPr lang="zh-CN" altLang="en-US"/>
          </a:p>
        </p:txBody>
      </p:sp>
      <p:sp>
        <p:nvSpPr>
          <p:cNvPr id="46" name="Freeform 33"/>
          <p:cNvSpPr>
            <a:spLocks noEditPoints="1"/>
          </p:cNvSpPr>
          <p:nvPr/>
        </p:nvSpPr>
        <p:spPr bwMode="auto">
          <a:xfrm>
            <a:off x="5095170" y="2648736"/>
            <a:ext cx="547808" cy="478793"/>
          </a:xfrm>
          <a:custGeom>
            <a:avLst/>
            <a:gdLst>
              <a:gd name="T0" fmla="*/ 2147483646 w 454"/>
              <a:gd name="T1" fmla="*/ 0 h 398"/>
              <a:gd name="T2" fmla="*/ 0 w 454"/>
              <a:gd name="T3" fmla="*/ 0 h 398"/>
              <a:gd name="T4" fmla="*/ 0 w 454"/>
              <a:gd name="T5" fmla="*/ 2147483646 h 398"/>
              <a:gd name="T6" fmla="*/ 2147483646 w 454"/>
              <a:gd name="T7" fmla="*/ 2147483646 h 398"/>
              <a:gd name="T8" fmla="*/ 2147483646 w 454"/>
              <a:gd name="T9" fmla="*/ 2147483646 h 398"/>
              <a:gd name="T10" fmla="*/ 2147483646 w 454"/>
              <a:gd name="T11" fmla="*/ 2147483646 h 398"/>
              <a:gd name="T12" fmla="*/ 2147483646 w 454"/>
              <a:gd name="T13" fmla="*/ 2147483646 h 398"/>
              <a:gd name="T14" fmla="*/ 2147483646 w 454"/>
              <a:gd name="T15" fmla="*/ 2147483646 h 398"/>
              <a:gd name="T16" fmla="*/ 2147483646 w 454"/>
              <a:gd name="T17" fmla="*/ 0 h 398"/>
              <a:gd name="T18" fmla="*/ 2147483646 w 454"/>
              <a:gd name="T19" fmla="*/ 2147483646 h 398"/>
              <a:gd name="T20" fmla="*/ 2147483646 w 454"/>
              <a:gd name="T21" fmla="*/ 2147483646 h 398"/>
              <a:gd name="T22" fmla="*/ 2147483646 w 454"/>
              <a:gd name="T23" fmla="*/ 2147483646 h 398"/>
              <a:gd name="T24" fmla="*/ 2147483646 w 454"/>
              <a:gd name="T25" fmla="*/ 2147483646 h 398"/>
              <a:gd name="T26" fmla="*/ 2147483646 w 454"/>
              <a:gd name="T27" fmla="*/ 2147483646 h 398"/>
              <a:gd name="T28" fmla="*/ 2147483646 w 454"/>
              <a:gd name="T29" fmla="*/ 2147483646 h 398"/>
              <a:gd name="T30" fmla="*/ 2147483646 w 454"/>
              <a:gd name="T31" fmla="*/ 2147483646 h 398"/>
              <a:gd name="T32" fmla="*/ 2147483646 w 454"/>
              <a:gd name="T33" fmla="*/ 2147483646 h 398"/>
              <a:gd name="T34" fmla="*/ 2147483646 w 454"/>
              <a:gd name="T35" fmla="*/ 2147483646 h 398"/>
              <a:gd name="T36" fmla="*/ 2147483646 w 454"/>
              <a:gd name="T37" fmla="*/ 2147483646 h 398"/>
              <a:gd name="T38" fmla="*/ 2147483646 w 454"/>
              <a:gd name="T39" fmla="*/ 2147483646 h 398"/>
              <a:gd name="T40" fmla="*/ 2147483646 w 454"/>
              <a:gd name="T41" fmla="*/ 2147483646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4" h="398">
                <a:moveTo>
                  <a:pt x="454" y="0"/>
                </a:moveTo>
                <a:lnTo>
                  <a:pt x="0" y="0"/>
                </a:lnTo>
                <a:lnTo>
                  <a:pt x="0" y="285"/>
                </a:lnTo>
                <a:lnTo>
                  <a:pt x="156" y="285"/>
                </a:lnTo>
                <a:lnTo>
                  <a:pt x="57" y="398"/>
                </a:lnTo>
                <a:lnTo>
                  <a:pt x="397" y="398"/>
                </a:lnTo>
                <a:lnTo>
                  <a:pt x="300" y="285"/>
                </a:lnTo>
                <a:lnTo>
                  <a:pt x="454" y="285"/>
                </a:lnTo>
                <a:lnTo>
                  <a:pt x="454" y="0"/>
                </a:lnTo>
                <a:close/>
                <a:moveTo>
                  <a:pt x="99" y="379"/>
                </a:moveTo>
                <a:lnTo>
                  <a:pt x="227" y="228"/>
                </a:lnTo>
                <a:lnTo>
                  <a:pt x="357" y="379"/>
                </a:lnTo>
                <a:lnTo>
                  <a:pt x="99" y="379"/>
                </a:lnTo>
                <a:close/>
                <a:moveTo>
                  <a:pt x="435" y="266"/>
                </a:moveTo>
                <a:lnTo>
                  <a:pt x="284" y="266"/>
                </a:lnTo>
                <a:lnTo>
                  <a:pt x="227" y="199"/>
                </a:lnTo>
                <a:lnTo>
                  <a:pt x="170" y="266"/>
                </a:lnTo>
                <a:lnTo>
                  <a:pt x="19" y="266"/>
                </a:lnTo>
                <a:lnTo>
                  <a:pt x="19" y="19"/>
                </a:lnTo>
                <a:lnTo>
                  <a:pt x="435" y="19"/>
                </a:lnTo>
                <a:lnTo>
                  <a:pt x="435" y="266"/>
                </a:lnTo>
                <a:close/>
              </a:path>
            </a:pathLst>
          </a:custGeom>
          <a:solidFill>
            <a:srgbClr val="333464"/>
          </a:solidFill>
          <a:ln>
            <a:solidFill>
              <a:srgbClr val="333464"/>
            </a:solidFill>
          </a:ln>
        </p:spPr>
        <p:txBody>
          <a:bodyPr/>
          <a:lstStyle/>
          <a:p>
            <a:endParaRPr lang="zh-CN" altLang="en-US"/>
          </a:p>
        </p:txBody>
      </p:sp>
      <p:sp>
        <p:nvSpPr>
          <p:cNvPr id="51" name="矩形 38"/>
          <p:cNvSpPr>
            <a:spLocks noChangeArrowheads="1"/>
          </p:cNvSpPr>
          <p:nvPr/>
        </p:nvSpPr>
        <p:spPr bwMode="auto">
          <a:xfrm>
            <a:off x="8267700" y="2557145"/>
            <a:ext cx="3291840" cy="94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1600" dirty="0">
                <a:solidFill>
                  <a:schemeClr val="tx1">
                    <a:lumMod val="75000"/>
                    <a:lumOff val="25000"/>
                  </a:schemeClr>
                </a:solidFill>
                <a:latin typeface="微软雅黑" panose="020B0503020204020204" charset="-122"/>
                <a:ea typeface="微软雅黑" panose="020B0503020204020204" charset="-122"/>
              </a:rPr>
              <a:t>把握市场动向，组织实施市场监控。</a:t>
            </a:r>
            <a:endParaRPr lang="zh-CN" altLang="en-US" sz="1600" dirty="0">
              <a:solidFill>
                <a:schemeClr val="tx1">
                  <a:lumMod val="75000"/>
                  <a:lumOff val="25000"/>
                </a:schemeClr>
              </a:solidFill>
              <a:latin typeface="微软雅黑" panose="020B0503020204020204" charset="-122"/>
              <a:ea typeface="微软雅黑" panose="020B0503020204020204" charset="-122"/>
            </a:endParaRPr>
          </a:p>
        </p:txBody>
      </p:sp>
      <p:sp>
        <p:nvSpPr>
          <p:cNvPr id="52" name="矩形 39"/>
          <p:cNvSpPr>
            <a:spLocks noChangeArrowheads="1"/>
          </p:cNvSpPr>
          <p:nvPr/>
        </p:nvSpPr>
        <p:spPr bwMode="auto">
          <a:xfrm>
            <a:off x="8151533" y="2135767"/>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200" dirty="0" smtClean="0">
                <a:solidFill>
                  <a:srgbClr val="333464"/>
                </a:solidFill>
                <a:latin typeface="方正清刻本悦宋简体" panose="02000000000000000000" pitchFamily="2" charset="-122"/>
                <a:ea typeface="方正清刻本悦宋简体" panose="02000000000000000000" pitchFamily="2" charset="-122"/>
              </a:rPr>
              <a:t>市场部</a:t>
            </a:r>
            <a:endParaRPr lang="zh-CN" altLang="en-US" sz="22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53" name="矩形 40"/>
          <p:cNvSpPr>
            <a:spLocks noChangeArrowheads="1"/>
          </p:cNvSpPr>
          <p:nvPr/>
        </p:nvSpPr>
        <p:spPr bwMode="auto">
          <a:xfrm>
            <a:off x="8267700" y="3776345"/>
            <a:ext cx="3240405" cy="94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l">
              <a:lnSpc>
                <a:spcPct val="120000"/>
              </a:lnSpc>
              <a:spcBef>
                <a:spcPct val="20000"/>
              </a:spcBef>
              <a:buFontTx/>
              <a:buNone/>
            </a:pPr>
            <a:r>
              <a:rPr lang="zh-CN" altLang="en-US" sz="1600">
                <a:solidFill>
                  <a:schemeClr val="tx1">
                    <a:lumMod val="75000"/>
                    <a:lumOff val="25000"/>
                  </a:schemeClr>
                </a:solidFill>
                <a:latin typeface="微软雅黑" panose="020B0503020204020204" charset="-122"/>
                <a:ea typeface="微软雅黑" panose="020B0503020204020204" charset="-122"/>
              </a:rPr>
              <a:t>负责人力资源部的工作。做好公司招聘、培训、绩效考核等工作。</a:t>
            </a:r>
            <a:endParaRPr lang="zh-CN" altLang="en-US" sz="1600">
              <a:solidFill>
                <a:schemeClr val="tx1">
                  <a:lumMod val="75000"/>
                  <a:lumOff val="25000"/>
                </a:schemeClr>
              </a:solidFill>
              <a:latin typeface="微软雅黑" panose="020B0503020204020204" charset="-122"/>
              <a:ea typeface="微软雅黑" panose="020B0503020204020204" charset="-122"/>
            </a:endParaRPr>
          </a:p>
        </p:txBody>
      </p:sp>
      <p:sp>
        <p:nvSpPr>
          <p:cNvPr id="54" name="矩形 42"/>
          <p:cNvSpPr>
            <a:spLocks noChangeArrowheads="1"/>
          </p:cNvSpPr>
          <p:nvPr/>
        </p:nvSpPr>
        <p:spPr bwMode="auto">
          <a:xfrm>
            <a:off x="7920990" y="5068570"/>
            <a:ext cx="2884805" cy="94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spcBef>
                <a:spcPct val="20000"/>
              </a:spcBef>
              <a:buFontTx/>
              <a:buNone/>
            </a:pPr>
            <a:r>
              <a:rPr lang="zh-CN" altLang="en-US" sz="1600">
                <a:solidFill>
                  <a:schemeClr val="tx1">
                    <a:lumMod val="75000"/>
                    <a:lumOff val="25000"/>
                  </a:schemeClr>
                </a:solidFill>
                <a:latin typeface="微软雅黑" panose="020B0503020204020204" charset="-122"/>
                <a:ea typeface="微软雅黑" panose="020B0503020204020204" charset="-122"/>
              </a:rPr>
              <a:t>带领本部门员工做好公司财务预算、财务收支等相关工作。</a:t>
            </a:r>
            <a:endParaRPr lang="zh-CN" altLang="en-US" sz="1600">
              <a:solidFill>
                <a:schemeClr val="tx1">
                  <a:lumMod val="75000"/>
                  <a:lumOff val="25000"/>
                </a:schemeClr>
              </a:solidFill>
              <a:latin typeface="微软雅黑" panose="020B0503020204020204" charset="-122"/>
              <a:ea typeface="微软雅黑" panose="020B0503020204020204" charset="-122"/>
            </a:endParaRPr>
          </a:p>
        </p:txBody>
      </p:sp>
      <p:sp>
        <p:nvSpPr>
          <p:cNvPr id="55" name="矩形 44"/>
          <p:cNvSpPr>
            <a:spLocks noChangeArrowheads="1"/>
          </p:cNvSpPr>
          <p:nvPr/>
        </p:nvSpPr>
        <p:spPr bwMode="auto">
          <a:xfrm>
            <a:off x="1116013" y="3768077"/>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buFontTx/>
              <a:buNone/>
            </a:pPr>
            <a:r>
              <a:rPr lang="zh-CN" altLang="en-US" sz="1600">
                <a:solidFill>
                  <a:schemeClr val="tx1">
                    <a:lumMod val="75000"/>
                    <a:lumOff val="25000"/>
                  </a:schemeClr>
                </a:solidFill>
                <a:latin typeface="微软雅黑" panose="020B0503020204020204" charset="-122"/>
                <a:ea typeface="微软雅黑" panose="020B0503020204020204" charset="-122"/>
              </a:rPr>
              <a:t>全面负责产品的研发，</a:t>
            </a:r>
            <a:endParaRPr lang="zh-CN" altLang="en-US" sz="1600">
              <a:solidFill>
                <a:schemeClr val="tx1">
                  <a:lumMod val="75000"/>
                  <a:lumOff val="25000"/>
                </a:schemeClr>
              </a:solidFill>
              <a:latin typeface="微软雅黑" panose="020B0503020204020204" charset="-122"/>
              <a:ea typeface="微软雅黑" panose="020B0503020204020204" charset="-122"/>
            </a:endParaRPr>
          </a:p>
          <a:p>
            <a:pPr algn="r">
              <a:lnSpc>
                <a:spcPct val="120000"/>
              </a:lnSpc>
              <a:buFontTx/>
              <a:buNone/>
            </a:pPr>
            <a:r>
              <a:rPr lang="zh-CN" altLang="en-US" sz="1600">
                <a:solidFill>
                  <a:schemeClr val="tx1">
                    <a:lumMod val="75000"/>
                    <a:lumOff val="25000"/>
                  </a:schemeClr>
                </a:solidFill>
                <a:latin typeface="微软雅黑" panose="020B0503020204020204" charset="-122"/>
                <a:ea typeface="微软雅黑" panose="020B0503020204020204" charset="-122"/>
              </a:rPr>
              <a:t>拓展产品线的深度和广度。</a:t>
            </a:r>
            <a:endParaRPr lang="zh-CN" altLang="en-US" sz="1400">
              <a:solidFill>
                <a:schemeClr val="tx1">
                  <a:lumMod val="75000"/>
                  <a:lumOff val="25000"/>
                </a:schemeClr>
              </a:solidFill>
              <a:latin typeface="微软雅黑" panose="020B0503020204020204" charset="-122"/>
              <a:ea typeface="微软雅黑" panose="020B0503020204020204" charset="-122"/>
            </a:endParaRPr>
          </a:p>
        </p:txBody>
      </p:sp>
      <p:sp>
        <p:nvSpPr>
          <p:cNvPr id="56" name="矩形 46"/>
          <p:cNvSpPr>
            <a:spLocks noChangeArrowheads="1"/>
          </p:cNvSpPr>
          <p:nvPr/>
        </p:nvSpPr>
        <p:spPr bwMode="auto">
          <a:xfrm>
            <a:off x="1209040" y="5068570"/>
            <a:ext cx="3075305" cy="94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spcBef>
                <a:spcPct val="20000"/>
              </a:spcBef>
              <a:buFontTx/>
              <a:buNone/>
            </a:pPr>
            <a:r>
              <a:rPr lang="zh-CN" altLang="en-US" sz="1600">
                <a:solidFill>
                  <a:schemeClr val="tx1">
                    <a:lumMod val="75000"/>
                    <a:lumOff val="25000"/>
                  </a:schemeClr>
                </a:solidFill>
                <a:latin typeface="微软雅黑" panose="020B0503020204020204" charset="-122"/>
                <a:ea typeface="微软雅黑" panose="020B0503020204020204" charset="-122"/>
              </a:rPr>
              <a:t>公司的第一秘书机构，</a:t>
            </a:r>
            <a:endParaRPr lang="zh-CN" altLang="en-US" sz="1600">
              <a:solidFill>
                <a:schemeClr val="tx1">
                  <a:lumMod val="75000"/>
                  <a:lumOff val="25000"/>
                </a:schemeClr>
              </a:solidFill>
              <a:latin typeface="微软雅黑" panose="020B0503020204020204" charset="-122"/>
              <a:ea typeface="微软雅黑" panose="020B0503020204020204" charset="-122"/>
            </a:endParaRPr>
          </a:p>
          <a:p>
            <a:pPr algn="r">
              <a:lnSpc>
                <a:spcPct val="120000"/>
              </a:lnSpc>
              <a:spcBef>
                <a:spcPct val="20000"/>
              </a:spcBef>
              <a:buFontTx/>
              <a:buNone/>
            </a:pPr>
            <a:r>
              <a:rPr lang="zh-CN" altLang="en-US" sz="1600">
                <a:solidFill>
                  <a:schemeClr val="tx1">
                    <a:lumMod val="75000"/>
                    <a:lumOff val="25000"/>
                  </a:schemeClr>
                </a:solidFill>
                <a:latin typeface="微软雅黑" panose="020B0503020204020204" charset="-122"/>
                <a:ea typeface="微软雅黑" panose="020B0503020204020204" charset="-122"/>
              </a:rPr>
              <a:t>负责辅助总经理安排各项工作。</a:t>
            </a:r>
            <a:endParaRPr lang="zh-CN" altLang="en-US" sz="1400">
              <a:solidFill>
                <a:schemeClr val="tx1">
                  <a:lumMod val="75000"/>
                  <a:lumOff val="25000"/>
                </a:schemeClr>
              </a:solidFill>
              <a:latin typeface="微软雅黑" panose="020B0503020204020204" charset="-122"/>
              <a:ea typeface="微软雅黑" panose="020B0503020204020204" charset="-122"/>
            </a:endParaRPr>
          </a:p>
        </p:txBody>
      </p:sp>
      <p:sp>
        <p:nvSpPr>
          <p:cNvPr id="57" name="矩形 48"/>
          <p:cNvSpPr>
            <a:spLocks noChangeArrowheads="1"/>
          </p:cNvSpPr>
          <p:nvPr/>
        </p:nvSpPr>
        <p:spPr bwMode="auto">
          <a:xfrm>
            <a:off x="1426742" y="2557271"/>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spcBef>
                <a:spcPct val="0"/>
              </a:spcBef>
              <a:buFontTx/>
              <a:buNone/>
            </a:pPr>
            <a:r>
              <a:rPr lang="zh-CN" altLang="en-US" sz="1600">
                <a:solidFill>
                  <a:schemeClr val="tx1">
                    <a:lumMod val="75000"/>
                    <a:lumOff val="25000"/>
                  </a:schemeClr>
                </a:solidFill>
                <a:latin typeface="微软雅黑" panose="020B0503020204020204" charset="-122"/>
                <a:ea typeface="微软雅黑" panose="020B0503020204020204" charset="-122"/>
              </a:rPr>
              <a:t>总体负责公司的运转和协调，</a:t>
            </a:r>
            <a:endParaRPr lang="zh-CN" altLang="en-US" sz="1600">
              <a:solidFill>
                <a:schemeClr val="tx1">
                  <a:lumMod val="75000"/>
                  <a:lumOff val="25000"/>
                </a:schemeClr>
              </a:solidFill>
              <a:latin typeface="微软雅黑" panose="020B0503020204020204" charset="-122"/>
              <a:ea typeface="微软雅黑" panose="020B0503020204020204" charset="-122"/>
            </a:endParaRPr>
          </a:p>
          <a:p>
            <a:pPr algn="r">
              <a:lnSpc>
                <a:spcPct val="120000"/>
              </a:lnSpc>
              <a:spcBef>
                <a:spcPct val="0"/>
              </a:spcBef>
              <a:buFontTx/>
              <a:buNone/>
            </a:pPr>
            <a:r>
              <a:rPr lang="zh-CN" altLang="en-US" sz="1600">
                <a:solidFill>
                  <a:schemeClr val="tx1">
                    <a:lumMod val="75000"/>
                    <a:lumOff val="25000"/>
                  </a:schemeClr>
                </a:solidFill>
                <a:latin typeface="微软雅黑" panose="020B0503020204020204" charset="-122"/>
                <a:ea typeface="微软雅黑" panose="020B0503020204020204" charset="-122"/>
              </a:rPr>
              <a:t>制定具体战略和策略。</a:t>
            </a:r>
            <a:endParaRPr lang="zh-CN" altLang="en-US" sz="1600">
              <a:solidFill>
                <a:schemeClr val="tx1">
                  <a:lumMod val="75000"/>
                  <a:lumOff val="25000"/>
                </a:schemeClr>
              </a:solidFill>
              <a:latin typeface="微软雅黑" panose="020B0503020204020204" charset="-122"/>
              <a:ea typeface="微软雅黑" panose="020B0503020204020204" charset="-122"/>
            </a:endParaRPr>
          </a:p>
        </p:txBody>
      </p:sp>
      <p:sp>
        <p:nvSpPr>
          <p:cNvPr id="58" name="矩形 39"/>
          <p:cNvSpPr>
            <a:spLocks noChangeArrowheads="1"/>
          </p:cNvSpPr>
          <p:nvPr/>
        </p:nvSpPr>
        <p:spPr bwMode="auto">
          <a:xfrm>
            <a:off x="8267609" y="335017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200" dirty="0" smtClean="0">
                <a:solidFill>
                  <a:srgbClr val="333464"/>
                </a:solidFill>
                <a:latin typeface="方正清刻本悦宋简体" panose="02000000000000000000" pitchFamily="2" charset="-122"/>
                <a:ea typeface="方正清刻本悦宋简体" panose="02000000000000000000" pitchFamily="2" charset="-122"/>
              </a:rPr>
              <a:t>人力资源部</a:t>
            </a:r>
            <a:endParaRPr lang="zh-CN" altLang="en-US" sz="22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59" name="矩形 39"/>
          <p:cNvSpPr>
            <a:spLocks noChangeArrowheads="1"/>
          </p:cNvSpPr>
          <p:nvPr/>
        </p:nvSpPr>
        <p:spPr bwMode="auto">
          <a:xfrm>
            <a:off x="8151250" y="470842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200" dirty="0" smtClean="0">
                <a:solidFill>
                  <a:srgbClr val="333464"/>
                </a:solidFill>
                <a:latin typeface="方正清刻本悦宋简体" panose="02000000000000000000" pitchFamily="2" charset="-122"/>
                <a:ea typeface="方正清刻本悦宋简体" panose="02000000000000000000" pitchFamily="2" charset="-122"/>
              </a:rPr>
              <a:t>财务部</a:t>
            </a:r>
            <a:endParaRPr lang="zh-CN" altLang="en-US" sz="22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60" name="矩形 39"/>
          <p:cNvSpPr>
            <a:spLocks noChangeArrowheads="1"/>
          </p:cNvSpPr>
          <p:nvPr/>
        </p:nvSpPr>
        <p:spPr bwMode="auto">
          <a:xfrm>
            <a:off x="3042493" y="4716953"/>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200" dirty="0" smtClean="0">
                <a:solidFill>
                  <a:srgbClr val="333464"/>
                </a:solidFill>
                <a:latin typeface="方正清刻本悦宋简体" panose="02000000000000000000" pitchFamily="2" charset="-122"/>
                <a:ea typeface="方正清刻本悦宋简体" panose="02000000000000000000" pitchFamily="2" charset="-122"/>
              </a:rPr>
              <a:t>办公室</a:t>
            </a:r>
            <a:endParaRPr lang="zh-CN" altLang="en-US" sz="22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61" name="矩形 39"/>
          <p:cNvSpPr>
            <a:spLocks noChangeArrowheads="1"/>
          </p:cNvSpPr>
          <p:nvPr/>
        </p:nvSpPr>
        <p:spPr bwMode="auto">
          <a:xfrm>
            <a:off x="2571951" y="335037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200" dirty="0" smtClean="0">
                <a:solidFill>
                  <a:srgbClr val="333464"/>
                </a:solidFill>
                <a:latin typeface="方正清刻本悦宋简体" panose="02000000000000000000" pitchFamily="2" charset="-122"/>
                <a:ea typeface="方正清刻本悦宋简体" panose="02000000000000000000" pitchFamily="2" charset="-122"/>
              </a:rPr>
              <a:t>技术部</a:t>
            </a:r>
            <a:endParaRPr lang="zh-CN" altLang="en-US" sz="22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62" name="矩形 39"/>
          <p:cNvSpPr>
            <a:spLocks noChangeArrowheads="1"/>
          </p:cNvSpPr>
          <p:nvPr/>
        </p:nvSpPr>
        <p:spPr bwMode="auto">
          <a:xfrm>
            <a:off x="3005300" y="213564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200" dirty="0" smtClean="0">
                <a:solidFill>
                  <a:srgbClr val="333464"/>
                </a:solidFill>
                <a:latin typeface="方正清刻本悦宋简体" panose="02000000000000000000" pitchFamily="2" charset="-122"/>
                <a:ea typeface="方正清刻本悦宋简体" panose="02000000000000000000" pitchFamily="2" charset="-122"/>
              </a:rPr>
              <a:t>总经理</a:t>
            </a:r>
            <a:endParaRPr lang="zh-CN" altLang="en-US" sz="2200" dirty="0" smtClean="0">
              <a:solidFill>
                <a:srgbClr val="333464"/>
              </a:solidFill>
              <a:latin typeface="方正清刻本悦宋简体" panose="02000000000000000000" pitchFamily="2" charset="-122"/>
              <a:ea typeface="方正清刻本悦宋简体" panose="02000000000000000000"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4" name="矩形 43"/>
          <p:cNvSpPr/>
          <p:nvPr/>
        </p:nvSpPr>
        <p:spPr>
          <a:xfrm>
            <a:off x="3473651" y="252859"/>
            <a:ext cx="8718351" cy="484285"/>
          </a:xfrm>
          <a:prstGeom prst="rect">
            <a:avLst/>
          </a:prstGeom>
          <a:gradFill>
            <a:gsLst>
              <a:gs pos="99000">
                <a:srgbClr val="333464"/>
              </a:gs>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圆角矩形 44"/>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en-US" altLang="zh-CN" sz="3600" dirty="0"/>
          </a:p>
        </p:txBody>
      </p:sp>
      <p:sp>
        <p:nvSpPr>
          <p:cNvPr id="47" name="圆角矩形 46"/>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49" name="矩形 48"/>
          <p:cNvSpPr/>
          <p:nvPr/>
        </p:nvSpPr>
        <p:spPr>
          <a:xfrm>
            <a:off x="633077" y="125666"/>
            <a:ext cx="1694180" cy="737235"/>
          </a:xfrm>
          <a:prstGeom prst="rect">
            <a:avLst/>
          </a:prstGeom>
        </p:spPr>
        <p:txBody>
          <a:bodyPr wrap="none">
            <a:spAutoFit/>
          </a:bodyPr>
          <a:lstStyle/>
          <a:p>
            <a:pPr>
              <a:lnSpc>
                <a:spcPct val="150000"/>
              </a:lnSpc>
            </a:pPr>
            <a:r>
              <a:rPr lang="en-US" altLang="zh-CN" sz="28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333464"/>
                </a:solidFill>
                <a:latin typeface="方正清刻本悦宋简体" panose="02000000000000000000" pitchFamily="2" charset="-122"/>
                <a:ea typeface="方正清刻本悦宋简体" panose="02000000000000000000" pitchFamily="2" charset="-122"/>
              </a:rPr>
              <a:t>团队成员</a:t>
            </a:r>
            <a:endParaRPr lang="en-US" altLang="zh-CN"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50" name="矩形 49"/>
          <p:cNvSpPr/>
          <p:nvPr/>
        </p:nvSpPr>
        <p:spPr>
          <a:xfrm>
            <a:off x="3473523" y="310334"/>
            <a:ext cx="2014220"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TEAM MEMBERS</a:t>
            </a:r>
            <a:endParaRPr lang="en-US" altLang="zh-CN" dirty="0" smtClean="0">
              <a:solidFill>
                <a:schemeClr val="bg1"/>
              </a:solidFill>
              <a:latin typeface="微软雅黑" panose="020B0503020204020204" charset="-122"/>
              <a:ea typeface="微软雅黑" panose="020B0503020204020204" charset="-122"/>
            </a:endParaRPr>
          </a:p>
        </p:txBody>
      </p:sp>
      <p:grpSp>
        <p:nvGrpSpPr>
          <p:cNvPr id="21" name="组合 20"/>
          <p:cNvGrpSpPr/>
          <p:nvPr/>
        </p:nvGrpSpPr>
        <p:grpSpPr>
          <a:xfrm>
            <a:off x="830580" y="1471930"/>
            <a:ext cx="1883410" cy="4999355"/>
            <a:chOff x="10263" y="3609"/>
            <a:chExt cx="4145" cy="5654"/>
          </a:xfrm>
        </p:grpSpPr>
        <p:sp>
          <p:nvSpPr>
            <p:cNvPr id="4" name="同侧圆角矩形 3"/>
            <p:cNvSpPr/>
            <p:nvPr/>
          </p:nvSpPr>
          <p:spPr>
            <a:xfrm>
              <a:off x="10263" y="3609"/>
              <a:ext cx="4145" cy="5654"/>
            </a:xfrm>
            <a:prstGeom prst="round2Same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单圆角矩形 4"/>
            <p:cNvSpPr/>
            <p:nvPr/>
          </p:nvSpPr>
          <p:spPr>
            <a:xfrm>
              <a:off x="10264" y="3609"/>
              <a:ext cx="4144" cy="1439"/>
            </a:xfrm>
            <a:prstGeom prst="round1Rect">
              <a:avLst/>
            </a:prstGeom>
            <a:solidFill>
              <a:srgbClr val="333464"/>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5" name="组合 54"/>
          <p:cNvGrpSpPr/>
          <p:nvPr/>
        </p:nvGrpSpPr>
        <p:grpSpPr>
          <a:xfrm>
            <a:off x="3015615" y="1471930"/>
            <a:ext cx="1883410" cy="4999355"/>
            <a:chOff x="10263" y="3609"/>
            <a:chExt cx="4145" cy="5654"/>
          </a:xfrm>
        </p:grpSpPr>
        <p:sp>
          <p:nvSpPr>
            <p:cNvPr id="56" name="同侧圆角矩形 55"/>
            <p:cNvSpPr/>
            <p:nvPr/>
          </p:nvSpPr>
          <p:spPr>
            <a:xfrm>
              <a:off x="10263" y="3609"/>
              <a:ext cx="4145" cy="5654"/>
            </a:xfrm>
            <a:prstGeom prst="round2Same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单圆角矩形 56"/>
            <p:cNvSpPr/>
            <p:nvPr/>
          </p:nvSpPr>
          <p:spPr>
            <a:xfrm>
              <a:off x="10264" y="3609"/>
              <a:ext cx="4144" cy="1439"/>
            </a:xfrm>
            <a:prstGeom prst="round1Rect">
              <a:avLst/>
            </a:prstGeom>
            <a:solidFill>
              <a:srgbClr val="333464"/>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8" name="组合 57"/>
          <p:cNvGrpSpPr/>
          <p:nvPr/>
        </p:nvGrpSpPr>
        <p:grpSpPr>
          <a:xfrm>
            <a:off x="5200650" y="1471930"/>
            <a:ext cx="1883410" cy="4999355"/>
            <a:chOff x="10263" y="3609"/>
            <a:chExt cx="4145" cy="5654"/>
          </a:xfrm>
        </p:grpSpPr>
        <p:sp>
          <p:nvSpPr>
            <p:cNvPr id="59" name="同侧圆角矩形 58"/>
            <p:cNvSpPr/>
            <p:nvPr/>
          </p:nvSpPr>
          <p:spPr>
            <a:xfrm>
              <a:off x="10263" y="3609"/>
              <a:ext cx="4145" cy="5654"/>
            </a:xfrm>
            <a:prstGeom prst="round2Same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单圆角矩形 59"/>
            <p:cNvSpPr/>
            <p:nvPr/>
          </p:nvSpPr>
          <p:spPr>
            <a:xfrm>
              <a:off x="10264" y="3609"/>
              <a:ext cx="4144" cy="1439"/>
            </a:xfrm>
            <a:prstGeom prst="round1Rect">
              <a:avLst/>
            </a:prstGeom>
            <a:solidFill>
              <a:srgbClr val="333464"/>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1" name="组合 60"/>
          <p:cNvGrpSpPr/>
          <p:nvPr/>
        </p:nvGrpSpPr>
        <p:grpSpPr>
          <a:xfrm>
            <a:off x="7385685" y="1471930"/>
            <a:ext cx="1883410" cy="4999355"/>
            <a:chOff x="10263" y="3609"/>
            <a:chExt cx="4145" cy="5654"/>
          </a:xfrm>
        </p:grpSpPr>
        <p:sp>
          <p:nvSpPr>
            <p:cNvPr id="62" name="同侧圆角矩形 61"/>
            <p:cNvSpPr/>
            <p:nvPr/>
          </p:nvSpPr>
          <p:spPr>
            <a:xfrm>
              <a:off x="10263" y="3609"/>
              <a:ext cx="4145" cy="5654"/>
            </a:xfrm>
            <a:prstGeom prst="round2Same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单圆角矩形 64"/>
            <p:cNvSpPr/>
            <p:nvPr/>
          </p:nvSpPr>
          <p:spPr>
            <a:xfrm>
              <a:off x="10264" y="3609"/>
              <a:ext cx="4144" cy="1439"/>
            </a:xfrm>
            <a:prstGeom prst="round1Rect">
              <a:avLst/>
            </a:prstGeom>
            <a:solidFill>
              <a:srgbClr val="333464"/>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6" name="组合 65"/>
          <p:cNvGrpSpPr/>
          <p:nvPr/>
        </p:nvGrpSpPr>
        <p:grpSpPr>
          <a:xfrm>
            <a:off x="9570720" y="1471930"/>
            <a:ext cx="1883410" cy="4999355"/>
            <a:chOff x="10263" y="3609"/>
            <a:chExt cx="4145" cy="5654"/>
          </a:xfrm>
        </p:grpSpPr>
        <p:sp>
          <p:nvSpPr>
            <p:cNvPr id="67" name="同侧圆角矩形 66"/>
            <p:cNvSpPr/>
            <p:nvPr/>
          </p:nvSpPr>
          <p:spPr>
            <a:xfrm>
              <a:off x="10263" y="3609"/>
              <a:ext cx="4145" cy="5654"/>
            </a:xfrm>
            <a:prstGeom prst="round2Same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单圆角矩形 67"/>
            <p:cNvSpPr/>
            <p:nvPr/>
          </p:nvSpPr>
          <p:spPr>
            <a:xfrm>
              <a:off x="10264" y="3609"/>
              <a:ext cx="4144" cy="1439"/>
            </a:xfrm>
            <a:prstGeom prst="round1Rect">
              <a:avLst/>
            </a:prstGeom>
            <a:solidFill>
              <a:srgbClr val="333464"/>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2" name="文本框 71"/>
          <p:cNvSpPr txBox="1"/>
          <p:nvPr/>
        </p:nvSpPr>
        <p:spPr>
          <a:xfrm>
            <a:off x="830580" y="2744470"/>
            <a:ext cx="1882140" cy="3169285"/>
          </a:xfrm>
          <a:prstGeom prst="rect">
            <a:avLst/>
          </a:prstGeom>
          <a:noFill/>
        </p:spPr>
        <p:txBody>
          <a:bodyPr wrap="square" rtlCol="0">
            <a:spAutoFit/>
          </a:bodyPr>
          <a:p>
            <a:pPr algn="l"/>
            <a:r>
              <a:rPr lang="zh-CN" altLang="en-US" sz="2000">
                <a:latin typeface="宋体" panose="02010600030101010101" pitchFamily="2" charset="-122"/>
                <a:ea typeface="宋体" panose="02010600030101010101" pitchFamily="2" charset="-122"/>
                <a:cs typeface="宋体" panose="02010600030101010101" pitchFamily="2" charset="-122"/>
              </a:rPr>
              <a:t>多次获得学校优秀学生奖学金和“三好学生”荣誉称号。热衷于创新创业的实践活动，社会活动丰富，工作认真负责，拥有丰富的实践经历。</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73" name="文本框 72"/>
          <p:cNvSpPr txBox="1"/>
          <p:nvPr/>
        </p:nvSpPr>
        <p:spPr>
          <a:xfrm>
            <a:off x="1186180" y="1862455"/>
            <a:ext cx="1173480" cy="491490"/>
          </a:xfrm>
          <a:prstGeom prst="rect">
            <a:avLst/>
          </a:prstGeom>
          <a:noFill/>
        </p:spPr>
        <p:txBody>
          <a:bodyPr wrap="none" rtlCol="0">
            <a:spAutoFit/>
          </a:bodyPr>
          <a:p>
            <a:pPr algn="l"/>
            <a:r>
              <a:rPr lang="zh-CN" altLang="en-US" sz="2600">
                <a:solidFill>
                  <a:schemeClr val="bg1"/>
                </a:solidFill>
                <a:latin typeface="宋体-PUA" panose="02010600030101010101" charset="-122"/>
                <a:ea typeface="宋体-PUA" panose="02010600030101010101" charset="-122"/>
                <a:sym typeface="+mn-ea"/>
              </a:rPr>
              <a:t>郑怡华</a:t>
            </a:r>
            <a:endParaRPr lang="zh-CN" altLang="en-US" sz="2600">
              <a:solidFill>
                <a:schemeClr val="bg1"/>
              </a:solidFill>
              <a:latin typeface="宋体-PUA" panose="02010600030101010101" charset="-122"/>
              <a:ea typeface="宋体-PUA" panose="02010600030101010101" charset="-122"/>
              <a:sym typeface="+mn-ea"/>
            </a:endParaRPr>
          </a:p>
        </p:txBody>
      </p:sp>
      <p:sp>
        <p:nvSpPr>
          <p:cNvPr id="74" name="文本框 73"/>
          <p:cNvSpPr txBox="1"/>
          <p:nvPr/>
        </p:nvSpPr>
        <p:spPr>
          <a:xfrm>
            <a:off x="3370580" y="1862455"/>
            <a:ext cx="1173480" cy="491490"/>
          </a:xfrm>
          <a:prstGeom prst="rect">
            <a:avLst/>
          </a:prstGeom>
          <a:noFill/>
        </p:spPr>
        <p:txBody>
          <a:bodyPr wrap="none" rtlCol="0">
            <a:spAutoFit/>
          </a:bodyPr>
          <a:p>
            <a:pPr algn="l"/>
            <a:r>
              <a:rPr lang="zh-CN" altLang="en-US" sz="2600">
                <a:solidFill>
                  <a:schemeClr val="bg1"/>
                </a:solidFill>
                <a:latin typeface="宋体-PUA" panose="02010600030101010101" charset="-122"/>
                <a:ea typeface="宋体-PUA" panose="02010600030101010101" charset="-122"/>
                <a:sym typeface="+mn-ea"/>
              </a:rPr>
              <a:t>陈诗滢</a:t>
            </a:r>
            <a:endParaRPr lang="zh-CN" altLang="en-US" sz="2600">
              <a:solidFill>
                <a:schemeClr val="bg1"/>
              </a:solidFill>
              <a:latin typeface="宋体-PUA" panose="02010600030101010101" charset="-122"/>
              <a:ea typeface="宋体-PUA" panose="02010600030101010101" charset="-122"/>
              <a:sym typeface="+mn-ea"/>
            </a:endParaRPr>
          </a:p>
        </p:txBody>
      </p:sp>
      <p:sp>
        <p:nvSpPr>
          <p:cNvPr id="75" name="文本框 74"/>
          <p:cNvSpPr txBox="1"/>
          <p:nvPr/>
        </p:nvSpPr>
        <p:spPr>
          <a:xfrm>
            <a:off x="5556250" y="1862455"/>
            <a:ext cx="1173480" cy="491490"/>
          </a:xfrm>
          <a:prstGeom prst="rect">
            <a:avLst/>
          </a:prstGeom>
          <a:noFill/>
        </p:spPr>
        <p:txBody>
          <a:bodyPr wrap="none" rtlCol="0">
            <a:spAutoFit/>
          </a:bodyPr>
          <a:p>
            <a:pPr algn="l"/>
            <a:r>
              <a:rPr lang="zh-CN" altLang="en-US" sz="2600">
                <a:solidFill>
                  <a:schemeClr val="bg1"/>
                </a:solidFill>
                <a:latin typeface="宋体-PUA" panose="02010600030101010101" charset="-122"/>
                <a:ea typeface="宋体-PUA" panose="02010600030101010101" charset="-122"/>
                <a:sym typeface="+mn-ea"/>
              </a:rPr>
              <a:t>王好嘉</a:t>
            </a:r>
            <a:endParaRPr lang="zh-CN" altLang="en-US" sz="2600">
              <a:solidFill>
                <a:schemeClr val="bg1"/>
              </a:solidFill>
              <a:latin typeface="宋体-PUA" panose="02010600030101010101" charset="-122"/>
              <a:ea typeface="宋体-PUA" panose="02010600030101010101" charset="-122"/>
              <a:sym typeface="+mn-ea"/>
            </a:endParaRPr>
          </a:p>
        </p:txBody>
      </p:sp>
      <p:sp>
        <p:nvSpPr>
          <p:cNvPr id="76" name="文本框 75"/>
          <p:cNvSpPr txBox="1"/>
          <p:nvPr/>
        </p:nvSpPr>
        <p:spPr>
          <a:xfrm>
            <a:off x="7740650" y="1862455"/>
            <a:ext cx="1173480" cy="491490"/>
          </a:xfrm>
          <a:prstGeom prst="rect">
            <a:avLst/>
          </a:prstGeom>
          <a:noFill/>
        </p:spPr>
        <p:txBody>
          <a:bodyPr wrap="none" rtlCol="0">
            <a:spAutoFit/>
          </a:bodyPr>
          <a:p>
            <a:pPr algn="l"/>
            <a:r>
              <a:rPr lang="zh-CN" altLang="en-US" sz="2600">
                <a:solidFill>
                  <a:schemeClr val="bg1"/>
                </a:solidFill>
                <a:latin typeface="宋体-PUA" panose="02010600030101010101" charset="-122"/>
                <a:ea typeface="宋体-PUA" panose="02010600030101010101" charset="-122"/>
                <a:sym typeface="+mn-ea"/>
              </a:rPr>
              <a:t>王书昊</a:t>
            </a:r>
            <a:endParaRPr lang="zh-CN" altLang="en-US" sz="2600">
              <a:solidFill>
                <a:schemeClr val="bg1"/>
              </a:solidFill>
              <a:latin typeface="宋体-PUA" panose="02010600030101010101" charset="-122"/>
              <a:ea typeface="宋体-PUA" panose="02010600030101010101" charset="-122"/>
              <a:sym typeface="+mn-ea"/>
            </a:endParaRPr>
          </a:p>
        </p:txBody>
      </p:sp>
      <p:sp>
        <p:nvSpPr>
          <p:cNvPr id="77" name="文本框 76"/>
          <p:cNvSpPr txBox="1"/>
          <p:nvPr/>
        </p:nvSpPr>
        <p:spPr>
          <a:xfrm>
            <a:off x="9925685" y="1862455"/>
            <a:ext cx="1173480" cy="491490"/>
          </a:xfrm>
          <a:prstGeom prst="rect">
            <a:avLst/>
          </a:prstGeom>
          <a:noFill/>
        </p:spPr>
        <p:txBody>
          <a:bodyPr wrap="none" rtlCol="0">
            <a:spAutoFit/>
          </a:bodyPr>
          <a:p>
            <a:pPr algn="l"/>
            <a:r>
              <a:rPr lang="zh-CN" altLang="en-US" sz="2600">
                <a:solidFill>
                  <a:schemeClr val="bg1"/>
                </a:solidFill>
                <a:latin typeface="宋体-PUA" panose="02010600030101010101" charset="-122"/>
                <a:ea typeface="宋体-PUA" panose="02010600030101010101" charset="-122"/>
                <a:sym typeface="+mn-ea"/>
              </a:rPr>
              <a:t>包嘉昂</a:t>
            </a:r>
            <a:endParaRPr lang="zh-CN" altLang="en-US" sz="2600">
              <a:solidFill>
                <a:schemeClr val="bg1"/>
              </a:solidFill>
              <a:latin typeface="宋体-PUA" panose="02010600030101010101" charset="-122"/>
              <a:ea typeface="宋体-PUA" panose="02010600030101010101" charset="-122"/>
              <a:sym typeface="+mn-ea"/>
            </a:endParaRPr>
          </a:p>
        </p:txBody>
      </p:sp>
      <p:sp>
        <p:nvSpPr>
          <p:cNvPr id="78" name="文本框 77"/>
          <p:cNvSpPr txBox="1"/>
          <p:nvPr/>
        </p:nvSpPr>
        <p:spPr>
          <a:xfrm>
            <a:off x="3016250" y="2744470"/>
            <a:ext cx="1882140" cy="3476625"/>
          </a:xfrm>
          <a:prstGeom prst="rect">
            <a:avLst/>
          </a:prstGeom>
          <a:noFill/>
        </p:spPr>
        <p:txBody>
          <a:bodyPr wrap="square" rtlCol="0">
            <a:spAutoFit/>
          </a:bodyPr>
          <a:p>
            <a:pPr algn="l"/>
            <a:r>
              <a:rPr lang="zh-CN" altLang="en-US" sz="2000">
                <a:latin typeface="宋体" panose="02010600030101010101" pitchFamily="2" charset="-122"/>
                <a:ea typeface="宋体" panose="02010600030101010101" pitchFamily="2" charset="-122"/>
                <a:cs typeface="宋体" panose="02010600030101010101" pitchFamily="2" charset="-122"/>
              </a:rPr>
              <a:t>成绩优异，多次获得学校奖学金。专业知识掌握扎实，具有创新意识，认真负责组织沟通能力强。曾在国家安全局实习，获得“优秀实习生”称号。</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79" name="文本框 78"/>
          <p:cNvSpPr txBox="1"/>
          <p:nvPr/>
        </p:nvSpPr>
        <p:spPr>
          <a:xfrm>
            <a:off x="7386320" y="2744470"/>
            <a:ext cx="1882775" cy="3476625"/>
          </a:xfrm>
          <a:prstGeom prst="rect">
            <a:avLst/>
          </a:prstGeom>
          <a:noFill/>
        </p:spPr>
        <p:txBody>
          <a:bodyPr wrap="square" rtlCol="0">
            <a:spAutoFit/>
          </a:bodyPr>
          <a:p>
            <a:pPr algn="l"/>
            <a:r>
              <a:rPr lang="zh-CN" altLang="en-US" sz="2000">
                <a:latin typeface="宋体" panose="02010600030101010101" pitchFamily="2" charset="-122"/>
                <a:ea typeface="宋体" panose="02010600030101010101" pitchFamily="2" charset="-122"/>
              </a:rPr>
              <a:t>成绩优异</a:t>
            </a:r>
            <a:r>
              <a:rPr lang="zh-CN" altLang="en-US" sz="2000">
                <a:latin typeface="宋体" panose="02010600030101010101" pitchFamily="2" charset="-122"/>
                <a:ea typeface="宋体" panose="02010600030101010101" pitchFamily="2" charset="-122"/>
                <a:sym typeface="+mn-ea"/>
              </a:rPr>
              <a:t>，各方面综合素质强</a:t>
            </a:r>
            <a:r>
              <a:rPr lang="zh-CN" altLang="en-US" sz="2000">
                <a:latin typeface="宋体" panose="02010600030101010101" pitchFamily="2" charset="-122"/>
                <a:ea typeface="宋体" panose="02010600030101010101" pitchFamily="2" charset="-122"/>
              </a:rPr>
              <a:t>，多次获得优秀学生奖学金。曾获得浙江省政府奖学金。工作踏实负责，沟通能力与组织能力强，具有丰富的专业知识。</a:t>
            </a:r>
            <a:endParaRPr lang="zh-CN" altLang="en-US" sz="2000">
              <a:latin typeface="宋体" panose="02010600030101010101" pitchFamily="2" charset="-122"/>
              <a:ea typeface="宋体" panose="02010600030101010101" pitchFamily="2" charset="-122"/>
            </a:endParaRPr>
          </a:p>
        </p:txBody>
      </p:sp>
      <p:sp>
        <p:nvSpPr>
          <p:cNvPr id="80" name="文本框 79"/>
          <p:cNvSpPr txBox="1"/>
          <p:nvPr/>
        </p:nvSpPr>
        <p:spPr>
          <a:xfrm>
            <a:off x="9571355" y="2744470"/>
            <a:ext cx="1882775" cy="3784600"/>
          </a:xfrm>
          <a:prstGeom prst="rect">
            <a:avLst/>
          </a:prstGeom>
          <a:noFill/>
        </p:spPr>
        <p:txBody>
          <a:bodyPr wrap="square" rtlCol="0">
            <a:spAutoFit/>
          </a:bodyPr>
          <a:p>
            <a:pPr algn="l"/>
            <a:r>
              <a:rPr lang="zh-CN" altLang="en-US" sz="2000">
                <a:latin typeface="宋体" panose="02010600030101010101" pitchFamily="2" charset="-122"/>
                <a:ea typeface="宋体" panose="02010600030101010101" pitchFamily="2" charset="-122"/>
                <a:cs typeface="宋体" panose="02010600030101010101" pitchFamily="2" charset="-122"/>
              </a:rPr>
              <a:t>在大学期间曾多次获得优秀学生奖学金一等奖。</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热爱编程，</a:t>
            </a:r>
            <a:r>
              <a:rPr lang="zh-CN" altLang="en-US" sz="2000">
                <a:latin typeface="宋体" panose="02010600030101010101" pitchFamily="2" charset="-122"/>
                <a:ea typeface="宋体" panose="02010600030101010101" pitchFamily="2" charset="-122"/>
                <a:cs typeface="宋体" panose="02010600030101010101" pitchFamily="2" charset="-122"/>
              </a:rPr>
              <a:t>曾获校 ACM 程序设计大赛一等奖。曾在宁波甬讯通信息科技有限公司实习，获“优秀实习生”称号。</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81" name="文本框 80"/>
          <p:cNvSpPr txBox="1"/>
          <p:nvPr/>
        </p:nvSpPr>
        <p:spPr>
          <a:xfrm>
            <a:off x="5201285" y="2744470"/>
            <a:ext cx="1882140" cy="3476625"/>
          </a:xfrm>
          <a:prstGeom prst="rect">
            <a:avLst/>
          </a:prstGeom>
          <a:noFill/>
        </p:spPr>
        <p:txBody>
          <a:bodyPr wrap="square" rtlCol="0">
            <a:spAutoFit/>
          </a:bodyPr>
          <a:p>
            <a:pPr algn="l"/>
            <a:r>
              <a:rPr lang="zh-CN" altLang="en-US" sz="2000">
                <a:latin typeface="宋体" panose="02010600030101010101" pitchFamily="2" charset="-122"/>
                <a:ea typeface="宋体" panose="02010600030101010101" pitchFamily="2" charset="-122"/>
                <a:cs typeface="宋体" panose="02010600030101010101" pitchFamily="2" charset="-122"/>
              </a:rPr>
              <a:t>多次获得优秀学生奖学金。擅长新媒体运营，拥有丰富的数字化新媒体运营经验。工作认真负责，具有良好的团队协作能力，合作精神与创新能力。</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FF0E84-6670-4482-A1EE-73DB8AB352B3}" type="datetimeFigureOut">
              <a:rPr lang="zh-CN" altLang="en-US" smtClean="0"/>
            </a:fld>
            <a:endParaRPr lang="zh-CN" altLang="en-US"/>
          </a:p>
        </p:txBody>
      </p:sp>
      <p:sp>
        <p:nvSpPr>
          <p:cNvPr id="5" name="矩形 4"/>
          <p:cNvSpPr/>
          <p:nvPr userDrawn="1"/>
        </p:nvSpPr>
        <p:spPr>
          <a:xfrm>
            <a:off x="-11430" y="-17780"/>
            <a:ext cx="12204090" cy="3437890"/>
          </a:xfrm>
          <a:prstGeom prst="rect">
            <a:avLst/>
          </a:prstGeom>
          <a:solidFill>
            <a:srgbClr val="33346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六边形 5"/>
          <p:cNvSpPr/>
          <p:nvPr userDrawn="1"/>
        </p:nvSpPr>
        <p:spPr>
          <a:xfrm>
            <a:off x="5368925" y="2707640"/>
            <a:ext cx="1443355" cy="144335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userDrawn="1"/>
        </p:nvSpPr>
        <p:spPr>
          <a:xfrm>
            <a:off x="5535295" y="2787650"/>
            <a:ext cx="1122045" cy="1122045"/>
          </a:xfrm>
          <a:prstGeom prst="hexagon">
            <a:avLst/>
          </a:prstGeom>
          <a:solidFill>
            <a:srgbClr val="333464"/>
          </a:solid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userDrawn="1"/>
        </p:nvSpPr>
        <p:spPr>
          <a:xfrm>
            <a:off x="5767070" y="2995295"/>
            <a:ext cx="727075" cy="706755"/>
          </a:xfrm>
          <a:prstGeom prst="rect">
            <a:avLst/>
          </a:prstGeom>
          <a:noFill/>
        </p:spPr>
        <p:txBody>
          <a:bodyPr wrap="square" rtlCol="0">
            <a:spAutoFit/>
          </a:bodyPr>
          <a:p>
            <a:r>
              <a:rPr lang="en-US" altLang="zh-CN" sz="4000" b="1">
                <a:solidFill>
                  <a:schemeClr val="bg1"/>
                </a:solidFill>
                <a:latin typeface="+mj-ea"/>
                <a:ea typeface="+mj-ea"/>
              </a:rPr>
              <a:t>07</a:t>
            </a:r>
            <a:endParaRPr lang="en-US" altLang="zh-CN" sz="4000" b="1">
              <a:solidFill>
                <a:schemeClr val="bg1"/>
              </a:solidFill>
              <a:latin typeface="+mj-ea"/>
              <a:ea typeface="+mj-ea"/>
            </a:endParaRPr>
          </a:p>
        </p:txBody>
      </p:sp>
      <p:sp>
        <p:nvSpPr>
          <p:cNvPr id="10" name="文本框 9"/>
          <p:cNvSpPr txBox="1"/>
          <p:nvPr userDrawn="1"/>
        </p:nvSpPr>
        <p:spPr>
          <a:xfrm>
            <a:off x="3512820" y="4090035"/>
            <a:ext cx="5234940" cy="1106805"/>
          </a:xfrm>
          <a:prstGeom prst="rect">
            <a:avLst/>
          </a:prstGeom>
          <a:noFill/>
        </p:spPr>
        <p:txBody>
          <a:bodyPr wrap="none" rtlCol="0">
            <a:spAutoFit/>
          </a:bodyPr>
          <a:p>
            <a:pPr algn="l">
              <a:lnSpc>
                <a:spcPct val="150000"/>
              </a:lnSpc>
            </a:pPr>
            <a:r>
              <a:rPr lang="zh-CN" altLang="en-US" sz="4400" b="1" dirty="0">
                <a:solidFill>
                  <a:srgbClr val="333464"/>
                </a:solidFill>
                <a:latin typeface="+mj-ea"/>
                <a:ea typeface="+mj-ea"/>
                <a:sym typeface="+mn-ea"/>
              </a:rPr>
              <a:t>关键风险与应对策略</a:t>
            </a:r>
            <a:endParaRPr lang="zh-CN" altLang="en-US" sz="4400" b="1" dirty="0">
              <a:solidFill>
                <a:srgbClr val="333464"/>
              </a:solidFill>
              <a:latin typeface="+mj-ea"/>
              <a:ea typeface="+mj-ea"/>
              <a:sym typeface="+mn-ea"/>
            </a:endParaRPr>
          </a:p>
        </p:txBody>
      </p:sp>
      <p:grpSp>
        <p:nvGrpSpPr>
          <p:cNvPr id="15" name="组合 14"/>
          <p:cNvGrpSpPr/>
          <p:nvPr userDrawn="1"/>
        </p:nvGrpSpPr>
        <p:grpSpPr>
          <a:xfrm>
            <a:off x="2828290" y="527685"/>
            <a:ext cx="6211570" cy="2179320"/>
            <a:chOff x="4454" y="831"/>
            <a:chExt cx="9782" cy="3432"/>
          </a:xfrm>
        </p:grpSpPr>
        <p:pic>
          <p:nvPicPr>
            <p:cNvPr id="9" name="图片 8" descr="baise校徽"/>
            <p:cNvPicPr>
              <a:picLocks noChangeAspect="1"/>
            </p:cNvPicPr>
            <p:nvPr userDrawn="1"/>
          </p:nvPicPr>
          <p:blipFill>
            <a:blip r:embed="rId1"/>
            <a:stretch>
              <a:fillRect/>
            </a:stretch>
          </p:blipFill>
          <p:spPr>
            <a:xfrm>
              <a:off x="4454" y="831"/>
              <a:ext cx="3433" cy="3433"/>
            </a:xfrm>
            <a:prstGeom prst="rect">
              <a:avLst/>
            </a:prstGeom>
          </p:spPr>
        </p:pic>
        <p:pic>
          <p:nvPicPr>
            <p:cNvPr id="14" name="图片 13" descr="timg"/>
            <p:cNvPicPr>
              <a:picLocks noChangeAspect="1"/>
            </p:cNvPicPr>
            <p:nvPr userDrawn="1"/>
          </p:nvPicPr>
          <p:blipFill>
            <a:blip r:embed="rId2"/>
            <a:stretch>
              <a:fillRect/>
            </a:stretch>
          </p:blipFill>
          <p:spPr>
            <a:xfrm>
              <a:off x="5074" y="1230"/>
              <a:ext cx="9162" cy="2898"/>
            </a:xfrm>
            <a:prstGeom prst="rect">
              <a:avLst/>
            </a:prstGeom>
          </p:spPr>
        </p:pic>
      </p:gr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dkDnDiag">
          <a:fgClr>
            <a:schemeClr val="bg1"/>
          </a:fgClr>
          <a:bgClr>
            <a:srgbClr val="F2F2F2"/>
          </a:bgClr>
        </a:pattFill>
        <a:effectLst/>
      </p:bgPr>
    </p:bg>
    <p:spTree>
      <p:nvGrpSpPr>
        <p:cNvPr id="1" name=""/>
        <p:cNvGrpSpPr/>
        <p:nvPr/>
      </p:nvGrpSpPr>
      <p:grpSpPr>
        <a:xfrm>
          <a:off x="0" y="0"/>
          <a:ext cx="0" cy="0"/>
          <a:chOff x="0" y="0"/>
          <a:chExt cx="0" cy="0"/>
        </a:xfrm>
      </p:grpSpPr>
      <p:sp>
        <p:nvSpPr>
          <p:cNvPr id="1790" name="圆角矩形 1789"/>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en-US" altLang="zh-CN" sz="3600" dirty="0"/>
          </a:p>
        </p:txBody>
      </p:sp>
      <p:sp>
        <p:nvSpPr>
          <p:cNvPr id="1794" name="矩形 1793"/>
          <p:cNvSpPr/>
          <p:nvPr/>
        </p:nvSpPr>
        <p:spPr>
          <a:xfrm>
            <a:off x="478772" y="126301"/>
            <a:ext cx="3561080" cy="737235"/>
          </a:xfrm>
          <a:prstGeom prst="rect">
            <a:avLst/>
          </a:prstGeom>
        </p:spPr>
        <p:txBody>
          <a:bodyPr wrap="none">
            <a:spAutoFit/>
          </a:bodyPr>
          <a:lstStyle/>
          <a:p>
            <a:pPr algn="l">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333464"/>
                </a:solidFill>
                <a:latin typeface="方正清刻本悦宋简体" panose="02000000000000000000" pitchFamily="2" charset="-122"/>
                <a:ea typeface="方正清刻本悦宋简体" panose="02000000000000000000" pitchFamily="2" charset="-122"/>
              </a:rPr>
              <a:t>关键风险与应对策略</a:t>
            </a:r>
            <a:endParaRPr lang="zh-CN" altLang="en-US"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4057650" y="255905"/>
            <a:ext cx="8112760" cy="484505"/>
          </a:xfrm>
          <a:prstGeom prst="rect">
            <a:avLst/>
          </a:prstGeom>
          <a:gradFill>
            <a:gsLst>
              <a:gs pos="78000">
                <a:srgbClr val="333464"/>
              </a:gs>
              <a:gs pos="0">
                <a:schemeClr val="accent1">
                  <a:lumMod val="5000"/>
                  <a:lumOff val="95000"/>
                  <a:alpha val="0"/>
                </a:schemeClr>
              </a:gs>
              <a:gs pos="100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3" name="矩形 2"/>
          <p:cNvSpPr/>
          <p:nvPr/>
        </p:nvSpPr>
        <p:spPr>
          <a:xfrm>
            <a:off x="4057682" y="310969"/>
            <a:ext cx="4317365" cy="367030"/>
          </a:xfrm>
          <a:prstGeom prst="rect">
            <a:avLst/>
          </a:prstGeom>
        </p:spPr>
        <p:txBody>
          <a:bodyPr wrap="none" lIns="91436" tIns="45718" rIns="91436" bIns="45718">
            <a:spAutoFit/>
          </a:bodyPr>
          <a:p>
            <a:pPr algn="ctr"/>
            <a:r>
              <a:rPr lang="en-US" altLang="zh-CN" dirty="0" smtClean="0">
                <a:solidFill>
                  <a:schemeClr val="bg1"/>
                </a:solidFill>
                <a:latin typeface="微软雅黑" panose="020B0503020204020204" charset="-122"/>
                <a:ea typeface="微软雅黑" panose="020B0503020204020204" charset="-122"/>
              </a:rPr>
              <a:t>MAIN RISKS AND CONTERMEASURES</a:t>
            </a:r>
            <a:endParaRPr lang="en-US" altLang="zh-CN" dirty="0" smtClean="0">
              <a:solidFill>
                <a:schemeClr val="bg1"/>
              </a:solidFill>
              <a:latin typeface="微软雅黑" panose="020B0503020204020204" charset="-122"/>
              <a:ea typeface="微软雅黑" panose="020B0503020204020204" charset="-122"/>
            </a:endParaRPr>
          </a:p>
        </p:txBody>
      </p:sp>
      <p:sp>
        <p:nvSpPr>
          <p:cNvPr id="5" name="直角三角形 4"/>
          <p:cNvSpPr/>
          <p:nvPr/>
        </p:nvSpPr>
        <p:spPr>
          <a:xfrm rot="16200000">
            <a:off x="3368957" y="3908833"/>
            <a:ext cx="2244994" cy="1335920"/>
          </a:xfrm>
          <a:prstGeom prst="rtTriangle">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endParaRPr lang="zh-CN" altLang="en-US">
              <a:solidFill>
                <a:prstClr val="white"/>
              </a:solidFill>
            </a:endParaRPr>
          </a:p>
        </p:txBody>
      </p:sp>
      <p:sp>
        <p:nvSpPr>
          <p:cNvPr id="7" name="直角三角形 6"/>
          <p:cNvSpPr/>
          <p:nvPr/>
        </p:nvSpPr>
        <p:spPr>
          <a:xfrm rot="1800000">
            <a:off x="5343050" y="2771741"/>
            <a:ext cx="2244995" cy="1335920"/>
          </a:xfrm>
          <a:prstGeom prst="rtTriangle">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endParaRPr lang="zh-CN" altLang="en-US">
              <a:solidFill>
                <a:srgbClr val="333464"/>
              </a:solidFill>
            </a:endParaRPr>
          </a:p>
        </p:txBody>
      </p:sp>
      <p:sp>
        <p:nvSpPr>
          <p:cNvPr id="8" name="矩形 7"/>
          <p:cNvSpPr>
            <a:spLocks noChangeArrowheads="1"/>
          </p:cNvSpPr>
          <p:nvPr/>
        </p:nvSpPr>
        <p:spPr bwMode="auto">
          <a:xfrm rot="1800000">
            <a:off x="5372712" y="3191685"/>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defTabSz="914400" fontAlgn="base">
              <a:spcBef>
                <a:spcPct val="0"/>
              </a:spcBef>
              <a:spcAft>
                <a:spcPct val="0"/>
              </a:spcAft>
            </a:pPr>
            <a:r>
              <a:rPr lang="zh-CN" altLang="en-US" sz="2000" b="1" dirty="0">
                <a:solidFill>
                  <a:srgbClr val="EAE7D4"/>
                </a:solidFill>
                <a:latin typeface="Century Gothic" panose="020B0502020202020204" pitchFamily="34" charset="0"/>
              </a:rPr>
              <a:t>市场风险</a:t>
            </a:r>
            <a:endParaRPr lang="zh-CN" altLang="en-US" sz="2000" b="1" dirty="0">
              <a:solidFill>
                <a:srgbClr val="EAE7D4"/>
              </a:solidFill>
              <a:latin typeface="Century Gothic" panose="020B0502020202020204" pitchFamily="34" charset="0"/>
            </a:endParaRPr>
          </a:p>
        </p:txBody>
      </p:sp>
      <p:sp>
        <p:nvSpPr>
          <p:cNvPr id="13" name="矩形 7"/>
          <p:cNvSpPr>
            <a:spLocks noChangeArrowheads="1"/>
          </p:cNvSpPr>
          <p:nvPr/>
        </p:nvSpPr>
        <p:spPr bwMode="auto">
          <a:xfrm flipH="1">
            <a:off x="4039806" y="516164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defTabSz="914400" fontAlgn="base">
              <a:spcBef>
                <a:spcPct val="0"/>
              </a:spcBef>
              <a:spcAft>
                <a:spcPct val="0"/>
              </a:spcAft>
            </a:pPr>
            <a:r>
              <a:rPr lang="zh-CN" altLang="en-US" sz="2000" b="1" dirty="0">
                <a:solidFill>
                  <a:srgbClr val="EAE7D4"/>
                </a:solidFill>
                <a:latin typeface="Century Gothic" panose="020B0502020202020204" pitchFamily="34" charset="0"/>
              </a:rPr>
              <a:t>财务风险</a:t>
            </a:r>
            <a:endParaRPr lang="zh-CN" altLang="en-US" sz="2000" b="1" dirty="0">
              <a:solidFill>
                <a:srgbClr val="EAE7D4"/>
              </a:solidFill>
              <a:latin typeface="Century Gothic" panose="020B0502020202020204" pitchFamily="34" charset="0"/>
            </a:endParaRPr>
          </a:p>
        </p:txBody>
      </p:sp>
      <p:sp>
        <p:nvSpPr>
          <p:cNvPr id="14" name="TextBox 18"/>
          <p:cNvSpPr txBox="1"/>
          <p:nvPr/>
        </p:nvSpPr>
        <p:spPr>
          <a:xfrm>
            <a:off x="6508115" y="1652270"/>
            <a:ext cx="3881755" cy="1370965"/>
          </a:xfrm>
          <a:prstGeom prst="rect">
            <a:avLst/>
          </a:prstGeom>
          <a:noFill/>
        </p:spPr>
        <p:txBody>
          <a:bodyPr wrap="square" rtlCol="0">
            <a:spAutoFit/>
          </a:bodyPr>
          <a:p>
            <a:pPr>
              <a:lnSpc>
                <a:spcPct val="130000"/>
              </a:lnSpc>
            </a:pP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新产品、新技术与市场需求不适应以及新产品的生产设计能力与市场容量不匹配而引起市场风险。由于出现不利的环境因素而导致市场营销活动受损甚至失败。</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p:txBody>
      </p:sp>
      <p:sp>
        <p:nvSpPr>
          <p:cNvPr id="15" name="TextBox 18"/>
          <p:cNvSpPr txBox="1"/>
          <p:nvPr/>
        </p:nvSpPr>
        <p:spPr>
          <a:xfrm>
            <a:off x="7771765" y="3935095"/>
            <a:ext cx="4272915" cy="1691005"/>
          </a:xfrm>
          <a:prstGeom prst="rect">
            <a:avLst/>
          </a:prstGeom>
          <a:noFill/>
        </p:spPr>
        <p:txBody>
          <a:bodyPr wrap="square" rtlCol="0">
            <a:spAutoFit/>
          </a:bodyPr>
          <a:p>
            <a:pPr>
              <a:lnSpc>
                <a:spcPct val="130000"/>
              </a:lnSpc>
            </a:pP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客观存在，是必须面对的一个问题。难以预料的因素使企业的最终财务成果与预期经营目标发生偏差，蒙受经济损失。企业的财务活动贯穿于生产经营的整个过程中，筹措资金、长短期投资、分配利润等都可能产生风险。 </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p:txBody>
      </p:sp>
      <p:sp>
        <p:nvSpPr>
          <p:cNvPr id="16" name="TextBox 18"/>
          <p:cNvSpPr txBox="1"/>
          <p:nvPr/>
        </p:nvSpPr>
        <p:spPr>
          <a:xfrm>
            <a:off x="479425" y="3775075"/>
            <a:ext cx="3369945" cy="2011045"/>
          </a:xfrm>
          <a:prstGeom prst="rect">
            <a:avLst/>
          </a:prstGeom>
          <a:noFill/>
        </p:spPr>
        <p:txBody>
          <a:bodyPr wrap="square" rtlCol="0">
            <a:spAutoFit/>
          </a:bodyPr>
          <a:p>
            <a:pPr>
              <a:lnSpc>
                <a:spcPct val="130000"/>
              </a:lnSpc>
            </a:pP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依赖微信小程序，一旦技术上出现问题，会影响生产环节的畅通或订单的交期。风险主要存在于开发和运行过程，开发出现问题，会影项目经营的启动时间；运行出现问题，会影响项目的正常工作。</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p:txBody>
      </p:sp>
      <p:sp>
        <p:nvSpPr>
          <p:cNvPr id="22" name="直角三角形 21"/>
          <p:cNvSpPr/>
          <p:nvPr/>
        </p:nvSpPr>
        <p:spPr>
          <a:xfrm rot="8990440">
            <a:off x="5343007" y="5048551"/>
            <a:ext cx="2244995" cy="1335920"/>
          </a:xfrm>
          <a:prstGeom prst="rtTriangle">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endParaRPr lang="zh-CN" altLang="en-US">
              <a:solidFill>
                <a:prstClr val="white"/>
              </a:solidFill>
            </a:endParaRPr>
          </a:p>
        </p:txBody>
      </p:sp>
      <p:sp>
        <p:nvSpPr>
          <p:cNvPr id="23" name="矩形 7"/>
          <p:cNvSpPr>
            <a:spLocks noChangeArrowheads="1"/>
          </p:cNvSpPr>
          <p:nvPr/>
        </p:nvSpPr>
        <p:spPr bwMode="auto">
          <a:xfrm rot="19800000" flipH="1">
            <a:off x="6106208" y="5026239"/>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defTabSz="914400" fontAlgn="base">
              <a:spcBef>
                <a:spcPct val="0"/>
              </a:spcBef>
              <a:spcAft>
                <a:spcPct val="0"/>
              </a:spcAft>
            </a:pPr>
            <a:r>
              <a:rPr lang="zh-CN" altLang="en-US" sz="2000" b="1" dirty="0">
                <a:solidFill>
                  <a:srgbClr val="EAE7D4"/>
                </a:solidFill>
                <a:latin typeface="Century Gothic" panose="020B0502020202020204" pitchFamily="34" charset="0"/>
              </a:rPr>
              <a:t>技术风险</a:t>
            </a:r>
            <a:endParaRPr lang="zh-CN" altLang="en-US" sz="2000" b="1" dirty="0">
              <a:solidFill>
                <a:srgbClr val="EAE7D4"/>
              </a:solidFill>
              <a:latin typeface="Century Gothic" panose="020B0502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dkDnDiag">
          <a:fgClr>
            <a:schemeClr val="bg1"/>
          </a:fgClr>
          <a:bgClr>
            <a:srgbClr val="F2F2F2"/>
          </a:bgClr>
        </a:pattFill>
        <a:effectLst/>
      </p:bgPr>
    </p:bg>
    <p:spTree>
      <p:nvGrpSpPr>
        <p:cNvPr id="1" name=""/>
        <p:cNvGrpSpPr/>
        <p:nvPr/>
      </p:nvGrpSpPr>
      <p:grpSpPr>
        <a:xfrm>
          <a:off x="0" y="0"/>
          <a:ext cx="0" cy="0"/>
          <a:chOff x="0" y="0"/>
          <a:chExt cx="0" cy="0"/>
        </a:xfrm>
      </p:grpSpPr>
      <p:sp>
        <p:nvSpPr>
          <p:cNvPr id="1790" name="圆角矩形 1789"/>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en-US" altLang="zh-CN" sz="3600" dirty="0"/>
          </a:p>
        </p:txBody>
      </p:sp>
      <p:sp>
        <p:nvSpPr>
          <p:cNvPr id="1794" name="矩形 1793"/>
          <p:cNvSpPr/>
          <p:nvPr/>
        </p:nvSpPr>
        <p:spPr>
          <a:xfrm>
            <a:off x="478772" y="126301"/>
            <a:ext cx="3561080" cy="737235"/>
          </a:xfrm>
          <a:prstGeom prst="rect">
            <a:avLst/>
          </a:prstGeom>
        </p:spPr>
        <p:txBody>
          <a:bodyPr wrap="none">
            <a:spAutoFit/>
          </a:bodyPr>
          <a:lstStyle/>
          <a:p>
            <a:pPr algn="l">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333464"/>
                </a:solidFill>
                <a:latin typeface="方正清刻本悦宋简体" panose="02000000000000000000" pitchFamily="2" charset="-122"/>
                <a:ea typeface="方正清刻本悦宋简体" panose="02000000000000000000" pitchFamily="2" charset="-122"/>
              </a:rPr>
              <a:t>关键风险与应对策略</a:t>
            </a:r>
            <a:endParaRPr lang="zh-CN" altLang="en-US" sz="28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4057650" y="255905"/>
            <a:ext cx="8112760" cy="484505"/>
          </a:xfrm>
          <a:prstGeom prst="rect">
            <a:avLst/>
          </a:prstGeom>
          <a:gradFill>
            <a:gsLst>
              <a:gs pos="78000">
                <a:srgbClr val="333464"/>
              </a:gs>
              <a:gs pos="0">
                <a:schemeClr val="accent1">
                  <a:lumMod val="5000"/>
                  <a:lumOff val="95000"/>
                  <a:alpha val="0"/>
                </a:schemeClr>
              </a:gs>
              <a:gs pos="100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3" name="矩形 2"/>
          <p:cNvSpPr/>
          <p:nvPr/>
        </p:nvSpPr>
        <p:spPr>
          <a:xfrm>
            <a:off x="4057682" y="310969"/>
            <a:ext cx="4317365" cy="367030"/>
          </a:xfrm>
          <a:prstGeom prst="rect">
            <a:avLst/>
          </a:prstGeom>
        </p:spPr>
        <p:txBody>
          <a:bodyPr wrap="none" lIns="91436" tIns="45718" rIns="91436" bIns="45718">
            <a:spAutoFit/>
          </a:bodyPr>
          <a:p>
            <a:pPr algn="ctr"/>
            <a:r>
              <a:rPr lang="en-US" altLang="zh-CN" dirty="0" smtClean="0">
                <a:solidFill>
                  <a:schemeClr val="bg1"/>
                </a:solidFill>
                <a:latin typeface="微软雅黑" panose="020B0503020204020204" charset="-122"/>
                <a:ea typeface="微软雅黑" panose="020B0503020204020204" charset="-122"/>
              </a:rPr>
              <a:t>MAIN RISKS AND CONTERMEASURES</a:t>
            </a:r>
            <a:endParaRPr lang="en-US" altLang="zh-CN" dirty="0" smtClean="0">
              <a:solidFill>
                <a:schemeClr val="bg1"/>
              </a:solidFill>
              <a:latin typeface="微软雅黑" panose="020B0503020204020204" charset="-122"/>
              <a:ea typeface="微软雅黑" panose="020B0503020204020204" charset="-122"/>
            </a:endParaRPr>
          </a:p>
        </p:txBody>
      </p:sp>
      <p:sp>
        <p:nvSpPr>
          <p:cNvPr id="5" name="直角三角形 4"/>
          <p:cNvSpPr/>
          <p:nvPr/>
        </p:nvSpPr>
        <p:spPr>
          <a:xfrm rot="16200000">
            <a:off x="3368957" y="3908833"/>
            <a:ext cx="2244994" cy="1335920"/>
          </a:xfrm>
          <a:prstGeom prst="rtTriangle">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endParaRPr lang="zh-CN" altLang="en-US">
              <a:solidFill>
                <a:prstClr val="white"/>
              </a:solidFill>
            </a:endParaRPr>
          </a:p>
        </p:txBody>
      </p:sp>
      <p:sp>
        <p:nvSpPr>
          <p:cNvPr id="7" name="直角三角形 6"/>
          <p:cNvSpPr/>
          <p:nvPr/>
        </p:nvSpPr>
        <p:spPr>
          <a:xfrm rot="1800000">
            <a:off x="5343050" y="2771741"/>
            <a:ext cx="2244995" cy="1335920"/>
          </a:xfrm>
          <a:prstGeom prst="rtTriangle">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endParaRPr lang="zh-CN" altLang="en-US">
              <a:solidFill>
                <a:srgbClr val="333464"/>
              </a:solidFill>
            </a:endParaRPr>
          </a:p>
        </p:txBody>
      </p:sp>
      <p:sp>
        <p:nvSpPr>
          <p:cNvPr id="8" name="矩形 7"/>
          <p:cNvSpPr>
            <a:spLocks noChangeArrowheads="1"/>
          </p:cNvSpPr>
          <p:nvPr/>
        </p:nvSpPr>
        <p:spPr bwMode="auto">
          <a:xfrm rot="1800000">
            <a:off x="5372712" y="3191685"/>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defTabSz="914400" fontAlgn="base">
              <a:spcBef>
                <a:spcPct val="0"/>
              </a:spcBef>
              <a:spcAft>
                <a:spcPct val="0"/>
              </a:spcAft>
            </a:pPr>
            <a:r>
              <a:rPr lang="zh-CN" altLang="en-US" sz="2000" b="1" dirty="0">
                <a:solidFill>
                  <a:srgbClr val="EAE7D4"/>
                </a:solidFill>
                <a:latin typeface="Century Gothic" panose="020B0502020202020204" pitchFamily="34" charset="0"/>
              </a:rPr>
              <a:t>市场风险</a:t>
            </a:r>
            <a:endParaRPr lang="zh-CN" altLang="en-US" sz="2000" b="1" dirty="0">
              <a:solidFill>
                <a:srgbClr val="EAE7D4"/>
              </a:solidFill>
              <a:latin typeface="Century Gothic" panose="020B0502020202020204" pitchFamily="34" charset="0"/>
            </a:endParaRPr>
          </a:p>
        </p:txBody>
      </p:sp>
      <p:sp>
        <p:nvSpPr>
          <p:cNvPr id="13" name="矩形 7"/>
          <p:cNvSpPr>
            <a:spLocks noChangeArrowheads="1"/>
          </p:cNvSpPr>
          <p:nvPr/>
        </p:nvSpPr>
        <p:spPr bwMode="auto">
          <a:xfrm flipH="1">
            <a:off x="4039806" y="516164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defTabSz="914400" fontAlgn="base">
              <a:spcBef>
                <a:spcPct val="0"/>
              </a:spcBef>
              <a:spcAft>
                <a:spcPct val="0"/>
              </a:spcAft>
            </a:pPr>
            <a:r>
              <a:rPr lang="zh-CN" altLang="en-US" sz="2000" b="1" dirty="0">
                <a:solidFill>
                  <a:srgbClr val="EAE7D4"/>
                </a:solidFill>
                <a:latin typeface="Century Gothic" panose="020B0502020202020204" pitchFamily="34" charset="0"/>
              </a:rPr>
              <a:t>财务风险</a:t>
            </a:r>
            <a:endParaRPr lang="zh-CN" altLang="en-US" sz="2000" b="1" dirty="0">
              <a:solidFill>
                <a:srgbClr val="EAE7D4"/>
              </a:solidFill>
              <a:latin typeface="Century Gothic" panose="020B0502020202020204" pitchFamily="34" charset="0"/>
            </a:endParaRPr>
          </a:p>
        </p:txBody>
      </p:sp>
      <p:sp>
        <p:nvSpPr>
          <p:cNvPr id="14" name="TextBox 18"/>
          <p:cNvSpPr txBox="1"/>
          <p:nvPr/>
        </p:nvSpPr>
        <p:spPr>
          <a:xfrm>
            <a:off x="6402705" y="1252220"/>
            <a:ext cx="4103370" cy="2011045"/>
          </a:xfrm>
          <a:prstGeom prst="rect">
            <a:avLst/>
          </a:prstGeom>
          <a:noFill/>
        </p:spPr>
        <p:txBody>
          <a:bodyPr wrap="square" rtlCol="0">
            <a:spAutoFit/>
          </a:bodyPr>
          <a:p>
            <a:pPr>
              <a:lnSpc>
                <a:spcPct val="130000"/>
              </a:lnSpc>
            </a:pPr>
            <a:r>
              <a:rPr lang="en-US" altLang="zh-CN"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1.</a:t>
            </a: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发挥自身优势，坚持用户体验为中心的原则，定期维护更新汇食慧的各个功能。 </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a:p>
            <a:pPr>
              <a:lnSpc>
                <a:spcPct val="130000"/>
              </a:lnSpc>
            </a:pPr>
            <a:r>
              <a:rPr lang="en-US" altLang="zh-CN"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2.</a:t>
            </a: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做好市场调查，搜集客户需求，寻找客户喜欢的菜品，积极响应消费市场的变化需求。 </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a:p>
            <a:pPr>
              <a:lnSpc>
                <a:spcPct val="130000"/>
              </a:lnSpc>
            </a:pPr>
            <a:r>
              <a:rPr lang="en-US" altLang="zh-CN"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3.</a:t>
            </a: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努力开拓市场，建立完善的市场信息反馈体系，有效的服务体系。</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p:txBody>
      </p:sp>
      <p:sp>
        <p:nvSpPr>
          <p:cNvPr id="15" name="TextBox 18"/>
          <p:cNvSpPr txBox="1"/>
          <p:nvPr/>
        </p:nvSpPr>
        <p:spPr>
          <a:xfrm>
            <a:off x="7771765" y="3775075"/>
            <a:ext cx="4170680" cy="2011045"/>
          </a:xfrm>
          <a:prstGeom prst="rect">
            <a:avLst/>
          </a:prstGeom>
          <a:noFill/>
        </p:spPr>
        <p:txBody>
          <a:bodyPr wrap="square" rtlCol="0">
            <a:spAutoFit/>
          </a:bodyPr>
          <a:p>
            <a:pPr>
              <a:lnSpc>
                <a:spcPct val="130000"/>
              </a:lnSpc>
            </a:pPr>
            <a:r>
              <a:rPr lang="en-US" altLang="zh-CN"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1.</a:t>
            </a: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在项目的准备期会将大部分精力放在技术开发上，力求开发的完美、少出技术漏洞，在平台测试运行没有差错后， 再投入运行。</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a:p>
            <a:pPr>
              <a:lnSpc>
                <a:spcPct val="130000"/>
              </a:lnSpc>
            </a:pPr>
            <a:r>
              <a:rPr lang="en-US" altLang="zh-CN"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2.</a:t>
            </a: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保留备用平台。若运行时期出现小的技术问题，则立马解决；若问题较大，则启动备用平台， 力求降低带来的损失。</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p:txBody>
      </p:sp>
      <p:sp>
        <p:nvSpPr>
          <p:cNvPr id="16" name="TextBox 18"/>
          <p:cNvSpPr txBox="1"/>
          <p:nvPr/>
        </p:nvSpPr>
        <p:spPr>
          <a:xfrm>
            <a:off x="367030" y="2931160"/>
            <a:ext cx="3389630" cy="3290570"/>
          </a:xfrm>
          <a:prstGeom prst="rect">
            <a:avLst/>
          </a:prstGeom>
          <a:noFill/>
        </p:spPr>
        <p:txBody>
          <a:bodyPr wrap="square" rtlCol="0">
            <a:spAutoFit/>
          </a:bodyPr>
          <a:p>
            <a:pPr>
              <a:lnSpc>
                <a:spcPct val="130000"/>
              </a:lnSpc>
            </a:pPr>
            <a:r>
              <a:rPr lang="en-US" altLang="zh-CN"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1.</a:t>
            </a: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树立风险意识。建立风险基金和企业资金使用效益监督制度；加强流动资金的投放和治理，提高流动资产的周转率。</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a:p>
            <a:pPr>
              <a:lnSpc>
                <a:spcPct val="130000"/>
              </a:lnSpc>
            </a:pPr>
            <a:r>
              <a:rPr lang="en-US" altLang="zh-CN"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2.</a:t>
            </a: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加强企业财务风险控制。采取回避、控制、接受、分散风险策略。</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a:p>
            <a:pPr>
              <a:lnSpc>
                <a:spcPct val="130000"/>
              </a:lnSpc>
            </a:pPr>
            <a:r>
              <a:rPr lang="en-US" altLang="zh-CN"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3.</a:t>
            </a:r>
            <a:r>
              <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rPr>
              <a:t>提高财务决策水平。建立财务预警系统，构建风险预警指标体系；加强资产治理，提高营运能力是防范企业财务风险保证。</a:t>
            </a:r>
            <a:endParaRPr lang="zh-CN" altLang="en-US" sz="1600" dirty="0">
              <a:solidFill>
                <a:schemeClr val="tx1">
                  <a:lumMod val="75000"/>
                  <a:lumOff val="25000"/>
                </a:schemeClr>
              </a:solidFill>
              <a:latin typeface="微软雅黑" panose="020B0503020204020204" charset="-122"/>
              <a:ea typeface="微软雅黑" panose="020B0503020204020204" charset="-122"/>
              <a:cs typeface="Levenim MT" panose="02010502060101010101" pitchFamily="2" charset="-79"/>
            </a:endParaRPr>
          </a:p>
        </p:txBody>
      </p:sp>
      <p:sp>
        <p:nvSpPr>
          <p:cNvPr id="22" name="直角三角形 21"/>
          <p:cNvSpPr/>
          <p:nvPr/>
        </p:nvSpPr>
        <p:spPr>
          <a:xfrm rot="8990440">
            <a:off x="5343007" y="5048551"/>
            <a:ext cx="2244995" cy="1335920"/>
          </a:xfrm>
          <a:prstGeom prst="rtTriangle">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endParaRPr lang="zh-CN" altLang="en-US">
              <a:solidFill>
                <a:prstClr val="white"/>
              </a:solidFill>
            </a:endParaRPr>
          </a:p>
        </p:txBody>
      </p:sp>
      <p:sp>
        <p:nvSpPr>
          <p:cNvPr id="23" name="矩形 7"/>
          <p:cNvSpPr>
            <a:spLocks noChangeArrowheads="1"/>
          </p:cNvSpPr>
          <p:nvPr/>
        </p:nvSpPr>
        <p:spPr bwMode="auto">
          <a:xfrm rot="19800000" flipH="1">
            <a:off x="6106208" y="5026239"/>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defTabSz="914400" fontAlgn="base">
              <a:spcBef>
                <a:spcPct val="0"/>
              </a:spcBef>
              <a:spcAft>
                <a:spcPct val="0"/>
              </a:spcAft>
            </a:pPr>
            <a:r>
              <a:rPr lang="zh-CN" altLang="en-US" sz="2000" b="1" dirty="0">
                <a:solidFill>
                  <a:srgbClr val="EAE7D4"/>
                </a:solidFill>
                <a:latin typeface="Century Gothic" panose="020B0502020202020204" pitchFamily="34" charset="0"/>
              </a:rPr>
              <a:t>技术风险</a:t>
            </a:r>
            <a:endParaRPr lang="zh-CN" altLang="en-US" sz="2000" b="1" dirty="0">
              <a:solidFill>
                <a:srgbClr val="EAE7D4"/>
              </a:solidFill>
              <a:latin typeface="Century Gothic" panose="020B0502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656428" y="359229"/>
            <a:ext cx="2272030" cy="367030"/>
          </a:xfrm>
          <a:prstGeom prst="rect">
            <a:avLst/>
          </a:prstGeom>
        </p:spPr>
        <p:txBody>
          <a:bodyPr wrap="none" lIns="91436" tIns="45718" rIns="91436" bIns="45718">
            <a:spAutoFit/>
          </a:bodyPr>
          <a:lstStyle/>
          <a:p>
            <a:pPr algn="ctr"/>
            <a:r>
              <a:rPr lang="en-US" altLang="zh-CN" dirty="0" smtClean="0">
                <a:solidFill>
                  <a:schemeClr val="bg1"/>
                </a:solidFill>
                <a:latin typeface="微软雅黑" panose="020B0503020204020204" charset="-122"/>
                <a:ea typeface="微软雅黑" panose="020B0503020204020204" charset="-122"/>
              </a:rPr>
              <a:t>FUTURE PROSPECT</a:t>
            </a:r>
            <a:endParaRPr lang="en-US" altLang="zh-CN" dirty="0">
              <a:solidFill>
                <a:schemeClr val="bg1"/>
              </a:solidFill>
              <a:latin typeface="微软雅黑" panose="020B0503020204020204" charset="-122"/>
              <a:ea typeface="微软雅黑" panose="020B0503020204020204" charset="-122"/>
            </a:endParaRPr>
          </a:p>
        </p:txBody>
      </p:sp>
      <p:sp>
        <p:nvSpPr>
          <p:cNvPr id="1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3" name="内容占位符 6"/>
          <p:cNvSpPr>
            <a:spLocks noGrp="1"/>
          </p:cNvSpPr>
          <p:nvPr/>
        </p:nvSpPr>
        <p:spPr>
          <a:xfrm>
            <a:off x="6159772" y="4424344"/>
            <a:ext cx="2317522" cy="4472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157E9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b="1" dirty="0">
                <a:solidFill>
                  <a:srgbClr val="333464"/>
                </a:solidFill>
                <a:latin typeface="方正清刻本悦宋简体" panose="02000000000000000000" pitchFamily="2" charset="-122"/>
                <a:ea typeface="方正清刻本悦宋简体" panose="02000000000000000000" pitchFamily="2" charset="-122"/>
              </a:rPr>
              <a:t>答辩学生：郑怡华</a:t>
            </a:r>
            <a:endParaRPr kumimoji="1" lang="zh-CN" altLang="en-US" b="1" dirty="0">
              <a:solidFill>
                <a:srgbClr val="333464"/>
              </a:solidFill>
              <a:latin typeface="方正清刻本悦宋简体" panose="02000000000000000000" pitchFamily="2" charset="-122"/>
              <a:ea typeface="方正清刻本悦宋简体" panose="02000000000000000000" pitchFamily="2" charset="-122"/>
            </a:endParaRPr>
          </a:p>
        </p:txBody>
      </p:sp>
      <p:pic>
        <p:nvPicPr>
          <p:cNvPr id="4" name="图片 3" descr="C:\Users\lenov\Desktop\校徽.png校徽"/>
          <p:cNvPicPr>
            <a:picLocks noChangeAspect="1"/>
          </p:cNvPicPr>
          <p:nvPr/>
        </p:nvPicPr>
        <p:blipFill>
          <a:blip r:embed="rId1"/>
          <a:srcRect/>
          <a:stretch>
            <a:fillRect/>
          </a:stretch>
        </p:blipFill>
        <p:spPr>
          <a:xfrm>
            <a:off x="1341755" y="1986915"/>
            <a:ext cx="2883535" cy="2884170"/>
          </a:xfrm>
          <a:prstGeom prst="rect">
            <a:avLst/>
          </a:prstGeom>
        </p:spPr>
      </p:pic>
      <p:sp>
        <p:nvSpPr>
          <p:cNvPr id="13" name="标题 3"/>
          <p:cNvSpPr>
            <a:spLocks noGrp="1"/>
          </p:cNvSpPr>
          <p:nvPr/>
        </p:nvSpPr>
        <p:spPr>
          <a:xfrm>
            <a:off x="3745720" y="2592712"/>
            <a:ext cx="7144657" cy="14914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157E9F"/>
                </a:solidFill>
                <a:latin typeface="+mj-lt"/>
                <a:ea typeface="+mj-ea"/>
                <a:cs typeface="+mj-cs"/>
              </a:defRPr>
            </a:lvl1pPr>
          </a:lstStyle>
          <a:p>
            <a:r>
              <a:rPr kumimoji="1" lang="zh-CN" altLang="en-US" b="1" dirty="0">
                <a:solidFill>
                  <a:srgbClr val="333464"/>
                </a:solidFill>
                <a:latin typeface="方正清刻本悦宋简体" panose="02000000000000000000" pitchFamily="2" charset="-122"/>
                <a:ea typeface="方正清刻本悦宋简体" panose="02000000000000000000" pitchFamily="2" charset="-122"/>
              </a:rPr>
              <a:t>感谢老师的指点！</a:t>
            </a:r>
            <a:endParaRPr kumimoji="1" lang="zh-CN" altLang="en-US" b="1" dirty="0">
              <a:solidFill>
                <a:srgbClr val="333464"/>
              </a:solidFill>
              <a:latin typeface="方正清刻本悦宋简体" panose="02000000000000000000" pitchFamily="2" charset="-122"/>
              <a:ea typeface="方正清刻本悦宋简体" panose="02000000000000000000"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FF0E84-6670-4482-A1EE-73DB8AB352B3}" type="datetimeFigureOut">
              <a:rPr lang="zh-CN" altLang="en-US" smtClean="0"/>
            </a:fld>
            <a:endParaRPr lang="zh-CN" altLang="en-US"/>
          </a:p>
        </p:txBody>
      </p:sp>
      <p:sp>
        <p:nvSpPr>
          <p:cNvPr id="5" name="矩形 4"/>
          <p:cNvSpPr/>
          <p:nvPr userDrawn="1"/>
        </p:nvSpPr>
        <p:spPr>
          <a:xfrm>
            <a:off x="-11430" y="-17780"/>
            <a:ext cx="12204090" cy="3437890"/>
          </a:xfrm>
          <a:prstGeom prst="rect">
            <a:avLst/>
          </a:prstGeom>
          <a:solidFill>
            <a:srgbClr val="33346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六边形 5"/>
          <p:cNvSpPr/>
          <p:nvPr userDrawn="1"/>
        </p:nvSpPr>
        <p:spPr>
          <a:xfrm>
            <a:off x="5368925" y="2707640"/>
            <a:ext cx="1443355" cy="144335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userDrawn="1"/>
        </p:nvSpPr>
        <p:spPr>
          <a:xfrm>
            <a:off x="5535295" y="2787650"/>
            <a:ext cx="1122045" cy="1122045"/>
          </a:xfrm>
          <a:prstGeom prst="hexagon">
            <a:avLst/>
          </a:prstGeom>
          <a:solidFill>
            <a:srgbClr val="333464"/>
          </a:solid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userDrawn="1"/>
        </p:nvSpPr>
        <p:spPr>
          <a:xfrm>
            <a:off x="5767070" y="2995295"/>
            <a:ext cx="727075" cy="706755"/>
          </a:xfrm>
          <a:prstGeom prst="rect">
            <a:avLst/>
          </a:prstGeom>
          <a:noFill/>
        </p:spPr>
        <p:txBody>
          <a:bodyPr wrap="square" rtlCol="0">
            <a:spAutoFit/>
          </a:bodyPr>
          <a:p>
            <a:r>
              <a:rPr lang="en-US" altLang="zh-CN" sz="4000" b="1">
                <a:solidFill>
                  <a:schemeClr val="bg1"/>
                </a:solidFill>
                <a:latin typeface="+mj-ea"/>
                <a:ea typeface="+mj-ea"/>
              </a:rPr>
              <a:t>01</a:t>
            </a:r>
            <a:endParaRPr lang="en-US" altLang="zh-CN" sz="4000" b="1">
              <a:solidFill>
                <a:schemeClr val="bg1"/>
              </a:solidFill>
              <a:latin typeface="+mj-ea"/>
              <a:ea typeface="+mj-ea"/>
            </a:endParaRPr>
          </a:p>
        </p:txBody>
      </p:sp>
      <p:sp>
        <p:nvSpPr>
          <p:cNvPr id="10" name="文本框 9"/>
          <p:cNvSpPr txBox="1"/>
          <p:nvPr userDrawn="1"/>
        </p:nvSpPr>
        <p:spPr>
          <a:xfrm>
            <a:off x="4916170" y="4150995"/>
            <a:ext cx="2428240" cy="1106805"/>
          </a:xfrm>
          <a:prstGeom prst="rect">
            <a:avLst/>
          </a:prstGeom>
          <a:noFill/>
        </p:spPr>
        <p:txBody>
          <a:bodyPr wrap="none" rtlCol="0">
            <a:spAutoFit/>
          </a:bodyPr>
          <a:p>
            <a:pPr algn="l">
              <a:lnSpc>
                <a:spcPct val="150000"/>
              </a:lnSpc>
            </a:pPr>
            <a:r>
              <a:rPr lang="zh-CN" altLang="en-US" sz="4400" b="1" dirty="0">
                <a:solidFill>
                  <a:srgbClr val="333464"/>
                </a:solidFill>
                <a:latin typeface="+mj-ea"/>
                <a:ea typeface="+mj-ea"/>
                <a:sym typeface="+mn-ea"/>
              </a:rPr>
              <a:t>项目背景</a:t>
            </a:r>
            <a:endParaRPr lang="zh-CN" altLang="en-US" sz="4400" b="1">
              <a:solidFill>
                <a:srgbClr val="333464"/>
              </a:solidFill>
              <a:latin typeface="+mj-ea"/>
              <a:ea typeface="+mj-ea"/>
            </a:endParaRPr>
          </a:p>
        </p:txBody>
      </p:sp>
      <p:grpSp>
        <p:nvGrpSpPr>
          <p:cNvPr id="15" name="组合 14"/>
          <p:cNvGrpSpPr/>
          <p:nvPr userDrawn="1"/>
        </p:nvGrpSpPr>
        <p:grpSpPr>
          <a:xfrm>
            <a:off x="2828290" y="527685"/>
            <a:ext cx="6211570" cy="2179320"/>
            <a:chOff x="4454" y="831"/>
            <a:chExt cx="9782" cy="3432"/>
          </a:xfrm>
        </p:grpSpPr>
        <p:pic>
          <p:nvPicPr>
            <p:cNvPr id="9" name="图片 8" descr="baise校徽"/>
            <p:cNvPicPr>
              <a:picLocks noChangeAspect="1"/>
            </p:cNvPicPr>
            <p:nvPr userDrawn="1"/>
          </p:nvPicPr>
          <p:blipFill>
            <a:blip r:embed="rId1"/>
            <a:stretch>
              <a:fillRect/>
            </a:stretch>
          </p:blipFill>
          <p:spPr>
            <a:xfrm>
              <a:off x="4454" y="831"/>
              <a:ext cx="3433" cy="3433"/>
            </a:xfrm>
            <a:prstGeom prst="rect">
              <a:avLst/>
            </a:prstGeom>
          </p:spPr>
        </p:pic>
        <p:pic>
          <p:nvPicPr>
            <p:cNvPr id="14" name="图片 13" descr="timg"/>
            <p:cNvPicPr>
              <a:picLocks noChangeAspect="1"/>
            </p:cNvPicPr>
            <p:nvPr userDrawn="1"/>
          </p:nvPicPr>
          <p:blipFill>
            <a:blip r:embed="rId2"/>
            <a:stretch>
              <a:fillRect/>
            </a:stretch>
          </p:blipFill>
          <p:spPr>
            <a:xfrm>
              <a:off x="5074" y="1230"/>
              <a:ext cx="9162" cy="2898"/>
            </a:xfrm>
            <a:prstGeom prst="rect">
              <a:avLst/>
            </a:prstGeom>
          </p:spPr>
        </p:pic>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504131" y="252859"/>
            <a:ext cx="8718351" cy="484285"/>
          </a:xfrm>
          <a:prstGeom prst="rect">
            <a:avLst/>
          </a:prstGeom>
          <a:gradFill>
            <a:gsLst>
              <a:gs pos="72000">
                <a:srgbClr val="333464"/>
              </a:gs>
              <a:gs pos="0">
                <a:schemeClr val="accent1">
                  <a:lumMod val="5000"/>
                  <a:lumOff val="95000"/>
                  <a:alpha val="0"/>
                </a:schemeClr>
              </a:gs>
              <a:gs pos="100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333464"/>
          </a:solidFill>
          <a:ln>
            <a:solidFill>
              <a:srgbClr val="33346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714082" y="310334"/>
            <a:ext cx="2974340"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charset="-122"/>
                <a:ea typeface="微软雅黑" panose="020B0503020204020204" charset="-122"/>
              </a:rPr>
              <a:t>PROJECT BACKGROUNDS</a:t>
            </a:r>
            <a:endParaRPr lang="en-US" altLang="zh-CN" dirty="0">
              <a:solidFill>
                <a:schemeClr val="bg1"/>
              </a:solidFill>
              <a:latin typeface="微软雅黑" panose="020B0503020204020204" charset="-122"/>
              <a:ea typeface="微软雅黑" panose="020B050302020402020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81" name="文本框 1780"/>
          <p:cNvSpPr txBox="1"/>
          <p:nvPr/>
        </p:nvSpPr>
        <p:spPr>
          <a:xfrm>
            <a:off x="6875145" y="3954145"/>
            <a:ext cx="2773045" cy="706755"/>
          </a:xfrm>
          <a:prstGeom prst="rect">
            <a:avLst/>
          </a:prstGeom>
          <a:noFill/>
        </p:spPr>
        <p:txBody>
          <a:bodyPr wrap="square" rtlCol="0">
            <a:spAutoFit/>
          </a:bodyPr>
          <a:lstStyle/>
          <a:p>
            <a:r>
              <a:rPr lang="zh-CN" altLang="en-US" sz="4000" dirty="0">
                <a:solidFill>
                  <a:schemeClr val="bg1"/>
                </a:solidFill>
              </a:rPr>
              <a:t>项目介绍</a:t>
            </a:r>
            <a:endParaRPr lang="zh-CN" altLang="en-US" sz="4000" dirty="0">
              <a:solidFill>
                <a:schemeClr val="bg1"/>
              </a:solidFill>
            </a:endParaRPr>
          </a:p>
        </p:txBody>
      </p:sp>
      <p:sp>
        <p:nvSpPr>
          <p:cNvPr id="1783" name="TextBox 18"/>
          <p:cNvSpPr txBox="1"/>
          <p:nvPr/>
        </p:nvSpPr>
        <p:spPr>
          <a:xfrm>
            <a:off x="7620952" y="4790268"/>
            <a:ext cx="2195513" cy="89154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charset="-122"/>
                <a:ea typeface="微软雅黑" panose="020B0503020204020204" charset="-122"/>
                <a:cs typeface="Levenim MT" panose="02010502060101010101" pitchFamily="2" charset="-79"/>
              </a:rPr>
              <a:t>标题数字等都可以通过点击和重新输入进行更改，顶部“开始”面板中可以对字体、字号、颜色</a:t>
            </a:r>
            <a:r>
              <a:rPr lang="zh-CN" altLang="en-US" sz="1000" dirty="0" smtClean="0">
                <a:solidFill>
                  <a:schemeClr val="bg1"/>
                </a:solidFill>
                <a:latin typeface="微软雅黑" panose="020B0503020204020204" charset="-122"/>
                <a:ea typeface="微软雅黑" panose="020B0503020204020204" charset="-122"/>
                <a:cs typeface="Levenim MT" panose="02010502060101010101" pitchFamily="2" charset="-79"/>
              </a:rPr>
              <a:t>、行距</a:t>
            </a:r>
            <a:r>
              <a:rPr lang="zh-CN" altLang="en-US" sz="1000" dirty="0">
                <a:solidFill>
                  <a:schemeClr val="bg1"/>
                </a:solidFill>
                <a:latin typeface="微软雅黑" panose="020B0503020204020204" charset="-122"/>
                <a:ea typeface="微软雅黑" panose="020B0503020204020204" charset="-122"/>
                <a:cs typeface="Levenim MT" panose="02010502060101010101" pitchFamily="2" charset="-79"/>
              </a:rPr>
              <a:t>等进行修改</a:t>
            </a:r>
            <a:r>
              <a:rPr lang="zh-CN" altLang="en-US" sz="1000" dirty="0" smtClean="0">
                <a:solidFill>
                  <a:schemeClr val="bg1"/>
                </a:solidFill>
                <a:latin typeface="微软雅黑" panose="020B0503020204020204" charset="-122"/>
                <a:ea typeface="微软雅黑" panose="020B0503020204020204" charset="-122"/>
                <a:cs typeface="Levenim MT" panose="02010502060101010101" pitchFamily="2" charset="-79"/>
              </a:rPr>
              <a:t>。</a:t>
            </a:r>
            <a:endParaRPr lang="zh-CN" altLang="en-US" sz="1000" dirty="0">
              <a:solidFill>
                <a:schemeClr val="bg1"/>
              </a:solidFill>
              <a:latin typeface="微软雅黑" panose="020B0503020204020204" charset="-122"/>
              <a:ea typeface="微软雅黑" panose="020B0503020204020204" charset="-122"/>
              <a:cs typeface="Levenim MT" panose="02010502060101010101" pitchFamily="2" charset="-79"/>
            </a:endParaRPr>
          </a:p>
        </p:txBody>
      </p:sp>
      <p:sp>
        <p:nvSpPr>
          <p:cNvPr id="2" name="矩形 1"/>
          <p:cNvSpPr/>
          <p:nvPr/>
        </p:nvSpPr>
        <p:spPr>
          <a:xfrm>
            <a:off x="997922" y="79074"/>
            <a:ext cx="1808480" cy="829945"/>
          </a:xfrm>
          <a:prstGeom prst="rect">
            <a:avLst/>
          </a:prstGeom>
        </p:spPr>
        <p:txBody>
          <a:bodyPr wrap="none">
            <a:spAutoFit/>
          </a:bodyPr>
          <a:lstStyle/>
          <a:p>
            <a:pPr>
              <a:lnSpc>
                <a:spcPct val="150000"/>
              </a:lnSpc>
            </a:pPr>
            <a:r>
              <a:rPr lang="zh-CN" altLang="en-US" sz="3200" dirty="0">
                <a:solidFill>
                  <a:srgbClr val="333464"/>
                </a:solidFill>
                <a:latin typeface="方正清刻本悦宋简体" panose="02000000000000000000" pitchFamily="2" charset="-122"/>
                <a:ea typeface="方正清刻本悦宋简体" panose="02000000000000000000" pitchFamily="2" charset="-122"/>
              </a:rPr>
              <a:t>项目背景</a:t>
            </a:r>
            <a:endParaRPr lang="zh-CN" altLang="en-US" sz="3200" dirty="0">
              <a:solidFill>
                <a:srgbClr val="333464"/>
              </a:solidFill>
              <a:latin typeface="方正清刻本悦宋简体" panose="02000000000000000000" pitchFamily="2" charset="-122"/>
              <a:ea typeface="方正清刻本悦宋简体" panose="02000000000000000000" pitchFamily="2" charset="-122"/>
            </a:endParaRPr>
          </a:p>
        </p:txBody>
      </p:sp>
      <p:sp>
        <p:nvSpPr>
          <p:cNvPr id="5" name="矩形 4"/>
          <p:cNvSpPr/>
          <p:nvPr/>
        </p:nvSpPr>
        <p:spPr>
          <a:xfrm>
            <a:off x="5311140" y="2686685"/>
            <a:ext cx="6529070" cy="3602355"/>
          </a:xfrm>
          <a:prstGeom prst="rect">
            <a:avLst/>
          </a:prstGeom>
          <a:solidFill>
            <a:srgbClr val="33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18"/>
          <p:cNvSpPr txBox="1"/>
          <p:nvPr/>
        </p:nvSpPr>
        <p:spPr>
          <a:xfrm>
            <a:off x="5709285" y="3362960"/>
            <a:ext cx="5732780" cy="2249170"/>
          </a:xfrm>
          <a:prstGeom prst="rect">
            <a:avLst/>
          </a:prstGeom>
          <a:noFill/>
        </p:spPr>
        <p:txBody>
          <a:bodyPr wrap="square" rtlCol="0">
            <a:spAutoFit/>
          </a:bodyPr>
          <a:p>
            <a:pPr algn="just" defTabSz="914400">
              <a:lnSpc>
                <a:spcPct val="130000"/>
              </a:lnSpc>
            </a:pPr>
            <a:r>
              <a:rPr lang="en-US" altLang="zh-CN" dirty="0">
                <a:solidFill>
                  <a:schemeClr val="bg1"/>
                </a:solidFill>
                <a:latin typeface="微软雅黑" panose="020B0503020204020204" charset="-122"/>
                <a:ea typeface="微软雅黑" panose="020B0503020204020204" charset="-122"/>
                <a:cs typeface="Levenim MT" panose="02010502060101010101" pitchFamily="2" charset="-79"/>
              </a:rPr>
              <a:t>       </a:t>
            </a:r>
            <a:r>
              <a:rPr lang="zh-CN" altLang="en-US" dirty="0">
                <a:solidFill>
                  <a:schemeClr val="bg1"/>
                </a:solidFill>
                <a:latin typeface="微软雅黑" panose="020B0503020204020204" charset="-122"/>
                <a:ea typeface="微软雅黑" panose="020B0503020204020204" charset="-122"/>
                <a:cs typeface="Levenim MT" panose="02010502060101010101" pitchFamily="2" charset="-79"/>
              </a:rPr>
              <a:t>据调查，中国每年浪费的粮食价值约有2000亿元人民币，而被倒掉的食物相当于2亿多人一年的口粮。而大学生是其中一大浪费群体。</a:t>
            </a:r>
            <a:endParaRPr lang="zh-CN" altLang="en-US" dirty="0">
              <a:solidFill>
                <a:schemeClr val="bg1"/>
              </a:solidFill>
              <a:latin typeface="微软雅黑" panose="020B0503020204020204" charset="-122"/>
              <a:ea typeface="微软雅黑" panose="020B0503020204020204" charset="-122"/>
              <a:cs typeface="Levenim MT" panose="02010502060101010101" pitchFamily="2" charset="-79"/>
            </a:endParaRPr>
          </a:p>
          <a:p>
            <a:pPr algn="just" defTabSz="914400">
              <a:lnSpc>
                <a:spcPct val="130000"/>
              </a:lnSpc>
            </a:pPr>
            <a:r>
              <a:rPr lang="en-US" altLang="zh-CN" dirty="0">
                <a:solidFill>
                  <a:schemeClr val="bg1"/>
                </a:solidFill>
                <a:latin typeface="微软雅黑" panose="020B0503020204020204" charset="-122"/>
                <a:ea typeface="微软雅黑" panose="020B0503020204020204" charset="-122"/>
                <a:cs typeface="Levenim MT" panose="02010502060101010101" pitchFamily="2" charset="-79"/>
                <a:sym typeface="+mn-ea"/>
              </a:rPr>
              <a:t>       </a:t>
            </a:r>
            <a:r>
              <a:rPr lang="zh-CN" altLang="en-US" dirty="0">
                <a:solidFill>
                  <a:schemeClr val="bg1"/>
                </a:solidFill>
                <a:latin typeface="微软雅黑" panose="020B0503020204020204" charset="-122"/>
                <a:ea typeface="微软雅黑" panose="020B0503020204020204" charset="-122"/>
                <a:cs typeface="Levenim MT" panose="02010502060101010101" pitchFamily="2" charset="-79"/>
              </a:rPr>
              <a:t>因此，我们有必要倡导“光盘行动”。我们由此研发出一款“汇食慧”的微信小程序，从各方面来帮助“光盘行动”的进行。</a:t>
            </a:r>
            <a:endParaRPr lang="zh-CN" altLang="en-US" dirty="0">
              <a:solidFill>
                <a:schemeClr val="bg1"/>
              </a:solidFill>
              <a:latin typeface="微软雅黑" panose="020B0503020204020204" charset="-122"/>
              <a:ea typeface="微软雅黑" panose="020B0503020204020204" charset="-122"/>
              <a:cs typeface="Levenim MT" panose="02010502060101010101" pitchFamily="2" charset="-79"/>
            </a:endParaRPr>
          </a:p>
        </p:txBody>
      </p:sp>
      <p:pic>
        <p:nvPicPr>
          <p:cNvPr id="3" name="图片 2" descr="timg (1)"/>
          <p:cNvPicPr>
            <a:picLocks noChangeAspect="1"/>
          </p:cNvPicPr>
          <p:nvPr/>
        </p:nvPicPr>
        <p:blipFill>
          <a:blip r:embed="rId1"/>
          <a:stretch>
            <a:fillRect/>
          </a:stretch>
        </p:blipFill>
        <p:spPr>
          <a:xfrm>
            <a:off x="651510" y="1478280"/>
            <a:ext cx="4659630" cy="310070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FF0E84-6670-4482-A1EE-73DB8AB352B3}" type="datetimeFigureOut">
              <a:rPr lang="zh-CN" altLang="en-US" smtClean="0"/>
            </a:fld>
            <a:endParaRPr lang="zh-CN" altLang="en-US"/>
          </a:p>
        </p:txBody>
      </p:sp>
      <p:sp>
        <p:nvSpPr>
          <p:cNvPr id="5" name="矩形 4"/>
          <p:cNvSpPr/>
          <p:nvPr userDrawn="1"/>
        </p:nvSpPr>
        <p:spPr>
          <a:xfrm>
            <a:off x="-11430" y="-17780"/>
            <a:ext cx="12204090" cy="3437890"/>
          </a:xfrm>
          <a:prstGeom prst="rect">
            <a:avLst/>
          </a:prstGeom>
          <a:solidFill>
            <a:srgbClr val="33346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六边形 5"/>
          <p:cNvSpPr/>
          <p:nvPr userDrawn="1"/>
        </p:nvSpPr>
        <p:spPr>
          <a:xfrm>
            <a:off x="5368925" y="2707640"/>
            <a:ext cx="1443355" cy="144335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userDrawn="1"/>
        </p:nvSpPr>
        <p:spPr>
          <a:xfrm>
            <a:off x="5535295" y="2787650"/>
            <a:ext cx="1122045" cy="1122045"/>
          </a:xfrm>
          <a:prstGeom prst="hexagon">
            <a:avLst/>
          </a:prstGeom>
          <a:solidFill>
            <a:srgbClr val="333464"/>
          </a:solidFill>
          <a:ln>
            <a:solidFill>
              <a:srgbClr val="333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userDrawn="1"/>
        </p:nvSpPr>
        <p:spPr>
          <a:xfrm>
            <a:off x="5767070" y="2995295"/>
            <a:ext cx="727075" cy="706755"/>
          </a:xfrm>
          <a:prstGeom prst="rect">
            <a:avLst/>
          </a:prstGeom>
          <a:noFill/>
        </p:spPr>
        <p:txBody>
          <a:bodyPr wrap="square" rtlCol="0">
            <a:spAutoFit/>
          </a:bodyPr>
          <a:p>
            <a:r>
              <a:rPr lang="en-US" altLang="zh-CN" sz="4000" b="1">
                <a:solidFill>
                  <a:schemeClr val="bg1"/>
                </a:solidFill>
                <a:latin typeface="+mj-ea"/>
                <a:ea typeface="+mj-ea"/>
              </a:rPr>
              <a:t>02</a:t>
            </a:r>
            <a:endParaRPr lang="en-US" altLang="zh-CN" sz="4000" b="1">
              <a:solidFill>
                <a:schemeClr val="bg1"/>
              </a:solidFill>
              <a:latin typeface="+mj-ea"/>
              <a:ea typeface="+mj-ea"/>
            </a:endParaRPr>
          </a:p>
        </p:txBody>
      </p:sp>
      <p:sp>
        <p:nvSpPr>
          <p:cNvPr id="10" name="文本框 9"/>
          <p:cNvSpPr txBox="1"/>
          <p:nvPr userDrawn="1"/>
        </p:nvSpPr>
        <p:spPr>
          <a:xfrm>
            <a:off x="4876165" y="4150995"/>
            <a:ext cx="2428240" cy="1106805"/>
          </a:xfrm>
          <a:prstGeom prst="rect">
            <a:avLst/>
          </a:prstGeom>
          <a:noFill/>
        </p:spPr>
        <p:txBody>
          <a:bodyPr wrap="none" rtlCol="0">
            <a:spAutoFit/>
          </a:bodyPr>
          <a:p>
            <a:pPr algn="l">
              <a:lnSpc>
                <a:spcPct val="150000"/>
              </a:lnSpc>
            </a:pPr>
            <a:r>
              <a:rPr lang="en-US" altLang="zh-CN" sz="4400" b="1" dirty="0">
                <a:solidFill>
                  <a:srgbClr val="333464"/>
                </a:solidFill>
                <a:latin typeface="+mj-ea"/>
                <a:ea typeface="+mj-ea"/>
                <a:sym typeface="+mn-ea"/>
              </a:rPr>
              <a:t>市场</a:t>
            </a:r>
            <a:r>
              <a:rPr lang="zh-CN" altLang="en-US" sz="4400" b="1" dirty="0">
                <a:solidFill>
                  <a:srgbClr val="333464"/>
                </a:solidFill>
                <a:latin typeface="+mj-ea"/>
                <a:ea typeface="+mj-ea"/>
                <a:sym typeface="+mn-ea"/>
              </a:rPr>
              <a:t>分析</a:t>
            </a:r>
            <a:endParaRPr lang="zh-CN" altLang="en-US" sz="4400" b="1" dirty="0">
              <a:solidFill>
                <a:srgbClr val="333464"/>
              </a:solidFill>
              <a:latin typeface="+mj-ea"/>
              <a:ea typeface="+mj-ea"/>
              <a:sym typeface="+mn-ea"/>
            </a:endParaRPr>
          </a:p>
        </p:txBody>
      </p:sp>
      <p:grpSp>
        <p:nvGrpSpPr>
          <p:cNvPr id="15" name="组合 14"/>
          <p:cNvGrpSpPr/>
          <p:nvPr userDrawn="1"/>
        </p:nvGrpSpPr>
        <p:grpSpPr>
          <a:xfrm>
            <a:off x="2828290" y="527685"/>
            <a:ext cx="6211570" cy="2179320"/>
            <a:chOff x="4454" y="831"/>
            <a:chExt cx="9782" cy="3432"/>
          </a:xfrm>
        </p:grpSpPr>
        <p:pic>
          <p:nvPicPr>
            <p:cNvPr id="9" name="图片 8" descr="baise校徽"/>
            <p:cNvPicPr>
              <a:picLocks noChangeAspect="1"/>
            </p:cNvPicPr>
            <p:nvPr userDrawn="1"/>
          </p:nvPicPr>
          <p:blipFill>
            <a:blip r:embed="rId1"/>
            <a:stretch>
              <a:fillRect/>
            </a:stretch>
          </p:blipFill>
          <p:spPr>
            <a:xfrm>
              <a:off x="4454" y="831"/>
              <a:ext cx="3433" cy="3433"/>
            </a:xfrm>
            <a:prstGeom prst="rect">
              <a:avLst/>
            </a:prstGeom>
          </p:spPr>
        </p:pic>
        <p:pic>
          <p:nvPicPr>
            <p:cNvPr id="14" name="图片 13" descr="timg"/>
            <p:cNvPicPr>
              <a:picLocks noChangeAspect="1"/>
            </p:cNvPicPr>
            <p:nvPr userDrawn="1"/>
          </p:nvPicPr>
          <p:blipFill>
            <a:blip r:embed="rId2"/>
            <a:stretch>
              <a:fillRect/>
            </a:stretch>
          </p:blipFill>
          <p:spPr>
            <a:xfrm>
              <a:off x="5074" y="1230"/>
              <a:ext cx="9162" cy="2898"/>
            </a:xfrm>
            <a:prstGeom prst="rect">
              <a:avLst/>
            </a:prstGeom>
          </p:spPr>
        </p:pic>
      </p:gr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rgbClr val="86BCCE">
                  <a:alpha val="100000"/>
                </a:srgbClr>
              </a:gs>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473450" y="311150"/>
            <a:ext cx="2875915" cy="367030"/>
          </a:xfrm>
          <a:prstGeom prst="rect">
            <a:avLst/>
          </a:prstGeom>
        </p:spPr>
        <p:txBody>
          <a:bodyPr wrap="square" lIns="91436" tIns="45718" rIns="91436" bIns="45718">
            <a:spAutoFit/>
          </a:bodyPr>
          <a:lstStyle/>
          <a:p>
            <a:pPr algn="l"/>
            <a:r>
              <a:rPr lang="en-US" altLang="zh-CN" dirty="0">
                <a:solidFill>
                  <a:schemeClr val="bg1"/>
                </a:solidFill>
                <a:latin typeface="微软雅黑" panose="020B0503020204020204" charset="-122"/>
                <a:ea typeface="微软雅黑" panose="020B0503020204020204" charset="-122"/>
              </a:rPr>
              <a:t>MARKET ANALYSIS</a:t>
            </a:r>
            <a:endParaRPr lang="en-US" altLang="zh-CN" dirty="0">
              <a:solidFill>
                <a:schemeClr val="bg1"/>
              </a:solidFill>
              <a:latin typeface="微软雅黑" panose="020B0503020204020204" charset="-122"/>
              <a:ea typeface="微软雅黑" panose="020B050302020402020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785477" y="79946"/>
            <a:ext cx="2011680" cy="829945"/>
          </a:xfrm>
          <a:prstGeom prst="rect">
            <a:avLst/>
          </a:prstGeom>
        </p:spPr>
        <p:txBody>
          <a:bodyPr wrap="none">
            <a:spAutoFit/>
          </a:bodyPr>
          <a:lstStyle/>
          <a:p>
            <a:pPr>
              <a:lnSpc>
                <a:spcPct val="150000"/>
              </a:lnSpc>
            </a:pPr>
            <a:r>
              <a:rPr lang="en-US" altLang="zh-CN" sz="3200" dirty="0" smtClean="0">
                <a:solidFill>
                  <a:srgbClr val="157E9F"/>
                </a:solidFill>
                <a:latin typeface="方正清刻本悦宋简体" panose="02000000000000000000" pitchFamily="2" charset="-122"/>
                <a:ea typeface="方正清刻本悦宋简体" panose="02000000000000000000" pitchFamily="2" charset="-122"/>
              </a:rPr>
              <a:t> </a:t>
            </a:r>
            <a:r>
              <a:rPr lang="zh-CN" altLang="en-US" sz="3200" dirty="0" smtClean="0">
                <a:solidFill>
                  <a:srgbClr val="333464"/>
                </a:solidFill>
                <a:latin typeface="方正清刻本悦宋简体" panose="02000000000000000000" pitchFamily="2" charset="-122"/>
                <a:ea typeface="方正清刻本悦宋简体" panose="02000000000000000000" pitchFamily="2" charset="-122"/>
              </a:rPr>
              <a:t>市场分析</a:t>
            </a:r>
            <a:endParaRPr lang="zh-CN" altLang="en-US" sz="3200" dirty="0" smtClean="0">
              <a:solidFill>
                <a:srgbClr val="333464"/>
              </a:solidFill>
              <a:latin typeface="方正清刻本悦宋简体" panose="02000000000000000000" pitchFamily="2" charset="-122"/>
              <a:ea typeface="方正清刻本悦宋简体" panose="02000000000000000000" pitchFamily="2" charset="-122"/>
            </a:endParaRPr>
          </a:p>
        </p:txBody>
      </p:sp>
      <p:sp>
        <p:nvSpPr>
          <p:cNvPr id="1774" name="圆角矩形 19"/>
          <p:cNvSpPr/>
          <p:nvPr/>
        </p:nvSpPr>
        <p:spPr>
          <a:xfrm>
            <a:off x="4795520" y="2543810"/>
            <a:ext cx="2040890" cy="2019935"/>
          </a:xfrm>
          <a:prstGeom prst="ellipse">
            <a:avLst/>
          </a:prstGeom>
          <a:solidFill>
            <a:srgbClr val="333464">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charset="-122"/>
              <a:ea typeface="微软雅黑" panose="020B0503020204020204" charset="-122"/>
            </a:endParaRPr>
          </a:p>
        </p:txBody>
      </p:sp>
      <p:grpSp>
        <p:nvGrpSpPr>
          <p:cNvPr id="1775" name="组合 1774"/>
          <p:cNvGrpSpPr/>
          <p:nvPr/>
        </p:nvGrpSpPr>
        <p:grpSpPr>
          <a:xfrm>
            <a:off x="5003800" y="2292985"/>
            <a:ext cx="2184400" cy="2271395"/>
            <a:chOff x="4721608" y="1835707"/>
            <a:chExt cx="1879634" cy="1954931"/>
          </a:xfrm>
          <a:solidFill>
            <a:srgbClr val="333464">
              <a:alpha val="39000"/>
            </a:srgbClr>
          </a:solidFill>
        </p:grpSpPr>
        <p:sp>
          <p:nvSpPr>
            <p:cNvPr id="1776"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charset="-122"/>
                <a:ea typeface="微软雅黑" panose="020B0503020204020204" charset="-122"/>
              </a:endParaRPr>
            </a:p>
          </p:txBody>
        </p:sp>
        <p:sp>
          <p:nvSpPr>
            <p:cNvPr id="1777"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charset="-122"/>
                <a:ea typeface="微软雅黑" panose="020B0503020204020204" charset="-122"/>
              </a:endParaRPr>
            </a:p>
          </p:txBody>
        </p:sp>
      </p:grpSp>
      <p:sp>
        <p:nvSpPr>
          <p:cNvPr id="1778" name="矩形 1777"/>
          <p:cNvSpPr/>
          <p:nvPr/>
        </p:nvSpPr>
        <p:spPr>
          <a:xfrm>
            <a:off x="5334000" y="2622550"/>
            <a:ext cx="1379855" cy="1690370"/>
          </a:xfrm>
          <a:prstGeom prst="rect">
            <a:avLst/>
          </a:prstGeom>
        </p:spPr>
        <p:txBody>
          <a:bodyPr wrap="square" lIns="91438" tIns="45719" rIns="91438" bIns="45719">
            <a:spAutoFit/>
          </a:bodyPr>
          <a:lstStyle/>
          <a:p>
            <a:pPr algn="ctr">
              <a:lnSpc>
                <a:spcPct val="130000"/>
              </a:lnSpc>
            </a:pPr>
            <a:r>
              <a:rPr lang="zh-CN" altLang="en-US" sz="4000" dirty="0" smtClean="0">
                <a:solidFill>
                  <a:schemeClr val="bg1"/>
                </a:solidFill>
                <a:latin typeface="方正清刻本悦宋简体" panose="02000000000000000000" pitchFamily="2" charset="-122"/>
                <a:ea typeface="方正清刻本悦宋简体" panose="02000000000000000000" pitchFamily="2" charset="-122"/>
              </a:rPr>
              <a:t>整体分析</a:t>
            </a:r>
            <a:endParaRPr lang="en-US" altLang="zh-CN" sz="40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779" name="圆角矩形 1778"/>
          <p:cNvSpPr/>
          <p:nvPr/>
        </p:nvSpPr>
        <p:spPr>
          <a:xfrm rot="10800000" flipV="1">
            <a:off x="836339" y="1502514"/>
            <a:ext cx="272237" cy="276076"/>
          </a:xfrm>
          <a:prstGeom prst="roundRect">
            <a:avLst>
              <a:gd name="adj" fmla="val 5039"/>
            </a:avLst>
          </a:prstGeom>
          <a:solidFill>
            <a:srgbClr val="33346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charset="-122"/>
              <a:ea typeface="微软雅黑" panose="020B0503020204020204" charset="-122"/>
            </a:endParaRPr>
          </a:p>
        </p:txBody>
      </p:sp>
      <p:sp>
        <p:nvSpPr>
          <p:cNvPr id="1780" name="文本框 1779"/>
          <p:cNvSpPr txBox="1"/>
          <p:nvPr/>
        </p:nvSpPr>
        <p:spPr>
          <a:xfrm>
            <a:off x="1265149" y="1416202"/>
            <a:ext cx="2942590" cy="449580"/>
          </a:xfrm>
          <a:prstGeom prst="rect">
            <a:avLst/>
          </a:prstGeom>
          <a:noFill/>
        </p:spPr>
        <p:txBody>
          <a:bodyPr wrap="none" lIns="91438" tIns="45719" rIns="91438" bIns="45719" rtlCol="0">
            <a:spAutoFit/>
          </a:bodyPr>
          <a:lstStyle/>
          <a:p>
            <a:pPr algn="l">
              <a:lnSpc>
                <a:spcPct val="130000"/>
              </a:lnSpc>
            </a:pPr>
            <a:r>
              <a:rPr lang="en-US" altLang="zh-CN" dirty="0" smtClean="0">
                <a:solidFill>
                  <a:schemeClr val="tx2"/>
                </a:solidFill>
                <a:latin typeface="微软雅黑" panose="020B0503020204020204" charset="-122"/>
                <a:ea typeface="微软雅黑" panose="020B0503020204020204" charset="-122"/>
              </a:rPr>
              <a:t>政治环境(Political System) </a:t>
            </a:r>
            <a:endParaRPr lang="zh-CN" altLang="en-US" dirty="0">
              <a:solidFill>
                <a:schemeClr val="tx2"/>
              </a:solidFill>
              <a:latin typeface="微软雅黑" panose="020B0503020204020204" charset="-122"/>
              <a:ea typeface="微软雅黑" panose="020B0503020204020204" charset="-122"/>
            </a:endParaRPr>
          </a:p>
        </p:txBody>
      </p:sp>
      <p:cxnSp>
        <p:nvCxnSpPr>
          <p:cNvPr id="1781" name="直接连接符 1780"/>
          <p:cNvCxnSpPr/>
          <p:nvPr/>
        </p:nvCxnSpPr>
        <p:spPr>
          <a:xfrm flipV="1">
            <a:off x="1323340" y="1769745"/>
            <a:ext cx="2649220" cy="889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82" name="矩形 1781"/>
          <p:cNvSpPr/>
          <p:nvPr/>
        </p:nvSpPr>
        <p:spPr>
          <a:xfrm>
            <a:off x="218440" y="1822450"/>
            <a:ext cx="4577715" cy="1290320"/>
          </a:xfrm>
          <a:prstGeom prst="rect">
            <a:avLst/>
          </a:prstGeom>
        </p:spPr>
        <p:txBody>
          <a:bodyPr wrap="square" lIns="91438" tIns="45719" rIns="91438" bIns="45719">
            <a:spAutoFit/>
          </a:bodyPr>
          <a:lstStyle/>
          <a:p>
            <a:pPr>
              <a:lnSpc>
                <a:spcPct val="130000"/>
              </a:lnSpc>
            </a:pPr>
            <a:r>
              <a:rPr lang="en-US" altLang="zh-CN" sz="1500" dirty="0">
                <a:solidFill>
                  <a:schemeClr val="bg2">
                    <a:lumMod val="50000"/>
                  </a:schemeClr>
                </a:solidFill>
                <a:latin typeface="微软雅黑" panose="020B0503020204020204" charset="-122"/>
                <a:ea typeface="微软雅黑" panose="020B0503020204020204" charset="-122"/>
              </a:rPr>
              <a:t>    </a:t>
            </a:r>
            <a:r>
              <a:rPr lang="zh-CN" altLang="en-US" sz="1500" dirty="0">
                <a:solidFill>
                  <a:schemeClr val="bg2">
                    <a:lumMod val="50000"/>
                  </a:schemeClr>
                </a:solidFill>
                <a:latin typeface="微软雅黑" panose="020B0503020204020204" charset="-122"/>
                <a:ea typeface="微软雅黑" panose="020B0503020204020204" charset="-122"/>
              </a:rPr>
              <a:t>商务部、中央文明办联合发出通知，推动餐饮行业厉行勤俭节约，反对铺张浪费。人民网记者在多地走访发现，各地餐饮业联合倡议绿色餐饮，“光盘行动”在各地得到落实。</a:t>
            </a:r>
            <a:endParaRPr lang="zh-CN" altLang="en-US" sz="1500" dirty="0">
              <a:solidFill>
                <a:schemeClr val="bg2">
                  <a:lumMod val="50000"/>
                </a:schemeClr>
              </a:solidFill>
              <a:latin typeface="微软雅黑" panose="020B0503020204020204" charset="-122"/>
              <a:ea typeface="微软雅黑" panose="020B0503020204020204" charset="-122"/>
            </a:endParaRPr>
          </a:p>
        </p:txBody>
      </p:sp>
      <p:sp>
        <p:nvSpPr>
          <p:cNvPr id="1783" name="圆角矩形 1782"/>
          <p:cNvSpPr/>
          <p:nvPr/>
        </p:nvSpPr>
        <p:spPr>
          <a:xfrm rot="10800000" flipV="1">
            <a:off x="762677" y="3865537"/>
            <a:ext cx="272237" cy="276076"/>
          </a:xfrm>
          <a:prstGeom prst="roundRect">
            <a:avLst>
              <a:gd name="adj" fmla="val 5039"/>
            </a:avLst>
          </a:prstGeom>
          <a:solidFill>
            <a:srgbClr val="33346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charset="-122"/>
              <a:ea typeface="微软雅黑" panose="020B0503020204020204" charset="-122"/>
            </a:endParaRPr>
          </a:p>
        </p:txBody>
      </p:sp>
      <p:sp>
        <p:nvSpPr>
          <p:cNvPr id="1784" name="文本框 1783"/>
          <p:cNvSpPr txBox="1"/>
          <p:nvPr/>
        </p:nvSpPr>
        <p:spPr>
          <a:xfrm>
            <a:off x="1187041" y="3793195"/>
            <a:ext cx="2310765" cy="449580"/>
          </a:xfrm>
          <a:prstGeom prst="rect">
            <a:avLst/>
          </a:prstGeom>
          <a:noFill/>
        </p:spPr>
        <p:txBody>
          <a:bodyPr wrap="none" lIns="91438" tIns="45719" rIns="91438" bIns="45719" rtlCol="0">
            <a:spAutoFit/>
          </a:bodyPr>
          <a:lstStyle/>
          <a:p>
            <a:pPr algn="l">
              <a:lnSpc>
                <a:spcPct val="130000"/>
              </a:lnSpc>
            </a:pPr>
            <a:r>
              <a:rPr lang="en-US" altLang="zh-CN" dirty="0" smtClean="0">
                <a:solidFill>
                  <a:schemeClr val="tx2"/>
                </a:solidFill>
                <a:latin typeface="微软雅黑" panose="020B0503020204020204" charset="-122"/>
                <a:ea typeface="微软雅黑" panose="020B0503020204020204" charset="-122"/>
              </a:rPr>
              <a:t>经济环境(Economic) </a:t>
            </a:r>
            <a:endParaRPr lang="zh-CN" altLang="en-US" dirty="0">
              <a:solidFill>
                <a:schemeClr val="tx2"/>
              </a:solidFill>
              <a:latin typeface="微软雅黑" panose="020B0503020204020204" charset="-122"/>
              <a:ea typeface="微软雅黑" panose="020B0503020204020204" charset="-122"/>
            </a:endParaRPr>
          </a:p>
        </p:txBody>
      </p:sp>
      <p:cxnSp>
        <p:nvCxnSpPr>
          <p:cNvPr id="1785" name="直接连接符 1784"/>
          <p:cNvCxnSpPr/>
          <p:nvPr/>
        </p:nvCxnSpPr>
        <p:spPr>
          <a:xfrm>
            <a:off x="1275412" y="416192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86" name="矩形 1785"/>
          <p:cNvSpPr/>
          <p:nvPr/>
        </p:nvSpPr>
        <p:spPr>
          <a:xfrm>
            <a:off x="218440" y="4239895"/>
            <a:ext cx="5274310" cy="2070100"/>
          </a:xfrm>
          <a:prstGeom prst="rect">
            <a:avLst/>
          </a:prstGeom>
        </p:spPr>
        <p:txBody>
          <a:bodyPr wrap="square" lIns="91438" tIns="45719" rIns="91438" bIns="45719">
            <a:spAutoFit/>
          </a:bodyPr>
          <a:lstStyle/>
          <a:p>
            <a:pPr>
              <a:lnSpc>
                <a:spcPct val="130000"/>
              </a:lnSpc>
            </a:pPr>
            <a:r>
              <a:rPr lang="en-US" altLang="zh-CN" sz="1500" dirty="0">
                <a:solidFill>
                  <a:schemeClr val="bg2">
                    <a:lumMod val="50000"/>
                  </a:schemeClr>
                </a:solidFill>
                <a:latin typeface="微软雅黑" panose="020B0503020204020204" charset="-122"/>
                <a:ea typeface="微软雅黑" panose="020B0503020204020204" charset="-122"/>
              </a:rPr>
              <a:t>    中国人每年浪费的粮食价值:2000 亿元</a:t>
            </a:r>
            <a:r>
              <a:rPr lang="zh-CN" altLang="en-US" sz="1500" dirty="0">
                <a:solidFill>
                  <a:schemeClr val="bg2">
                    <a:lumMod val="50000"/>
                  </a:schemeClr>
                </a:solidFill>
                <a:latin typeface="微软雅黑" panose="020B0503020204020204" charset="-122"/>
                <a:ea typeface="微软雅黑" panose="020B0503020204020204" charset="-122"/>
              </a:rPr>
              <a:t>。</a:t>
            </a:r>
            <a:endParaRPr lang="zh-CN" altLang="en-US" sz="1500" dirty="0">
              <a:solidFill>
                <a:schemeClr val="bg2">
                  <a:lumMod val="50000"/>
                </a:schemeClr>
              </a:solidFill>
              <a:latin typeface="微软雅黑" panose="020B0503020204020204" charset="-122"/>
              <a:ea typeface="微软雅黑" panose="020B0503020204020204" charset="-122"/>
            </a:endParaRPr>
          </a:p>
          <a:p>
            <a:pPr>
              <a:lnSpc>
                <a:spcPct val="130000"/>
              </a:lnSpc>
            </a:pPr>
            <a:r>
              <a:rPr lang="zh-CN" altLang="en-US" sz="1500" dirty="0">
                <a:solidFill>
                  <a:schemeClr val="bg2">
                    <a:lumMod val="50000"/>
                  </a:schemeClr>
                </a:solidFill>
                <a:latin typeface="微软雅黑" panose="020B0503020204020204" charset="-122"/>
                <a:ea typeface="微软雅黑" panose="020B0503020204020204" charset="-122"/>
              </a:rPr>
              <a:t>    </a:t>
            </a:r>
            <a:r>
              <a:rPr lang="en-US" altLang="zh-CN" sz="1500" dirty="0">
                <a:solidFill>
                  <a:schemeClr val="bg2">
                    <a:lumMod val="50000"/>
                  </a:schemeClr>
                </a:solidFill>
                <a:latin typeface="微软雅黑" panose="020B0503020204020204" charset="-122"/>
                <a:ea typeface="微软雅黑" panose="020B0503020204020204" charset="-122"/>
              </a:rPr>
              <a:t>有统计数据显示，中国人每年在餐桌上浪费的粮食价值高达 2000亿元，被倒掉的食物相当于 2 亿多人一年的口粮。据一项针大学餐后剩菜剩饭情况的调查表明，倒掉的饭菜总量约为学生购买饭菜总量的三分之一。</a:t>
            </a:r>
            <a:endParaRPr lang="en-US" altLang="zh-CN" sz="1500" dirty="0">
              <a:solidFill>
                <a:schemeClr val="bg2">
                  <a:lumMod val="50000"/>
                </a:schemeClr>
              </a:solidFill>
              <a:latin typeface="微软雅黑" panose="020B0503020204020204" charset="-122"/>
              <a:ea typeface="微软雅黑" panose="020B0503020204020204" charset="-122"/>
            </a:endParaRPr>
          </a:p>
          <a:p>
            <a:pPr>
              <a:lnSpc>
                <a:spcPct val="130000"/>
              </a:lnSpc>
            </a:pPr>
            <a:endParaRPr lang="en-US" altLang="zh-CN" sz="1500" dirty="0">
              <a:solidFill>
                <a:schemeClr val="bg2">
                  <a:lumMod val="50000"/>
                </a:schemeClr>
              </a:solidFill>
              <a:latin typeface="微软雅黑" panose="020B0503020204020204" charset="-122"/>
              <a:ea typeface="微软雅黑" panose="020B0503020204020204" charset="-122"/>
            </a:endParaRPr>
          </a:p>
          <a:p>
            <a:pPr>
              <a:lnSpc>
                <a:spcPct val="130000"/>
              </a:lnSpc>
            </a:pPr>
            <a:endParaRPr lang="zh-CN" altLang="en-US" sz="900" dirty="0">
              <a:solidFill>
                <a:schemeClr val="bg2">
                  <a:lumMod val="50000"/>
                </a:schemeClr>
              </a:solidFill>
              <a:latin typeface="微软雅黑" panose="020B0503020204020204" charset="-122"/>
              <a:ea typeface="微软雅黑" panose="020B0503020204020204" charset="-122"/>
            </a:endParaRPr>
          </a:p>
        </p:txBody>
      </p:sp>
      <p:sp>
        <p:nvSpPr>
          <p:cNvPr id="1787" name="圆角矩形 1786"/>
          <p:cNvSpPr/>
          <p:nvPr/>
        </p:nvSpPr>
        <p:spPr>
          <a:xfrm rot="10800000" flipV="1">
            <a:off x="11047090" y="1469817"/>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charset="-122"/>
              <a:ea typeface="微软雅黑" panose="020B0503020204020204" charset="-122"/>
            </a:endParaRPr>
          </a:p>
        </p:txBody>
      </p:sp>
      <p:sp>
        <p:nvSpPr>
          <p:cNvPr id="1788" name="文本框 1787"/>
          <p:cNvSpPr txBox="1"/>
          <p:nvPr/>
        </p:nvSpPr>
        <p:spPr>
          <a:xfrm>
            <a:off x="8602973" y="1320317"/>
            <a:ext cx="2346325" cy="449580"/>
          </a:xfrm>
          <a:prstGeom prst="rect">
            <a:avLst/>
          </a:prstGeom>
          <a:noFill/>
        </p:spPr>
        <p:txBody>
          <a:bodyPr wrap="none" lIns="91438" tIns="45719" rIns="91438" bIns="45719" rtlCol="0">
            <a:spAutoFit/>
          </a:bodyPr>
          <a:lstStyle/>
          <a:p>
            <a:pPr algn="l">
              <a:lnSpc>
                <a:spcPct val="130000"/>
              </a:lnSpc>
            </a:pPr>
            <a:r>
              <a:rPr lang="en-US" altLang="zh-CN" dirty="0" smtClean="0">
                <a:solidFill>
                  <a:schemeClr val="tx2"/>
                </a:solidFill>
                <a:latin typeface="微软雅黑" panose="020B0503020204020204" charset="-122"/>
                <a:ea typeface="微软雅黑" panose="020B0503020204020204" charset="-122"/>
              </a:rPr>
              <a:t>社会文化环境(Social) </a:t>
            </a:r>
            <a:endParaRPr lang="zh-CN" altLang="en-US" dirty="0">
              <a:solidFill>
                <a:schemeClr val="tx2"/>
              </a:solidFill>
              <a:latin typeface="微软雅黑" panose="020B0503020204020204" charset="-122"/>
              <a:ea typeface="微软雅黑" panose="020B0503020204020204" charset="-122"/>
            </a:endParaRPr>
          </a:p>
        </p:txBody>
      </p:sp>
      <p:cxnSp>
        <p:nvCxnSpPr>
          <p:cNvPr id="1789" name="直接连接符 1788"/>
          <p:cNvCxnSpPr/>
          <p:nvPr/>
        </p:nvCxnSpPr>
        <p:spPr>
          <a:xfrm>
            <a:off x="8625486" y="175508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90" name="矩形 1789"/>
          <p:cNvSpPr/>
          <p:nvPr/>
        </p:nvSpPr>
        <p:spPr>
          <a:xfrm>
            <a:off x="7160260" y="1746250"/>
            <a:ext cx="4399280" cy="1590040"/>
          </a:xfrm>
          <a:prstGeom prst="rect">
            <a:avLst/>
          </a:prstGeom>
        </p:spPr>
        <p:txBody>
          <a:bodyPr wrap="square" lIns="91438" tIns="45719" rIns="91438" bIns="45719">
            <a:spAutoFit/>
          </a:bodyPr>
          <a:lstStyle/>
          <a:p>
            <a:pPr>
              <a:lnSpc>
                <a:spcPct val="130000"/>
              </a:lnSpc>
            </a:pPr>
            <a:r>
              <a:rPr lang="en-US" altLang="zh-CN" sz="1500" dirty="0">
                <a:solidFill>
                  <a:schemeClr val="bg2">
                    <a:lumMod val="50000"/>
                  </a:schemeClr>
                </a:solidFill>
                <a:latin typeface="微软雅黑" panose="020B0503020204020204" charset="-122"/>
                <a:ea typeface="微软雅黑" panose="020B0503020204020204" charset="-122"/>
              </a:rPr>
              <a:t>    光盘行动的宗旨：餐厅不多点、 食堂不多打、厨房不多做。养成生活中珍惜粮食、厉行节约反对浪费的习惯。在餐厅按需点菜，</a:t>
            </a:r>
            <a:r>
              <a:rPr lang="zh-CN" altLang="en-US" sz="1500" dirty="0">
                <a:solidFill>
                  <a:schemeClr val="bg2">
                    <a:lumMod val="50000"/>
                  </a:schemeClr>
                </a:solidFill>
                <a:latin typeface="微软雅黑" panose="020B0503020204020204" charset="-122"/>
                <a:ea typeface="微软雅黑" panose="020B0503020204020204" charset="-122"/>
              </a:rPr>
              <a:t>打包剩菜，</a:t>
            </a:r>
            <a:r>
              <a:rPr lang="en-US" altLang="zh-CN" sz="1500" dirty="0">
                <a:solidFill>
                  <a:schemeClr val="bg2">
                    <a:lumMod val="50000"/>
                  </a:schemeClr>
                </a:solidFill>
                <a:latin typeface="微软雅黑" panose="020B0503020204020204" charset="-122"/>
                <a:ea typeface="微软雅黑" panose="020B0503020204020204" charset="-122"/>
              </a:rPr>
              <a:t>在家按需做饭。时至今日，珍惜粮食，节约粮食仍是需要遵守的古老美德之一。</a:t>
            </a:r>
            <a:endParaRPr lang="en-US" altLang="zh-CN" sz="1500" dirty="0">
              <a:solidFill>
                <a:schemeClr val="bg2">
                  <a:lumMod val="50000"/>
                </a:schemeClr>
              </a:solidFill>
              <a:latin typeface="微软雅黑" panose="020B0503020204020204" charset="-122"/>
              <a:ea typeface="微软雅黑" panose="020B0503020204020204" charset="-122"/>
            </a:endParaRPr>
          </a:p>
        </p:txBody>
      </p:sp>
      <p:sp>
        <p:nvSpPr>
          <p:cNvPr id="1791" name="圆角矩形 1790"/>
          <p:cNvSpPr/>
          <p:nvPr/>
        </p:nvSpPr>
        <p:spPr>
          <a:xfrm rot="10800000" flipV="1">
            <a:off x="10833094" y="4059534"/>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charset="-122"/>
              <a:ea typeface="微软雅黑" panose="020B0503020204020204" charset="-122"/>
            </a:endParaRPr>
          </a:p>
        </p:txBody>
      </p:sp>
      <p:sp>
        <p:nvSpPr>
          <p:cNvPr id="1792" name="文本框 1791"/>
          <p:cNvSpPr txBox="1"/>
          <p:nvPr/>
        </p:nvSpPr>
        <p:spPr>
          <a:xfrm>
            <a:off x="8121188" y="3931625"/>
            <a:ext cx="2808605" cy="449580"/>
          </a:xfrm>
          <a:prstGeom prst="rect">
            <a:avLst/>
          </a:prstGeom>
          <a:noFill/>
        </p:spPr>
        <p:txBody>
          <a:bodyPr wrap="none" lIns="91438" tIns="45719" rIns="91438" bIns="45719" rtlCol="0">
            <a:spAutoFit/>
          </a:bodyPr>
          <a:lstStyle/>
          <a:p>
            <a:pPr algn="l">
              <a:lnSpc>
                <a:spcPct val="130000"/>
              </a:lnSpc>
            </a:pPr>
            <a:r>
              <a:rPr lang="en-US" altLang="zh-CN" dirty="0" smtClean="0">
                <a:solidFill>
                  <a:schemeClr val="tx2"/>
                </a:solidFill>
                <a:latin typeface="微软雅黑" panose="020B0503020204020204" charset="-122"/>
                <a:ea typeface="微软雅黑" panose="020B0503020204020204" charset="-122"/>
              </a:rPr>
              <a:t>技术环境(Technological) </a:t>
            </a:r>
            <a:endParaRPr lang="en-US" altLang="zh-CN" dirty="0" smtClean="0">
              <a:solidFill>
                <a:schemeClr val="tx2"/>
              </a:solidFill>
              <a:latin typeface="微软雅黑" panose="020B0503020204020204" charset="-122"/>
              <a:ea typeface="微软雅黑" panose="020B0503020204020204" charset="-122"/>
            </a:endParaRPr>
          </a:p>
        </p:txBody>
      </p:sp>
      <p:cxnSp>
        <p:nvCxnSpPr>
          <p:cNvPr id="1793" name="直接连接符 1792"/>
          <p:cNvCxnSpPr/>
          <p:nvPr/>
        </p:nvCxnSpPr>
        <p:spPr>
          <a:xfrm>
            <a:off x="8376566"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94" name="矩形 1793"/>
          <p:cNvSpPr/>
          <p:nvPr/>
        </p:nvSpPr>
        <p:spPr>
          <a:xfrm>
            <a:off x="6713855" y="4419600"/>
            <a:ext cx="4845685" cy="1290320"/>
          </a:xfrm>
          <a:prstGeom prst="rect">
            <a:avLst/>
          </a:prstGeom>
        </p:spPr>
        <p:txBody>
          <a:bodyPr wrap="square" lIns="91438" tIns="45719" rIns="91438" bIns="45719">
            <a:spAutoFit/>
          </a:bodyPr>
          <a:lstStyle/>
          <a:p>
            <a:pPr>
              <a:lnSpc>
                <a:spcPct val="130000"/>
              </a:lnSpc>
            </a:pPr>
            <a:r>
              <a:rPr lang="en-US" altLang="zh-CN" sz="1500" dirty="0">
                <a:solidFill>
                  <a:schemeClr val="bg2">
                    <a:lumMod val="50000"/>
                  </a:schemeClr>
                </a:solidFill>
                <a:latin typeface="微软雅黑" panose="020B0503020204020204" charset="-122"/>
                <a:ea typeface="微软雅黑" panose="020B0503020204020204" charset="-122"/>
              </a:rPr>
              <a:t>    由于计算机的发展和普及，各类电子产品的开发层出不穷，它们影响着人们</a:t>
            </a:r>
            <a:r>
              <a:rPr lang="zh-CN" altLang="en-US" sz="1500" dirty="0">
                <a:solidFill>
                  <a:schemeClr val="bg2">
                    <a:lumMod val="50000"/>
                  </a:schemeClr>
                </a:solidFill>
                <a:latin typeface="微软雅黑" panose="020B0503020204020204" charset="-122"/>
                <a:ea typeface="微软雅黑" panose="020B0503020204020204" charset="-122"/>
              </a:rPr>
              <a:t>的</a:t>
            </a:r>
            <a:r>
              <a:rPr lang="en-US" altLang="zh-CN" sz="1500" dirty="0">
                <a:solidFill>
                  <a:schemeClr val="bg2">
                    <a:lumMod val="50000"/>
                  </a:schemeClr>
                </a:solidFill>
                <a:latin typeface="微软雅黑" panose="020B0503020204020204" charset="-122"/>
                <a:ea typeface="微软雅黑" panose="020B0503020204020204" charset="-122"/>
              </a:rPr>
              <a:t>生活，也改变着人们的习惯。微信小程序的开发，为人们的生活带来</a:t>
            </a:r>
            <a:r>
              <a:rPr lang="zh-CN" altLang="en-US" sz="1500" dirty="0">
                <a:solidFill>
                  <a:schemeClr val="bg2">
                    <a:lumMod val="50000"/>
                  </a:schemeClr>
                </a:solidFill>
                <a:latin typeface="微软雅黑" panose="020B0503020204020204" charset="-122"/>
                <a:ea typeface="微软雅黑" panose="020B0503020204020204" charset="-122"/>
              </a:rPr>
              <a:t>许多</a:t>
            </a:r>
            <a:r>
              <a:rPr lang="en-US" altLang="zh-CN" sz="1500" dirty="0">
                <a:solidFill>
                  <a:schemeClr val="bg2">
                    <a:lumMod val="50000"/>
                  </a:schemeClr>
                </a:solidFill>
                <a:latin typeface="微软雅黑" panose="020B0503020204020204" charset="-122"/>
                <a:ea typeface="微软雅黑" panose="020B0503020204020204" charset="-122"/>
              </a:rPr>
              <a:t>便利——只需一个微信 APP，便可以享受到</a:t>
            </a:r>
            <a:r>
              <a:rPr lang="en-US" altLang="zh-CN" sz="1500" dirty="0">
                <a:solidFill>
                  <a:schemeClr val="bg2">
                    <a:lumMod val="50000"/>
                  </a:schemeClr>
                </a:solidFill>
                <a:latin typeface="微软雅黑" panose="020B0503020204020204" charset="-122"/>
                <a:ea typeface="微软雅黑" panose="020B0503020204020204" charset="-122"/>
                <a:sym typeface="+mn-ea"/>
              </a:rPr>
              <a:t>来自</a:t>
            </a:r>
            <a:r>
              <a:rPr lang="en-US" altLang="zh-CN" sz="1500" dirty="0">
                <a:solidFill>
                  <a:schemeClr val="bg2">
                    <a:lumMod val="50000"/>
                  </a:schemeClr>
                </a:solidFill>
                <a:latin typeface="微软雅黑" panose="020B0503020204020204" charset="-122"/>
                <a:ea typeface="微软雅黑" panose="020B0503020204020204" charset="-122"/>
              </a:rPr>
              <a:t>互联网的</a:t>
            </a:r>
            <a:r>
              <a:rPr lang="zh-CN" altLang="en-US" sz="1500" dirty="0">
                <a:solidFill>
                  <a:schemeClr val="bg2">
                    <a:lumMod val="50000"/>
                  </a:schemeClr>
                </a:solidFill>
                <a:latin typeface="微软雅黑" panose="020B0503020204020204" charset="-122"/>
                <a:ea typeface="微软雅黑" panose="020B0503020204020204" charset="-122"/>
              </a:rPr>
              <a:t>各种</a:t>
            </a:r>
            <a:r>
              <a:rPr lang="en-US" altLang="zh-CN" sz="1500" dirty="0">
                <a:solidFill>
                  <a:schemeClr val="bg2">
                    <a:lumMod val="50000"/>
                  </a:schemeClr>
                </a:solidFill>
                <a:latin typeface="微软雅黑" panose="020B0503020204020204" charset="-122"/>
                <a:ea typeface="微软雅黑" panose="020B0503020204020204" charset="-122"/>
              </a:rPr>
              <a:t>服务。</a:t>
            </a:r>
            <a:endParaRPr lang="en-US" altLang="zh-CN" sz="1500" dirty="0">
              <a:solidFill>
                <a:schemeClr val="bg2">
                  <a:lumMod val="50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624"/>
          <p:cNvGraphicFramePr/>
          <p:nvPr/>
        </p:nvGraphicFramePr>
        <p:xfrm>
          <a:off x="3473450" y="1040765"/>
          <a:ext cx="7522845" cy="4450715"/>
        </p:xfrm>
        <a:graphic>
          <a:graphicData uri="http://schemas.openxmlformats.org/presentationml/2006/ole">
            <mc:AlternateContent xmlns:mc="http://schemas.openxmlformats.org/markup-compatibility/2006">
              <mc:Choice xmlns:v="urn:schemas-microsoft-com:vml" Requires="v">
                <p:oleObj spid="_x0000_s3076" name="" r:id="rId1" imgW="4175760" imgH="3032760" progId="excel.sheet.8">
                  <p:embed/>
                </p:oleObj>
              </mc:Choice>
              <mc:Fallback>
                <p:oleObj name="" r:id="rId1" imgW="4175760" imgH="3032760" progId="excel.sheet.8">
                  <p:embed/>
                  <p:pic>
                    <p:nvPicPr>
                      <p:cNvPr id="0" name="图片 3075"/>
                      <p:cNvPicPr/>
                      <p:nvPr/>
                    </p:nvPicPr>
                    <p:blipFill>
                      <a:blip r:embed="rId2"/>
                      <a:stretch>
                        <a:fillRect/>
                      </a:stretch>
                    </p:blipFill>
                    <p:spPr>
                      <a:xfrm>
                        <a:off x="3473450" y="1040765"/>
                        <a:ext cx="7522845" cy="4450715"/>
                      </a:xfrm>
                      <a:prstGeom prst="rect">
                        <a:avLst/>
                      </a:prstGeom>
                      <a:noFill/>
                      <a:ln w="38100">
                        <a:noFill/>
                        <a:miter/>
                      </a:ln>
                    </p:spPr>
                  </p:pic>
                </p:oleObj>
              </mc:Fallback>
            </mc:AlternateContent>
          </a:graphicData>
        </a:graphic>
      </p:graphicFrame>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726570" y="310334"/>
            <a:ext cx="2091055"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charset="-122"/>
                <a:ea typeface="微软雅黑" panose="020B0503020204020204" charset="-122"/>
              </a:rPr>
              <a:t>PROJECT SURVEY</a:t>
            </a:r>
            <a:endParaRPr lang="en-US" altLang="zh-CN" dirty="0">
              <a:solidFill>
                <a:schemeClr val="bg1"/>
              </a:solidFill>
              <a:latin typeface="微软雅黑" panose="020B0503020204020204" charset="-122"/>
              <a:ea typeface="微软雅黑" panose="020B050302020402020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862312" y="78676"/>
            <a:ext cx="1986280" cy="829945"/>
          </a:xfrm>
          <a:prstGeom prst="rect">
            <a:avLst/>
          </a:prstGeom>
        </p:spPr>
        <p:txBody>
          <a:bodyPr wrap="none">
            <a:spAutoFit/>
          </a:bodyPr>
          <a:lstStyle/>
          <a:p>
            <a:pPr>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altLang="en-US" sz="3200" dirty="0" smtClean="0">
                <a:solidFill>
                  <a:srgbClr val="333464"/>
                </a:solidFill>
                <a:latin typeface="方正清刻本悦宋简体" panose="02000000000000000000" pitchFamily="2" charset="-122"/>
                <a:ea typeface="方正清刻本悦宋简体" panose="02000000000000000000" pitchFamily="2" charset="-122"/>
              </a:rPr>
              <a:t>项目调查</a:t>
            </a:r>
            <a:endParaRPr lang="zh-CN" altLang="en-US" sz="3200" dirty="0" smtClean="0">
              <a:solidFill>
                <a:srgbClr val="333464"/>
              </a:solidFill>
              <a:latin typeface="方正清刻本悦宋简体" panose="02000000000000000000" pitchFamily="2" charset="-122"/>
              <a:ea typeface="方正清刻本悦宋简体" panose="02000000000000000000" pitchFamily="2" charset="-122"/>
            </a:endParaRPr>
          </a:p>
        </p:txBody>
      </p:sp>
      <p:grpSp>
        <p:nvGrpSpPr>
          <p:cNvPr id="61" name="组合 60"/>
          <p:cNvGrpSpPr/>
          <p:nvPr/>
        </p:nvGrpSpPr>
        <p:grpSpPr>
          <a:xfrm>
            <a:off x="1263751" y="2101863"/>
            <a:ext cx="1755700" cy="1890765"/>
            <a:chOff x="4925753" y="1651222"/>
            <a:chExt cx="1755700" cy="1890765"/>
          </a:xfrm>
          <a:solidFill>
            <a:srgbClr val="333464"/>
          </a:solidFill>
        </p:grpSpPr>
        <p:sp>
          <p:nvSpPr>
            <p:cNvPr id="62" name="圆角矩形 61"/>
            <p:cNvSpPr/>
            <p:nvPr/>
          </p:nvSpPr>
          <p:spPr>
            <a:xfrm>
              <a:off x="4925753" y="1803623"/>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charset="-122"/>
                <a:ea typeface="微软雅黑" panose="020B0503020204020204" charset="-122"/>
              </a:endParaRPr>
            </a:p>
          </p:txBody>
        </p:sp>
        <p:sp>
          <p:nvSpPr>
            <p:cNvPr id="63" name="圆角矩形 62"/>
            <p:cNvSpPr/>
            <p:nvPr/>
          </p:nvSpPr>
          <p:spPr>
            <a:xfrm>
              <a:off x="4925754" y="1651222"/>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现状</a:t>
              </a:r>
              <a:endParaRPr lang="en-US" altLang="zh-CN" sz="4000" dirty="0" smtClean="0">
                <a:latin typeface="方正清刻本悦宋简体" panose="02000000000000000000" pitchFamily="2" charset="-122"/>
                <a:ea typeface="方正清刻本悦宋简体" panose="02000000000000000000" pitchFamily="2" charset="-122"/>
              </a:endParaRPr>
            </a:p>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概述</a:t>
              </a:r>
              <a:endParaRPr lang="zh-CN" altLang="en-US" sz="4000" dirty="0">
                <a:latin typeface="方正清刻本悦宋简体" panose="02000000000000000000" pitchFamily="2" charset="-122"/>
                <a:ea typeface="方正清刻本悦宋简体" panose="02000000000000000000" pitchFamily="2" charset="-122"/>
              </a:endParaRPr>
            </a:p>
          </p:txBody>
        </p:sp>
      </p:grpSp>
      <p:sp>
        <p:nvSpPr>
          <p:cNvPr id="67" name="圆角矩形 66"/>
          <p:cNvSpPr/>
          <p:nvPr/>
        </p:nvSpPr>
        <p:spPr>
          <a:xfrm rot="10800000" flipV="1">
            <a:off x="1043377" y="5200009"/>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8" name="文本框 67"/>
          <p:cNvSpPr txBox="1"/>
          <p:nvPr/>
        </p:nvSpPr>
        <p:spPr>
          <a:xfrm>
            <a:off x="1459486" y="5113698"/>
            <a:ext cx="638810" cy="449580"/>
          </a:xfrm>
          <a:prstGeom prst="rect">
            <a:avLst/>
          </a:prstGeom>
          <a:noFill/>
        </p:spPr>
        <p:txBody>
          <a:bodyPr wrap="none" lIns="91438" tIns="45719" rIns="91438" bIns="45719" rtlCol="0">
            <a:spAutoFit/>
          </a:bodyPr>
          <a:lstStyle/>
          <a:p>
            <a:pPr>
              <a:lnSpc>
                <a:spcPct val="130000"/>
              </a:lnSpc>
            </a:pPr>
            <a:r>
              <a:rPr lang="zh-CN" altLang="en-US" dirty="0">
                <a:solidFill>
                  <a:schemeClr val="tx1">
                    <a:lumMod val="75000"/>
                    <a:lumOff val="25000"/>
                  </a:schemeClr>
                </a:solidFill>
                <a:latin typeface="微软雅黑" panose="020B0503020204020204" charset="-122"/>
                <a:ea typeface="微软雅黑" panose="020B0503020204020204" charset="-122"/>
              </a:rPr>
              <a:t>分析</a:t>
            </a:r>
            <a:r>
              <a:rPr lang="en-US" altLang="zh-CN" dirty="0">
                <a:solidFill>
                  <a:schemeClr val="tx1">
                    <a:lumMod val="75000"/>
                    <a:lumOff val="25000"/>
                  </a:schemeClr>
                </a:solidFill>
                <a:latin typeface="微软雅黑" panose="020B0503020204020204" charset="-122"/>
                <a:ea typeface="微软雅黑" panose="020B0503020204020204" charset="-122"/>
              </a:rPr>
              <a:t> </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cxnSp>
        <p:nvCxnSpPr>
          <p:cNvPr id="69" name="直接连接符 68"/>
          <p:cNvCxnSpPr/>
          <p:nvPr/>
        </p:nvCxnSpPr>
        <p:spPr>
          <a:xfrm>
            <a:off x="1459230" y="5476240"/>
            <a:ext cx="927290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368800" y="1179830"/>
            <a:ext cx="7823200" cy="645160"/>
          </a:xfrm>
          <a:prstGeom prst="rect">
            <a:avLst/>
          </a:prstGeom>
          <a:noFill/>
          <a:ln w="9525">
            <a:noFill/>
          </a:ln>
        </p:spPr>
        <p:txBody>
          <a:bodyPr wrap="square">
            <a:spAutoFit/>
          </a:bodyPr>
          <a:p>
            <a:pPr indent="0"/>
            <a:r>
              <a:rPr lang="zh-CN" b="1">
                <a:solidFill>
                  <a:srgbClr val="333464"/>
                </a:solidFill>
                <a:ea typeface="宋体" panose="02010600030101010101" pitchFamily="2" charset="-122"/>
              </a:rPr>
              <a:t>Q3：您一般选择的就餐方式是？</a:t>
            </a:r>
            <a:r>
              <a:rPr lang="en-US" b="1">
                <a:solidFill>
                  <a:srgbClr val="333464"/>
                </a:solidFill>
                <a:latin typeface="宋体" panose="02010600030101010101" pitchFamily="2" charset="-122"/>
              </a:rPr>
              <a:t>A. </a:t>
            </a:r>
            <a:r>
              <a:rPr lang="zh-CN" b="1">
                <a:solidFill>
                  <a:srgbClr val="333464"/>
                </a:solidFill>
                <a:ea typeface="宋体" panose="02010600030101010101" pitchFamily="2" charset="-122"/>
              </a:rPr>
              <a:t>食堂      B.校外       C.外卖</a:t>
            </a:r>
            <a:endParaRPr lang="zh-CN" altLang="en-US" b="1">
              <a:solidFill>
                <a:srgbClr val="333464"/>
              </a:solidFill>
              <a:ea typeface="宋体" panose="02010600030101010101" pitchFamily="2" charset="-122"/>
            </a:endParaRPr>
          </a:p>
        </p:txBody>
      </p:sp>
      <p:sp>
        <p:nvSpPr>
          <p:cNvPr id="3" name="文本框 2"/>
          <p:cNvSpPr txBox="1"/>
          <p:nvPr/>
        </p:nvSpPr>
        <p:spPr>
          <a:xfrm>
            <a:off x="1315720" y="5563235"/>
            <a:ext cx="9874250" cy="810260"/>
          </a:xfrm>
          <a:prstGeom prst="rect">
            <a:avLst/>
          </a:prstGeom>
          <a:noFill/>
          <a:ln w="9525">
            <a:noFill/>
          </a:ln>
        </p:spPr>
        <p:txBody>
          <a:bodyPr wrap="square">
            <a:spAutoFit/>
          </a:bodyPr>
          <a:p>
            <a:pPr algn="l">
              <a:lnSpc>
                <a:spcPct val="130000"/>
              </a:lnSpc>
              <a:buClrTx/>
              <a:buSzTx/>
              <a:buFontTx/>
            </a:pPr>
            <a:r>
              <a:rPr lang="zh-CN" altLang="en-US" b="0" dirty="0">
                <a:solidFill>
                  <a:schemeClr val="tx1">
                    <a:lumMod val="75000"/>
                    <a:lumOff val="25000"/>
                  </a:schemeClr>
                </a:solidFill>
                <a:latin typeface="微软雅黑" panose="020B0503020204020204" charset="-122"/>
                <a:ea typeface="微软雅黑" panose="020B0503020204020204" charset="-122"/>
              </a:rPr>
              <a:t>从调查结果中，可以看出有51%的在校大学生选择在外就餐，其中有41%的学生选择了点外卖的形式，而剩余的10%的学生选择了在校外用餐地点用餐。只有49%的学生选择了在食堂用餐。</a:t>
            </a:r>
            <a:endParaRPr lang="zh-CN" altLang="en-US" b="0" dirty="0">
              <a:solidFill>
                <a:schemeClr val="tx1">
                  <a:lumMod val="75000"/>
                  <a:lumOff val="25000"/>
                </a:schemeClr>
              </a:solidFill>
              <a:latin typeface="微软雅黑" panose="020B0503020204020204" charset="-122"/>
              <a:ea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4"/>
          <p:cNvGraphicFramePr/>
          <p:nvPr/>
        </p:nvGraphicFramePr>
        <p:xfrm>
          <a:off x="3473450" y="1040765"/>
          <a:ext cx="7523480" cy="4171315"/>
        </p:xfrm>
        <a:graphic>
          <a:graphicData uri="http://schemas.openxmlformats.org/presentationml/2006/ole">
            <mc:AlternateContent xmlns:mc="http://schemas.openxmlformats.org/markup-compatibility/2006">
              <mc:Choice xmlns:v="urn:schemas-microsoft-com:vml" Requires="v">
                <p:oleObj spid="_x0000_s4" name="" r:id="rId1" imgW="4861560" imgH="2438400" progId="excel.sheet.8">
                  <p:embed/>
                </p:oleObj>
              </mc:Choice>
              <mc:Fallback>
                <p:oleObj name="" r:id="rId1" imgW="4861560" imgH="2438400" progId="excel.sheet.8">
                  <p:embed/>
                  <p:pic>
                    <p:nvPicPr>
                      <p:cNvPr id="0" name="图片 3"/>
                      <p:cNvPicPr/>
                      <p:nvPr/>
                    </p:nvPicPr>
                    <p:blipFill>
                      <a:blip r:embed="rId2"/>
                      <a:stretch>
                        <a:fillRect/>
                      </a:stretch>
                    </p:blipFill>
                    <p:spPr>
                      <a:xfrm>
                        <a:off x="3473450" y="1040765"/>
                        <a:ext cx="7523480" cy="4171315"/>
                      </a:xfrm>
                      <a:prstGeom prst="rect">
                        <a:avLst/>
                      </a:prstGeom>
                      <a:noFill/>
                      <a:ln w="38100">
                        <a:noFill/>
                        <a:miter/>
                      </a:ln>
                    </p:spPr>
                  </p:pic>
                </p:oleObj>
              </mc:Fallback>
            </mc:AlternateContent>
          </a:graphicData>
        </a:graphic>
      </p:graphicFrame>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726570" y="310334"/>
            <a:ext cx="2091055"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charset="-122"/>
                <a:ea typeface="微软雅黑" panose="020B0503020204020204" charset="-122"/>
              </a:rPr>
              <a:t>PROJECT SURVEY</a:t>
            </a:r>
            <a:endParaRPr lang="en-US" altLang="zh-CN" dirty="0">
              <a:solidFill>
                <a:schemeClr val="bg1"/>
              </a:solidFill>
              <a:latin typeface="微软雅黑" panose="020B0503020204020204" charset="-122"/>
              <a:ea typeface="微软雅黑" panose="020B050302020402020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862312" y="78676"/>
            <a:ext cx="1986280" cy="829945"/>
          </a:xfrm>
          <a:prstGeom prst="rect">
            <a:avLst/>
          </a:prstGeom>
        </p:spPr>
        <p:txBody>
          <a:bodyPr wrap="none">
            <a:spAutoFit/>
          </a:bodyPr>
          <a:lstStyle/>
          <a:p>
            <a:pPr>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altLang="en-US" sz="3200" dirty="0" smtClean="0">
                <a:solidFill>
                  <a:srgbClr val="333464"/>
                </a:solidFill>
                <a:latin typeface="方正清刻本悦宋简体" panose="02000000000000000000" pitchFamily="2" charset="-122"/>
                <a:ea typeface="方正清刻本悦宋简体" panose="02000000000000000000" pitchFamily="2" charset="-122"/>
              </a:rPr>
              <a:t>项目调查</a:t>
            </a:r>
            <a:endParaRPr lang="zh-CN" altLang="en-US" sz="3200" dirty="0" smtClean="0">
              <a:solidFill>
                <a:srgbClr val="333464"/>
              </a:solidFill>
              <a:latin typeface="方正清刻本悦宋简体" panose="02000000000000000000" pitchFamily="2" charset="-122"/>
              <a:ea typeface="方正清刻本悦宋简体" panose="02000000000000000000" pitchFamily="2" charset="-122"/>
            </a:endParaRPr>
          </a:p>
        </p:txBody>
      </p:sp>
      <p:grpSp>
        <p:nvGrpSpPr>
          <p:cNvPr id="61" name="组合 60"/>
          <p:cNvGrpSpPr/>
          <p:nvPr/>
        </p:nvGrpSpPr>
        <p:grpSpPr>
          <a:xfrm>
            <a:off x="1263751" y="2101863"/>
            <a:ext cx="1755700" cy="1890765"/>
            <a:chOff x="4925753" y="1651222"/>
            <a:chExt cx="1755700" cy="1890765"/>
          </a:xfrm>
          <a:solidFill>
            <a:srgbClr val="333464"/>
          </a:solidFill>
        </p:grpSpPr>
        <p:sp>
          <p:nvSpPr>
            <p:cNvPr id="62" name="圆角矩形 61"/>
            <p:cNvSpPr/>
            <p:nvPr/>
          </p:nvSpPr>
          <p:spPr>
            <a:xfrm>
              <a:off x="4925753" y="1803623"/>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charset="-122"/>
                <a:ea typeface="微软雅黑" panose="020B0503020204020204" charset="-122"/>
              </a:endParaRPr>
            </a:p>
          </p:txBody>
        </p:sp>
        <p:sp>
          <p:nvSpPr>
            <p:cNvPr id="63" name="圆角矩形 62"/>
            <p:cNvSpPr/>
            <p:nvPr/>
          </p:nvSpPr>
          <p:spPr>
            <a:xfrm>
              <a:off x="4925754" y="1651222"/>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现状</a:t>
              </a:r>
              <a:endParaRPr lang="en-US" altLang="zh-CN" sz="4000" dirty="0" smtClean="0">
                <a:latin typeface="方正清刻本悦宋简体" panose="02000000000000000000" pitchFamily="2" charset="-122"/>
                <a:ea typeface="方正清刻本悦宋简体" panose="02000000000000000000" pitchFamily="2" charset="-122"/>
              </a:endParaRPr>
            </a:p>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概述</a:t>
              </a:r>
              <a:endParaRPr lang="zh-CN" altLang="en-US" sz="4000" dirty="0">
                <a:latin typeface="方正清刻本悦宋简体" panose="02000000000000000000" pitchFamily="2" charset="-122"/>
                <a:ea typeface="方正清刻本悦宋简体" panose="02000000000000000000" pitchFamily="2" charset="-122"/>
              </a:endParaRPr>
            </a:p>
          </p:txBody>
        </p:sp>
      </p:grpSp>
      <p:sp>
        <p:nvSpPr>
          <p:cNvPr id="67" name="圆角矩形 66"/>
          <p:cNvSpPr/>
          <p:nvPr/>
        </p:nvSpPr>
        <p:spPr>
          <a:xfrm rot="10800000" flipV="1">
            <a:off x="1307537" y="4927594"/>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8" name="文本框 67"/>
          <p:cNvSpPr txBox="1"/>
          <p:nvPr/>
        </p:nvSpPr>
        <p:spPr>
          <a:xfrm>
            <a:off x="1723646" y="4841283"/>
            <a:ext cx="638810" cy="449580"/>
          </a:xfrm>
          <a:prstGeom prst="rect">
            <a:avLst/>
          </a:prstGeom>
          <a:noFill/>
        </p:spPr>
        <p:txBody>
          <a:bodyPr wrap="none" lIns="91438" tIns="45719" rIns="91438" bIns="45719" rtlCol="0">
            <a:spAutoFit/>
          </a:bodyPr>
          <a:lstStyle/>
          <a:p>
            <a:pPr>
              <a:lnSpc>
                <a:spcPct val="130000"/>
              </a:lnSpc>
            </a:pPr>
            <a:r>
              <a:rPr lang="zh-CN" altLang="en-US" dirty="0">
                <a:solidFill>
                  <a:schemeClr val="tx1">
                    <a:lumMod val="75000"/>
                    <a:lumOff val="25000"/>
                  </a:schemeClr>
                </a:solidFill>
                <a:latin typeface="微软雅黑" panose="020B0503020204020204" charset="-122"/>
                <a:ea typeface="微软雅黑" panose="020B0503020204020204" charset="-122"/>
              </a:rPr>
              <a:t>分析</a:t>
            </a:r>
            <a:r>
              <a:rPr lang="en-US" altLang="zh-CN" dirty="0">
                <a:solidFill>
                  <a:schemeClr val="tx1">
                    <a:lumMod val="75000"/>
                    <a:lumOff val="25000"/>
                  </a:schemeClr>
                </a:solidFill>
                <a:latin typeface="微软雅黑" panose="020B0503020204020204" charset="-122"/>
                <a:ea typeface="微软雅黑" panose="020B0503020204020204" charset="-122"/>
              </a:rPr>
              <a:t> </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cxnSp>
        <p:nvCxnSpPr>
          <p:cNvPr id="69" name="直接连接符 68"/>
          <p:cNvCxnSpPr/>
          <p:nvPr/>
        </p:nvCxnSpPr>
        <p:spPr>
          <a:xfrm>
            <a:off x="1723390" y="5203825"/>
            <a:ext cx="927290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017010" y="1122045"/>
            <a:ext cx="7823200" cy="645160"/>
          </a:xfrm>
          <a:prstGeom prst="rect">
            <a:avLst/>
          </a:prstGeom>
          <a:noFill/>
          <a:ln w="9525">
            <a:noFill/>
          </a:ln>
        </p:spPr>
        <p:txBody>
          <a:bodyPr wrap="square">
            <a:spAutoFit/>
          </a:bodyPr>
          <a:p>
            <a:pPr indent="0"/>
            <a:r>
              <a:rPr lang="en-US" altLang="zh-CN" b="1">
                <a:solidFill>
                  <a:srgbClr val="333464"/>
                </a:solidFill>
                <a:ea typeface="宋体" panose="02010600030101010101" pitchFamily="2" charset="-122"/>
              </a:rPr>
              <a:t>Q7：您一般不选择食堂就餐的原因？</a:t>
            </a:r>
            <a:endParaRPr lang="en-US" altLang="zh-CN" b="1">
              <a:solidFill>
                <a:srgbClr val="333464"/>
              </a:solidFill>
              <a:ea typeface="宋体" panose="02010600030101010101" pitchFamily="2" charset="-122"/>
            </a:endParaRPr>
          </a:p>
          <a:p>
            <a:pPr indent="0"/>
            <a:r>
              <a:rPr lang="en-US" altLang="zh-CN" b="1">
                <a:solidFill>
                  <a:srgbClr val="333464"/>
                </a:solidFill>
                <a:ea typeface="宋体" panose="02010600030101010101" pitchFamily="2" charset="-122"/>
              </a:rPr>
              <a:t>A.饭菜不合口味      B. 食堂环境过于拥挤       C.节约时间</a:t>
            </a:r>
            <a:endParaRPr lang="en-US" altLang="zh-CN" b="1">
              <a:solidFill>
                <a:srgbClr val="333464"/>
              </a:solidFill>
              <a:ea typeface="宋体" panose="02010600030101010101" pitchFamily="2" charset="-122"/>
            </a:endParaRPr>
          </a:p>
        </p:txBody>
      </p:sp>
      <p:sp>
        <p:nvSpPr>
          <p:cNvPr id="5" name="文本框 4"/>
          <p:cNvSpPr txBox="1"/>
          <p:nvPr/>
        </p:nvSpPr>
        <p:spPr>
          <a:xfrm>
            <a:off x="1579880" y="5290820"/>
            <a:ext cx="9416415" cy="1170305"/>
          </a:xfrm>
          <a:prstGeom prst="rect">
            <a:avLst/>
          </a:prstGeom>
          <a:noFill/>
          <a:ln w="9525">
            <a:noFill/>
          </a:ln>
        </p:spPr>
        <p:txBody>
          <a:bodyPr wrap="square">
            <a:spAutoFit/>
          </a:bodyPr>
          <a:p>
            <a:pPr algn="l">
              <a:lnSpc>
                <a:spcPct val="130000"/>
              </a:lnSpc>
              <a:buClrTx/>
              <a:buSzTx/>
              <a:buNone/>
            </a:pPr>
            <a:r>
              <a:rPr lang="zh-CN" altLang="en-US" b="0" dirty="0">
                <a:solidFill>
                  <a:schemeClr val="tx1">
                    <a:lumMod val="75000"/>
                    <a:lumOff val="25000"/>
                  </a:schemeClr>
                </a:solidFill>
                <a:latin typeface="微软雅黑" panose="020B0503020204020204" charset="-122"/>
                <a:ea typeface="微软雅黑" panose="020B0503020204020204" charset="-122"/>
              </a:rPr>
              <a:t>从调查结果中，我们可以明显看出同学不在食堂就餐的最主要原因是为了节约时间，其次是食堂环境过于拥挤。相较之下，饭菜不合口味这一原因只占到了21%。汇食慧这一小程序的推广应用，可帮助同学们大大缩短用餐排队等候时间，让更多的同学愿意选择在食堂用餐。</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1"/>
          <a:stretch>
            <a:fillRect/>
          </a:stretch>
        </p:blipFill>
        <p:spPr>
          <a:xfrm>
            <a:off x="3726815" y="916940"/>
            <a:ext cx="7047230" cy="4515485"/>
          </a:xfrm>
          <a:prstGeom prst="rect">
            <a:avLst/>
          </a:prstGeom>
          <a:noFill/>
          <a:ln w="9525">
            <a:noFill/>
          </a:ln>
        </p:spPr>
      </p:pic>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333464"/>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726570" y="310334"/>
            <a:ext cx="2091055"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charset="-122"/>
                <a:ea typeface="微软雅黑" panose="020B0503020204020204" charset="-122"/>
              </a:rPr>
              <a:t>PROJECT SURVEY</a:t>
            </a:r>
            <a:endParaRPr lang="en-US" altLang="zh-CN" dirty="0">
              <a:solidFill>
                <a:schemeClr val="bg1"/>
              </a:solidFill>
              <a:latin typeface="微软雅黑" panose="020B0503020204020204" charset="-122"/>
              <a:ea typeface="微软雅黑" panose="020B0503020204020204" charset="-122"/>
            </a:endParaRPr>
          </a:p>
        </p:txBody>
      </p:sp>
      <p:sp>
        <p:nvSpPr>
          <p:cNvPr id="1769" name="圆角矩形 1768"/>
          <p:cNvSpPr/>
          <p:nvPr/>
        </p:nvSpPr>
        <p:spPr>
          <a:xfrm rot="16200000" flipV="1">
            <a:off x="11457520" y="249444"/>
            <a:ext cx="484287" cy="491115"/>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862312" y="78676"/>
            <a:ext cx="1986280" cy="829945"/>
          </a:xfrm>
          <a:prstGeom prst="rect">
            <a:avLst/>
          </a:prstGeom>
        </p:spPr>
        <p:txBody>
          <a:bodyPr wrap="none">
            <a:spAutoFit/>
          </a:bodyPr>
          <a:lstStyle/>
          <a:p>
            <a:pPr>
              <a:lnSpc>
                <a:spcPct val="150000"/>
              </a:lnSpc>
            </a:pPr>
            <a:r>
              <a:rPr lang="en-US" altLang="zh-CN" sz="2800" dirty="0" smtClean="0">
                <a:solidFill>
                  <a:srgbClr val="333464"/>
                </a:solidFill>
                <a:latin typeface="方正清刻本悦宋简体" panose="02000000000000000000" pitchFamily="2" charset="-122"/>
                <a:ea typeface="方正清刻本悦宋简体" panose="02000000000000000000" pitchFamily="2" charset="-122"/>
              </a:rPr>
              <a:t> </a:t>
            </a:r>
            <a:r>
              <a:rPr lang="zh-CN" altLang="en-US" sz="3200" dirty="0" smtClean="0">
                <a:solidFill>
                  <a:srgbClr val="333464"/>
                </a:solidFill>
                <a:latin typeface="方正清刻本悦宋简体" panose="02000000000000000000" pitchFamily="2" charset="-122"/>
                <a:ea typeface="方正清刻本悦宋简体" panose="02000000000000000000" pitchFamily="2" charset="-122"/>
              </a:rPr>
              <a:t>项目调查</a:t>
            </a:r>
            <a:endParaRPr lang="zh-CN" altLang="en-US" sz="3200" dirty="0" smtClean="0">
              <a:solidFill>
                <a:srgbClr val="333464"/>
              </a:solidFill>
              <a:latin typeface="方正清刻本悦宋简体" panose="02000000000000000000" pitchFamily="2" charset="-122"/>
              <a:ea typeface="方正清刻本悦宋简体" panose="02000000000000000000" pitchFamily="2" charset="-122"/>
            </a:endParaRPr>
          </a:p>
        </p:txBody>
      </p:sp>
      <p:grpSp>
        <p:nvGrpSpPr>
          <p:cNvPr id="61" name="组合 60"/>
          <p:cNvGrpSpPr/>
          <p:nvPr/>
        </p:nvGrpSpPr>
        <p:grpSpPr>
          <a:xfrm>
            <a:off x="1263751" y="2101863"/>
            <a:ext cx="1755700" cy="1890765"/>
            <a:chOff x="4925753" y="1651222"/>
            <a:chExt cx="1755700" cy="1890765"/>
          </a:xfrm>
          <a:solidFill>
            <a:srgbClr val="333464"/>
          </a:solidFill>
        </p:grpSpPr>
        <p:sp>
          <p:nvSpPr>
            <p:cNvPr id="62" name="圆角矩形 61"/>
            <p:cNvSpPr/>
            <p:nvPr/>
          </p:nvSpPr>
          <p:spPr>
            <a:xfrm>
              <a:off x="4925753" y="1803623"/>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charset="-122"/>
                <a:ea typeface="微软雅黑" panose="020B0503020204020204" charset="-122"/>
              </a:endParaRPr>
            </a:p>
          </p:txBody>
        </p:sp>
        <p:sp>
          <p:nvSpPr>
            <p:cNvPr id="63" name="圆角矩形 62"/>
            <p:cNvSpPr/>
            <p:nvPr/>
          </p:nvSpPr>
          <p:spPr>
            <a:xfrm>
              <a:off x="4925754" y="1651222"/>
              <a:ext cx="1755699" cy="1738364"/>
            </a:xfrm>
            <a:prstGeom prst="roundRect">
              <a:avLst>
                <a:gd name="adj" fmla="val 43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现状</a:t>
              </a:r>
              <a:endParaRPr lang="en-US" altLang="zh-CN" sz="4000" dirty="0" smtClean="0">
                <a:latin typeface="方正清刻本悦宋简体" panose="02000000000000000000" pitchFamily="2" charset="-122"/>
                <a:ea typeface="方正清刻本悦宋简体" panose="02000000000000000000" pitchFamily="2" charset="-122"/>
              </a:endParaRPr>
            </a:p>
            <a:p>
              <a:pPr algn="ctr">
                <a:lnSpc>
                  <a:spcPct val="130000"/>
                </a:lnSpc>
              </a:pPr>
              <a:r>
                <a:rPr lang="zh-CN" altLang="en-US" sz="4000" dirty="0" smtClean="0">
                  <a:latin typeface="方正清刻本悦宋简体" panose="02000000000000000000" pitchFamily="2" charset="-122"/>
                  <a:ea typeface="方正清刻本悦宋简体" panose="02000000000000000000" pitchFamily="2" charset="-122"/>
                </a:rPr>
                <a:t>概述</a:t>
              </a:r>
              <a:endParaRPr lang="zh-CN" altLang="en-US" sz="4000" dirty="0">
                <a:latin typeface="方正清刻本悦宋简体" panose="02000000000000000000" pitchFamily="2" charset="-122"/>
                <a:ea typeface="方正清刻本悦宋简体" panose="02000000000000000000" pitchFamily="2" charset="-122"/>
              </a:endParaRPr>
            </a:p>
          </p:txBody>
        </p:sp>
      </p:grpSp>
      <p:sp>
        <p:nvSpPr>
          <p:cNvPr id="67" name="圆角矩形 66"/>
          <p:cNvSpPr/>
          <p:nvPr/>
        </p:nvSpPr>
        <p:spPr>
          <a:xfrm rot="10800000" flipV="1">
            <a:off x="1307537" y="5151749"/>
            <a:ext cx="272237" cy="276076"/>
          </a:xfrm>
          <a:prstGeom prst="roundRect">
            <a:avLst>
              <a:gd name="adj" fmla="val 5039"/>
            </a:avLst>
          </a:prstGeom>
          <a:solidFill>
            <a:srgbClr val="3334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8" name="文本框 67"/>
          <p:cNvSpPr txBox="1"/>
          <p:nvPr/>
        </p:nvSpPr>
        <p:spPr>
          <a:xfrm>
            <a:off x="1723646" y="5065438"/>
            <a:ext cx="638810" cy="449580"/>
          </a:xfrm>
          <a:prstGeom prst="rect">
            <a:avLst/>
          </a:prstGeom>
          <a:noFill/>
        </p:spPr>
        <p:txBody>
          <a:bodyPr wrap="none" lIns="91438" tIns="45719" rIns="91438" bIns="45719" rtlCol="0">
            <a:spAutoFit/>
          </a:bodyPr>
          <a:lstStyle/>
          <a:p>
            <a:pPr>
              <a:lnSpc>
                <a:spcPct val="130000"/>
              </a:lnSpc>
            </a:pPr>
            <a:r>
              <a:rPr lang="zh-CN" altLang="en-US" dirty="0">
                <a:solidFill>
                  <a:schemeClr val="tx1">
                    <a:lumMod val="75000"/>
                    <a:lumOff val="25000"/>
                  </a:schemeClr>
                </a:solidFill>
                <a:latin typeface="微软雅黑" panose="020B0503020204020204" charset="-122"/>
                <a:ea typeface="微软雅黑" panose="020B0503020204020204" charset="-122"/>
              </a:rPr>
              <a:t>分析</a:t>
            </a:r>
            <a:r>
              <a:rPr lang="en-US" altLang="zh-CN" dirty="0">
                <a:solidFill>
                  <a:schemeClr val="tx1">
                    <a:lumMod val="75000"/>
                    <a:lumOff val="25000"/>
                  </a:schemeClr>
                </a:solidFill>
                <a:latin typeface="微软雅黑" panose="020B0503020204020204" charset="-122"/>
                <a:ea typeface="微软雅黑" panose="020B0503020204020204" charset="-122"/>
              </a:rPr>
              <a:t> </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cxnSp>
        <p:nvCxnSpPr>
          <p:cNvPr id="69" name="直接连接符 68"/>
          <p:cNvCxnSpPr/>
          <p:nvPr/>
        </p:nvCxnSpPr>
        <p:spPr>
          <a:xfrm>
            <a:off x="1723390" y="5427980"/>
            <a:ext cx="927290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79880" y="5529580"/>
            <a:ext cx="9874250" cy="1170305"/>
          </a:xfrm>
          <a:prstGeom prst="rect">
            <a:avLst/>
          </a:prstGeom>
          <a:noFill/>
          <a:ln w="9525">
            <a:noFill/>
          </a:ln>
        </p:spPr>
        <p:txBody>
          <a:bodyPr wrap="square">
            <a:spAutoFit/>
          </a:bodyPr>
          <a:p>
            <a:pPr>
              <a:lnSpc>
                <a:spcPct val="130000"/>
              </a:lnSpc>
              <a:buClrTx/>
              <a:buSzTx/>
              <a:buFontTx/>
            </a:pPr>
            <a:r>
              <a:rPr lang="zh-CN" altLang="en-US" b="0" dirty="0">
                <a:solidFill>
                  <a:schemeClr val="tx1">
                    <a:lumMod val="75000"/>
                    <a:lumOff val="25000"/>
                  </a:schemeClr>
                </a:solidFill>
                <a:latin typeface="微软雅黑" panose="020B0503020204020204" charset="-122"/>
                <a:ea typeface="微软雅黑" panose="020B0503020204020204" charset="-122"/>
              </a:rPr>
              <a:t>从调查结果中，我们可以明显看出同学们对于汇食慧这一小程序的接受程度还是很高的，有67%的同学都看好这个小程序的发展，只有11%的同学表示不看好。</a:t>
            </a:r>
            <a:endParaRPr lang="zh-CN" altLang="en-US" b="0" dirty="0">
              <a:solidFill>
                <a:schemeClr val="tx1">
                  <a:lumMod val="75000"/>
                  <a:lumOff val="25000"/>
                </a:schemeClr>
              </a:solidFill>
              <a:latin typeface="微软雅黑" panose="020B0503020204020204" charset="-122"/>
              <a:ea typeface="微软雅黑" panose="020B0503020204020204" charset="-122"/>
            </a:endParaRPr>
          </a:p>
          <a:p>
            <a:pPr>
              <a:lnSpc>
                <a:spcPct val="130000"/>
              </a:lnSpc>
              <a:buClrTx/>
              <a:buSzTx/>
              <a:buFontTx/>
            </a:pPr>
            <a:r>
              <a:rPr lang="zh-CN" altLang="en-US" b="0" dirty="0">
                <a:solidFill>
                  <a:schemeClr val="tx1">
                    <a:lumMod val="75000"/>
                    <a:lumOff val="25000"/>
                  </a:schemeClr>
                </a:solidFill>
                <a:latin typeface="微软雅黑" panose="020B0503020204020204" charset="-122"/>
                <a:ea typeface="微软雅黑" panose="020B0503020204020204" charset="-122"/>
              </a:rPr>
              <a:t>这个结果非常有利于这个程序的推广和普及。</a:t>
            </a:r>
            <a:endParaRPr lang="zh-CN" altLang="en-US" b="0" dirty="0">
              <a:solidFill>
                <a:schemeClr val="tx1">
                  <a:lumMod val="75000"/>
                  <a:lumOff val="25000"/>
                </a:schemeClr>
              </a:solidFill>
              <a:latin typeface="微软雅黑" panose="020B0503020204020204" charset="-122"/>
              <a:ea typeface="微软雅黑" panose="020B0503020204020204" charset="-122"/>
            </a:endParaRPr>
          </a:p>
        </p:txBody>
      </p:sp>
      <p:sp>
        <p:nvSpPr>
          <p:cNvPr id="4" name="文本框 3"/>
          <p:cNvSpPr txBox="1"/>
          <p:nvPr/>
        </p:nvSpPr>
        <p:spPr>
          <a:xfrm>
            <a:off x="3977005" y="1050925"/>
            <a:ext cx="5080000" cy="922020"/>
          </a:xfrm>
          <a:prstGeom prst="rect">
            <a:avLst/>
          </a:prstGeom>
          <a:noFill/>
          <a:ln w="9525">
            <a:noFill/>
          </a:ln>
        </p:spPr>
        <p:txBody>
          <a:bodyPr>
            <a:spAutoFit/>
          </a:bodyPr>
          <a:p>
            <a:pPr indent="0"/>
            <a:r>
              <a:rPr lang="zh-CN" b="1">
                <a:solidFill>
                  <a:srgbClr val="333464"/>
                </a:solidFill>
                <a:ea typeface="宋体" panose="02010600030101010101" pitchFamily="2" charset="-122"/>
              </a:rPr>
              <a:t>Q8：您对于运用小程序在食堂订餐的看法？</a:t>
            </a:r>
            <a:r>
              <a:rPr lang="en-US" b="1">
                <a:solidFill>
                  <a:srgbClr val="333464"/>
                </a:solidFill>
                <a:latin typeface="宋体" panose="02010600030101010101" pitchFamily="2" charset="-122"/>
              </a:rPr>
              <a:t>A. </a:t>
            </a:r>
            <a:r>
              <a:rPr lang="zh-CN" b="1">
                <a:solidFill>
                  <a:srgbClr val="333464"/>
                </a:solidFill>
                <a:ea typeface="宋体" panose="02010600030101010101" pitchFamily="2" charset="-122"/>
              </a:rPr>
              <a:t>看好     B.不看好     C.不知道</a:t>
            </a:r>
            <a:r>
              <a:rPr lang="en-US" b="1">
                <a:solidFill>
                  <a:srgbClr val="333464"/>
                </a:solidFill>
                <a:latin typeface="宋体" panose="02010600030101010101" pitchFamily="2" charset="-122"/>
              </a:rPr>
              <a:t> </a:t>
            </a:r>
            <a:endParaRPr lang="en-US" altLang="en-US" b="1">
              <a:solidFill>
                <a:srgbClr val="333464"/>
              </a:solidFill>
              <a:latin typeface="宋体" panose="02010600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584"/>
</p:tagLst>
</file>

<file path=ppt/tags/tag10.xml><?xml version="1.0" encoding="utf-8"?>
<p:tagLst xmlns:p="http://schemas.openxmlformats.org/presentationml/2006/main">
  <p:tag name="KSO_WM_TEMPLATE_CATEGORY" val="basetag"/>
  <p:tag name="KSO_WM_TEMPLATE_INDEX" val="20163584"/>
  <p:tag name="KSO_WM_TAG_VERSION" val="1.0"/>
  <p:tag name="KSO_WM_SLIDE_ID" val="basetag20163584_9"/>
  <p:tag name="KSO_WM_SLIDE_INDEX" val="9"/>
  <p:tag name="KSO_WM_SLIDE_ITEM_CNT" val="0"/>
  <p:tag name="KSO_WM_SLIDE_TYPE" val="text"/>
  <p:tag name="KSO_WM_BEAUTIFY_FLAG" val="#wm#"/>
</p:tagLst>
</file>

<file path=ppt/tags/tag11.xml><?xml version="1.0" encoding="utf-8"?>
<p:tagLst xmlns:p="http://schemas.openxmlformats.org/presentationml/2006/main">
  <p:tag name="KSO_WM_TEMPLATE_CATEGORY" val="basetag"/>
  <p:tag name="KSO_WM_TEMPLATE_INDEX" val="20163584"/>
  <p:tag name="KSO_WM_TAG_VERSION" val="1.0"/>
  <p:tag name="KSO_WM_SLIDE_ID" val="basetag20163584_9"/>
  <p:tag name="KSO_WM_SLIDE_INDEX" val="9"/>
  <p:tag name="KSO_WM_SLIDE_ITEM_CNT" val="0"/>
  <p:tag name="KSO_WM_SLIDE_TYPE" val="text"/>
  <p:tag name="KSO_WM_BEAUTIFY_FLAG" val="#wm#"/>
</p:tagLst>
</file>

<file path=ppt/tags/tag12.xml><?xml version="1.0" encoding="utf-8"?>
<p:tagLst xmlns:p="http://schemas.openxmlformats.org/presentationml/2006/main">
  <p:tag name="KSO_WM_TEMPLATE_CATEGORY" val="basetag"/>
  <p:tag name="KSO_WM_TEMPLATE_INDEX" val="20163584"/>
  <p:tag name="KSO_WM_TAG_VERSION" val="1.0"/>
  <p:tag name="KSO_WM_SLIDE_ID" val="basetag20163584_9"/>
  <p:tag name="KSO_WM_SLIDE_INDEX" val="9"/>
  <p:tag name="KSO_WM_SLIDE_ITEM_CNT" val="0"/>
  <p:tag name="KSO_WM_SLIDE_TYPE" val="text"/>
  <p:tag name="KSO_WM_BEAUTIFY_FLAG" val="#wm#"/>
</p:tagLst>
</file>

<file path=ppt/tags/tag13.xml><?xml version="1.0" encoding="utf-8"?>
<p:tagLst xmlns:p="http://schemas.openxmlformats.org/presentationml/2006/main">
  <p:tag name="KSO_WM_TEMPLATE_CATEGORY" val="basetag"/>
  <p:tag name="KSO_WM_TEMPLATE_INDEX" val="20163584"/>
  <p:tag name="KSO_WM_TAG_VERSION" val="1.0"/>
  <p:tag name="KSO_WM_SLIDE_ID" val="basetag20163584_17"/>
  <p:tag name="KSO_WM_SLIDE_INDEX" val="17"/>
  <p:tag name="KSO_WM_SLIDE_ITEM_CNT" val="0"/>
  <p:tag name="KSO_WM_SLIDE_TYPE" val="text"/>
  <p:tag name="KSO_WM_BEAUTIFY_FLAG" val="#wm#"/>
</p:tagLst>
</file>

<file path=ppt/tags/tag14.xml><?xml version="1.0" encoding="utf-8"?>
<p:tagLst xmlns:p="http://schemas.openxmlformats.org/presentationml/2006/main">
  <p:tag name="KSO_WM_BEAUTIFY_FLAG" val="#wm#"/>
  <p:tag name="KSO_WM_TEMPLATE_CATEGORY" val="basetag"/>
  <p:tag name="KSO_WM_TEMPLATE_INDEX" val="20163584"/>
</p:tagLst>
</file>

<file path=ppt/tags/tag15.xml><?xml version="1.0" encoding="utf-8"?>
<p:tagLst xmlns:p="http://schemas.openxmlformats.org/presentationml/2006/main">
  <p:tag name="KSO_WM_TEMPLATE_CATEGORY" val="basetag"/>
  <p:tag name="KSO_WM_TEMPLATE_INDEX" val="20163584"/>
  <p:tag name="KSO_WM_TAG_VERSION" val="1.0"/>
  <p:tag name="KSO_WM_SLIDE_ID" val="basetag20163584_12"/>
  <p:tag name="KSO_WM_SLIDE_INDEX" val="12"/>
  <p:tag name="KSO_WM_SLIDE_ITEM_CNT" val="0"/>
  <p:tag name="KSO_WM_SLIDE_TYPE" val="text"/>
  <p:tag name="KSO_WM_BEAUTIFY_FLAG" val="#wm#"/>
</p:tagLst>
</file>

<file path=ppt/tags/tag16.xml><?xml version="1.0" encoding="utf-8"?>
<p:tagLst xmlns:p="http://schemas.openxmlformats.org/presentationml/2006/main">
  <p:tag name="KSO_WM_TEMPLATE_CATEGORY" val="basetag"/>
  <p:tag name="KSO_WM_TEMPLATE_INDEX" val="20163584"/>
  <p:tag name="KSO_WM_TAG_VERSION" val="1.0"/>
  <p:tag name="KSO_WM_SLIDE_ID" val="basetag20163584_12"/>
  <p:tag name="KSO_WM_SLIDE_INDEX" val="12"/>
  <p:tag name="KSO_WM_SLIDE_ITEM_CNT" val="0"/>
  <p:tag name="KSO_WM_SLIDE_TYPE" val="text"/>
  <p:tag name="KSO_WM_BEAUTIFY_FLAG" val="#wm#"/>
</p:tagLst>
</file>

<file path=ppt/tags/tag17.xml><?xml version="1.0" encoding="utf-8"?>
<p:tagLst xmlns:p="http://schemas.openxmlformats.org/presentationml/2006/main">
  <p:tag name="KSO_WM_BEAUTIFY_FLAG" val="#wm#"/>
  <p:tag name="KSO_WM_TEMPLATE_CATEGORY" val="basetag"/>
  <p:tag name="KSO_WM_TEMPLATE_INDEX" val="20163584"/>
</p:tagLst>
</file>

<file path=ppt/tags/tag18.xml><?xml version="1.0" encoding="utf-8"?>
<p:tagLst xmlns:p="http://schemas.openxmlformats.org/presentationml/2006/main">
  <p:tag name="KSO_WM_TEMPLATE_CATEGORY" val="basetag"/>
  <p:tag name="KSO_WM_TEMPLATE_INDEX" val="20163584"/>
  <p:tag name="KSO_WM_TAG_VERSION" val="1.0"/>
  <p:tag name="KSO_WM_SLIDE_ID" val="basetag20163584_15"/>
  <p:tag name="KSO_WM_SLIDE_INDEX" val="15"/>
  <p:tag name="KSO_WM_SLIDE_ITEM_CNT" val="0"/>
  <p:tag name="KSO_WM_SLIDE_TYPE" val="text"/>
  <p:tag name="KSO_WM_BEAUTIFY_FLAG" val="#wm#"/>
</p:tagLst>
</file>

<file path=ppt/tags/tag19.xml><?xml version="1.0" encoding="utf-8"?>
<p:tagLst xmlns:p="http://schemas.openxmlformats.org/presentationml/2006/main">
  <p:tag name="KSO_WM_BEAUTIFY_FLAG" val="#wm#"/>
  <p:tag name="KSO_WM_TEMPLATE_CATEGORY" val="basetag"/>
  <p:tag name="KSO_WM_TEMPLATE_INDEX" val="20163584"/>
</p:tagLst>
</file>

<file path=ppt/tags/tag2.xml><?xml version="1.0" encoding="utf-8"?>
<p:tagLst xmlns:p="http://schemas.openxmlformats.org/presentationml/2006/main">
  <p:tag name="KSO_WM_TAG_VERSION" val="1.0"/>
  <p:tag name="KSO_WM_TEMPLATE_CATEGORY" val="basetag"/>
  <p:tag name="KSO_WM_TEMPLATE_INDEX" val="20163584"/>
</p:tagLst>
</file>

<file path=ppt/tags/tag20.xml><?xml version="1.0" encoding="utf-8"?>
<p:tagLst xmlns:p="http://schemas.openxmlformats.org/presentationml/2006/main">
  <p:tag name="KSO_WM_TEMPLATE_CATEGORY" val="basetag"/>
  <p:tag name="KSO_WM_TEMPLATE_INDEX" val="20163584"/>
  <p:tag name="KSO_WM_TAG_VERSION" val="1.0"/>
  <p:tag name="KSO_WM_SLIDE_ID" val="basetag20163584_19"/>
  <p:tag name="KSO_WM_SLIDE_INDEX" val="19"/>
  <p:tag name="KSO_WM_SLIDE_ITEM_CNT" val="0"/>
  <p:tag name="KSO_WM_SLIDE_TYPE" val="text"/>
  <p:tag name="KSO_WM_BEAUTIFY_FLAG" val="#wm#"/>
</p:tagLst>
</file>

<file path=ppt/tags/tag21.xml><?xml version="1.0" encoding="utf-8"?>
<p:tagLst xmlns:p="http://schemas.openxmlformats.org/presentationml/2006/main">
  <p:tag name="KSO_WM_TEMPLATE_CATEGORY" val="basetag"/>
  <p:tag name="KSO_WM_TEMPLATE_INDEX" val="20163584"/>
  <p:tag name="KSO_WM_TAG_VERSION" val="1.0"/>
  <p:tag name="KSO_WM_SLIDE_ID" val="basetag20163584_20"/>
  <p:tag name="KSO_WM_SLIDE_INDEX" val="20"/>
  <p:tag name="KSO_WM_SLIDE_ITEM_CNT" val="0"/>
  <p:tag name="KSO_WM_SLIDE_TYPE" val="text"/>
  <p:tag name="KSO_WM_BEAUTIFY_FLAG" val="#wm#"/>
</p:tagLst>
</file>

<file path=ppt/tags/tag22.xml><?xml version="1.0" encoding="utf-8"?>
<p:tagLst xmlns:p="http://schemas.openxmlformats.org/presentationml/2006/main">
  <p:tag name="KSO_WM_TEMPLATE_CATEGORY" val="basetag"/>
  <p:tag name="KSO_WM_TEMPLATE_INDEX" val="20163584"/>
  <p:tag name="KSO_WM_TAG_VERSION" val="1.0"/>
  <p:tag name="KSO_WM_SLIDE_ID" val="basetag20163584_8"/>
  <p:tag name="KSO_WM_SLIDE_INDEX" val="8"/>
  <p:tag name="KSO_WM_SLIDE_ITEM_CNT" val="0"/>
  <p:tag name="KSO_WM_SLIDE_TYPE" val="text"/>
  <p:tag name="KSO_WM_BEAUTIFY_FLAG" val="#wm#"/>
</p:tagLst>
</file>

<file path=ppt/tags/tag23.xml><?xml version="1.0" encoding="utf-8"?>
<p:tagLst xmlns:p="http://schemas.openxmlformats.org/presentationml/2006/main">
  <p:tag name="KSO_WM_TEMPLATE_CATEGORY" val="basetag"/>
  <p:tag name="KSO_WM_TEMPLATE_INDEX" val="20163584"/>
  <p:tag name="KSO_WM_TAG_VERSION" val="1.0"/>
  <p:tag name="KSO_WM_SLIDE_ID" val="basetag20163584_21"/>
  <p:tag name="KSO_WM_SLIDE_INDEX" val="21"/>
  <p:tag name="KSO_WM_SLIDE_ITEM_CNT" val="0"/>
  <p:tag name="KSO_WM_SLIDE_TYPE" val="text"/>
  <p:tag name="KSO_WM_BEAUTIFY_FLAG" val="#wm#"/>
</p:tagLst>
</file>

<file path=ppt/tags/tag24.xml><?xml version="1.0" encoding="utf-8"?>
<p:tagLst xmlns:p="http://schemas.openxmlformats.org/presentationml/2006/main">
  <p:tag name="KSO_WM_TEMPLATE_CATEGORY" val="basetag"/>
  <p:tag name="KSO_WM_TEMPLATE_INDEX" val="20163584"/>
  <p:tag name="KSO_WM_TAG_VERSION" val="1.0"/>
  <p:tag name="KSO_WM_SLIDE_ID" val="basetag20163584_19"/>
  <p:tag name="KSO_WM_SLIDE_INDEX" val="19"/>
  <p:tag name="KSO_WM_SLIDE_ITEM_CNT" val="0"/>
  <p:tag name="KSO_WM_SLIDE_TYPE" val="text"/>
  <p:tag name="KSO_WM_BEAUTIFY_FLAG" val="#wm#"/>
</p:tagLst>
</file>

<file path=ppt/tags/tag25.xml><?xml version="1.0" encoding="utf-8"?>
<p:tagLst xmlns:p="http://schemas.openxmlformats.org/presentationml/2006/main">
  <p:tag name="KSO_WM_BEAUTIFY_FLAG" val="#wm#"/>
  <p:tag name="KSO_WM_TEMPLATE_CATEGORY" val="basetag"/>
  <p:tag name="KSO_WM_TEMPLATE_INDEX" val="20163584"/>
</p:tagLst>
</file>

<file path=ppt/tags/tag26.xml><?xml version="1.0" encoding="utf-8"?>
<p:tagLst xmlns:p="http://schemas.openxmlformats.org/presentationml/2006/main">
  <p:tag name="KSO_WM_TEMPLATE_CATEGORY" val="basetag"/>
  <p:tag name="KSO_WM_TEMPLATE_INDEX" val="20163584"/>
  <p:tag name="KSO_WM_TAG_VERSION" val="1.0"/>
  <p:tag name="KSO_WM_SLIDE_ID" val="basetag20163584_12"/>
  <p:tag name="KSO_WM_SLIDE_INDEX" val="12"/>
  <p:tag name="KSO_WM_SLIDE_ITEM_CNT" val="0"/>
  <p:tag name="KSO_WM_SLIDE_TYPE" val="text"/>
  <p:tag name="KSO_WM_BEAUTIFY_FLAG" val="#wm#"/>
</p:tagLst>
</file>

<file path=ppt/tags/tag27.xml><?xml version="1.0" encoding="utf-8"?>
<p:tagLst xmlns:p="http://schemas.openxmlformats.org/presentationml/2006/main">
  <p:tag name="KSO_WM_TEMPLATE_CATEGORY" val="basetag"/>
  <p:tag name="KSO_WM_TEMPLATE_INDEX" val="20163584"/>
  <p:tag name="KSO_WM_TAG_VERSION" val="1.0"/>
  <p:tag name="KSO_WM_SLIDE_ID" val="basetag20163584_12"/>
  <p:tag name="KSO_WM_SLIDE_INDEX" val="12"/>
  <p:tag name="KSO_WM_SLIDE_ITEM_CNT" val="0"/>
  <p:tag name="KSO_WM_SLIDE_TYPE" val="text"/>
  <p:tag name="KSO_WM_BEAUTIFY_FLAG" val="#wm#"/>
</p:tagLst>
</file>

<file path=ppt/tags/tag28.xml><?xml version="1.0" encoding="utf-8"?>
<p:tagLst xmlns:p="http://schemas.openxmlformats.org/presentationml/2006/main">
  <p:tag name="KSO_WM_BEAUTIFY_FLAG" val="#wm#"/>
  <p:tag name="KSO_WM_TEMPLATE_CATEGORY" val="basetag"/>
  <p:tag name="KSO_WM_TEMPLATE_INDEX" val="20163584"/>
</p:tagLst>
</file>

<file path=ppt/tags/tag29.xml><?xml version="1.0" encoding="utf-8"?>
<p:tagLst xmlns:p="http://schemas.openxmlformats.org/presentationml/2006/main">
  <p:tag name="KSO_WM_TEMPLATE_CATEGORY" val="basetag"/>
  <p:tag name="KSO_WM_TEMPLATE_INDEX" val="20163584"/>
  <p:tag name="KSO_WM_TAG_VERSION" val="1.0"/>
  <p:tag name="KSO_WM_SLIDE_ID" val="basetag20163584_15"/>
  <p:tag name="KSO_WM_SLIDE_INDEX" val="15"/>
  <p:tag name="KSO_WM_SLIDE_ITEM_CNT" val="0"/>
  <p:tag name="KSO_WM_SLIDE_TYPE" val="text"/>
  <p:tag name="KSO_WM_BEAUTIFY_FLAG" val="#wm#"/>
</p:tagLst>
</file>

<file path=ppt/tags/tag3.xml><?xml version="1.0" encoding="utf-8"?>
<p:tagLst xmlns:p="http://schemas.openxmlformats.org/presentationml/2006/main">
  <p:tag name="KSO_WM_BEAUTIFY_FLAG" val="#wm#"/>
  <p:tag name="KSO_WM_TEMPLATE_CATEGORY" val="basetag"/>
  <p:tag name="KSO_WM_TEMPLATE_INDEX" val="20163584"/>
</p:tagLst>
</file>

<file path=ppt/tags/tag30.xml><?xml version="1.0" encoding="utf-8"?>
<p:tagLst xmlns:p="http://schemas.openxmlformats.org/presentationml/2006/main">
  <p:tag name="KSO_WM_TEMPLATE_CATEGORY" val="basetag"/>
  <p:tag name="KSO_WM_TEMPLATE_INDEX" val="20163584"/>
  <p:tag name="KSO_WM_TAG_VERSION" val="1.0"/>
  <p:tag name="KSO_WM_SLIDE_ID" val="basetag20163584_15"/>
  <p:tag name="KSO_WM_SLIDE_INDEX" val="15"/>
  <p:tag name="KSO_WM_SLIDE_ITEM_CNT" val="0"/>
  <p:tag name="KSO_WM_SLIDE_TYPE" val="text"/>
  <p:tag name="KSO_WM_BEAUTIFY_FLAG" val="#wm#"/>
</p:tagLst>
</file>

<file path=ppt/tags/tag31.xml><?xml version="1.0" encoding="utf-8"?>
<p:tagLst xmlns:p="http://schemas.openxmlformats.org/presentationml/2006/main">
  <p:tag name="KSO_WM_TEMPLATE_CATEGORY" val="basetag"/>
  <p:tag name="KSO_WM_TEMPLATE_INDEX" val="20163584"/>
  <p:tag name="KSO_WM_TAG_VERSION" val="1.0"/>
  <p:tag name="KSO_WM_SLIDE_ID" val="basetag20163584_25"/>
  <p:tag name="KSO_WM_SLIDE_INDEX" val="25"/>
  <p:tag name="KSO_WM_SLIDE_ITEM_CNT" val="0"/>
  <p:tag name="KSO_WM_SLIDE_TYPE" val="text"/>
  <p:tag name="KSO_WM_BEAUTIFY_FLAG" val="#wm#"/>
</p:tagLst>
</file>

<file path=ppt/tags/tag4.xml><?xml version="1.0" encoding="utf-8"?>
<p:tagLst xmlns:p="http://schemas.openxmlformats.org/presentationml/2006/main">
  <p:tag name="KSO_WM_TEMPLATE_CATEGORY" val="basetag"/>
  <p:tag name="KSO_WM_TEMPLATE_INDEX" val="20163584"/>
  <p:tag name="KSO_WM_TAG_VERSION" val="1.0"/>
  <p:tag name="KSO_WM_SLIDE_ID" val="basetag20163584_2"/>
  <p:tag name="KSO_WM_SLIDE_INDEX" val="2"/>
  <p:tag name="KSO_WM_SLIDE_ITEM_CNT" val="0"/>
  <p:tag name="KSO_WM_SLIDE_TYPE" val="contents"/>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3584"/>
</p:tagLst>
</file>

<file path=ppt/tags/tag6.xml><?xml version="1.0" encoding="utf-8"?>
<p:tagLst xmlns:p="http://schemas.openxmlformats.org/presentationml/2006/main">
  <p:tag name="KSO_WM_TEMPLATE_CATEGORY" val="basetag"/>
  <p:tag name="KSO_WM_TEMPLATE_INDEX" val="20163584"/>
  <p:tag name="KSO_WM_TAG_VERSION" val="1.0"/>
  <p:tag name="KSO_WM_SLIDE_ID" val="basetag20163584_4"/>
  <p:tag name="KSO_WM_SLIDE_INDEX" val="4"/>
  <p:tag name="KSO_WM_SLIDE_ITEM_CNT" val="0"/>
  <p:tag name="KSO_WM_SLIDE_TYPE" val="text"/>
  <p:tag name="KSO_WM_BEAUTIFY_FLAG" val="#wm#"/>
</p:tagLst>
</file>

<file path=ppt/tags/tag7.xml><?xml version="1.0" encoding="utf-8"?>
<p:tagLst xmlns:p="http://schemas.openxmlformats.org/presentationml/2006/main">
  <p:tag name="KSO_WM_BEAUTIFY_FLAG" val="#wm#"/>
  <p:tag name="KSO_WM_TEMPLATE_CATEGORY" val="basetag"/>
  <p:tag name="KSO_WM_TEMPLATE_INDEX" val="20163584"/>
</p:tagLst>
</file>

<file path=ppt/tags/tag8.xml><?xml version="1.0" encoding="utf-8"?>
<p:tagLst xmlns:p="http://schemas.openxmlformats.org/presentationml/2006/main">
  <p:tag name="KSO_WM_TEMPLATE_CATEGORY" val="basetag"/>
  <p:tag name="KSO_WM_TEMPLATE_INDEX" val="20163584"/>
  <p:tag name="KSO_WM_TAG_VERSION" val="1.0"/>
  <p:tag name="KSO_WM_SLIDE_ID" val="basetag20163584_8"/>
  <p:tag name="KSO_WM_SLIDE_INDEX" val="8"/>
  <p:tag name="KSO_WM_SLIDE_ITEM_CNT" val="0"/>
  <p:tag name="KSO_WM_SLIDE_TYPE" val="text"/>
  <p:tag name="KSO_WM_BEAUTIFY_FLAG" val="#wm#"/>
</p:tagLst>
</file>

<file path=ppt/tags/tag9.xml><?xml version="1.0" encoding="utf-8"?>
<p:tagLst xmlns:p="http://schemas.openxmlformats.org/presentationml/2006/main">
  <p:tag name="KSO_WM_TEMPLATE_CATEGORY" val="basetag"/>
  <p:tag name="KSO_WM_TEMPLATE_INDEX" val="20163584"/>
  <p:tag name="KSO_WM_TAG_VERSION" val="1.0"/>
  <p:tag name="KSO_WM_SLIDE_ID" val="basetag20163584_9"/>
  <p:tag name="KSO_WM_SLIDE_INDEX" val="9"/>
  <p:tag name="KSO_WM_SLIDE_ITEM_CNT" val="0"/>
  <p:tag name="KSO_WM_SLIDE_TYPE" val="text"/>
  <p:tag name="KSO_WM_BEAUTIFY_FLAG" val="#wm#"/>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4390</Words>
  <Application>WPS 演示</Application>
  <PresentationFormat>宽屏</PresentationFormat>
  <Paragraphs>473</Paragraphs>
  <Slides>29</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50" baseType="lpstr">
      <vt:lpstr>Arial</vt:lpstr>
      <vt:lpstr>宋体</vt:lpstr>
      <vt:lpstr>Wingdings</vt:lpstr>
      <vt:lpstr>Calibri</vt:lpstr>
      <vt:lpstr>微软雅黑</vt:lpstr>
      <vt:lpstr>方正清刻本悦宋简体</vt:lpstr>
      <vt:lpstr>Times New Roman</vt:lpstr>
      <vt:lpstr>Levenim MT</vt:lpstr>
      <vt:lpstr>黑体</vt:lpstr>
      <vt:lpstr>Arial Unicode MS</vt:lpstr>
      <vt:lpstr>Eras Light ITC</vt:lpstr>
      <vt:lpstr>Segoe UI Semilight</vt:lpstr>
      <vt:lpstr>Wingdings</vt:lpstr>
      <vt:lpstr>Century Gothic</vt:lpstr>
      <vt:lpstr>宋体-PUA</vt:lpstr>
      <vt:lpstr>Latha</vt:lpstr>
      <vt:lpstr>Shruti</vt:lpstr>
      <vt:lpstr>自定义设计方案</vt:lpstr>
      <vt:lpstr>excel.sheet.8</vt:lpstr>
      <vt:lpstr>excel.sheet.8</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Flora</cp:lastModifiedBy>
  <cp:revision>44</cp:revision>
  <dcterms:created xsi:type="dcterms:W3CDTF">2019-03-15T14:11:00Z</dcterms:created>
  <dcterms:modified xsi:type="dcterms:W3CDTF">2019-03-21T05:03:12Z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