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266" r:id="rId3"/>
    <p:sldId id="261" r:id="rId4"/>
    <p:sldId id="263" r:id="rId5"/>
    <p:sldId id="264" r:id="rId6"/>
    <p:sldId id="271" r:id="rId7"/>
    <p:sldId id="273" r:id="rId8"/>
    <p:sldId id="274" r:id="rId9"/>
    <p:sldId id="276" r:id="rId10"/>
    <p:sldId id="278" r:id="rId11"/>
    <p:sldId id="277" r:id="rId12"/>
    <p:sldId id="280" r:id="rId13"/>
    <p:sldId id="286" r:id="rId14"/>
    <p:sldId id="281" r:id="rId15"/>
    <p:sldId id="282" r:id="rId16"/>
    <p:sldId id="283" r:id="rId17"/>
    <p:sldId id="284" r:id="rId18"/>
    <p:sldId id="285" r:id="rId19"/>
    <p:sldId id="288" r:id="rId20"/>
    <p:sldId id="289" r:id="rId21"/>
    <p:sldId id="290" r:id="rId22"/>
    <p:sldId id="295" r:id="rId23"/>
    <p:sldId id="296" r:id="rId24"/>
    <p:sldId id="297" r:id="rId25"/>
    <p:sldId id="299" r:id="rId26"/>
    <p:sldId id="298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6" r:id="rId52"/>
    <p:sldId id="327" r:id="rId53"/>
    <p:sldId id="328" r:id="rId54"/>
    <p:sldId id="329" r:id="rId55"/>
    <p:sldId id="330" r:id="rId56"/>
    <p:sldId id="398" r:id="rId57"/>
    <p:sldId id="399" r:id="rId58"/>
    <p:sldId id="400" r:id="rId59"/>
    <p:sldId id="401" r:id="rId6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rgbClr val="9182D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t>时间耗费（秒）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 defTabSz="914400">
            <a:defRPr lang="zh-CN" sz="1400" b="0" i="0" u="none" strike="noStrike" kern="1200" spc="0" baseline="0">
              <a:solidFill>
                <a:srgbClr val="9182D6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6823746215611397E-2"/>
          <c:y val="0.17256151142355"/>
          <c:w val="0.87079110175069097"/>
          <c:h val="0.615751318101932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[工作簿1]Sheet1!$B$1</c:f>
              <c:strCache>
                <c:ptCount val="1"/>
                <c:pt idx="0">
                  <c:v>时间耗费（秒）</c:v>
                </c:pt>
              </c:strCache>
            </c:strRef>
          </c:tx>
          <c:spPr>
            <a:solidFill>
              <a:srgbClr val="72B2F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[工作簿1]Sheet1!$A$2:$A$4</c:f>
              <c:strCache>
                <c:ptCount val="3"/>
                <c:pt idx="0">
                  <c:v>单线程</c:v>
                </c:pt>
                <c:pt idx="1">
                  <c:v>多线程</c:v>
                </c:pt>
                <c:pt idx="2">
                  <c:v>多进程</c:v>
                </c:pt>
              </c:strCache>
            </c:strRef>
          </c:cat>
          <c:val>
            <c:numRef>
              <c:f>[工作簿1]Sheet1!$B$2:$B$4</c:f>
              <c:numCache>
                <c:formatCode>0.00_ </c:formatCode>
                <c:ptCount val="3"/>
                <c:pt idx="0">
                  <c:v>43.59</c:v>
                </c:pt>
                <c:pt idx="1">
                  <c:v>43.94</c:v>
                </c:pt>
                <c:pt idx="2">
                  <c:v>14.59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4A-6F49-8AAA-AAB734F2169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4349880"/>
        <c:axId val="721129572"/>
      </c:barChart>
      <c:catAx>
        <c:axId val="294349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CCC9CC"/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endParaRPr lang="zh-CN"/>
          </a:p>
        </c:txPr>
        <c:crossAx val="721129572"/>
        <c:crosses val="autoZero"/>
        <c:auto val="1"/>
        <c:lblAlgn val="ctr"/>
        <c:lblOffset val="100"/>
        <c:noMultiLvlLbl val="0"/>
      </c:catAx>
      <c:valAx>
        <c:axId val="7211295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CCC9CC"/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rgbClr val="9182D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endParaRPr lang="zh-CN"/>
          </a:p>
        </c:txPr>
        <c:crossAx val="29434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3910" y="1855470"/>
            <a:ext cx="6639560" cy="3148330"/>
          </a:xfrm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br>
              <a:rPr lang="en-US" altLang="zh-CN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并发编程实战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80" y="1610995"/>
            <a:ext cx="3636645" cy="36366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221355" y="381000"/>
            <a:ext cx="5748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、多线程、多进程、多协程的对比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18535" y="1584960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多进程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Process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（multiprocessing）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优点：可以利用多核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并行运算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缺点：占用资源最多、可启动数目比线程少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18535" y="2957830"/>
            <a:ext cx="6783705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多线程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Thread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（threading）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优点：相比进程，更轻量级、占用资源少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相比进程：多线程只能并发执行，不能利用多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相比协程：启动数目有限制，占用内存资源，有线程切换开销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密集型计算、同时运行的任务数目要求不多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15360" y="4810125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多协程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Coroutine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（asyncio）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优点：内存开销最少、启动协程数量最多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缺点：支持的库有限制（aiohttp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vs requests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）、代码实现复杂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密集型计算、需要超多任务运行、但有现成库支持的场景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14450" y="2184400"/>
            <a:ext cx="2203450" cy="1598930"/>
            <a:chOff x="2070" y="3440"/>
            <a:chExt cx="3470" cy="2518"/>
          </a:xfrm>
        </p:grpSpPr>
        <p:cxnSp>
          <p:nvCxnSpPr>
            <p:cNvPr id="10" name="肘形连接符 9"/>
            <p:cNvCxnSpPr/>
            <p:nvPr/>
          </p:nvCxnSpPr>
          <p:spPr>
            <a:xfrm rot="10800000" flipV="1">
              <a:off x="5536" y="3440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070" y="4191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一个进程中</a:t>
              </a:r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个线程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14450" y="4049395"/>
            <a:ext cx="2200275" cy="1598930"/>
            <a:chOff x="2070" y="6377"/>
            <a:chExt cx="3465" cy="2518"/>
          </a:xfrm>
        </p:grpSpPr>
        <p:cxnSp>
          <p:nvCxnSpPr>
            <p:cNvPr id="12" name="肘形连接符 11"/>
            <p:cNvCxnSpPr/>
            <p:nvPr/>
          </p:nvCxnSpPr>
          <p:spPr>
            <a:xfrm rot="10800000" flipV="1">
              <a:off x="5531" y="6377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070" y="7128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一个线程中</a:t>
              </a:r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个协程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399790" y="290830"/>
            <a:ext cx="53924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、怎样根据任务选择对应技术？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353820" y="2672080"/>
            <a:ext cx="3122930" cy="2818130"/>
            <a:chOff x="2132" y="4208"/>
            <a:chExt cx="4918" cy="4438"/>
          </a:xfrm>
        </p:grpSpPr>
        <p:sp>
          <p:nvSpPr>
            <p:cNvPr id="7" name="矩形 6"/>
            <p:cNvSpPr/>
            <p:nvPr/>
          </p:nvSpPr>
          <p:spPr>
            <a:xfrm>
              <a:off x="2132" y="7576"/>
              <a:ext cx="2563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使用多进程</a:t>
              </a: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multiprocessing</a:t>
              </a:r>
            </a:p>
          </p:txBody>
        </p:sp>
        <p:cxnSp>
          <p:nvCxnSpPr>
            <p:cNvPr id="8" name="肘形连接符 7"/>
            <p:cNvCxnSpPr>
              <a:endCxn id="7" idx="0"/>
            </p:cNvCxnSpPr>
            <p:nvPr/>
          </p:nvCxnSpPr>
          <p:spPr>
            <a:xfrm rot="10800000" flipV="1">
              <a:off x="3414" y="4458"/>
              <a:ext cx="3637" cy="31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695" y="4208"/>
              <a:ext cx="1722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密集型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85640" y="1530985"/>
            <a:ext cx="2025650" cy="1642110"/>
            <a:chOff x="7064" y="2411"/>
            <a:chExt cx="3190" cy="2586"/>
          </a:xfrm>
        </p:grpSpPr>
        <p:sp>
          <p:nvSpPr>
            <p:cNvPr id="2" name="矩形 1"/>
            <p:cNvSpPr/>
            <p:nvPr/>
          </p:nvSpPr>
          <p:spPr>
            <a:xfrm>
              <a:off x="7358" y="2411"/>
              <a:ext cx="2601" cy="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待执行任务</a:t>
              </a:r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7064" y="3901"/>
              <a:ext cx="3190" cy="109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任务特点</a:t>
              </a:r>
            </a:p>
          </p:txBody>
        </p:sp>
        <p:cxnSp>
          <p:nvCxnSpPr>
            <p:cNvPr id="15" name="直接箭头连接符 14"/>
            <p:cNvCxnSpPr>
              <a:stCxn id="2" idx="2"/>
              <a:endCxn id="3" idx="0"/>
            </p:cNvCxnSpPr>
            <p:nvPr/>
          </p:nvCxnSpPr>
          <p:spPr>
            <a:xfrm>
              <a:off x="8659" y="3331"/>
              <a:ext cx="0" cy="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164320" y="3794125"/>
            <a:ext cx="1598295" cy="1696085"/>
            <a:chOff x="14432" y="5975"/>
            <a:chExt cx="2517" cy="2671"/>
          </a:xfrm>
        </p:grpSpPr>
        <p:sp>
          <p:nvSpPr>
            <p:cNvPr id="18" name="矩形 17"/>
            <p:cNvSpPr/>
            <p:nvPr/>
          </p:nvSpPr>
          <p:spPr>
            <a:xfrm>
              <a:off x="14432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使用多协程</a:t>
              </a: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asyncio</a:t>
              </a:r>
            </a:p>
          </p:txBody>
        </p:sp>
        <p:cxnSp>
          <p:nvCxnSpPr>
            <p:cNvPr id="19" name="肘形连接符 18"/>
            <p:cNvCxnSpPr>
              <a:stCxn id="16" idx="3"/>
              <a:endCxn id="18" idx="0"/>
            </p:cNvCxnSpPr>
            <p:nvPr/>
          </p:nvCxnSpPr>
          <p:spPr>
            <a:xfrm>
              <a:off x="15373" y="5975"/>
              <a:ext cx="318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910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pPr lvl="0" algn="l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是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745480" y="2672080"/>
            <a:ext cx="4016375" cy="1658620"/>
            <a:chOff x="9048" y="4208"/>
            <a:chExt cx="6325" cy="2612"/>
          </a:xfrm>
        </p:grpSpPr>
        <p:sp>
          <p:nvSpPr>
            <p:cNvPr id="16" name="流程图: 决策 15"/>
            <p:cNvSpPr/>
            <p:nvPr/>
          </p:nvSpPr>
          <p:spPr>
            <a:xfrm>
              <a:off x="9048" y="5129"/>
              <a:ext cx="6325" cy="1691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、需要超多任务量？</a:t>
              </a:r>
            </a:p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、有现成协程库支持？</a:t>
              </a:r>
            </a:p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、协程实现复杂度可接受？</a:t>
              </a:r>
            </a:p>
          </p:txBody>
        </p:sp>
        <p:cxnSp>
          <p:nvCxnSpPr>
            <p:cNvPr id="17" name="肘形连接符 16"/>
            <p:cNvCxnSpPr>
              <a:stCxn id="3" idx="3"/>
              <a:endCxn id="16" idx="0"/>
            </p:cNvCxnSpPr>
            <p:nvPr/>
          </p:nvCxnSpPr>
          <p:spPr>
            <a:xfrm>
              <a:off x="10254" y="4450"/>
              <a:ext cx="1957" cy="6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908" y="4208"/>
              <a:ext cx="1419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密集型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85640" y="3794125"/>
            <a:ext cx="1598295" cy="1696085"/>
            <a:chOff x="7064" y="5975"/>
            <a:chExt cx="2517" cy="2671"/>
          </a:xfrm>
        </p:grpSpPr>
        <p:sp>
          <p:nvSpPr>
            <p:cNvPr id="25" name="矩形 24"/>
            <p:cNvSpPr/>
            <p:nvPr/>
          </p:nvSpPr>
          <p:spPr>
            <a:xfrm>
              <a:off x="7064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使用多线程</a:t>
              </a: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threading</a:t>
              </a:r>
            </a:p>
          </p:txBody>
        </p:sp>
        <p:cxnSp>
          <p:nvCxnSpPr>
            <p:cNvPr id="28" name="肘形连接符 27"/>
            <p:cNvCxnSpPr>
              <a:stCxn id="16" idx="1"/>
              <a:endCxn id="25" idx="0"/>
            </p:cNvCxnSpPr>
            <p:nvPr/>
          </p:nvCxnSpPr>
          <p:spPr>
            <a:xfrm rot="10800000" flipV="1">
              <a:off x="8323" y="5975"/>
              <a:ext cx="725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913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全局解释器锁GIL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sz="48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头号嫌疑犯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全局解释器锁GIL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sz="48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头号嫌疑犯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80995" y="2327275"/>
            <a:ext cx="5572125" cy="2601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速度慢的两大原因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是什么？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、为什么有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这个东西？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、怎样规避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带来的限制？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01415" y="305435"/>
            <a:ext cx="47885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速度慢的两大原因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215" y="1431925"/>
            <a:ext cx="9175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相比</a:t>
            </a:r>
            <a:r>
              <a:rPr lang="en-US" altLang="zh-CN"/>
              <a:t>C/C++/JAVA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确实慢，在一些特殊场景下，</a:t>
            </a:r>
            <a:r>
              <a:rPr lang="en-US" altLang="zh-CN"/>
              <a:t>Python</a:t>
            </a:r>
            <a:r>
              <a:rPr lang="zh-CN" altLang="en-US"/>
              <a:t>比</a:t>
            </a:r>
            <a:r>
              <a:rPr lang="en-US" altLang="zh-CN"/>
              <a:t>C++</a:t>
            </a:r>
            <a:r>
              <a:rPr lang="zh-CN" altLang="en-US"/>
              <a:t>慢</a:t>
            </a:r>
            <a:r>
              <a:rPr lang="en-US" altLang="zh-CN"/>
              <a:t>100~200</a:t>
            </a:r>
            <a:r>
              <a:rPr lang="zh-CN" altLang="en-US"/>
              <a:t>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2215" y="1967230"/>
            <a:ext cx="9608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由于速度慢的原因，很多公司的基础架构代码依然用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开发</a:t>
            </a:r>
            <a:endParaRPr lang="zh-CN" altLang="en-US"/>
          </a:p>
          <a:p>
            <a:r>
              <a:rPr lang="zh-CN" altLang="en-US">
                <a:sym typeface="+mn-ea"/>
              </a:rPr>
              <a:t>比如各大公司阿里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腾讯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快手的推荐引擎、搜索引擎、存储引擎等底层对性能要求高的模块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48535" y="3111500"/>
            <a:ext cx="275145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动态类型语言</a:t>
            </a: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边解释边执行</a:t>
            </a:r>
          </a:p>
        </p:txBody>
      </p:sp>
      <p:sp>
        <p:nvSpPr>
          <p:cNvPr id="5" name="矩形 4"/>
          <p:cNvSpPr/>
          <p:nvPr/>
        </p:nvSpPr>
        <p:spPr>
          <a:xfrm>
            <a:off x="6692900" y="3111500"/>
            <a:ext cx="356933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GIL </a:t>
            </a: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无法利用多核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并发执行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01415" y="305435"/>
            <a:ext cx="28873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 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是什么？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2215" y="1175385"/>
            <a:ext cx="96081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全局解释器锁（英语：Global Interpreter Lock，缩写GIL）</a:t>
            </a:r>
          </a:p>
          <a:p>
            <a:endParaRPr lang="zh-CN" altLang="en-US"/>
          </a:p>
          <a:p>
            <a:r>
              <a:rPr lang="zh-CN" altLang="en-US"/>
              <a:t>是计算机程序设计语言解释器用于同步线程的一种机制，它使得任何时刻仅有一个线程在执行。</a:t>
            </a:r>
          </a:p>
          <a:p>
            <a:endParaRPr lang="zh-CN" altLang="en-US"/>
          </a:p>
          <a:p>
            <a:r>
              <a:rPr lang="zh-CN" altLang="en-US"/>
              <a:t>即便在多核心处理器上，使用 GIL 的解释器也只允许同一时间执行一个线程。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15" y="2747010"/>
            <a:ext cx="6997700" cy="3924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8280" y="6558915"/>
            <a:ext cx="433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图片出自：http://www.dabeaz.com/python/UnderstandingGIL.pdf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411845" y="3694430"/>
            <a:ext cx="3679190" cy="203009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</a:t>
            </a:r>
          </a:p>
          <a:p>
            <a:endParaRPr lang="zh-CN" altLang="en-US"/>
          </a:p>
          <a:p>
            <a:r>
              <a:rPr lang="zh-CN" altLang="en-US"/>
              <a:t>即使电脑有多核</a:t>
            </a:r>
            <a:r>
              <a:rPr lang="en-US" altLang="zh-CN"/>
              <a:t>CPU</a:t>
            </a:r>
          </a:p>
          <a:p>
            <a:endParaRPr lang="en-US" altLang="zh-CN"/>
          </a:p>
          <a:p>
            <a:r>
              <a:rPr lang="zh-CN" altLang="en-US"/>
              <a:t>单个时刻也只能使用</a:t>
            </a:r>
            <a:r>
              <a:rPr lang="en-US" altLang="zh-CN"/>
              <a:t>1</a:t>
            </a:r>
            <a:r>
              <a:rPr lang="zh-CN" altLang="en-US"/>
              <a:t>个</a:t>
            </a:r>
          </a:p>
          <a:p>
            <a:endParaRPr lang="zh-CN" altLang="en-US"/>
          </a:p>
          <a:p>
            <a:r>
              <a:rPr lang="zh-CN" altLang="en-US"/>
              <a:t>相比并发加速的</a:t>
            </a:r>
            <a:r>
              <a:rPr lang="en-US" altLang="zh-CN"/>
              <a:t>C++/JAVA</a:t>
            </a:r>
            <a:r>
              <a:rPr lang="zh-CN" altLang="en-US"/>
              <a:t>所以慢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01415" y="305435"/>
            <a:ext cx="45523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、为什么有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这个东西？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9220" y="1245870"/>
            <a:ext cx="960818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/>
              <a:t>简而言之：</a:t>
            </a:r>
            <a:r>
              <a:rPr lang="en-US" altLang="zh-CN"/>
              <a:t>Python</a:t>
            </a:r>
            <a:r>
              <a:rPr lang="zh-CN" altLang="en-US"/>
              <a:t>设计初期，为了规避并发问题引入了</a:t>
            </a:r>
            <a:r>
              <a:rPr lang="en-US" altLang="zh-CN"/>
              <a:t>GIL</a:t>
            </a:r>
            <a:r>
              <a:rPr lang="zh-CN" altLang="en-US"/>
              <a:t>，现在想去除却去不掉了！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79220" y="177482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为了解决多线程之间数据完整性和状态同步问题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79220" y="2227580"/>
            <a:ext cx="752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中对象的管理，是使用引用计数器进行的，引用数为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则释放对象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525270" y="2997835"/>
            <a:ext cx="6562090" cy="3147060"/>
            <a:chOff x="2402" y="4721"/>
            <a:chExt cx="10334" cy="4956"/>
          </a:xfrm>
        </p:grpSpPr>
        <p:sp>
          <p:nvSpPr>
            <p:cNvPr id="2" name="矩形 1"/>
            <p:cNvSpPr/>
            <p:nvPr/>
          </p:nvSpPr>
          <p:spPr>
            <a:xfrm>
              <a:off x="2402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A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9178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B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209" y="5677"/>
              <a:ext cx="0" cy="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0986" y="5677"/>
              <a:ext cx="0" cy="3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1800225" y="3772535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033135" y="4434840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0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72080" y="4208145"/>
            <a:ext cx="429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325" y="383095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此时发生多线程调度切换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33135" y="4781550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/>
              <a:t>if obj.ref_num == 0:</a:t>
            </a:r>
          </a:p>
          <a:p>
            <a:r>
              <a:rPr lang="en-US" altLang="zh-CN" sz="1200"/>
              <a:t>    free obj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774190" y="5488305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/>
              <a:t>if obj.ref_num == 0:</a:t>
            </a:r>
          </a:p>
          <a:p>
            <a:r>
              <a:rPr lang="en-US" altLang="zh-CN" sz="1200"/>
              <a:t>    free obj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671445" y="5407025"/>
            <a:ext cx="429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69690" y="5065395"/>
            <a:ext cx="18592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200"/>
              <a:t>此时发生多线程调度切换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14750" y="5488305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错误：</a:t>
            </a:r>
            <a:r>
              <a:rPr lang="en-US" altLang="zh-CN" sz="1200"/>
              <a:t>obj</a:t>
            </a:r>
            <a:r>
              <a:rPr lang="zh-CN" altLang="en-US" sz="1200"/>
              <a:t>已经不存在了</a:t>
            </a:r>
          </a:p>
          <a:p>
            <a:r>
              <a:rPr lang="zh-CN" altLang="en-US" sz="1200"/>
              <a:t>这两行代码可能破坏内存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08290" y="5407025"/>
            <a:ext cx="3717290" cy="64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GIL</a:t>
            </a:r>
            <a:r>
              <a:rPr lang="zh-CN" altLang="en-US"/>
              <a:t>确实有好处：</a:t>
            </a:r>
          </a:p>
          <a:p>
            <a:r>
              <a:rPr lang="zh-CN" altLang="en-US"/>
              <a:t>简化了</a:t>
            </a:r>
            <a:r>
              <a:rPr lang="en-US" altLang="zh-CN"/>
              <a:t>Python</a:t>
            </a:r>
            <a:r>
              <a:rPr lang="zh-CN" altLang="en-US"/>
              <a:t>对共享资源的管理；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379220" y="2595880"/>
            <a:ext cx="96081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开始：线程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和线程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都引用了对象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obj.ref_num = 2</a:t>
            </a:r>
            <a:r>
              <a:rPr lang="zh-CN" altLang="en-US">
                <a:sym typeface="+mn-ea"/>
              </a:rPr>
              <a:t>，线程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都想撤销对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的引用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630" y="2260600"/>
            <a:ext cx="6400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原因</a:t>
            </a:r>
          </a:p>
          <a:p>
            <a:r>
              <a:rPr lang="zh-CN" altLang="en-US"/>
              <a:t>详解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  <p:bldP spid="18" grpId="0" bldLvl="0" animBg="1"/>
      <p:bldP spid="19" grpId="0" bldLvl="0" animBg="1"/>
      <p:bldP spid="21" grpId="0"/>
      <p:bldP spid="22" grpId="0" animBg="1"/>
      <p:bldP spid="23" grpId="0" animBg="1"/>
      <p:bldP spid="25" grpId="0" animBg="1"/>
      <p:bldP spid="26" grpId="0"/>
      <p:bldP spid="27" grpId="0" bldLvl="0" animBg="1"/>
      <p:bldP spid="29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01415" y="305435"/>
            <a:ext cx="49085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、怎样规避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带来的限制？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91590" y="1852930"/>
            <a:ext cx="9608185" cy="175323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en-US"/>
              <a:t>1</a:t>
            </a:r>
            <a:r>
              <a:rPr lang="zh-CN" altLang="en-US"/>
              <a:t>、多线程 </a:t>
            </a:r>
            <a:r>
              <a:rPr lang="en-US" altLang="zh-CN"/>
              <a:t>threading </a:t>
            </a:r>
            <a:r>
              <a:rPr lang="zh-CN" altLang="en-US"/>
              <a:t>机制依然是有用的，用于</a:t>
            </a:r>
            <a:r>
              <a:rPr lang="en-US" altLang="zh-CN"/>
              <a:t>IO</a:t>
            </a:r>
            <a:r>
              <a:rPr lang="zh-CN" altLang="en-US"/>
              <a:t>密集型计算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因为在 I/O (read,write,send,recv,etc.)期间，线程会释放</a:t>
            </a:r>
            <a:r>
              <a:rPr lang="en-US" altLang="zh-CN"/>
              <a:t>GIL</a:t>
            </a:r>
            <a:r>
              <a:rPr lang="zh-CN" altLang="en-US"/>
              <a:t>，实现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的并行</a:t>
            </a:r>
          </a:p>
          <a:p>
            <a:pPr algn="l"/>
            <a:r>
              <a:rPr lang="zh-CN" altLang="en-US"/>
              <a:t>因此多线程用于</a:t>
            </a:r>
            <a:r>
              <a:rPr lang="en-US" altLang="zh-CN"/>
              <a:t>IO</a:t>
            </a:r>
            <a:r>
              <a:rPr lang="zh-CN" altLang="en-US"/>
              <a:t>密集型计算依然可以大幅提升速度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但是多线程用于</a:t>
            </a:r>
            <a:r>
              <a:rPr lang="en-US" altLang="zh-CN"/>
              <a:t>CPU</a:t>
            </a:r>
            <a:r>
              <a:rPr lang="zh-CN" altLang="en-US"/>
              <a:t>密集型计算时，只会更加拖慢速度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91590" y="4293235"/>
            <a:ext cx="9608185" cy="9220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en-US"/>
              <a:t>2</a:t>
            </a:r>
            <a:r>
              <a:rPr lang="zh-CN" altLang="en-US"/>
              <a:t>、使用</a:t>
            </a:r>
            <a:r>
              <a:rPr lang="en-US" altLang="zh-CN"/>
              <a:t>multiprocessing </a:t>
            </a:r>
            <a:r>
              <a:rPr lang="zh-CN" altLang="en-US"/>
              <a:t>的多进程机制实现并行计算、利用多核</a:t>
            </a:r>
            <a:r>
              <a:rPr lang="en-US" altLang="zh-CN"/>
              <a:t>CPU</a:t>
            </a:r>
            <a:r>
              <a:rPr lang="zh-CN" altLang="en-US"/>
              <a:t>优势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为了应对</a:t>
            </a:r>
            <a:r>
              <a:rPr lang="en-US" altLang="zh-CN"/>
              <a:t>GIL</a:t>
            </a:r>
            <a:r>
              <a:rPr lang="zh-CN" altLang="en-US"/>
              <a:t>的问题，</a:t>
            </a:r>
            <a:r>
              <a:rPr lang="en-US" altLang="zh-CN"/>
              <a:t>Python</a:t>
            </a:r>
            <a:r>
              <a:rPr lang="zh-CN" altLang="en-US"/>
              <a:t>提供了</a:t>
            </a:r>
            <a:r>
              <a:rPr lang="en-US" altLang="zh-CN"/>
              <a:t>multiprocessing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br>
              <a:rPr 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 多线程</a:t>
            </a:r>
            <a:b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加速爬虫</a:t>
            </a:r>
            <a:r>
              <a:rPr lang="en-US" altLang="zh-CN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倍！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26360" y="2609850"/>
            <a:ext cx="54343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、为什么要引入并发编程？</a:t>
            </a: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、有哪些程序提速的方法</a:t>
            </a: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对并发编程的支持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773684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创建多线程的方法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、改写爬虫程序，变成多线程爬取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、速度对比：单线程爬虫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多线程爬虫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58085" y="559435"/>
            <a:ext cx="7278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创建多线程的方法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6045" y="2063115"/>
            <a:ext cx="293751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、准备一个函数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def my_func(a, b):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   do_craw(a,b)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6045" y="3619500"/>
            <a:ext cx="814070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、怎样创建一个线程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import threading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 = threading.Thread(target=my_func, args=(100, 200)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6045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、启动线程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t.start()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16630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4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、等待结束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t.join()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生产者消费者模式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多线程爬虫！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69099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、多组件的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Pipeline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技术架构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、生产者消费者爬虫的架构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、多线程数据通信的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queue.Queue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、代码编写实现生产者消费者爬虫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152650" y="507365"/>
            <a:ext cx="83210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、多组件的Pipeline技术架构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325880" y="3539490"/>
            <a:ext cx="9573895" cy="1186815"/>
            <a:chOff x="2088" y="5574"/>
            <a:chExt cx="15077" cy="1869"/>
          </a:xfrm>
        </p:grpSpPr>
        <p:sp>
          <p:nvSpPr>
            <p:cNvPr id="2" name="文本框 1"/>
            <p:cNvSpPr txBox="1"/>
            <p:nvPr/>
          </p:nvSpPr>
          <p:spPr>
            <a:xfrm>
              <a:off x="4398" y="6132"/>
              <a:ext cx="2145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lstStyle/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1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088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2432" y="5574"/>
              <a:ext cx="1622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ym typeface="+mn-ea"/>
                </a:rPr>
                <a:t>输入数据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821" y="6185"/>
              <a:ext cx="2298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lstStyle/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X</a:t>
              </a:r>
            </a:p>
            <a:p>
              <a:pPr lvl="0" algn="ctr"/>
              <a:r>
                <a:rPr lang="zh-CN" altLang="en-US" sz="2000" b="1">
                  <a:sym typeface="+mn-ea"/>
                </a:rPr>
                <a:t>很多个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853" y="5574"/>
              <a:ext cx="1691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543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2814" y="6185"/>
              <a:ext cx="2131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lstStyle/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N</a:t>
              </a:r>
            </a:p>
          </p:txBody>
        </p:sp>
        <p:cxnSp>
          <p:nvCxnSpPr>
            <p:cNvPr id="19" name="直接箭头连接符 18"/>
            <p:cNvCxnSpPr>
              <a:stCxn id="3" idx="3"/>
              <a:endCxn id="18" idx="1"/>
            </p:cNvCxnSpPr>
            <p:nvPr/>
          </p:nvCxnSpPr>
          <p:spPr>
            <a:xfrm>
              <a:off x="11119" y="6814"/>
              <a:ext cx="169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11183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14945" y="6770"/>
              <a:ext cx="2221" cy="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15189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ym typeface="+mn-ea"/>
                </a:rPr>
                <a:t>输出数据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39745" y="4860925"/>
            <a:ext cx="6208395" cy="368300"/>
            <a:chOff x="4787" y="7655"/>
            <a:chExt cx="9777" cy="580"/>
          </a:xfrm>
        </p:grpSpPr>
        <p:sp>
          <p:nvSpPr>
            <p:cNvPr id="24" name="文本框 23"/>
            <p:cNvSpPr txBox="1"/>
            <p:nvPr/>
          </p:nvSpPr>
          <p:spPr>
            <a:xfrm>
              <a:off x="4787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生产者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96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消费者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461260" y="1706245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复杂的事情一般都不会一下子做完，而是会分很多中间步骤一步步完成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2792730" y="2353945"/>
            <a:ext cx="7653020" cy="815340"/>
            <a:chOff x="4398" y="3707"/>
            <a:chExt cx="12052" cy="1284"/>
          </a:xfrm>
        </p:grpSpPr>
        <p:sp>
          <p:nvSpPr>
            <p:cNvPr id="27" name="右大括号 26"/>
            <p:cNvSpPr/>
            <p:nvPr/>
          </p:nvSpPr>
          <p:spPr>
            <a:xfrm rot="16200000">
              <a:off x="10162" y="-1297"/>
              <a:ext cx="524" cy="12052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83" y="3707"/>
              <a:ext cx="1682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Pipeline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669280" y="4928870"/>
            <a:ext cx="1289685" cy="751840"/>
            <a:chOff x="8928" y="7762"/>
            <a:chExt cx="2031" cy="1184"/>
          </a:xfrm>
        </p:grpSpPr>
        <p:sp>
          <p:nvSpPr>
            <p:cNvPr id="29" name="右大括号 28"/>
            <p:cNvSpPr/>
            <p:nvPr/>
          </p:nvSpPr>
          <p:spPr>
            <a:xfrm rot="16200000" flipH="1">
              <a:off x="9733" y="7008"/>
              <a:ext cx="473" cy="198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28" y="8366"/>
              <a:ext cx="2027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Processor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152650" y="507365"/>
            <a:ext cx="78867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、生产者消费者爬虫的架构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7495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1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网页下载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5579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2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解析存储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031740" y="2390140"/>
            <a:ext cx="2128520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下载好的网页队列</a:t>
            </a:r>
          </a:p>
        </p:txBody>
      </p:sp>
      <p:cxnSp>
        <p:nvCxnSpPr>
          <p:cNvPr id="6" name="肘形连接符 5"/>
          <p:cNvCxnSpPr>
            <a:stCxn id="2" idx="0"/>
            <a:endCxn id="5" idx="1"/>
          </p:cNvCxnSpPr>
          <p:nvPr/>
        </p:nvCxnSpPr>
        <p:spPr>
          <a:xfrm rot="16200000">
            <a:off x="3881120" y="2558415"/>
            <a:ext cx="1033145" cy="126809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5" idx="3"/>
            <a:endCxn id="4" idx="0"/>
          </p:cNvCxnSpPr>
          <p:nvPr/>
        </p:nvCxnSpPr>
        <p:spPr>
          <a:xfrm>
            <a:off x="7160260" y="2675890"/>
            <a:ext cx="784225" cy="10331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308100" y="4600575"/>
            <a:ext cx="1466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933180" y="4600575"/>
            <a:ext cx="1202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/>
          <p:cNvSpPr/>
          <p:nvPr/>
        </p:nvSpPr>
        <p:spPr>
          <a:xfrm>
            <a:off x="10135235" y="3941445"/>
            <a:ext cx="1380490" cy="131889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Excel</a:t>
            </a:r>
          </a:p>
          <a:p>
            <a:pPr algn="ctr"/>
            <a:r>
              <a:rPr lang="en-US" altLang="zh-CN"/>
              <a:t>MySQL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985885" y="37826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解析后的</a:t>
            </a:r>
          </a:p>
          <a:p>
            <a:r>
              <a:rPr lang="zh-CN" altLang="en-US"/>
              <a:t>结果数据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2930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生产者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1014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消费者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232535" y="3856355"/>
            <a:ext cx="1275715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待爬取的</a:t>
            </a:r>
          </a:p>
          <a:p>
            <a:pPr algn="ctr"/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列表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118235" y="560070"/>
            <a:ext cx="9956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、多线程数据通信的queue.Queue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2565" y="2292350"/>
            <a:ext cx="3689350" cy="404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、导入类库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import queue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、创建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 = queue.Queue()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、添加元素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q.put(item)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、获取元素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item = q.get()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72565" y="1758950"/>
            <a:ext cx="628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queue.Queue</a:t>
            </a:r>
            <a:r>
              <a:rPr lang="zh-CN" altLang="en-US"/>
              <a:t>可以用于多线程之间的、</a:t>
            </a:r>
            <a:r>
              <a:rPr lang="zh-CN" altLang="en-US" b="1"/>
              <a:t>线程安全</a:t>
            </a:r>
            <a:r>
              <a:rPr lang="zh-CN" altLang="en-US"/>
              <a:t>的数据通信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574030" y="2832100"/>
            <a:ext cx="3689350" cy="296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、查询状态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查看元素的多少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q.qsize()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判断是否为空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q.empty()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判断是否已满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q.full()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线程安全问题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Lock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796405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、线程安全概念介绍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Lock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用于解决线程安全问题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、实例代码演示问题 以及 解决方案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599055" y="65659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1、线程安全概念介绍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57325" y="2002155"/>
            <a:ext cx="92773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线程安全指某个函数、函数库在多线程环境中被调用时，能够正确地处理多个线程之间的共享变量，使程序功能正确完成。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57325" y="3700145"/>
            <a:ext cx="4370070" cy="2168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/>
              <a:t>def draw(account, amount):</a:t>
            </a:r>
          </a:p>
          <a:p>
            <a:pPr>
              <a:lnSpc>
                <a:spcPct val="250000"/>
              </a:lnSpc>
            </a:pPr>
            <a:r>
              <a:rPr lang="zh-CN" altLang="en-US"/>
              <a:t>    if account.balance &gt;= amount:</a:t>
            </a:r>
          </a:p>
          <a:p>
            <a:pPr>
              <a:lnSpc>
                <a:spcPct val="250000"/>
              </a:lnSpc>
            </a:pPr>
            <a:r>
              <a:rPr lang="zh-CN" altLang="en-US"/>
              <a:t>        account.balance -= amount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57325" y="2893695"/>
            <a:ext cx="92773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由于线程的执行随时会发生切换，就造成了不可预料的结果，出现线程不安全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697345" y="3638550"/>
            <a:ext cx="3705225" cy="2576830"/>
            <a:chOff x="10547" y="5730"/>
            <a:chExt cx="5835" cy="4058"/>
          </a:xfrm>
        </p:grpSpPr>
        <p:sp>
          <p:nvSpPr>
            <p:cNvPr id="7" name="矩形 6"/>
            <p:cNvSpPr/>
            <p:nvPr/>
          </p:nvSpPr>
          <p:spPr>
            <a:xfrm>
              <a:off x="10547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056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2</a:t>
              </a:r>
            </a:p>
          </p:txBody>
        </p:sp>
        <p:cxnSp>
          <p:nvCxnSpPr>
            <p:cNvPr id="9" name="直接连接符 8"/>
            <p:cNvCxnSpPr>
              <a:stCxn id="7" idx="2"/>
            </p:cNvCxnSpPr>
            <p:nvPr/>
          </p:nvCxnSpPr>
          <p:spPr>
            <a:xfrm>
              <a:off x="11711" y="6270"/>
              <a:ext cx="0" cy="347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5220" y="6270"/>
              <a:ext cx="0" cy="35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036945" y="4192905"/>
            <a:ext cx="2944495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335645" y="4663440"/>
            <a:ext cx="279908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余额</a:t>
            </a:r>
            <a:r>
              <a:rPr lang="en-US" altLang="zh-CN"/>
              <a:t>100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15050" y="5229860"/>
            <a:ext cx="300863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200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448675" y="5699760"/>
            <a:ext cx="296672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余额</a:t>
            </a:r>
            <a:r>
              <a:rPr lang="en-US" altLang="zh-CN"/>
              <a:t>200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-600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4" grpId="0"/>
      <p:bldP spid="11" grpId="0" animBg="1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651760" y="51562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为什么要引入并发编程？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5845" y="2785110"/>
            <a:ext cx="807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：一个网络爬虫，按顺序爬取花了</a:t>
            </a:r>
            <a:r>
              <a:rPr lang="en-US" altLang="zh-CN"/>
              <a:t>1</a:t>
            </a:r>
            <a:r>
              <a:rPr lang="zh-CN" altLang="en-US"/>
              <a:t>小时，采用并发下载减少到</a:t>
            </a:r>
            <a:r>
              <a:rPr lang="en-US" altLang="zh-CN"/>
              <a:t>20</a:t>
            </a:r>
            <a:r>
              <a:rPr lang="zh-CN" altLang="en-US"/>
              <a:t>分钟！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5845" y="3439795"/>
            <a:ext cx="9342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：一个</a:t>
            </a:r>
            <a:r>
              <a:rPr lang="en-US" altLang="zh-CN"/>
              <a:t>APP</a:t>
            </a:r>
            <a:r>
              <a:rPr lang="zh-CN" altLang="en-US"/>
              <a:t>应用，优化前每次打开页面需要</a:t>
            </a:r>
            <a:r>
              <a:rPr lang="en-US" altLang="zh-CN"/>
              <a:t>3</a:t>
            </a:r>
            <a:r>
              <a:rPr lang="zh-CN" altLang="en-US"/>
              <a:t>秒，采用异步并发提升到每次</a:t>
            </a:r>
            <a:r>
              <a:rPr lang="en-US" altLang="zh-CN"/>
              <a:t>200</a:t>
            </a:r>
            <a:r>
              <a:rPr lang="zh-CN" altLang="en-US"/>
              <a:t>毫秒；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6330" y="4432300"/>
            <a:ext cx="63709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引入并发，就是为了提升程序运行速度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学习并掌握并发编程，是高级别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高薪资程序员的必备能力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655445" y="612140"/>
            <a:ext cx="88811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2、Lock 用于解决线程安全问题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22145" y="2583815"/>
            <a:ext cx="3736975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lock.acquire()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try: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finally: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lock.release()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12255" y="2583815"/>
            <a:ext cx="3736975" cy="2249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</a:t>
            </a:r>
            <a:r>
              <a:rPr lang="en-US" altLang="zh-CN">
                <a:sym typeface="+mn-ea"/>
              </a:rPr>
              <a:t>lock</a:t>
            </a:r>
            <a:r>
              <a:rPr lang="en-US" altLang="zh-CN"/>
              <a:t>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327910" y="2013585"/>
            <a:ext cx="258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try-finally</a:t>
            </a:r>
            <a:r>
              <a:rPr lang="zh-CN" altLang="en-US"/>
              <a:t>模式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097395" y="2013585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with </a:t>
            </a:r>
            <a:r>
              <a:rPr lang="zh-CN" altLang="en-US"/>
              <a:t>模式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好用的线程池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ThreadPoolExecutor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54530" y="2343785"/>
            <a:ext cx="678243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、线程池的原理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、使用线程池的好处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、ThreadPoolExecutor的使用语法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、使用线程池改造爬虫程序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677920" y="250190"/>
            <a:ext cx="48355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1、线程池的原理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816735" y="212280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新建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816735" y="330263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就绪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81673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运行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16735" y="568007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终止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62470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阻塞</a:t>
            </a:r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>
            <a:off x="3321050" y="4673600"/>
            <a:ext cx="1303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30905" y="4305300"/>
            <a:ext cx="1083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sleep/io</a:t>
            </a:r>
          </a:p>
        </p:txBody>
      </p:sp>
      <p:cxnSp>
        <p:nvCxnSpPr>
          <p:cNvPr id="10" name="肘形连接符 9"/>
          <p:cNvCxnSpPr>
            <a:stCxn id="7" idx="0"/>
            <a:endCxn id="4" idx="3"/>
          </p:cNvCxnSpPr>
          <p:nvPr/>
        </p:nvCxnSpPr>
        <p:spPr>
          <a:xfrm rot="16200000" flipV="1">
            <a:off x="3898583" y="2960053"/>
            <a:ext cx="901065" cy="2056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52850" y="3093720"/>
            <a:ext cx="154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sleep/io</a:t>
            </a:r>
            <a:r>
              <a:rPr lang="zh-CN" altLang="en-US"/>
              <a:t>结束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97100" y="3771900"/>
            <a:ext cx="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47395" y="3921125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获得</a:t>
            </a:r>
            <a:r>
              <a:rPr lang="en-US" altLang="zh-CN"/>
              <a:t>cpu</a:t>
            </a:r>
            <a:r>
              <a:rPr lang="zh-CN" altLang="en-US"/>
              <a:t>资源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931795" y="3795395"/>
            <a:ext cx="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71420" y="3937000"/>
            <a:ext cx="1561465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</a:p>
        </p:txBody>
      </p:sp>
      <p:cxnSp>
        <p:nvCxnSpPr>
          <p:cNvPr id="18" name="直接箭头连接符 17"/>
          <p:cNvCxnSpPr>
            <a:stCxn id="2" idx="2"/>
            <a:endCxn id="4" idx="0"/>
          </p:cNvCxnSpPr>
          <p:nvPr/>
        </p:nvCxnSpPr>
        <p:spPr>
          <a:xfrm>
            <a:off x="2569210" y="2592070"/>
            <a:ext cx="0" cy="710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53870" y="2725420"/>
            <a:ext cx="71755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start</a:t>
            </a:r>
          </a:p>
        </p:txBody>
      </p:sp>
      <p:cxnSp>
        <p:nvCxnSpPr>
          <p:cNvPr id="21" name="直接箭头连接符 20"/>
          <p:cNvCxnSpPr>
            <a:stCxn id="5" idx="2"/>
            <a:endCxn id="6" idx="0"/>
          </p:cNvCxnSpPr>
          <p:nvPr/>
        </p:nvCxnSpPr>
        <p:spPr>
          <a:xfrm>
            <a:off x="2569210" y="4907915"/>
            <a:ext cx="0" cy="772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73985" y="5109845"/>
            <a:ext cx="171323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run</a:t>
            </a:r>
            <a:r>
              <a:rPr lang="zh-CN" altLang="en-US"/>
              <a:t>方法执行完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78305" y="1637030"/>
            <a:ext cx="1999615" cy="3683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线程的生命周期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71160" y="1498600"/>
            <a:ext cx="589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新建线程系统需要分配资源、终止线程系统需要回收资源</a:t>
            </a:r>
          </a:p>
          <a:p>
            <a:r>
              <a:rPr lang="zh-CN" altLang="en-US"/>
              <a:t>如果可以重用线程，则可以减去新建</a:t>
            </a:r>
            <a:r>
              <a:rPr lang="en-US" altLang="zh-CN"/>
              <a:t>/</a:t>
            </a:r>
            <a:r>
              <a:rPr lang="zh-CN" altLang="en-US"/>
              <a:t>终止的开销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6164580" y="2395220"/>
            <a:ext cx="5469890" cy="3771265"/>
            <a:chOff x="9652" y="3744"/>
            <a:chExt cx="8614" cy="5939"/>
          </a:xfrm>
        </p:grpSpPr>
        <p:sp>
          <p:nvSpPr>
            <p:cNvPr id="25" name="矩形 24"/>
            <p:cNvSpPr/>
            <p:nvPr/>
          </p:nvSpPr>
          <p:spPr>
            <a:xfrm>
              <a:off x="12394" y="442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94" y="5011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394" y="559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394" y="617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2394" y="6757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394" y="734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2394" y="792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2394" y="8514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2394" y="909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9652" y="4426"/>
              <a:ext cx="2013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新任务</a:t>
              </a:r>
            </a:p>
          </p:txBody>
        </p:sp>
        <p:cxnSp>
          <p:nvCxnSpPr>
            <p:cNvPr id="35" name="曲线连接符 34"/>
            <p:cNvCxnSpPr>
              <a:stCxn id="34" idx="4"/>
              <a:endCxn id="27" idx="1"/>
            </p:cNvCxnSpPr>
            <p:nvPr/>
          </p:nvCxnSpPr>
          <p:spPr>
            <a:xfrm rot="5400000" flipV="1">
              <a:off x="11204" y="4698"/>
              <a:ext cx="645" cy="1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2164" y="3744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任务队列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4894" y="5319"/>
              <a:ext cx="3372" cy="3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896" y="4470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线程池</a:t>
              </a: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5473" y="5761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473" y="6608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 ...</a:t>
              </a:r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473" y="7489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N</a:t>
              </a:r>
            </a:p>
          </p:txBody>
        </p:sp>
        <p:cxnSp>
          <p:nvCxnSpPr>
            <p:cNvPr id="43" name="曲线连接符 42"/>
            <p:cNvCxnSpPr>
              <a:stCxn id="33" idx="3"/>
              <a:endCxn id="42" idx="1"/>
            </p:cNvCxnSpPr>
            <p:nvPr/>
          </p:nvCxnSpPr>
          <p:spPr>
            <a:xfrm flipV="1">
              <a:off x="13662" y="7768"/>
              <a:ext cx="1811" cy="1624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>
              <a:stCxn id="32" idx="3"/>
              <a:endCxn id="41" idx="1"/>
            </p:cNvCxnSpPr>
            <p:nvPr/>
          </p:nvCxnSpPr>
          <p:spPr>
            <a:xfrm flipV="1">
              <a:off x="13662" y="6887"/>
              <a:ext cx="1811" cy="1920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曲线连接符 44"/>
            <p:cNvCxnSpPr>
              <a:stCxn id="30" idx="3"/>
              <a:endCxn id="39" idx="1"/>
            </p:cNvCxnSpPr>
            <p:nvPr/>
          </p:nvCxnSpPr>
          <p:spPr>
            <a:xfrm flipV="1">
              <a:off x="13662" y="6040"/>
              <a:ext cx="1811" cy="1595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067685" y="53340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2、使用线程池的好处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22070" y="2246630"/>
            <a:ext cx="9548495" cy="2943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、提升性能：因为减去了大量新建、终止线程的开销，重用了线程资源；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、适用场景：适合处理突发性大量请求或需要大量线程完成任务、但实际任务处理时间较短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、防御功能：能有效避免系统因为创建线程过多，而导致系统负荷过大相应变慢等问题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、代码优势：使用线程池的语法比自己新建线程执行线程更加简洁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00810" y="483870"/>
            <a:ext cx="100977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、ThreadPoolExecutor的使用语法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3285" y="2484755"/>
            <a:ext cx="448564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results = pool.map(craw, urls)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result in results: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print(result)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02935" y="2484755"/>
            <a:ext cx="604266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futures = [ pool.submit(craw, url)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             for url in urls ]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futures: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as_completed(futures):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3285" y="1743075"/>
            <a:ext cx="10862310" cy="512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from concurrent.futures import ThreadPoolExecutor, </a:t>
            </a:r>
            <a:r>
              <a:rPr lang="en-US" altLang="zh-CN">
                <a:sym typeface="+mn-ea"/>
              </a:rPr>
              <a:t>as_completed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83640" y="5949950"/>
            <a:ext cx="3884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map</a:t>
            </a:r>
            <a:r>
              <a:rPr lang="zh-CN" altLang="en-US"/>
              <a:t>函数，很简单</a:t>
            </a:r>
          </a:p>
          <a:p>
            <a:pPr algn="ctr"/>
            <a:r>
              <a:rPr lang="zh-CN" altLang="en-US"/>
              <a:t>注意</a:t>
            </a:r>
            <a:r>
              <a:rPr lang="en-US" altLang="zh-CN"/>
              <a:t>map</a:t>
            </a:r>
            <a:r>
              <a:rPr lang="zh-CN" altLang="en-US"/>
              <a:t>的结果和入参是顺序对应的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79870" y="5949950"/>
            <a:ext cx="4288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future</a:t>
            </a:r>
            <a:r>
              <a:rPr lang="zh-CN" altLang="en-US"/>
              <a:t>模式，更强大</a:t>
            </a:r>
          </a:p>
          <a:p>
            <a:pPr algn="ctr"/>
            <a:r>
              <a:rPr lang="zh-CN" altLang="en-US"/>
              <a:t>注意如果用</a:t>
            </a:r>
            <a:r>
              <a:rPr lang="en-US" altLang="zh-CN">
                <a:sym typeface="+mn-ea"/>
              </a:rPr>
              <a:t>as_completed</a:t>
            </a:r>
            <a:r>
              <a:rPr lang="zh-CN" altLang="en-US">
                <a:sym typeface="+mn-ea"/>
              </a:rPr>
              <a:t>顺序是不定的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使用线程池加速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63420" y="2743835"/>
            <a:ext cx="765683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服务的架构以及特点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ThreadPoolExecutor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、代码用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Flask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服务并实现加速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145665" y="4751705"/>
            <a:ext cx="8118475" cy="1597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44345" y="542290"/>
            <a:ext cx="80340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1、Web服务的架构以及特点</a:t>
            </a:r>
          </a:p>
        </p:txBody>
      </p:sp>
      <p:sp>
        <p:nvSpPr>
          <p:cNvPr id="2" name="矩形 1"/>
          <p:cNvSpPr/>
          <p:nvPr/>
        </p:nvSpPr>
        <p:spPr>
          <a:xfrm>
            <a:off x="1446530" y="3074670"/>
            <a:ext cx="2707005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/>
              <a:t>Web</a:t>
            </a:r>
            <a:r>
              <a:rPr lang="zh-CN" altLang="en-US"/>
              <a:t>浏览器</a:t>
            </a:r>
          </a:p>
          <a:p>
            <a:pPr algn="ctr"/>
            <a:r>
              <a:rPr lang="en-US" altLang="zh-CN"/>
              <a:t>chrome</a:t>
            </a:r>
            <a:r>
              <a:rPr lang="zh-CN" altLang="en-US"/>
              <a:t>、火狐、</a:t>
            </a:r>
            <a:r>
              <a:rPr lang="en-US" altLang="zh-CN"/>
              <a:t>IE</a:t>
            </a:r>
          </a:p>
        </p:txBody>
      </p:sp>
      <p:sp>
        <p:nvSpPr>
          <p:cNvPr id="4" name="矩形 3"/>
          <p:cNvSpPr/>
          <p:nvPr/>
        </p:nvSpPr>
        <p:spPr>
          <a:xfrm>
            <a:off x="5459095" y="3074670"/>
            <a:ext cx="273431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/>
              <a:t>Web</a:t>
            </a:r>
            <a:r>
              <a:rPr lang="zh-CN" altLang="en-US"/>
              <a:t>服务器</a:t>
            </a:r>
          </a:p>
          <a:p>
            <a:pPr algn="ctr"/>
            <a:r>
              <a:rPr lang="en-US" altLang="zh-CN"/>
              <a:t>Python Flask/Django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9313545" y="31229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313545" y="40373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远程服务</a:t>
            </a:r>
            <a:r>
              <a:rPr lang="en-US" altLang="zh-CN"/>
              <a:t>API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313545" y="2210435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磁盘文件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4145915" y="3185160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 flipV="1">
            <a:off x="8193405" y="2515870"/>
            <a:ext cx="1120140" cy="913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 flipV="1">
            <a:off x="8193405" y="3428365"/>
            <a:ext cx="1120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8193405" y="3429000"/>
            <a:ext cx="1120140" cy="913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145915" y="3636645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32325" y="270637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422640" y="270637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2.1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422640" y="318516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2.2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422640" y="366903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2.3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32325" y="355346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146300" y="4812665"/>
            <a:ext cx="790003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/>
              <a:t>Web</a:t>
            </a:r>
            <a:r>
              <a:rPr lang="zh-CN" altLang="en-US"/>
              <a:t>后台服务的特点：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服务对响应时间要求非常高，比如要求</a:t>
            </a:r>
            <a:r>
              <a:rPr lang="en-US" altLang="zh-CN"/>
              <a:t>200MS</a:t>
            </a:r>
            <a:r>
              <a:rPr lang="zh-CN" altLang="en-US"/>
              <a:t>返回</a:t>
            </a:r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服务有大量的依赖</a:t>
            </a:r>
            <a:r>
              <a:rPr lang="en-US" altLang="zh-CN"/>
              <a:t>IO</a:t>
            </a:r>
            <a:r>
              <a:rPr lang="zh-CN" altLang="en-US"/>
              <a:t>操作的调用，比如磁盘文件、数据库、远程</a:t>
            </a:r>
            <a:r>
              <a:rPr lang="en-US" altLang="zh-CN"/>
              <a:t>API</a:t>
            </a:r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服务经常需要处理几万人、几百万人的同时请求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75945" y="551180"/>
            <a:ext cx="113182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2、使用线程池ThreadPoolExecutor加速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85365" y="2548255"/>
            <a:ext cx="7899400" cy="2168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zh-CN" altLang="en-US"/>
              <a:t>使用线程池ThreadPoolExecutor的好处：</a:t>
            </a:r>
          </a:p>
          <a:p>
            <a:pPr algn="l">
              <a:lnSpc>
                <a:spcPct val="250000"/>
              </a:lnSpc>
            </a:pPr>
            <a:r>
              <a:rPr lang="en-US" altLang="zh-CN"/>
              <a:t>1</a:t>
            </a:r>
            <a:r>
              <a:rPr lang="zh-CN" altLang="en-US"/>
              <a:t>、方便的将磁盘文件、数据库、远程</a:t>
            </a:r>
            <a:r>
              <a:rPr lang="en-US" altLang="zh-CN"/>
              <a:t>API</a:t>
            </a:r>
            <a:r>
              <a:rPr lang="zh-CN" altLang="en-US"/>
              <a:t>的</a:t>
            </a:r>
            <a:r>
              <a:rPr lang="en-US" altLang="zh-CN"/>
              <a:t>IO</a:t>
            </a:r>
            <a:r>
              <a:rPr lang="zh-CN" altLang="en-US"/>
              <a:t>调用并发执行</a:t>
            </a:r>
          </a:p>
          <a:p>
            <a:pPr algn="l">
              <a:lnSpc>
                <a:spcPct val="250000"/>
              </a:lnSpc>
            </a:pPr>
            <a:r>
              <a:rPr lang="en-US" altLang="zh-CN"/>
              <a:t>2</a:t>
            </a:r>
            <a:r>
              <a:rPr lang="zh-CN" altLang="en-US"/>
              <a:t>、线程池的线程数目不会无限创建（导致系统挂掉），具有防御功能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651760" y="46990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有哪些程序提速的方法？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9956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单线程串行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389380" y="3213735"/>
            <a:ext cx="873125" cy="2746375"/>
            <a:chOff x="2188" y="5061"/>
            <a:chExt cx="1375" cy="4325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3563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563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563" y="8150"/>
              <a:ext cx="0" cy="123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563" y="6873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336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8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36" y="8479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8" y="707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/>
                <a:t>CPU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85762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多线程并发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3404235" y="3230880"/>
            <a:ext cx="1779270" cy="2668905"/>
            <a:chOff x="5361" y="5088"/>
            <a:chExt cx="2802" cy="4203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6736" y="5088"/>
              <a:ext cx="0" cy="4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361" y="5088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8163" y="5524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273" y="5758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6736" y="5539"/>
              <a:ext cx="0" cy="9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61" y="5893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/>
                <a:t>CPU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8163" y="6801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273" y="737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783" y="8685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08" y="8685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438265" y="2609850"/>
            <a:ext cx="133286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多</a:t>
            </a:r>
            <a:r>
              <a:rPr lang="en-US" altLang="zh-CN"/>
              <a:t>CPU</a:t>
            </a:r>
            <a:r>
              <a:rPr lang="zh-CN" altLang="en-US"/>
              <a:t>并行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5869305" y="3213735"/>
            <a:ext cx="1833245" cy="2007235"/>
            <a:chOff x="9243" y="5061"/>
            <a:chExt cx="2887" cy="3161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10424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0424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2130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2130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391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243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124" y="699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976" y="5259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/>
                <a:t>CPU</a:t>
              </a:r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841375" y="2978150"/>
            <a:ext cx="106210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37980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多机器并行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8307070" y="3213735"/>
            <a:ext cx="2867025" cy="2024380"/>
            <a:chOff x="13082" y="5061"/>
            <a:chExt cx="4515" cy="31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4432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4432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4885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4885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3082" y="5259"/>
              <a:ext cx="123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/>
                <a:t>机器</a:t>
              </a:r>
              <a:r>
                <a:rPr lang="en-US" altLang="zh-CN"/>
                <a:t>1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61" y="5749"/>
              <a:ext cx="0" cy="2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6861" y="5142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21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721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5483" y="5259"/>
              <a:ext cx="127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/>
                <a:t>机器</a:t>
              </a:r>
              <a:r>
                <a:rPr lang="en-US" altLang="zh-CN"/>
                <a:t>N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5321" y="6365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5321" y="508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759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759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3818890" y="1880235"/>
            <a:ext cx="14039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/>
              <a:t>threading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078220" y="1880235"/>
            <a:ext cx="205359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/>
              <a:t>multiprocessing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53145" y="1880235"/>
            <a:ext cx="24961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altLang="zh-CN"/>
              <a:t>hadoop/hive/spark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362710" y="1880235"/>
            <a:ext cx="179895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/>
              <a:t>不加改造的程序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47" grpId="0" animBg="1"/>
      <p:bldP spid="3" grpId="0" animBg="1"/>
      <p:bldP spid="35" grpId="0" animBg="1"/>
      <p:bldP spid="36" grpId="0" animBg="1"/>
      <p:bldP spid="48" grpId="0" animBg="1"/>
      <p:bldP spid="4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46015" y="2880995"/>
            <a:ext cx="5996940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使用多进程multiprocessing</a:t>
            </a:r>
            <a:b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加速程序的运行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110" y="2821305"/>
            <a:ext cx="8907780" cy="152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、有了多线程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threading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，为什么还要用多进程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multiprocessing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multiprocessing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知识梳理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、代码实战：单线程、多线程、多进程对比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密集计算速度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04240" y="496570"/>
            <a:ext cx="103835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1、有了多线程threading，为什么还要用多进程multiprocessing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0755" y="1343660"/>
            <a:ext cx="814514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如果遇到了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密集型计算，多线程反而会降低执行速度！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05" y="2084705"/>
            <a:ext cx="6125845" cy="2326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0625" y="2719705"/>
            <a:ext cx="26974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虽然有全局解释器锁</a:t>
            </a:r>
            <a:r>
              <a:rPr lang="en-US" altLang="zh-CN"/>
              <a:t>GIL</a:t>
            </a:r>
          </a:p>
          <a:p>
            <a:r>
              <a:rPr lang="zh-CN" altLang="en-US"/>
              <a:t>但是因为有</a:t>
            </a:r>
            <a:r>
              <a:rPr lang="en-US" altLang="zh-CN"/>
              <a:t>IO</a:t>
            </a:r>
            <a:r>
              <a:rPr lang="zh-CN" altLang="en-US"/>
              <a:t>的存在</a:t>
            </a:r>
          </a:p>
          <a:p>
            <a:r>
              <a:rPr lang="zh-CN" altLang="en-US"/>
              <a:t>多线程依然可以加速运行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405" y="4683125"/>
            <a:ext cx="5869305" cy="1325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825" y="4997450"/>
            <a:ext cx="33832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/>
              <a:t>CPU</a:t>
            </a:r>
            <a:r>
              <a:rPr lang="zh-CN" altLang="en-US"/>
              <a:t>密集型计算</a:t>
            </a:r>
          </a:p>
          <a:p>
            <a:r>
              <a:rPr lang="zh-CN" altLang="en-US"/>
              <a:t>线程的自动切换反而变成了负担</a:t>
            </a:r>
          </a:p>
          <a:p>
            <a:r>
              <a:rPr lang="zh-CN" altLang="en-US"/>
              <a:t>多线程甚至减慢了运行速度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4825" y="6228715"/>
            <a:ext cx="1096391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multiprocessing</a:t>
            </a:r>
            <a:r>
              <a:rPr lang="zh-CN" altLang="en-US"/>
              <a:t>模块就是</a:t>
            </a:r>
            <a:r>
              <a:rPr lang="en-US" altLang="zh-CN"/>
              <a:t>python</a:t>
            </a:r>
            <a:r>
              <a:rPr lang="zh-CN" altLang="en-US"/>
              <a:t>为了解决</a:t>
            </a:r>
            <a:r>
              <a:rPr lang="en-US" altLang="zh-CN"/>
              <a:t>GIL</a:t>
            </a:r>
            <a:r>
              <a:rPr lang="zh-CN" altLang="en-US"/>
              <a:t>缺陷引入的一个模块，原理是用多进程在多</a:t>
            </a:r>
            <a:r>
              <a:rPr lang="en-US" altLang="zh-CN"/>
              <a:t>CPU</a:t>
            </a:r>
            <a:r>
              <a:rPr lang="zh-CN" altLang="en-US"/>
              <a:t>上并行执行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04495" y="425450"/>
            <a:ext cx="1002728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、多进程multiprocessing知识梳理（对比多线程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threading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04495" y="1340485"/>
          <a:ext cx="11393170" cy="5272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8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语法条目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多线程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多进程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引入模块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Thread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新建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启动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等待结束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t=Thread(target=func, args=(100, ))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t.start()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t.join()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 = Process(target=f, args=('bob',))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p.start()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p.join()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数据通信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import queue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queue.Queue()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q.put(item)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Queue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q.put([42, None, 'hello'])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线程安全加锁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Lock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lock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Lock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lock: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池化技术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concurrent.futures import ThreadPoolExecutor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ThreadPoolExecutor() as executor: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方法1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results = executor.map(func, [1,2,3])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方法2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future = executor.submit(func, 1)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 = future.result()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from concurrent.futures import ProcessPoolExecutor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with ProcessPoolExecutor() as executor: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方法1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results = executor.map(func, [1,2,3])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方法2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future = executor.submit(func, 1)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 = future.result()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04240" y="496570"/>
            <a:ext cx="10066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3、代码实战：单线程、多线程、多进程对比CPU密集计算速度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1449070" y="2162810"/>
          <a:ext cx="8408670" cy="3382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36725" y="1794510"/>
            <a:ext cx="6112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CPU</a:t>
            </a:r>
            <a:r>
              <a:rPr lang="zh-CN" altLang="en-US"/>
              <a:t>密集型计算：</a:t>
            </a:r>
            <a:r>
              <a:rPr lang="en-US" altLang="zh-CN"/>
              <a:t>100</a:t>
            </a:r>
            <a:r>
              <a:rPr lang="zh-CN" altLang="en-US"/>
              <a:t>次“判断大数字是否是素数”的计算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30375" y="5742940"/>
            <a:ext cx="8127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的存在，多线程比单线程计算的还慢，而多进程可以明显加快执行速度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Flask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使用进程池加速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Python异步IO</a:t>
            </a:r>
            <a:b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实现并发爬虫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904240" y="496570"/>
            <a:ext cx="9201785" cy="1855470"/>
            <a:chOff x="1424" y="782"/>
            <a:chExt cx="14491" cy="2922"/>
          </a:xfrm>
        </p:grpSpPr>
        <p:sp>
          <p:nvSpPr>
            <p:cNvPr id="13" name="文本框 12"/>
            <p:cNvSpPr txBox="1"/>
            <p:nvPr/>
          </p:nvSpPr>
          <p:spPr>
            <a:xfrm>
              <a:off x="1424" y="782"/>
              <a:ext cx="5898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0" algn="l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lang="zh-CN" altLang="en-US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单线程爬虫的执行路径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911" y="2178"/>
              <a:ext cx="14004" cy="1527"/>
              <a:chOff x="1911" y="2178"/>
              <a:chExt cx="14004" cy="152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095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40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7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322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619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/>
              <p:cNvCxnSpPr>
                <a:endCxn id="3" idx="1"/>
              </p:cNvCxnSpPr>
              <p:nvPr/>
            </p:nvCxnSpPr>
            <p:spPr>
              <a:xfrm flipV="1">
                <a:off x="1911" y="3252"/>
                <a:ext cx="118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6663" y="3246"/>
                <a:ext cx="655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endCxn id="12" idx="1"/>
              </p:cNvCxnSpPr>
              <p:nvPr/>
            </p:nvCxnSpPr>
            <p:spPr>
              <a:xfrm flipV="1">
                <a:off x="10890" y="3252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15187" y="3240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3755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884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279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3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56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87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562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750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84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281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400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904240" y="2977515"/>
            <a:ext cx="7036435" cy="3661410"/>
            <a:chOff x="1424" y="4689"/>
            <a:chExt cx="11081" cy="5766"/>
          </a:xfrm>
        </p:grpSpPr>
        <p:sp>
          <p:nvSpPr>
            <p:cNvPr id="20" name="文本框 19"/>
            <p:cNvSpPr txBox="1"/>
            <p:nvPr/>
          </p:nvSpPr>
          <p:spPr>
            <a:xfrm>
              <a:off x="1424" y="4689"/>
              <a:ext cx="7020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0" algn="l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lang="zh-CN" altLang="en-US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协程：在单线程内实现并发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02" y="5850"/>
              <a:ext cx="8991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核心原理：用一个超级循环（其实就是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while true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）循环</a:t>
              </a:r>
            </a:p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核心原理：配合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多路复用原理（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时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可以干其他事情）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4349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761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760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4760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175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587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586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7586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39" y="6959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651" y="7465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650" y="8408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0650" y="9574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52" name="直接箭头连接符 51"/>
            <p:cNvCxnSpPr>
              <a:endCxn id="41" idx="1"/>
            </p:cNvCxnSpPr>
            <p:nvPr/>
          </p:nvCxnSpPr>
          <p:spPr>
            <a:xfrm flipV="1">
              <a:off x="3336" y="7714"/>
              <a:ext cx="14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1" idx="2"/>
              <a:endCxn id="42" idx="0"/>
            </p:cNvCxnSpPr>
            <p:nvPr/>
          </p:nvCxnSpPr>
          <p:spPr>
            <a:xfrm flipH="1">
              <a:off x="5193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2" idx="3"/>
              <a:endCxn id="45" idx="1"/>
            </p:cNvCxnSpPr>
            <p:nvPr/>
          </p:nvCxnSpPr>
          <p:spPr>
            <a:xfrm flipV="1">
              <a:off x="5626" y="7714"/>
              <a:ext cx="1961" cy="943"/>
            </a:xfrm>
            <a:prstGeom prst="bentConnector3">
              <a:avLst>
                <a:gd name="adj1" fmla="val 5002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5" idx="2"/>
              <a:endCxn id="46" idx="0"/>
            </p:cNvCxnSpPr>
            <p:nvPr/>
          </p:nvCxnSpPr>
          <p:spPr>
            <a:xfrm flipH="1">
              <a:off x="8019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46" idx="3"/>
              <a:endCxn id="49" idx="1"/>
            </p:cNvCxnSpPr>
            <p:nvPr/>
          </p:nvCxnSpPr>
          <p:spPr>
            <a:xfrm flipV="1">
              <a:off x="8452" y="7716"/>
              <a:ext cx="2199" cy="941"/>
            </a:xfrm>
            <a:prstGeom prst="bentConnector3">
              <a:avLst>
                <a:gd name="adj1" fmla="val 5002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9" idx="2"/>
              <a:endCxn id="50" idx="0"/>
            </p:cNvCxnSpPr>
            <p:nvPr/>
          </p:nvCxnSpPr>
          <p:spPr>
            <a:xfrm flipH="1">
              <a:off x="11083" y="7967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>
              <a:stCxn id="50" idx="3"/>
              <a:endCxn id="43" idx="1"/>
            </p:cNvCxnSpPr>
            <p:nvPr/>
          </p:nvCxnSpPr>
          <p:spPr>
            <a:xfrm flipH="1">
              <a:off x="4760" y="8659"/>
              <a:ext cx="6756" cy="1164"/>
            </a:xfrm>
            <a:prstGeom prst="bentConnector5">
              <a:avLst>
                <a:gd name="adj1" fmla="val -5551"/>
                <a:gd name="adj2" fmla="val 50000"/>
                <a:gd name="adj3" fmla="val 11875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3"/>
              <a:endCxn id="47" idx="1"/>
            </p:cNvCxnSpPr>
            <p:nvPr/>
          </p:nvCxnSpPr>
          <p:spPr>
            <a:xfrm>
              <a:off x="5625" y="9823"/>
              <a:ext cx="196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7" idx="3"/>
              <a:endCxn id="51" idx="1"/>
            </p:cNvCxnSpPr>
            <p:nvPr/>
          </p:nvCxnSpPr>
          <p:spPr>
            <a:xfrm>
              <a:off x="8451" y="9823"/>
              <a:ext cx="2199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1" idx="3"/>
            </p:cNvCxnSpPr>
            <p:nvPr/>
          </p:nvCxnSpPr>
          <p:spPr>
            <a:xfrm>
              <a:off x="11515" y="9825"/>
              <a:ext cx="990" cy="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566" y="7463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次全循环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66" y="9606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次全循环</a:t>
              </a: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776335" y="4140200"/>
            <a:ext cx="270446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/>
              <a:t>《</a:t>
            </a:r>
            <a:r>
              <a:rPr lang="en-US" altLang="zh-CN" sz="2400"/>
              <a:t>the one loop</a:t>
            </a:r>
            <a:r>
              <a:rPr lang="zh-CN" altLang="en-US" sz="2400"/>
              <a:t>》</a:t>
            </a:r>
          </a:p>
          <a:p>
            <a:pPr algn="ctr"/>
            <a:r>
              <a:rPr lang="zh-CN" altLang="en-US" sz="2400"/>
              <a:t>至尊循环驭众生</a:t>
            </a:r>
          </a:p>
          <a:p>
            <a:pPr algn="ctr"/>
            <a:r>
              <a:rPr lang="zh-CN" altLang="en-US" sz="2400"/>
              <a:t>至尊循环寻众生</a:t>
            </a:r>
          </a:p>
          <a:p>
            <a:pPr algn="ctr"/>
            <a:r>
              <a:rPr lang="zh-CN" altLang="en-US" sz="2400"/>
              <a:t>至尊循环引众生</a:t>
            </a:r>
          </a:p>
          <a:p>
            <a:pPr algn="ctr"/>
            <a:r>
              <a:rPr lang="zh-CN" altLang="en-US" sz="2400"/>
              <a:t>普照众生欣欣荣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4240" y="496570"/>
            <a:ext cx="52812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库介绍：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asyncio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7900" y="1816100"/>
            <a:ext cx="6392545" cy="39693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import asyncio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获取事件循环</a:t>
            </a:r>
            <a:endParaRPr lang="en-US" altLang="zh-CN"/>
          </a:p>
          <a:p>
            <a:pPr algn="l"/>
            <a:r>
              <a:rPr lang="en-US" altLang="zh-CN"/>
              <a:t>loop = asyncio.get_event_loop()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定义协程</a:t>
            </a:r>
          </a:p>
          <a:p>
            <a:pPr algn="l"/>
            <a:r>
              <a:rPr lang="en-US" altLang="zh-CN"/>
              <a:t>async def myfunc(</a:t>
            </a:r>
            <a:r>
              <a:rPr lang="en-US" altLang="zh-CN">
                <a:sym typeface="+mn-ea"/>
              </a:rPr>
              <a:t>url</a:t>
            </a:r>
            <a:r>
              <a:rPr lang="en-US" altLang="zh-CN"/>
              <a:t>):</a:t>
            </a:r>
          </a:p>
          <a:p>
            <a:pPr algn="l"/>
            <a:r>
              <a:rPr lang="en-US" altLang="zh-CN"/>
              <a:t>    await get_url(url)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创建</a:t>
            </a:r>
            <a:r>
              <a:rPr lang="en-US" altLang="zh-CN"/>
              <a:t>task</a:t>
            </a:r>
            <a:r>
              <a:rPr lang="zh-CN" altLang="en-US"/>
              <a:t>列表</a:t>
            </a:r>
            <a:endParaRPr lang="en-US" altLang="zh-CN"/>
          </a:p>
          <a:p>
            <a:pPr algn="l"/>
            <a:r>
              <a:rPr lang="en-US" altLang="zh-CN"/>
              <a:t>tasks = [loop.create_task(myfunc(url)) for url in urls]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执行爬虫事件列表</a:t>
            </a:r>
          </a:p>
          <a:p>
            <a:pPr algn="l"/>
            <a:r>
              <a:rPr lang="en-US" altLang="zh-CN"/>
              <a:t>loop.run_until_complete(</a:t>
            </a:r>
            <a:r>
              <a:rPr lang="en-US" altLang="zh-CN">
                <a:sym typeface="+mn-ea"/>
              </a:rPr>
              <a:t>asyncio.wait(</a:t>
            </a:r>
            <a:r>
              <a:rPr lang="en-US" altLang="zh-CN"/>
              <a:t>tasks))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98105" y="2574925"/>
            <a:ext cx="320230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注意：</a:t>
            </a:r>
          </a:p>
          <a:p>
            <a:endParaRPr lang="zh-CN" altLang="en-US"/>
          </a:p>
          <a:p>
            <a:r>
              <a:rPr lang="zh-CN" altLang="en-US"/>
              <a:t>要用在异步</a:t>
            </a:r>
            <a:r>
              <a:rPr lang="en-US" altLang="zh-CN"/>
              <a:t>IO</a:t>
            </a:r>
            <a:r>
              <a:rPr lang="zh-CN" altLang="en-US"/>
              <a:t>编程中</a:t>
            </a:r>
          </a:p>
          <a:p>
            <a:r>
              <a:rPr lang="zh-CN" altLang="en-US"/>
              <a:t>依赖的库必须支持异步</a:t>
            </a:r>
            <a:r>
              <a:rPr lang="en-US" altLang="zh-CN"/>
              <a:t>IO</a:t>
            </a:r>
            <a:r>
              <a:rPr lang="zh-CN" altLang="en-US"/>
              <a:t>特性</a:t>
            </a:r>
          </a:p>
          <a:p>
            <a:endParaRPr lang="en-US" altLang="zh-CN"/>
          </a:p>
          <a:p>
            <a:r>
              <a:rPr lang="zh-CN" altLang="en-US"/>
              <a:t>爬虫引用中：</a:t>
            </a:r>
          </a:p>
          <a:p>
            <a:r>
              <a:rPr lang="en-US" altLang="zh-CN"/>
              <a:t>requests </a:t>
            </a:r>
            <a:r>
              <a:rPr lang="zh-CN" altLang="en-US"/>
              <a:t>不支持异步</a:t>
            </a:r>
          </a:p>
          <a:p>
            <a:r>
              <a:rPr lang="zh-CN" altLang="en-US"/>
              <a:t>需要用 </a:t>
            </a:r>
            <a:r>
              <a:rPr lang="en-US" altLang="zh-CN"/>
              <a:t>aiohttp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79265" y="2506980"/>
            <a:ext cx="6977380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endParaRPr lang="en-US" altLang="zh-CN" sz="3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3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</a:t>
            </a:r>
            <a:r>
              <a:rPr lang="zh-CN" alt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听歌、解压缩、下载等等</a:t>
            </a:r>
          </a:p>
        </p:txBody>
      </p:sp>
      <p:pic>
        <p:nvPicPr>
          <p:cNvPr id="7" name="图片 6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95" y="1744345"/>
            <a:ext cx="3369945" cy="33699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560320" y="469265"/>
            <a:ext cx="70707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对并发编程的支持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4235" y="2241550"/>
            <a:ext cx="944816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多线程：threading，利用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可以同时执行的原理，让</a:t>
            </a:r>
            <a:r>
              <a:rPr lang="en-US" altLang="zh-CN"/>
              <a:t>CPU</a:t>
            </a:r>
            <a:r>
              <a:rPr lang="zh-CN" altLang="en-US"/>
              <a:t>不会干巴巴等待</a:t>
            </a:r>
            <a:r>
              <a:rPr lang="en-US" altLang="zh-CN"/>
              <a:t>IO</a:t>
            </a:r>
            <a:r>
              <a:rPr lang="zh-CN" altLang="en-US"/>
              <a:t>完成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多进程：multiprocessing，利用多核</a:t>
            </a:r>
            <a:r>
              <a:rPr lang="en-US" altLang="zh-CN"/>
              <a:t>CPU</a:t>
            </a:r>
            <a:r>
              <a:rPr lang="zh-CN" altLang="en-US"/>
              <a:t>的能力，真正的并行执行任务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异步</a:t>
            </a:r>
            <a:r>
              <a:rPr lang="en-US" altLang="zh-CN"/>
              <a:t>IO</a:t>
            </a:r>
            <a:r>
              <a:rPr lang="zh-CN" altLang="en-US"/>
              <a:t>：asyncio，在单线程利用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同时执行的原理，实现函数异步执行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4235" y="3834765"/>
            <a:ext cx="8488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使用Lock对资源加锁，防止冲突访问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使用Queue实现不同线程/进程之间的数据通信，实现生产者</a:t>
            </a:r>
            <a:r>
              <a:rPr lang="en-US" altLang="zh-CN"/>
              <a:t>-</a:t>
            </a:r>
            <a:r>
              <a:rPr lang="zh-CN" altLang="en-US"/>
              <a:t>消费者模式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使用线程池</a:t>
            </a:r>
            <a:r>
              <a:rPr lang="en-US" altLang="zh-CN">
                <a:sym typeface="+mn-ea"/>
              </a:rPr>
              <a:t>Pool</a:t>
            </a:r>
            <a:r>
              <a:rPr lang="zh-CN" altLang="en-US"/>
              <a:t>/进程池</a:t>
            </a:r>
            <a:r>
              <a:rPr lang="en-US" altLang="zh-CN"/>
              <a:t>Pool</a:t>
            </a:r>
            <a:r>
              <a:rPr lang="zh-CN" altLang="en-US"/>
              <a:t>，简化线程</a:t>
            </a:r>
            <a:r>
              <a:rPr lang="en-US" altLang="zh-CN"/>
              <a:t>/</a:t>
            </a:r>
            <a:r>
              <a:rPr lang="zh-CN" altLang="en-US"/>
              <a:t>进程的任务提交、等待结束、获取结果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使用subprocess启动外部程序的进程，并进行输入输出交互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38225" y="496570"/>
            <a:ext cx="57416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subprocess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启动电脑的子进程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31620" y="1699895"/>
            <a:ext cx="8467090" cy="1753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/>
              <a:t>subprocess 模块：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允许你生成新的进程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连接它们的输入、输出、错误管道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并且获取它们的返回码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31620" y="4032885"/>
            <a:ext cx="8465820" cy="1568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几个应用场景：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每天定时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8:00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自动打开酷狗音乐播放歌曲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7z.exe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自动解压缩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.7z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远程提交一个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torrent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种子文件，用电脑启动下载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04240" y="496570"/>
            <a:ext cx="32524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subprocess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5200" y="1706880"/>
            <a:ext cx="9846945" cy="19672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b="1"/>
              <a:t>用默认的应用程序打开歌曲文件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# </a:t>
            </a:r>
            <a:r>
              <a:rPr lang="zh-CN" altLang="en-US" sz="1600"/>
              <a:t>注：</a:t>
            </a:r>
            <a:r>
              <a:rPr lang="en-US" altLang="zh-CN" sz="1600">
                <a:sym typeface="+mn-ea"/>
              </a:rPr>
              <a:t>windows</a:t>
            </a:r>
            <a:r>
              <a:rPr lang="zh-CN" altLang="en-US" sz="1600">
                <a:sym typeface="+mn-ea"/>
              </a:rPr>
              <a:t>下是</a:t>
            </a:r>
            <a:r>
              <a:rPr lang="en-US" altLang="zh-CN" sz="1600">
                <a:sym typeface="+mn-ea"/>
              </a:rPr>
              <a:t>start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mac</a:t>
            </a:r>
            <a:r>
              <a:rPr lang="zh-CN" altLang="en-US" sz="1600">
                <a:sym typeface="+mn-ea"/>
              </a:rPr>
              <a:t>下是</a:t>
            </a:r>
            <a:r>
              <a:rPr lang="en-US" altLang="zh-CN" sz="1600">
                <a:sym typeface="+mn-ea"/>
              </a:rPr>
              <a:t>open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Linux</a:t>
            </a:r>
            <a:r>
              <a:rPr lang="zh-CN" altLang="en-US" sz="1600">
                <a:sym typeface="+mn-ea"/>
              </a:rPr>
              <a:t>是</a:t>
            </a:r>
            <a:r>
              <a:rPr lang="en-US" altLang="zh-CN" sz="1600">
                <a:sym typeface="+mn-ea"/>
              </a:rPr>
              <a:t>see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ym typeface="+mn-ea"/>
              </a:rPr>
              <a:t># windows </a:t>
            </a:r>
            <a:r>
              <a:rPr lang="zh-CN" altLang="en-US" sz="1600">
                <a:sym typeface="+mn-ea"/>
              </a:rPr>
              <a:t>环境需要加 </a:t>
            </a:r>
            <a:r>
              <a:rPr lang="en-US" altLang="zh-CN" sz="1600">
                <a:sym typeface="+mn-ea"/>
              </a:rPr>
              <a:t>shell = True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en-US" altLang="zh-CN" sz="1600"/>
              <a:t>proc = subprocess.Popen(['start', '</a:t>
            </a:r>
            <a:r>
              <a:rPr lang="zh-CN" altLang="en-US" sz="1600"/>
              <a:t>余生一个浪</a:t>
            </a:r>
            <a:r>
              <a:rPr lang="en-US" altLang="zh-CN" sz="1600"/>
              <a:t>.mp3'], shell=True)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proc.communicate()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965200" y="4032885"/>
            <a:ext cx="9848215" cy="1539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285750" lvl="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b="1">
                <a:sym typeface="+mn-ea"/>
              </a:rPr>
              <a:t>用</a:t>
            </a:r>
            <a:r>
              <a:rPr lang="en-US" altLang="zh-CN" sz="1600" b="1">
                <a:sym typeface="+mn-ea"/>
              </a:rPr>
              <a:t>7z.exe</a:t>
            </a:r>
            <a:r>
              <a:rPr lang="zh-CN" altLang="en-US" sz="1600" b="1">
                <a:sym typeface="+mn-ea"/>
              </a:rPr>
              <a:t>解压</a:t>
            </a:r>
            <a:r>
              <a:rPr lang="en-US" altLang="zh-CN" sz="1600" b="1">
                <a:sym typeface="+mn-ea"/>
              </a:rPr>
              <a:t>7z</a:t>
            </a:r>
            <a:r>
              <a:rPr lang="zh-CN" altLang="en-US" sz="1600" b="1">
                <a:sym typeface="+mn-ea"/>
              </a:rPr>
              <a:t>压缩文件</a:t>
            </a:r>
            <a:endParaRPr lang="en-US" altLang="zh-CN" sz="1600" b="1"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proc = subprocess.Popen([r"C:\Program Files\7-Zip\7z.exe",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                         "x", "./datas/7z_test.7z", "-o./datas/extract_7z_test", "-aoa"], shell=True)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proc.communicate()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在异步</a:t>
            </a:r>
            <a:r>
              <a:rPr lang="en-US" altLang="zh-CN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中使用信号量</a:t>
            </a:r>
            <a:b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控制爬虫并发度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04240" y="496570"/>
            <a:ext cx="50018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信号量（英语：Semaphore）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04240" y="1233805"/>
            <a:ext cx="9846945" cy="2232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1600"/>
              <a:t>信号量（英语：Semaphore）又称为信号量、旗语</a:t>
            </a: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1600"/>
              <a:t>是一个同步对象，用于保持在0至指定最大值之间的一个计数值。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当线程完成一次对该semaphore对象的等待（wait）时，该计数值减一；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当线程完成一次对semaphore对象的释放（release）时，计数值加一。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当计数值为0，则线程等待该semaphore对象不再能成功直至该semaphore对象变成signaled状态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semaphore对象的计数值大于0，为signaled状态；计数值等于0，为nonsignaled状态.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4240" y="3967480"/>
            <a:ext cx="429196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sem = asyncio.Semaphore(10)</a:t>
            </a:r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# ... later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async with sem: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# work with shared resource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28970" y="4102100"/>
            <a:ext cx="55308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sem = asyncio.Semaphore(10)</a:t>
            </a:r>
          </a:p>
          <a:p>
            <a:endParaRPr lang="zh-CN" altLang="en-US"/>
          </a:p>
          <a:p>
            <a:r>
              <a:rPr lang="zh-CN" altLang="en-US"/>
              <a:t># ... later</a:t>
            </a:r>
          </a:p>
          <a:p>
            <a:r>
              <a:rPr lang="zh-CN" altLang="en-US"/>
              <a:t>await sem.acquire()</a:t>
            </a:r>
          </a:p>
          <a:p>
            <a:r>
              <a:rPr lang="zh-CN" altLang="en-US"/>
              <a:t>try:</a:t>
            </a:r>
          </a:p>
          <a:p>
            <a:r>
              <a:rPr lang="zh-CN" altLang="en-US"/>
              <a:t>    # work with shared resource</a:t>
            </a:r>
          </a:p>
          <a:p>
            <a:r>
              <a:rPr lang="zh-CN" altLang="en-US"/>
              <a:t>finally:</a:t>
            </a:r>
          </a:p>
          <a:p>
            <a:r>
              <a:rPr lang="zh-CN" altLang="en-US"/>
              <a:t>    sem.release()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5520" y="3733800"/>
            <a:ext cx="1471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使用方式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84850" y="3733800"/>
            <a:ext cx="1471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使用方式</a:t>
            </a:r>
            <a:r>
              <a:rPr lang="en-US" altLang="zh-CN"/>
              <a:t>2</a:t>
            </a:r>
            <a:r>
              <a:rPr lang="zh-CN" altLang="en-US"/>
              <a:t>：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77946" y="2978272"/>
            <a:ext cx="4358329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异步库</a:t>
            </a:r>
            <a:r>
              <a:rPr lang="en-US" altLang="zh-CN" sz="4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Asyncio</a:t>
            </a:r>
            <a:br>
              <a:rPr lang="en-US" altLang="zh-CN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异步库</a:t>
            </a:r>
            <a:r>
              <a:rPr lang="en-US" altLang="zh-CN" sz="4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Gevent</a:t>
            </a:r>
            <a:endParaRPr lang="zh-CN" altLang="en-US" sz="4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140828E-4CE3-534E-B818-D887ED867586}"/>
              </a:ext>
            </a:extLst>
          </p:cNvPr>
          <p:cNvSpPr txBox="1">
            <a:spLocks/>
          </p:cNvSpPr>
          <p:nvPr/>
        </p:nvSpPr>
        <p:spPr>
          <a:xfrm>
            <a:off x="4984304" y="2978272"/>
            <a:ext cx="1200083" cy="2199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0711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7900" y="899750"/>
            <a:ext cx="5832751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asyncio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Python3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官方异步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 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7900" y="1816100"/>
            <a:ext cx="6392545" cy="39693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import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获取事件循环</a:t>
            </a:r>
            <a:endParaRPr lang="en-US" altLang="zh-CN" dirty="0"/>
          </a:p>
          <a:p>
            <a:pPr algn="l"/>
            <a:r>
              <a:rPr lang="en-US" altLang="zh-CN" dirty="0"/>
              <a:t>loop = </a:t>
            </a:r>
            <a:r>
              <a:rPr lang="en-US" altLang="zh-CN" dirty="0" err="1"/>
              <a:t>asyncio.get_event_loop</a:t>
            </a:r>
            <a:r>
              <a:rPr lang="en-US" altLang="zh-CN" dirty="0"/>
              <a:t>()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定义协程</a:t>
            </a:r>
          </a:p>
          <a:p>
            <a:pPr algn="l"/>
            <a:r>
              <a:rPr lang="en-US" altLang="zh-CN" dirty="0"/>
              <a:t>async def </a:t>
            </a:r>
            <a:r>
              <a:rPr lang="en-US" altLang="zh-CN" dirty="0" err="1"/>
              <a:t>myfunc</a:t>
            </a:r>
            <a:r>
              <a:rPr lang="en-US" altLang="zh-CN" dirty="0"/>
              <a:t>(</a:t>
            </a:r>
            <a:r>
              <a:rPr lang="en-US" altLang="zh-CN" dirty="0" err="1">
                <a:sym typeface="+mn-ea"/>
              </a:rPr>
              <a:t>url</a:t>
            </a:r>
            <a:r>
              <a:rPr lang="en-US" altLang="zh-CN" dirty="0"/>
              <a:t>):</a:t>
            </a:r>
          </a:p>
          <a:p>
            <a:pPr algn="l"/>
            <a:r>
              <a:rPr lang="en-US" altLang="zh-CN" dirty="0"/>
              <a:t>    await </a:t>
            </a:r>
            <a:r>
              <a:rPr lang="en-US" altLang="zh-CN" dirty="0" err="1"/>
              <a:t>get_url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创建</a:t>
            </a:r>
            <a:r>
              <a:rPr lang="en-US" altLang="zh-CN" dirty="0"/>
              <a:t>task</a:t>
            </a:r>
            <a:r>
              <a:rPr lang="zh-CN" altLang="en-US" dirty="0"/>
              <a:t>列表</a:t>
            </a:r>
            <a:endParaRPr lang="en-US" altLang="zh-CN" dirty="0"/>
          </a:p>
          <a:p>
            <a:pPr algn="l"/>
            <a:r>
              <a:rPr lang="en-US" altLang="zh-CN" dirty="0"/>
              <a:t>tasks = [</a:t>
            </a:r>
            <a:r>
              <a:rPr lang="en-US" altLang="zh-CN" dirty="0" err="1"/>
              <a:t>loop.create_task</a:t>
            </a:r>
            <a:r>
              <a:rPr lang="en-US" altLang="zh-CN" dirty="0"/>
              <a:t>(</a:t>
            </a:r>
            <a:r>
              <a:rPr lang="en-US" altLang="zh-CN" dirty="0" err="1"/>
              <a:t>myfunc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)) for </a:t>
            </a:r>
            <a:r>
              <a:rPr lang="en-US" altLang="zh-CN" dirty="0" err="1"/>
              <a:t>url</a:t>
            </a:r>
            <a:r>
              <a:rPr lang="en-US" altLang="zh-CN" dirty="0"/>
              <a:t> in </a:t>
            </a:r>
            <a:r>
              <a:rPr lang="en-US" altLang="zh-CN" dirty="0" err="1"/>
              <a:t>urls</a:t>
            </a:r>
            <a:r>
              <a:rPr lang="en-US" altLang="zh-CN" dirty="0"/>
              <a:t>]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执行爬虫事件列表</a:t>
            </a:r>
          </a:p>
          <a:p>
            <a:pPr algn="l"/>
            <a:r>
              <a:rPr lang="en-US" altLang="zh-CN" dirty="0" err="1"/>
              <a:t>loop.run_until_complete</a:t>
            </a:r>
            <a:r>
              <a:rPr lang="en-US" altLang="zh-CN" dirty="0"/>
              <a:t>(</a:t>
            </a:r>
            <a:r>
              <a:rPr lang="en-US" altLang="zh-CN" dirty="0" err="1">
                <a:sym typeface="+mn-ea"/>
              </a:rPr>
              <a:t>asyncio.wait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/>
              <a:t>tasks))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98105" y="2574925"/>
            <a:ext cx="27655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</a:t>
            </a:r>
          </a:p>
          <a:p>
            <a:endParaRPr lang="en-US" altLang="zh-CN" dirty="0"/>
          </a:p>
          <a:p>
            <a:r>
              <a:rPr lang="en-US" altLang="zh-CN" dirty="0" err="1"/>
              <a:t>asyncio</a:t>
            </a:r>
            <a:r>
              <a:rPr lang="zh-CN" altLang="en-US" dirty="0"/>
              <a:t> 很多库都不支持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比如不支持</a:t>
            </a:r>
            <a:r>
              <a:rPr lang="en-US" altLang="zh-CN" dirty="0"/>
              <a:t>requests</a:t>
            </a:r>
          </a:p>
          <a:p>
            <a:r>
              <a:rPr lang="zh-CN" altLang="en-US" dirty="0"/>
              <a:t>需要用</a:t>
            </a:r>
            <a:r>
              <a:rPr lang="en-US" altLang="zh-CN" dirty="0" err="1"/>
              <a:t>aiohttp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047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8653" y="620540"/>
            <a:ext cx="4710007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Gevent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9800" y="1427254"/>
            <a:ext cx="7649579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gevent.monkey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gevent.monkey.patch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gevent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urllib2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simplejson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fetch(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response = urllib2.urlopen(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'http://json-</a:t>
            </a:r>
            <a:r>
              <a:rPr lang="en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time.appspot.com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time.json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result =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response.read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json_result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datetime =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json_result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'Process %s: %s'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(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datetime))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json_result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asynchronous():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threads = []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range(1, 10):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threads.append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gevent.spawn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(fetch, </a:t>
            </a: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gevent.joinall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(threads)</a:t>
            </a:r>
            <a:b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asynchronous()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D2E5C8-91DB-D948-972C-AA7EBD46AB81}"/>
              </a:ext>
            </a:extLst>
          </p:cNvPr>
          <p:cNvSpPr/>
          <p:nvPr/>
        </p:nvSpPr>
        <p:spPr>
          <a:xfrm>
            <a:off x="768653" y="2304480"/>
            <a:ext cx="3079765" cy="296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﻿Gevent是一个基于微线程库Greenlet的并发框架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原理：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提供猴子补丁MonkeyPatch方法，通过该方法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gevent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能够 修改标准库里面大部分的阻塞式系统调用，包括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socket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ssl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threading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和 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select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等模块，而变为协作式运行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AEAE56-BE89-D643-B7CA-2A8925ABF28C}"/>
              </a:ext>
            </a:extLst>
          </p:cNvPr>
          <p:cNvSpPr/>
          <p:nvPr/>
        </p:nvSpPr>
        <p:spPr>
          <a:xfrm>
            <a:off x="730218" y="1691257"/>
            <a:ext cx="3156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/>
              </a:rPr>
              <a:t>安装：</a:t>
            </a:r>
            <a:r>
              <a:rPr lang="en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/>
              </a:rPr>
              <a:t>pip install </a:t>
            </a:r>
            <a:r>
              <a:rPr lang="en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/>
              </a:rPr>
              <a:t>gevent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51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77E4F1F6-0950-1E40-8DB0-3CC2789A8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733" y="800947"/>
            <a:ext cx="4893647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异步库 </a:t>
            </a:r>
            <a:r>
              <a:rPr lang="en-US" altLang="zh-CN" dirty="0" err="1"/>
              <a:t>asyncio</a:t>
            </a:r>
            <a:r>
              <a:rPr lang="zh-CN" altLang="en-US" dirty="0"/>
              <a:t> 对比 </a:t>
            </a:r>
            <a:r>
              <a:rPr lang="en-US" altLang="zh-CN" dirty="0" err="1"/>
              <a:t>gevent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581394-7A12-E847-A885-1EB51809BAB4}"/>
              </a:ext>
            </a:extLst>
          </p:cNvPr>
          <p:cNvSpPr txBox="1"/>
          <p:nvPr/>
        </p:nvSpPr>
        <p:spPr>
          <a:xfrm>
            <a:off x="1067733" y="1840904"/>
            <a:ext cx="9548495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Gevent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优点：只需要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monkey.patch_all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，就能自动修改阻塞为非阻塞，简单强大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缺点：不知道它具体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patch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了哪些库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修改了哪些模块、类、函数。 创造了“隐式的副作用”，如果出现问题很多时候极难调试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Asyncio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优点：明确使用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asyncio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await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等关键字编程，直观易读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缺点：只支持很少的异步库，比如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aiohttp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9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44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Gevent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Flask</a:t>
            </a:r>
            <a:b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改造成异步服务器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6637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</a:t>
            </a:r>
            <a:b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知识全部总结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27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77970" y="1859915"/>
            <a:ext cx="7342505" cy="3148330"/>
          </a:xfrm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并发编程实战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怎样选择多线程、多进程和多协程？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0" y="1855470"/>
            <a:ext cx="3152775" cy="31527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5470" y="2829560"/>
            <a:ext cx="8481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并发编程有三种方式：</a:t>
            </a:r>
          </a:p>
          <a:p>
            <a:pPr algn="ctr"/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Process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、多协程Coroutine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89760" y="4501515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在后续视频之前，给大家介绍下三者的区别，让大家有个宏观的了解</a:t>
            </a:r>
          </a:p>
          <a:p>
            <a:pPr algn="ctr"/>
            <a:endParaRPr lang="zh-CN" altLang="en-US"/>
          </a:p>
          <a:p>
            <a:pPr algn="ctr"/>
            <a:r>
              <a:rPr lang="zh-CN" altLang="en-US"/>
              <a:t>学习时，先有全局知识架构，再挨个填充细节，不会有“只缘身在此山中”的迷茫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85010" y="2688590"/>
            <a:ext cx="82219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、什么是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密集型计算？</a:t>
            </a: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、多线程、多进程、多协程的对比</a:t>
            </a: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、怎样根据任务选择对应技术？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80945" y="340360"/>
            <a:ext cx="72307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、什么是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193925" y="151066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CPU密集型（CPU-bound）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CPU密集型也叫计算密集型，是指I/O在很短的时间就可以完成，CPU需要大量的计算和处理，特点是CPU占用率相当高</a:t>
            </a: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例如：压缩解压缩、加密解密、正则表达式搜索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193925" y="378904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密集型（I/O 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IO密集型指的是系统运作大部分的状况是CPU在等I/O (硬盘/内存) 的读/写操作，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CPU占用率仍然较低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例如：文件处理程序、网络爬虫程序、读写数据库程序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0c6e345-09f5-4b3e-a4e4-7f9b1d96ed97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3902</Words>
  <Application>Microsoft Macintosh PowerPoint</Application>
  <PresentationFormat>宽屏</PresentationFormat>
  <Paragraphs>588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8" baseType="lpstr">
      <vt:lpstr>Microsoft YaHei</vt:lpstr>
      <vt:lpstr>Microsoft YaHei</vt:lpstr>
      <vt:lpstr>Source Code Pro</vt:lpstr>
      <vt:lpstr>Arial</vt:lpstr>
      <vt:lpstr>Calibri</vt:lpstr>
      <vt:lpstr>Courier New</vt:lpstr>
      <vt:lpstr>Menlo Regular</vt:lpstr>
      <vt:lpstr>Verdana</vt:lpstr>
      <vt:lpstr>Office</vt:lpstr>
      <vt:lpstr>Python 并发编程实战</vt:lpstr>
      <vt:lpstr>PowerPoint 演示文稿</vt:lpstr>
      <vt:lpstr>PowerPoint 演示文稿</vt:lpstr>
      <vt:lpstr>PowerPoint 演示文稿</vt:lpstr>
      <vt:lpstr>PowerPoint 演示文稿</vt:lpstr>
      <vt:lpstr>Python并发编程实战 怎样选择多线程、多进程和多协程？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全局解释器锁GIL</vt:lpstr>
      <vt:lpstr>全局解释器锁GIL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  利用 多线程 加速爬虫10倍！</vt:lpstr>
      <vt:lpstr>PowerPoint 演示文稿</vt:lpstr>
      <vt:lpstr>PowerPoint 演示文稿</vt:lpstr>
      <vt:lpstr>Python实现 生产者消费者模式 多线程爬虫！</vt:lpstr>
      <vt:lpstr>PowerPoint 演示文稿</vt:lpstr>
      <vt:lpstr>PowerPoint 演示文稿</vt:lpstr>
      <vt:lpstr>PowerPoint 演示文稿</vt:lpstr>
      <vt:lpstr>PowerPoint 演示文稿</vt:lpstr>
      <vt:lpstr>线程安全问题 以及Lock解决方案</vt:lpstr>
      <vt:lpstr>PowerPoint 演示文稿</vt:lpstr>
      <vt:lpstr>PowerPoint 演示文稿</vt:lpstr>
      <vt:lpstr>PowerPoint 演示文稿</vt:lpstr>
      <vt:lpstr>好用的线程池 ThreadPoolExecutor</vt:lpstr>
      <vt:lpstr>PowerPoint 演示文稿</vt:lpstr>
      <vt:lpstr>PowerPoint 演示文稿</vt:lpstr>
      <vt:lpstr>PowerPoint 演示文稿</vt:lpstr>
      <vt:lpstr>PowerPoint 演示文稿</vt:lpstr>
      <vt:lpstr>在Web服务中 使用线程池加速</vt:lpstr>
      <vt:lpstr>PowerPoint 演示文稿</vt:lpstr>
      <vt:lpstr>PowerPoint 演示文稿</vt:lpstr>
      <vt:lpstr>PowerPoint 演示文稿</vt:lpstr>
      <vt:lpstr>使用多进程multiprocessing 加速程序的运行</vt:lpstr>
      <vt:lpstr>PowerPoint 演示文稿</vt:lpstr>
      <vt:lpstr>PowerPoint 演示文稿</vt:lpstr>
      <vt:lpstr>PowerPoint 演示文稿</vt:lpstr>
      <vt:lpstr>PowerPoint 演示文稿</vt:lpstr>
      <vt:lpstr>在Flask服务中 使用进程池加速</vt:lpstr>
      <vt:lpstr>Python异步IO 实现并发爬虫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在异步IO中使用信号量 控制爬虫并发度</vt:lpstr>
      <vt:lpstr>PowerPoint 演示文稿</vt:lpstr>
      <vt:lpstr>异步库Asyncio 异步库Gevent</vt:lpstr>
      <vt:lpstr>PowerPoint 演示文稿</vt:lpstr>
      <vt:lpstr>PowerPoint 演示文稿</vt:lpstr>
      <vt:lpstr>PowerPoint 演示文稿</vt:lpstr>
      <vt:lpstr>使用Gevent将Flask 改造成异步服务器</vt:lpstr>
      <vt:lpstr>并发编程 知识全部总结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ant</dc:creator>
  <cp:lastModifiedBy>Microsoft Office User</cp:lastModifiedBy>
  <cp:revision>752</cp:revision>
  <dcterms:created xsi:type="dcterms:W3CDTF">2021-01-10T15:26:26Z</dcterms:created>
  <dcterms:modified xsi:type="dcterms:W3CDTF">2021-01-23T12:26:13Z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