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71" r:id="rId8"/>
    <p:sldId id="261" r:id="rId9"/>
    <p:sldId id="275" r:id="rId10"/>
    <p:sldId id="272" r:id="rId11"/>
    <p:sldId id="262" r:id="rId12"/>
    <p:sldId id="263" r:id="rId13"/>
    <p:sldId id="265" r:id="rId14"/>
    <p:sldId id="266" r:id="rId15"/>
    <p:sldId id="273" r:id="rId16"/>
    <p:sldId id="274" r:id="rId17"/>
    <p:sldId id="269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软工第一次课堂报告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恋机指数：“手机用时统计分享系统”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9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46479"/>
            <a:ext cx="8915400" cy="2824766"/>
          </a:xfrm>
        </p:spPr>
        <p:txBody>
          <a:bodyPr/>
          <a:lstStyle/>
          <a:p>
            <a:r>
              <a:rPr lang="zh-CN" altLang="en-US" dirty="0"/>
              <a:t>设计约束：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需要在拥有高权限允许操作的操作系统上运行（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Android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软件需要保持在任何时候占用系统</a:t>
            </a:r>
            <a:r>
              <a:rPr lang="en-US" altLang="zh-CN" dirty="0"/>
              <a:t>CPU</a:t>
            </a:r>
            <a:r>
              <a:rPr lang="zh-CN" altLang="en-US" dirty="0"/>
              <a:t>资源的比重不超过</a:t>
            </a:r>
            <a:r>
              <a:rPr lang="en-US" altLang="zh-CN" dirty="0"/>
              <a:t>5%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软件动作不能干扰到前台运行程序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2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403" y="630034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用况图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02" y="1270478"/>
            <a:ext cx="10141687" cy="54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数据流图（顶层）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69386"/>
            <a:ext cx="7568506" cy="50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数据流图（</a:t>
            </a:r>
            <a:r>
              <a:rPr lang="en-US" altLang="zh-CN" dirty="0" smtClean="0"/>
              <a:t>0</a:t>
            </a:r>
            <a:r>
              <a:rPr lang="zh-CN" altLang="en-US" dirty="0"/>
              <a:t>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4"/>
            <a:ext cx="7800326" cy="54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91010"/>
            <a:ext cx="8296878" cy="39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02534"/>
            <a:ext cx="9143442" cy="460205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数据流（部分）</a:t>
            </a:r>
            <a:endParaRPr lang="en-US" altLang="zh-CN" dirty="0" smtClean="0"/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历史数据查询请求 </a:t>
            </a:r>
            <a:r>
              <a:rPr lang="en-US" altLang="zh-CN" dirty="0"/>
              <a:t>= </a:t>
            </a:r>
            <a:r>
              <a:rPr lang="zh-CN" altLang="en-US" dirty="0"/>
              <a:t>查询类型 </a:t>
            </a:r>
            <a:r>
              <a:rPr lang="en-US" altLang="zh-CN" dirty="0"/>
              <a:t>+ </a:t>
            </a:r>
            <a:r>
              <a:rPr lang="zh-CN" altLang="en-US" dirty="0"/>
              <a:t>用户信息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历史数据 </a:t>
            </a:r>
            <a:r>
              <a:rPr lang="en-US" altLang="zh-CN" dirty="0"/>
              <a:t>= </a:t>
            </a:r>
            <a:r>
              <a:rPr lang="zh-CN" altLang="en-US" dirty="0"/>
              <a:t>近一周每天的手机总用时 </a:t>
            </a:r>
            <a:r>
              <a:rPr lang="en-US" altLang="zh-CN" dirty="0"/>
              <a:t>+ </a:t>
            </a:r>
            <a:r>
              <a:rPr lang="zh-CN" altLang="en-US" dirty="0"/>
              <a:t>流行</a:t>
            </a:r>
            <a:r>
              <a:rPr lang="en-US" altLang="zh-CN" dirty="0"/>
              <a:t>app</a:t>
            </a:r>
            <a:r>
              <a:rPr lang="zh-CN" altLang="en-US" dirty="0"/>
              <a:t>的具体用时（如淘宝使用时间）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排行榜查询请求 </a:t>
            </a:r>
            <a:r>
              <a:rPr lang="en-US" altLang="zh-CN" dirty="0"/>
              <a:t>= </a:t>
            </a:r>
            <a:r>
              <a:rPr lang="zh-CN" altLang="en-US" dirty="0"/>
              <a:t>查询类型 </a:t>
            </a:r>
            <a:r>
              <a:rPr lang="en-US" altLang="zh-CN" dirty="0"/>
              <a:t>+ </a:t>
            </a:r>
            <a:r>
              <a:rPr lang="zh-CN" altLang="en-US" dirty="0"/>
              <a:t>用户信息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排行榜信息 </a:t>
            </a:r>
            <a:r>
              <a:rPr lang="en-US" altLang="zh-CN" dirty="0"/>
              <a:t>= [</a:t>
            </a:r>
            <a:r>
              <a:rPr lang="zh-CN" altLang="en-US" dirty="0"/>
              <a:t>用户好友排名</a:t>
            </a:r>
            <a:r>
              <a:rPr lang="en-US" altLang="zh-CN" dirty="0"/>
              <a:t>]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分享请求 </a:t>
            </a:r>
            <a:r>
              <a:rPr lang="en-US" altLang="zh-CN" dirty="0"/>
              <a:t>= </a:t>
            </a:r>
            <a:r>
              <a:rPr lang="zh-CN" altLang="en-US" dirty="0"/>
              <a:t>请求 </a:t>
            </a:r>
            <a:r>
              <a:rPr lang="en-US" altLang="zh-CN" dirty="0"/>
              <a:t>+ </a:t>
            </a:r>
            <a:r>
              <a:rPr lang="zh-CN" altLang="en-US" dirty="0"/>
              <a:t>用户信息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分享信息 </a:t>
            </a:r>
            <a:r>
              <a:rPr lang="en-US" altLang="zh-CN" dirty="0"/>
              <a:t>= </a:t>
            </a:r>
            <a:r>
              <a:rPr lang="zh-CN" altLang="en-US" dirty="0"/>
              <a:t>用户当天的数据 </a:t>
            </a:r>
            <a:r>
              <a:rPr lang="en-US" altLang="zh-CN" dirty="0"/>
              <a:t>+ </a:t>
            </a:r>
            <a:r>
              <a:rPr lang="zh-CN" altLang="en-US" dirty="0"/>
              <a:t>在好友中的排名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时间信息 </a:t>
            </a:r>
            <a:r>
              <a:rPr lang="en-US" altLang="zh-CN" dirty="0"/>
              <a:t>= </a:t>
            </a:r>
            <a:r>
              <a:rPr lang="zh-CN" altLang="en-US" dirty="0"/>
              <a:t>系统时钟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手机用时信息 </a:t>
            </a:r>
            <a:r>
              <a:rPr lang="en-US" altLang="zh-CN" dirty="0"/>
              <a:t>= </a:t>
            </a:r>
            <a:r>
              <a:rPr lang="zh-CN" altLang="en-US" dirty="0"/>
              <a:t>当天的手机用时时长 </a:t>
            </a:r>
            <a:r>
              <a:rPr lang="en-US" altLang="zh-CN" dirty="0"/>
              <a:t>+ </a:t>
            </a:r>
            <a:r>
              <a:rPr lang="zh-CN" altLang="en-US" dirty="0"/>
              <a:t>流行</a:t>
            </a:r>
            <a:r>
              <a:rPr lang="en-US" altLang="zh-CN" dirty="0"/>
              <a:t>app</a:t>
            </a:r>
            <a:r>
              <a:rPr lang="zh-CN" altLang="en-US" dirty="0"/>
              <a:t>的用时时长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每日推送信息 </a:t>
            </a:r>
            <a:r>
              <a:rPr lang="en-US" altLang="zh-CN" dirty="0"/>
              <a:t>= [</a:t>
            </a:r>
            <a:r>
              <a:rPr lang="zh-CN" altLang="en-US" dirty="0"/>
              <a:t>当天目标的达成</a:t>
            </a:r>
            <a:r>
              <a:rPr lang="en-US" altLang="zh-CN" dirty="0"/>
              <a:t>|</a:t>
            </a:r>
            <a:r>
              <a:rPr lang="zh-CN" altLang="en-US" dirty="0"/>
              <a:t>当天目标的未达成</a:t>
            </a:r>
            <a:r>
              <a:rPr lang="en-US" altLang="zh-CN" dirty="0"/>
              <a:t>]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登录请求 </a:t>
            </a:r>
            <a:r>
              <a:rPr lang="en-US" altLang="zh-CN" dirty="0"/>
              <a:t>= </a:t>
            </a:r>
            <a:r>
              <a:rPr lang="zh-CN" altLang="en-US" dirty="0"/>
              <a:t>用户名 </a:t>
            </a:r>
            <a:r>
              <a:rPr lang="en-US" altLang="zh-CN" dirty="0"/>
              <a:t>+ </a:t>
            </a:r>
            <a:r>
              <a:rPr lang="zh-CN" altLang="en-US" dirty="0"/>
              <a:t>密码 </a:t>
            </a:r>
            <a:r>
              <a:rPr lang="en-US" altLang="zh-CN" dirty="0"/>
              <a:t>+ </a:t>
            </a:r>
            <a:r>
              <a:rPr lang="zh-CN" altLang="en-US" dirty="0"/>
              <a:t>其他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每日目标 </a:t>
            </a:r>
            <a:r>
              <a:rPr lang="en-US" altLang="zh-CN" dirty="0"/>
              <a:t>= </a:t>
            </a:r>
            <a:r>
              <a:rPr lang="zh-CN" altLang="en-US" dirty="0"/>
              <a:t>目标时间</a:t>
            </a:r>
          </a:p>
          <a:p>
            <a:pPr lvl="1"/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54160"/>
            <a:ext cx="8915400" cy="2113208"/>
          </a:xfrm>
        </p:spPr>
        <p:txBody>
          <a:bodyPr/>
          <a:lstStyle/>
          <a:p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设置文件 </a:t>
            </a:r>
            <a:r>
              <a:rPr lang="en-US" altLang="zh-CN" dirty="0"/>
              <a:t>= </a:t>
            </a:r>
            <a:r>
              <a:rPr lang="zh-CN" altLang="en-US" dirty="0" smtClean="0"/>
              <a:t>用户</a:t>
            </a:r>
            <a:r>
              <a:rPr lang="zh-CN" altLang="en-US" dirty="0"/>
              <a:t>给自己设定的用时目标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历史信息 </a:t>
            </a:r>
            <a:r>
              <a:rPr lang="en-US" altLang="zh-CN" dirty="0"/>
              <a:t>= {</a:t>
            </a:r>
            <a:r>
              <a:rPr lang="zh-CN" altLang="en-US" dirty="0"/>
              <a:t>每天手机总用时、具体</a:t>
            </a:r>
            <a:r>
              <a:rPr lang="en-US" altLang="zh-CN" dirty="0"/>
              <a:t>app</a:t>
            </a:r>
            <a:r>
              <a:rPr lang="zh-CN" altLang="en-US" dirty="0"/>
              <a:t>用时等</a:t>
            </a:r>
            <a:r>
              <a:rPr lang="en-US" altLang="zh-CN" dirty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用户信息 </a:t>
            </a:r>
            <a:r>
              <a:rPr lang="en-US" altLang="zh-CN" dirty="0"/>
              <a:t>= {</a:t>
            </a:r>
            <a:r>
              <a:rPr lang="zh-CN" altLang="en-US" dirty="0"/>
              <a:t>用户名、密码等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2926456"/>
            <a:ext cx="8915400" cy="66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加工小说明（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6.1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为例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89212" y="3392645"/>
            <a:ext cx="8915400" cy="355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加工</a:t>
            </a:r>
            <a:r>
              <a:rPr lang="zh-CN" altLang="en-US" dirty="0"/>
              <a:t>标号：</a:t>
            </a:r>
            <a:r>
              <a:rPr lang="en-US" altLang="zh-CN" dirty="0"/>
              <a:t>6.1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加工名：判定目标是否达成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输入流：时间信息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输出流：目标的达成</a:t>
            </a:r>
            <a:r>
              <a:rPr lang="en-US" altLang="zh-CN" dirty="0"/>
              <a:t>|</a:t>
            </a:r>
            <a:r>
              <a:rPr lang="zh-CN" altLang="en-US" dirty="0"/>
              <a:t>目标的未达成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加工逻辑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456090" y="4617614"/>
            <a:ext cx="4765183" cy="20313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32400" y="4617614"/>
            <a:ext cx="5588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3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当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时间信息为每天的通知时刻时，从设置文件中回去用户给自己定的目标，从历史信息中查找当天的手机用时信息。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3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手机用时信息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目标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pPr lvl="3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输出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目标达成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3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lvl="3"/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输出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目标未达成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2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222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MS Project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8" y="1354707"/>
            <a:ext cx="10595471" cy="50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72991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可行性研究</a:t>
            </a:r>
            <a:r>
              <a:rPr lang="zh-CN" altLang="en-US" dirty="0"/>
              <a:t>的</a:t>
            </a:r>
            <a:r>
              <a:rPr lang="zh-CN" altLang="en-US" dirty="0" smtClean="0"/>
              <a:t>前提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功能：</a:t>
            </a:r>
            <a:r>
              <a:rPr lang="zh-CN" altLang="en-US" dirty="0"/>
              <a:t>需</a:t>
            </a:r>
            <a:r>
              <a:rPr lang="zh-CN" altLang="en-US" dirty="0" smtClean="0"/>
              <a:t>判定</a:t>
            </a:r>
            <a:r>
              <a:rPr lang="zh-CN" altLang="en-US" dirty="0"/>
              <a:t>手机屏幕是否处于待机状态，捕捉并记录处于前台的手机应用；必须能根据用户用量进行实时推送提示；必须能给出一段时间内用量</a:t>
            </a:r>
            <a:r>
              <a:rPr lang="zh-CN" altLang="en-US" dirty="0" smtClean="0"/>
              <a:t>统计，能够分享使用状况。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性能</a:t>
            </a:r>
            <a:r>
              <a:rPr lang="zh-CN" altLang="en-US" dirty="0"/>
              <a:t>：该软件必须能每隔</a:t>
            </a:r>
            <a:r>
              <a:rPr lang="en-US" altLang="zh-CN" dirty="0"/>
              <a:t>1</a:t>
            </a:r>
            <a:r>
              <a:rPr lang="zh-CN" altLang="en-US" dirty="0"/>
              <a:t>秒记录处于前台的手机应用名称，并更新统计数据，进行相关提示；每天生成过去</a:t>
            </a:r>
            <a:r>
              <a:rPr lang="en-US" altLang="zh-CN" dirty="0"/>
              <a:t>24</a:t>
            </a:r>
            <a:r>
              <a:rPr lang="zh-CN" altLang="en-US" dirty="0"/>
              <a:t>小时内各应用使用状况统计。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输出</a:t>
            </a:r>
            <a:r>
              <a:rPr lang="zh-CN" altLang="en-US" dirty="0"/>
              <a:t>：每隔</a:t>
            </a:r>
            <a:r>
              <a:rPr lang="en-US" altLang="zh-CN" dirty="0"/>
              <a:t>1</a:t>
            </a:r>
            <a:r>
              <a:rPr lang="zh-CN" altLang="en-US" dirty="0"/>
              <a:t>秒更新显示当天内所有手机应用处于前台的时间，用于实时监控用量，若某个手机应用用时达到预设则推送消息进行提示；每隔一天输出过去</a:t>
            </a:r>
            <a:r>
              <a:rPr lang="en-US" altLang="zh-CN" dirty="0"/>
              <a:t>24</a:t>
            </a:r>
            <a:r>
              <a:rPr lang="zh-CN" altLang="en-US" dirty="0"/>
              <a:t>小时内用户用量图表。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输入</a:t>
            </a:r>
            <a:r>
              <a:rPr lang="zh-CN" altLang="en-US" dirty="0"/>
              <a:t>：当前手机屏幕状态（待机与否）、当前处于前台的应用。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安全与保密方面的要求：该软件统计使用者在手机使用中对应用选择的偏好，属于用户隐私信息，未经用户允许不得泄露。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98749"/>
            <a:ext cx="8666923" cy="3777622"/>
          </a:xfrm>
        </p:spPr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条件方面的</a:t>
            </a:r>
            <a:r>
              <a:rPr lang="zh-CN" altLang="en-US" dirty="0" smtClean="0"/>
              <a:t>可行性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开发环境中存在我们所需求的全部接口，可以达到该系统的功能目标。在开发过程中需要熟悉</a:t>
            </a:r>
            <a:r>
              <a:rPr lang="en-US" altLang="zh-CN" dirty="0"/>
              <a:t>Android</a:t>
            </a:r>
            <a:r>
              <a:rPr lang="zh-CN" altLang="en-US" dirty="0"/>
              <a:t>开发环境的小组成员，尚未确定能否</a:t>
            </a:r>
            <a:r>
              <a:rPr lang="zh-CN" altLang="en-US" dirty="0" smtClean="0"/>
              <a:t>满足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方面的</a:t>
            </a:r>
            <a:r>
              <a:rPr lang="zh-CN" altLang="en-US" dirty="0" smtClean="0"/>
              <a:t>可行性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该软件系统面向个人手机用户，以统计功能为主，操作要素少，易于掌握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其他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本工程需要开发人员对</a:t>
            </a:r>
            <a:r>
              <a:rPr lang="en-US" altLang="zh-CN" dirty="0"/>
              <a:t>Android</a:t>
            </a:r>
            <a:r>
              <a:rPr lang="zh-CN" altLang="en-US" dirty="0"/>
              <a:t>开发环境熟悉之后才能开始</a:t>
            </a:r>
            <a:r>
              <a:rPr lang="zh-CN" altLang="en-US" dirty="0" smtClean="0"/>
              <a:t>进行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05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项目经理：尤安升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产品经理：段富尧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架构</a:t>
            </a:r>
            <a:r>
              <a:rPr lang="zh-CN" altLang="en-US" dirty="0" smtClean="0"/>
              <a:t>师：陈瑞麟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其他成员：黄挺、赵宇航、孔维、卜天童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2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实践安排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92925" y="2650365"/>
            <a:ext cx="1824529" cy="635358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zh-CN" altLang="en-US" dirty="0" smtClean="0"/>
              <a:t>第一阶段</a:t>
            </a:r>
            <a:endParaRPr lang="zh-CN" altLang="en-US" dirty="0"/>
          </a:p>
        </p:txBody>
      </p:sp>
      <p:sp>
        <p:nvSpPr>
          <p:cNvPr id="12" name="内容占位符 6"/>
          <p:cNvSpPr txBox="1">
            <a:spLocks/>
          </p:cNvSpPr>
          <p:nvPr/>
        </p:nvSpPr>
        <p:spPr>
          <a:xfrm>
            <a:off x="4417454" y="2650365"/>
            <a:ext cx="1824529" cy="635358"/>
          </a:xfrm>
          <a:prstGeom prst="stripedRight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第二阶段</a:t>
            </a:r>
            <a:endParaRPr lang="zh-CN" altLang="en-US" dirty="0"/>
          </a:p>
        </p:txBody>
      </p:sp>
      <p:sp>
        <p:nvSpPr>
          <p:cNvPr id="13" name="内容占位符 6"/>
          <p:cNvSpPr txBox="1">
            <a:spLocks/>
          </p:cNvSpPr>
          <p:nvPr/>
        </p:nvSpPr>
        <p:spPr>
          <a:xfrm>
            <a:off x="6241983" y="2650365"/>
            <a:ext cx="1824529" cy="635358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第三阶段</a:t>
            </a:r>
            <a:endParaRPr lang="zh-CN" altLang="en-US" dirty="0"/>
          </a:p>
        </p:txBody>
      </p:sp>
      <p:sp>
        <p:nvSpPr>
          <p:cNvPr id="14" name="内容占位符 6"/>
          <p:cNvSpPr txBox="1">
            <a:spLocks/>
          </p:cNvSpPr>
          <p:nvPr/>
        </p:nvSpPr>
        <p:spPr>
          <a:xfrm>
            <a:off x="8066512" y="2650365"/>
            <a:ext cx="1824529" cy="635358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第四阶段</a:t>
            </a:r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631066" y="2121258"/>
            <a:ext cx="1845950" cy="773806"/>
          </a:xfrm>
          <a:prstGeom prst="wedgeEllipseCallout">
            <a:avLst>
              <a:gd name="adj1" fmla="val 58489"/>
              <a:gd name="adj2" fmla="val 57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2016/3/17</a:t>
            </a:r>
            <a:endParaRPr lang="zh-CN" altLang="en-US" dirty="0"/>
          </a:p>
        </p:txBody>
      </p:sp>
      <p:sp>
        <p:nvSpPr>
          <p:cNvPr id="16" name="椭圆形标注 15"/>
          <p:cNvSpPr/>
          <p:nvPr/>
        </p:nvSpPr>
        <p:spPr>
          <a:xfrm>
            <a:off x="2936384" y="3542496"/>
            <a:ext cx="1854556" cy="746975"/>
          </a:xfrm>
          <a:prstGeom prst="wedgeEllipseCallout">
            <a:avLst>
              <a:gd name="adj1" fmla="val 25367"/>
              <a:gd name="adj2" fmla="val -969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2016/3/31</a:t>
            </a:r>
            <a:endParaRPr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5638801" y="1646617"/>
            <a:ext cx="1854556" cy="746975"/>
          </a:xfrm>
          <a:prstGeom prst="wedgeEllipseCallout">
            <a:avLst>
              <a:gd name="adj1" fmla="val -20466"/>
              <a:gd name="adj2" fmla="val 1013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2016/4/15</a:t>
            </a:r>
            <a:endParaRPr lang="zh-CN" alt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6566079" y="3542496"/>
            <a:ext cx="1854556" cy="746975"/>
          </a:xfrm>
          <a:prstGeom prst="wedgeEllipseCallout">
            <a:avLst>
              <a:gd name="adj1" fmla="val 25367"/>
              <a:gd name="adj2" fmla="val -9694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2016/5/13</a:t>
            </a:r>
            <a:endParaRPr lang="zh-CN" altLang="en-US" dirty="0"/>
          </a:p>
        </p:txBody>
      </p:sp>
      <p:sp>
        <p:nvSpPr>
          <p:cNvPr id="19" name="椭圆形标注 18"/>
          <p:cNvSpPr/>
          <p:nvPr/>
        </p:nvSpPr>
        <p:spPr>
          <a:xfrm>
            <a:off x="10024144" y="3169008"/>
            <a:ext cx="1854556" cy="746975"/>
          </a:xfrm>
          <a:prstGeom prst="wedgeEllipseCallout">
            <a:avLst>
              <a:gd name="adj1" fmla="val -53800"/>
              <a:gd name="adj2" fmla="val -676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2016/6/10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9091"/>
            <a:ext cx="7945706" cy="1987639"/>
          </a:xfrm>
        </p:spPr>
        <p:txBody>
          <a:bodyPr/>
          <a:lstStyle/>
          <a:p>
            <a:r>
              <a:rPr lang="zh-CN" altLang="en-US" dirty="0" smtClean="0"/>
              <a:t>项目经理：尤安升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</a:t>
            </a:r>
            <a:r>
              <a:rPr lang="zh-CN" altLang="en-US" dirty="0"/>
              <a:t>产品的功能、时间表和资源负责，确保产品符合需求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提供</a:t>
            </a:r>
            <a:r>
              <a:rPr lang="zh-CN" altLang="en-US" dirty="0"/>
              <a:t>领导能力，而不是独断专行，组织并主持小组例会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交流</a:t>
            </a:r>
            <a:r>
              <a:rPr lang="zh-CN" altLang="en-US" dirty="0"/>
              <a:t>与沟通，促进团队合作，高效完成任务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相关</a:t>
            </a:r>
            <a:r>
              <a:rPr lang="zh-CN" altLang="en-US" dirty="0"/>
              <a:t>文档及报告的完成，监督项目的成功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3947891"/>
            <a:ext cx="7945706" cy="198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产品</a:t>
            </a:r>
            <a:r>
              <a:rPr lang="zh-CN" altLang="en-US" dirty="0" smtClean="0"/>
              <a:t>经理：段富尧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需求</a:t>
            </a:r>
            <a:r>
              <a:rPr lang="zh-CN" altLang="en-US" dirty="0"/>
              <a:t>捕获，确定软件需求并撰写软件需求说明书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</a:t>
            </a:r>
            <a:r>
              <a:rPr lang="zh-CN" altLang="en-US" dirty="0"/>
              <a:t>产品的目标，参与产品的设计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项目</a:t>
            </a:r>
            <a:r>
              <a:rPr lang="zh-CN" altLang="en-US" dirty="0"/>
              <a:t>的总结，建议及改进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相关</a:t>
            </a:r>
            <a:r>
              <a:rPr lang="zh-CN" altLang="en-US" dirty="0"/>
              <a:t>文档及报告的完成，确保产品满足用户需求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20590"/>
            <a:ext cx="8915400" cy="1678546"/>
          </a:xfrm>
        </p:spPr>
        <p:txBody>
          <a:bodyPr/>
          <a:lstStyle/>
          <a:p>
            <a:r>
              <a:rPr lang="zh-CN" altLang="en-US" dirty="0"/>
              <a:t> 	架构师：</a:t>
            </a:r>
            <a:r>
              <a:rPr lang="zh-CN" altLang="en-US" dirty="0" smtClean="0"/>
              <a:t>陈瑞</a:t>
            </a:r>
            <a:r>
              <a:rPr lang="zh-CN" altLang="en-US" dirty="0"/>
              <a:t>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做</a:t>
            </a:r>
            <a:r>
              <a:rPr lang="zh-CN" altLang="en-US" dirty="0"/>
              <a:t>项目的可行性分析，并撰写可行性分析研究报告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指导</a:t>
            </a:r>
            <a:r>
              <a:rPr lang="zh-CN" altLang="en-US" dirty="0"/>
              <a:t>技术设计，协助完成相关文档及报告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指导</a:t>
            </a:r>
            <a:r>
              <a:rPr lang="zh-CN" altLang="en-US" dirty="0"/>
              <a:t>并监督项目开发及测试的过程，确保高效</a:t>
            </a:r>
            <a:r>
              <a:rPr lang="zh-CN" altLang="en-US" dirty="0" smtClean="0"/>
              <a:t>完成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3299136"/>
            <a:ext cx="8915400" cy="167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	开发人员：组内全部成员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参与</a:t>
            </a:r>
            <a:r>
              <a:rPr lang="zh-CN" altLang="en-US" dirty="0"/>
              <a:t>技术设计，完成相应文档及报告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</a:t>
            </a:r>
            <a:r>
              <a:rPr lang="zh-CN" altLang="en-US" dirty="0"/>
              <a:t>安卓开发环境，设计、实现、调试程序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系统</a:t>
            </a:r>
            <a:r>
              <a:rPr lang="zh-CN" altLang="en-US" dirty="0"/>
              <a:t>的监测与评估项目的质量，确保产品的特征和性能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89212" y="4977682"/>
            <a:ext cx="8915400" cy="167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	测试</a:t>
            </a:r>
            <a:r>
              <a:rPr lang="zh-CN" altLang="en-US" dirty="0"/>
              <a:t>人员：黄挺、赵宇航、卜天童、孔维（创建并更新</a:t>
            </a:r>
            <a:r>
              <a:rPr lang="en-US" altLang="zh-CN" dirty="0"/>
              <a:t>MS Project</a:t>
            </a:r>
            <a:r>
              <a:rPr lang="zh-CN" altLang="en-US" dirty="0"/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独立</a:t>
            </a:r>
            <a:r>
              <a:rPr lang="zh-CN" altLang="en-US" dirty="0"/>
              <a:t>地验证产品的特征和性能，确保与假设相符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</a:t>
            </a:r>
            <a:r>
              <a:rPr lang="zh-CN" altLang="en-US" dirty="0"/>
              <a:t>产品与设计标准一致，汇报产品质量状况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3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/>
              <a:t>阶段</a:t>
            </a:r>
            <a:r>
              <a:rPr lang="zh-CN" altLang="en-US" dirty="0" smtClean="0"/>
              <a:t>实践分工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段富</a:t>
            </a:r>
            <a:r>
              <a:rPr lang="zh-CN" altLang="en-US" dirty="0" smtClean="0"/>
              <a:t>尧：确定项目选题，需求捕获以及完成软件需求说明书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陈瑞</a:t>
            </a:r>
            <a:r>
              <a:rPr lang="zh-CN" altLang="en-US" dirty="0" smtClean="0"/>
              <a:t>鳞：项目的可行性分析，同时完成可行性研究报告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孔维：创建项目开发计划的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文件，及项目开发计划草稿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赵宇航、黄挺、卜天童：合作完成用况图、数据流图及相关文档等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尤安</a:t>
            </a:r>
            <a:r>
              <a:rPr lang="zh-CN" altLang="en-US" dirty="0" smtClean="0"/>
              <a:t>升：完成课堂报告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，同时完善项目开发计划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89240"/>
            <a:ext cx="8692681" cy="52274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软件名称：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恋机指数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软件目的：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实时监测并统计手机</a:t>
            </a:r>
            <a:r>
              <a:rPr lang="zh-CN" altLang="en-US" dirty="0"/>
              <a:t>使用</a:t>
            </a:r>
            <a:r>
              <a:rPr lang="zh-CN" altLang="en-US" dirty="0" smtClean="0"/>
              <a:t>数据（用时，触屏次数等），</a:t>
            </a:r>
            <a:r>
              <a:rPr lang="zh-CN" altLang="en-US" dirty="0"/>
              <a:t>并且提供其他相关</a:t>
            </a:r>
            <a:r>
              <a:rPr lang="zh-CN" altLang="en-US" dirty="0" smtClean="0"/>
              <a:t>功能（如，提醒、分享等）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软件背景：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现如今世界主流声音在呼唤人们“抬起头来，和身边的人交流”，大多数人每日面对手机的时间过长，出现了一些奇特的社会现象。我们需要做一些措施来减少人们面对手机的时间，或者提醒大家面对手机的时间过长。通过监控、统计个体每日使用手机的时长，我们可以间接督促个体远离手机，走进现实生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本软件便以此为基本功能，提醒个体减少每日面对手机的时间，同时外拓一些其他功能，给予软件用户方便、准确的体验。本软件的主要功能是监控与统计，让人们了解自己的“恋机指数”。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7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/>
              <a:t>功能需求：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实时监控</a:t>
            </a:r>
            <a:r>
              <a:rPr lang="zh-CN" altLang="en-US" dirty="0" smtClean="0"/>
              <a:t>手机</a:t>
            </a:r>
            <a:r>
              <a:rPr lang="zh-CN" altLang="en-US" dirty="0"/>
              <a:t>使用</a:t>
            </a:r>
            <a:r>
              <a:rPr lang="zh-CN" altLang="en-US" dirty="0" smtClean="0"/>
              <a:t>数据，统计</a:t>
            </a:r>
            <a:r>
              <a:rPr lang="zh-CN" altLang="en-US" dirty="0"/>
              <a:t>手机各个软件运行时长，</a:t>
            </a:r>
            <a:r>
              <a:rPr lang="zh-CN" altLang="en-US" dirty="0" smtClean="0"/>
              <a:t>以及手机总</a:t>
            </a:r>
            <a:r>
              <a:rPr lang="zh-CN" altLang="en-US" dirty="0"/>
              <a:t>运行时长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通过美观简洁的用户界面显示数据以及历史数据的统计折线图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支持用时计划的设定，提供用时提醒功能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提供分享到微信的功能，以及微</a:t>
            </a:r>
            <a:r>
              <a:rPr lang="zh-CN" altLang="en-US" dirty="0"/>
              <a:t>信端排行</a:t>
            </a:r>
            <a:r>
              <a:rPr lang="zh-CN" altLang="en-US" dirty="0" smtClean="0"/>
              <a:t>功能（排名针对使用本软件的微信好友）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注册</a:t>
            </a:r>
            <a:r>
              <a:rPr lang="zh-CN" altLang="en-US" dirty="0"/>
              <a:t>与登陆</a:t>
            </a:r>
            <a:r>
              <a:rPr lang="zh-CN" altLang="en-US" dirty="0" smtClean="0"/>
              <a:t>功能，需与微信账号绑定，允许微信账号登陆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与</a:t>
            </a:r>
            <a:r>
              <a:rPr lang="zh-CN" altLang="en-US" dirty="0"/>
              <a:t>数据库的交互</a:t>
            </a:r>
            <a:r>
              <a:rPr lang="zh-CN" altLang="en-US" dirty="0" smtClean="0"/>
              <a:t>功能，获取历史数据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分析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5499" y="1905000"/>
            <a:ext cx="8915400" cy="2950335"/>
          </a:xfrm>
        </p:spPr>
        <p:txBody>
          <a:bodyPr>
            <a:normAutofit/>
          </a:bodyPr>
          <a:lstStyle/>
          <a:p>
            <a:r>
              <a:rPr lang="zh-CN" altLang="en-US" sz="1900" dirty="0" smtClean="0"/>
              <a:t>性能需求：</a:t>
            </a:r>
            <a:endParaRPr lang="en-US" altLang="zh-CN" sz="19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系统需要成熟的中断机制来辅助特殊数据统计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系统需要在</a:t>
            </a:r>
            <a:r>
              <a:rPr lang="en-US" altLang="zh-CN" sz="1700" dirty="0"/>
              <a:t>1s</a:t>
            </a:r>
            <a:r>
              <a:rPr lang="zh-CN" altLang="en-US" sz="1700" dirty="0"/>
              <a:t>内从数据库获得某用户的排名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系统需要无明显延迟的显示数据</a:t>
            </a:r>
            <a:r>
              <a:rPr lang="en-US" altLang="zh-CN" sz="1700" dirty="0"/>
              <a:t>UI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系统需要支持</a:t>
            </a:r>
            <a:r>
              <a:rPr lang="en-US" altLang="zh-CN" sz="1700" dirty="0"/>
              <a:t>10+</a:t>
            </a:r>
            <a:r>
              <a:rPr lang="zh-CN" altLang="en-US" sz="1700" dirty="0"/>
              <a:t>个线程高速并行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6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92925" y="1801658"/>
            <a:ext cx="8915400" cy="346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外部接口需求：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系统接口需求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/>
              <a:t>和软件低延迟的进行数据交互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用户接口需求：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软件需要即时显示数据</a:t>
            </a:r>
            <a:r>
              <a:rPr lang="en-US" altLang="zh-CN" dirty="0"/>
              <a:t>UI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软件需要在后台运行，需要较高的运行权限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软件接口需求：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与微信平台的有效交互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有效的与数据库交互功能</a:t>
            </a:r>
          </a:p>
        </p:txBody>
      </p:sp>
    </p:spTree>
    <p:extLst>
      <p:ext uri="{BB962C8B-B14F-4D97-AF65-F5344CB8AC3E}">
        <p14:creationId xmlns:p14="http://schemas.microsoft.com/office/powerpoint/2010/main" val="1777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1200</Words>
  <Application>Microsoft Office PowerPoint</Application>
  <PresentationFormat>宽屏</PresentationFormat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华文楷体</vt:lpstr>
      <vt:lpstr>幼圆</vt:lpstr>
      <vt:lpstr>Arial</vt:lpstr>
      <vt:lpstr>Century Gothic</vt:lpstr>
      <vt:lpstr>Consolas</vt:lpstr>
      <vt:lpstr>Courier New</vt:lpstr>
      <vt:lpstr>Wingdings</vt:lpstr>
      <vt:lpstr>Wingdings 3</vt:lpstr>
      <vt:lpstr>丝状</vt:lpstr>
      <vt:lpstr>软工第一次课堂报告</vt:lpstr>
      <vt:lpstr>小组成员</vt:lpstr>
      <vt:lpstr>项目分工</vt:lpstr>
      <vt:lpstr>项目分工</vt:lpstr>
      <vt:lpstr>第一阶段实践分工</vt:lpstr>
      <vt:lpstr>项目选题</vt:lpstr>
      <vt:lpstr>需求分析</vt:lpstr>
      <vt:lpstr>需求分析</vt:lpstr>
      <vt:lpstr>需求分析</vt:lpstr>
      <vt:lpstr>需求分析</vt:lpstr>
      <vt:lpstr>用况图</vt:lpstr>
      <vt:lpstr>数据流图（顶层）</vt:lpstr>
      <vt:lpstr>数据流图（0层）</vt:lpstr>
      <vt:lpstr>数据流图（1层）</vt:lpstr>
      <vt:lpstr>数据字典</vt:lpstr>
      <vt:lpstr>数据字典</vt:lpstr>
      <vt:lpstr>MS Project文件</vt:lpstr>
      <vt:lpstr>可行性分析</vt:lpstr>
      <vt:lpstr>可行性分析</vt:lpstr>
      <vt:lpstr>实践安排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软工第一次课堂报告</dc:title>
  <dc:creator>youansheng</dc:creator>
  <cp:lastModifiedBy>youansheng</cp:lastModifiedBy>
  <cp:revision>35</cp:revision>
  <dcterms:created xsi:type="dcterms:W3CDTF">2016-03-27T03:32:21Z</dcterms:created>
  <dcterms:modified xsi:type="dcterms:W3CDTF">2016-04-05T14:34:25Z</dcterms:modified>
</cp:coreProperties>
</file>