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9" r:id="rId4"/>
    <p:sldId id="260" r:id="rId5"/>
    <p:sldId id="264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81" r:id="rId17"/>
    <p:sldId id="271" r:id="rId18"/>
    <p:sldId id="273" r:id="rId19"/>
    <p:sldId id="272" r:id="rId20"/>
    <p:sldId id="274" r:id="rId21"/>
    <p:sldId id="276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>
                  <a:reflection blurRad="63500" stA="64000" endPos="67000" dir="5400000" sy="-100000" algn="bl" rotWithShape="0"/>
                </a:effectLst>
              </a:rPr>
              <a:t>软件工程第二次课堂报告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恋</a:t>
            </a:r>
            <a:r>
              <a:rPr lang="zh-CN" altLang="en-US" dirty="0"/>
              <a:t>机指数：手机实时统计分享系统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6180" y="571558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接口设计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662" y="1429407"/>
            <a:ext cx="10831950" cy="3777622"/>
          </a:xfrm>
        </p:spPr>
        <p:txBody>
          <a:bodyPr/>
          <a:lstStyle/>
          <a:p>
            <a:r>
              <a:rPr lang="zh-CN" altLang="en-US" dirty="0" smtClean="0"/>
              <a:t>外部接口：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与微信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好友信息：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WeiChatFriendInfo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getFriendInfo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2662" y="260656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与手机底层： 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时间信息：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TimeInfo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手机</a:t>
            </a:r>
            <a:r>
              <a:rPr lang="zh-CN" altLang="en-US" dirty="0"/>
              <a:t>用时</a:t>
            </a:r>
            <a:r>
              <a:rPr lang="zh-CN" altLang="en-US" dirty="0" smtClean="0"/>
              <a:t>信息：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PhoneUsingTime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getAppTime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2662" y="3547242"/>
            <a:ext cx="1083195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与用户： 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查询请求</a:t>
            </a:r>
            <a:r>
              <a:rPr lang="en-US" altLang="zh-CN" dirty="0"/>
              <a:t>(</a:t>
            </a:r>
            <a:r>
              <a:rPr lang="zh-CN" altLang="en-US" dirty="0"/>
              <a:t>含排行榜，历史数据，分享</a:t>
            </a:r>
            <a:r>
              <a:rPr lang="en-US" altLang="zh-CN" dirty="0"/>
              <a:t>) </a:t>
            </a:r>
            <a:r>
              <a:rPr lang="zh-CN" altLang="en-US" dirty="0" smtClean="0"/>
              <a:t>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QueryRequest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Request(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queryType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登录请求：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LoginInfo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Login(string username, string password) 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每日</a:t>
            </a:r>
            <a:r>
              <a:rPr lang="zh-CN" altLang="en-US" dirty="0"/>
              <a:t>目标 </a:t>
            </a:r>
            <a:r>
              <a:rPr lang="zh-CN" altLang="en-US" dirty="0" smtClean="0"/>
              <a:t>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DailyGoal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setDailyGoal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 time) 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排行</a:t>
            </a:r>
            <a:r>
              <a:rPr lang="zh-CN" altLang="en-US" dirty="0"/>
              <a:t>榜信息 </a:t>
            </a:r>
            <a:r>
              <a:rPr lang="zh-CN" altLang="en-US" dirty="0" smtClean="0"/>
              <a:t>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RankingInfo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postRankingInfo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历史</a:t>
            </a:r>
            <a:r>
              <a:rPr lang="zh-CN" altLang="en-US" dirty="0"/>
              <a:t>数据 </a:t>
            </a:r>
            <a:r>
              <a:rPr lang="zh-CN" altLang="en-US" dirty="0" smtClean="0"/>
              <a:t>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PastData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postPastData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分享</a:t>
            </a:r>
            <a:r>
              <a:rPr lang="zh-CN" altLang="en-US" dirty="0"/>
              <a:t>信息 </a:t>
            </a:r>
            <a:r>
              <a:rPr lang="zh-CN" altLang="en-US" dirty="0" smtClean="0"/>
              <a:t>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ShareInfo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postSharingInfo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每日</a:t>
            </a:r>
            <a:r>
              <a:rPr lang="zh-CN" altLang="en-US" dirty="0"/>
              <a:t>推送信息 </a:t>
            </a:r>
            <a:r>
              <a:rPr lang="zh-CN" altLang="en-US" dirty="0" smtClean="0"/>
              <a:t>：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PushInfo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postDailyInfo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23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6691" y="595630"/>
            <a:ext cx="8911687" cy="1280890"/>
          </a:xfrm>
        </p:spPr>
        <p:txBody>
          <a:bodyPr/>
          <a:lstStyle/>
          <a:p>
            <a:r>
              <a:rPr lang="zh-CN" altLang="en-US" dirty="0"/>
              <a:t>接口设计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07" y="1398886"/>
            <a:ext cx="8915400" cy="4381803"/>
          </a:xfrm>
        </p:spPr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部接口：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设置文件：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仅有一个</a:t>
            </a:r>
            <a:r>
              <a:rPr lang="en-US" altLang="zh-CN" dirty="0" err="1" smtClean="0"/>
              <a:t>DailyGoal</a:t>
            </a:r>
            <a:r>
              <a:rPr lang="zh-CN" altLang="en-US" dirty="0" smtClean="0"/>
              <a:t>结构，可存于本地</a:t>
            </a:r>
            <a:r>
              <a:rPr lang="en-US" altLang="zh-CN" dirty="0" err="1" smtClean="0"/>
              <a:t>setting.data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 smtClean="0"/>
              <a:t>历史信息：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PastData</a:t>
            </a:r>
            <a:r>
              <a:rPr lang="zh-CN" altLang="en-US" dirty="0" smtClean="0"/>
              <a:t>结构记录所有需要的历史信息，在本地可存于</a:t>
            </a:r>
            <a:r>
              <a:rPr lang="en-US" altLang="zh-CN" dirty="0" err="1" smtClean="0"/>
              <a:t>past.data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/>
              <a:t>用户</a:t>
            </a:r>
            <a:r>
              <a:rPr lang="zh-CN" altLang="zh-CN"/>
              <a:t>信息</a:t>
            </a:r>
            <a:r>
              <a:rPr lang="zh-CN" altLang="zh-CN" smtClean="0"/>
              <a:t>：</a:t>
            </a:r>
            <a:endParaRPr lang="zh-CN" altLang="zh-CN" dirty="0"/>
          </a:p>
          <a:p>
            <a:pPr lvl="1"/>
            <a:r>
              <a:rPr lang="en-US" altLang="zh-CN" dirty="0" err="1" smtClean="0"/>
              <a:t>UserInfo</a:t>
            </a:r>
            <a:r>
              <a:rPr lang="zh-CN" altLang="en-US" dirty="0" smtClean="0"/>
              <a:t>结构，在本地存于</a:t>
            </a:r>
            <a:r>
              <a:rPr lang="en-US" altLang="zh-CN" dirty="0" err="1" smtClean="0"/>
              <a:t>userinfo.data</a:t>
            </a:r>
            <a:r>
              <a:rPr lang="zh-CN" altLang="en-US" dirty="0" smtClean="0"/>
              <a:t>文件中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6179" y="634620"/>
            <a:ext cx="8911687" cy="1280890"/>
          </a:xfrm>
        </p:spPr>
        <p:txBody>
          <a:bodyPr/>
          <a:lstStyle/>
          <a:p>
            <a:r>
              <a:rPr lang="zh-CN" altLang="en-US" dirty="0"/>
              <a:t>接口设计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986" y="1723698"/>
            <a:ext cx="11010626" cy="32476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内部接口：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输入部分：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/>
              <a:t>Get </a:t>
            </a:r>
            <a:r>
              <a:rPr lang="zh-CN" altLang="en-US" dirty="0"/>
              <a:t>手机使用时长数据</a:t>
            </a:r>
            <a:r>
              <a:rPr lang="zh-CN" altLang="en-US" dirty="0" smtClean="0"/>
              <a:t>：</a:t>
            </a:r>
            <a:r>
              <a:rPr lang="en-US" altLang="zh-CN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PhoneUsingTime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getAppTime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</a:t>
            </a:r>
            <a:r>
              <a:rPr lang="zh-CN" altLang="en-US" dirty="0"/>
              <a:t>注册登录设置请求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LoginInfo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Login(string username, string password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</a:t>
            </a:r>
            <a:r>
              <a:rPr lang="zh-CN" altLang="en-US" dirty="0" smtClean="0"/>
              <a:t>用户登录、注册 </a:t>
            </a:r>
            <a:r>
              <a:rPr lang="en-US" altLang="zh-CN" dirty="0" smtClean="0"/>
              <a:t>				        	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DailyGoal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setDailyGoal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 time) 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 smtClean="0"/>
              <a:t>用户设置每日目标 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</a:t>
            </a:r>
            <a:r>
              <a:rPr lang="zh-CN" altLang="en-US" dirty="0"/>
              <a:t>用户输入：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QueryRequest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Request(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queryType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//</a:t>
            </a:r>
            <a:r>
              <a:rPr lang="zh-CN" altLang="en-US" dirty="0"/>
              <a:t>用户请求 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LoginInfo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UserLogin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username, string password) //</a:t>
            </a:r>
            <a:r>
              <a:rPr lang="zh-CN" altLang="en-US" dirty="0"/>
              <a:t>用户登录 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</a:t>
            </a:r>
            <a:r>
              <a:rPr lang="zh-CN" altLang="en-US" dirty="0"/>
              <a:t>用户注册</a:t>
            </a:r>
            <a:r>
              <a:rPr lang="zh-CN" altLang="en-US" dirty="0" smtClean="0"/>
              <a:t>文件</a:t>
            </a:r>
            <a:r>
              <a:rPr lang="zh-CN" altLang="en-US" dirty="0"/>
              <a:t>： </a:t>
            </a:r>
            <a:r>
              <a:rPr lang="en-US" altLang="zh-CN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LoginInfo</a:t>
            </a: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UserLogin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username, string password) //</a:t>
            </a:r>
            <a:r>
              <a:rPr lang="zh-CN" altLang="en-US" dirty="0"/>
              <a:t>用户注册 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</a:t>
            </a:r>
            <a:r>
              <a:rPr lang="zh-CN" altLang="en-US" dirty="0"/>
              <a:t>微信好友信息：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WeiChatFriendInfo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getFriendInfo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zh-CN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3986" y="4971394"/>
            <a:ext cx="11308605" cy="307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输出部分：</a:t>
            </a:r>
            <a:endParaRPr lang="en-US" altLang="zh-CN" sz="11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1100" dirty="0"/>
              <a:t>显示统计信息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PastData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postPastData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1100" dirty="0" smtClean="0"/>
              <a:t>显示</a:t>
            </a:r>
            <a:r>
              <a:rPr lang="zh-CN" altLang="en-US" sz="1100" dirty="0"/>
              <a:t>推送信息</a:t>
            </a:r>
            <a:r>
              <a:rPr lang="en-US" altLang="zh-CN" dirty="0"/>
              <a:t>: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postDailyInfo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1100" dirty="0" smtClean="0"/>
              <a:t>显示</a:t>
            </a:r>
            <a:r>
              <a:rPr lang="zh-CN" altLang="en-US" sz="1100" dirty="0"/>
              <a:t>排行榜：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RankingInfo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postRankingInfo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zh-CN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1100" dirty="0" smtClean="0"/>
              <a:t>微</a:t>
            </a:r>
            <a:r>
              <a:rPr lang="zh-CN" altLang="en-US" sz="1100" dirty="0"/>
              <a:t>信朋友圈显示分享内容榜：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postSharingInfo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301" y="59258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接口设计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827" y="1776248"/>
            <a:ext cx="11897710" cy="44879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内部接口：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变换部分：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登录注册处理：  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DoSomethingAboutLoginAndRegister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username, string password)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排行榜生成</a:t>
            </a:r>
            <a:r>
              <a:rPr lang="zh-CN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 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RankingInfo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Ranking(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推送： 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TongJiAndTuiSong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PhoneUsingTime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phonetime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DailyGoal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usergoal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分享</a:t>
            </a:r>
            <a:r>
              <a:rPr lang="zh-CN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 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Share(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统计数据与推送：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TongJiData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uesrinfo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PhoneUsingTime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phonetime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DailyGoal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usergoal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HandleData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PhoneUsingTime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phonetime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排行榜生成：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RankingInfo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calcRanking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FriendInfo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分享：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calcShare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2" y="638284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数据设计：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7477" y="2133600"/>
            <a:ext cx="9669516" cy="463506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88083"/>
              </p:ext>
            </p:extLst>
          </p:nvPr>
        </p:nvGraphicFramePr>
        <p:xfrm>
          <a:off x="2112580" y="1278729"/>
          <a:ext cx="8975835" cy="53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229">
                  <a:extLst>
                    <a:ext uri="{9D8B030D-6E8A-4147-A177-3AD203B41FA5}">
                      <a16:colId xmlns="" xmlns:a16="http://schemas.microsoft.com/office/drawing/2014/main" val="1731587102"/>
                    </a:ext>
                  </a:extLst>
                </a:gridCol>
                <a:gridCol w="7220606">
                  <a:extLst>
                    <a:ext uri="{9D8B030D-6E8A-4147-A177-3AD203B41FA5}">
                      <a16:colId xmlns="" xmlns:a16="http://schemas.microsoft.com/office/drawing/2014/main" val="2256549911"/>
                    </a:ext>
                  </a:extLst>
                </a:gridCol>
              </a:tblGrid>
              <a:tr h="3594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7080742"/>
                  </a:ext>
                </a:extLst>
              </a:tr>
              <a:tr h="3545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APP </a:t>
                      </a:r>
                      <a:r>
                        <a:rPr lang="zh-CN" altLang="en-US" dirty="0" smtClean="0"/>
                        <a:t>用时：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AppTime</a:t>
                      </a:r>
                      <a:r>
                        <a:rPr lang="en-US" altLang="zh-CN" dirty="0" smtClean="0"/>
                        <a:t> { string name; float time;}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49967"/>
                  </a:ext>
                </a:extLst>
              </a:tr>
              <a:tr h="4196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查询请求：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QueryRequest</a:t>
                      </a:r>
                      <a:r>
                        <a:rPr lang="en-US" altLang="zh-CN" dirty="0" smtClean="0"/>
                        <a:t> {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queryType</a:t>
                      </a:r>
                      <a:r>
                        <a:rPr lang="en-US" altLang="zh-CN" dirty="0" smtClean="0"/>
                        <a:t>; </a:t>
                      </a:r>
                      <a:r>
                        <a:rPr lang="en-US" altLang="zh-CN" dirty="0" err="1" smtClean="0"/>
                        <a:t>UserInfo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userinfo</a:t>
                      </a:r>
                      <a:r>
                        <a:rPr lang="en-US" altLang="zh-CN" dirty="0" smtClean="0"/>
                        <a:t>;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4817788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用户信息：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UserInfo</a:t>
                      </a:r>
                      <a:r>
                        <a:rPr lang="en-US" altLang="zh-CN" dirty="0" smtClean="0"/>
                        <a:t> { string </a:t>
                      </a:r>
                      <a:r>
                        <a:rPr lang="en-US" altLang="zh-CN" dirty="0" err="1" smtClean="0"/>
                        <a:t>usename</a:t>
                      </a:r>
                      <a:r>
                        <a:rPr lang="en-US" altLang="zh-CN" dirty="0" smtClean="0"/>
                        <a:t>;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0369152"/>
                  </a:ext>
                </a:extLst>
              </a:tr>
              <a:tr h="4141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历史数据：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PastData</a:t>
                      </a:r>
                      <a:r>
                        <a:rPr lang="en-US" altLang="zh-CN" dirty="0" smtClean="0"/>
                        <a:t>{ List* </a:t>
                      </a:r>
                      <a:r>
                        <a:rPr lang="en-US" altLang="zh-CN" dirty="0" err="1" smtClean="0"/>
                        <a:t>DailyTime</a:t>
                      </a:r>
                      <a:r>
                        <a:rPr lang="en-US" altLang="zh-CN" dirty="0" smtClean="0"/>
                        <a:t>; List* </a:t>
                      </a:r>
                      <a:r>
                        <a:rPr lang="en-US" altLang="zh-CN" dirty="0" err="1" smtClean="0"/>
                        <a:t>AppTime</a:t>
                      </a:r>
                      <a:r>
                        <a:rPr lang="en-US" altLang="zh-CN" dirty="0" smtClean="0"/>
                        <a:t>;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1550892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排行榜信息：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RankingInfo</a:t>
                      </a:r>
                      <a:r>
                        <a:rPr lang="en-US" altLang="zh-CN" dirty="0" smtClean="0"/>
                        <a:t>{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order; string username}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145081"/>
                  </a:ext>
                </a:extLst>
              </a:tr>
              <a:tr h="3279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分享信息：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ShareInfo</a:t>
                      </a:r>
                      <a:r>
                        <a:rPr lang="en-US" altLang="zh-CN" dirty="0" smtClean="0"/>
                        <a:t> { float </a:t>
                      </a:r>
                      <a:r>
                        <a:rPr lang="en-US" altLang="zh-CN" dirty="0" err="1" smtClean="0"/>
                        <a:t>UsedTime</a:t>
                      </a:r>
                      <a:r>
                        <a:rPr lang="en-US" altLang="zh-CN" dirty="0" smtClean="0"/>
                        <a:t>; </a:t>
                      </a:r>
                      <a:r>
                        <a:rPr lang="en-US" altLang="zh-CN" dirty="0" err="1" smtClean="0"/>
                        <a:t>RankingInfo</a:t>
                      </a:r>
                      <a:r>
                        <a:rPr lang="en-US" altLang="zh-CN" dirty="0" smtClean="0"/>
                        <a:t> rank; }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7459806"/>
                  </a:ext>
                </a:extLst>
              </a:tr>
              <a:tr h="3510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时间信息：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TimeInfo</a:t>
                      </a:r>
                      <a:r>
                        <a:rPr lang="en-US" altLang="zh-CN" dirty="0" smtClean="0"/>
                        <a:t> { float </a:t>
                      </a:r>
                      <a:r>
                        <a:rPr lang="en-US" altLang="zh-CN" dirty="0" err="1" smtClean="0"/>
                        <a:t>SystemTime</a:t>
                      </a:r>
                      <a:r>
                        <a:rPr lang="en-US" altLang="zh-CN" dirty="0" smtClean="0"/>
                        <a:t>;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9235279"/>
                  </a:ext>
                </a:extLst>
              </a:tr>
              <a:tr h="34263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手机用时信息：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PhoneUsingTime</a:t>
                      </a:r>
                      <a:r>
                        <a:rPr lang="en-US" altLang="zh-CN" dirty="0" smtClean="0"/>
                        <a:t> { float </a:t>
                      </a:r>
                      <a:r>
                        <a:rPr lang="en-US" altLang="zh-CN" dirty="0" err="1" smtClean="0"/>
                        <a:t>TotalTime</a:t>
                      </a:r>
                      <a:r>
                        <a:rPr lang="en-US" altLang="zh-CN" dirty="0" smtClean="0"/>
                        <a:t>; List* </a:t>
                      </a:r>
                      <a:r>
                        <a:rPr lang="en-US" altLang="zh-CN" dirty="0" err="1" smtClean="0"/>
                        <a:t>AppTime</a:t>
                      </a:r>
                      <a:r>
                        <a:rPr lang="en-US" altLang="zh-CN" dirty="0" smtClean="0"/>
                        <a:t>; }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212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每日推送：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PushInfo</a:t>
                      </a:r>
                      <a:r>
                        <a:rPr lang="en-US" altLang="zh-CN" dirty="0" smtClean="0"/>
                        <a:t> { bool finished;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076207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登录请求：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LoginInfo</a:t>
                      </a:r>
                      <a:r>
                        <a:rPr lang="en-US" altLang="zh-CN" dirty="0" smtClean="0"/>
                        <a:t> { string username; string password; string others;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1069941"/>
                  </a:ext>
                </a:extLst>
              </a:tr>
              <a:tr h="3489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每日目标：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DailyGoal</a:t>
                      </a:r>
                      <a:r>
                        <a:rPr lang="en-US" altLang="zh-CN" dirty="0" smtClean="0"/>
                        <a:t> { float goal; }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2239283"/>
                  </a:ext>
                </a:extLst>
              </a:tr>
              <a:tr h="3825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好友信息：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FriendInfo</a:t>
                      </a:r>
                      <a:r>
                        <a:rPr lang="en-US" altLang="zh-CN" dirty="0" smtClean="0"/>
                        <a:t> { string </a:t>
                      </a:r>
                      <a:r>
                        <a:rPr lang="en-US" altLang="zh-CN" dirty="0" err="1" smtClean="0"/>
                        <a:t>friendname</a:t>
                      </a:r>
                      <a:r>
                        <a:rPr lang="en-US" altLang="zh-CN" dirty="0" smtClean="0"/>
                        <a:t>; float time; }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8855555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微信好友：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WeiChatFriendInfo</a:t>
                      </a:r>
                      <a:r>
                        <a:rPr lang="en-US" altLang="zh-CN" dirty="0" smtClean="0"/>
                        <a:t> { </a:t>
                      </a:r>
                      <a:r>
                        <a:rPr lang="en-US" altLang="zh-CN" dirty="0" err="1" smtClean="0"/>
                        <a:t>FriendInfo</a:t>
                      </a:r>
                      <a:r>
                        <a:rPr lang="en-US" altLang="zh-CN" dirty="0" smtClean="0"/>
                        <a:t>* </a:t>
                      </a:r>
                      <a:r>
                        <a:rPr lang="en-US" altLang="zh-CN" dirty="0" err="1" smtClean="0"/>
                        <a:t>friendlist</a:t>
                      </a:r>
                      <a:r>
                        <a:rPr lang="en-US" altLang="zh-CN" dirty="0" smtClean="0"/>
                        <a:t>; } 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897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7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2" y="638284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数据库设计：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5326" y="2076615"/>
            <a:ext cx="9669516" cy="463506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43811"/>
              </p:ext>
            </p:extLst>
          </p:nvPr>
        </p:nvGraphicFramePr>
        <p:xfrm>
          <a:off x="1524000" y="4135392"/>
          <a:ext cx="8271639" cy="85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213">
                  <a:extLst>
                    <a:ext uri="{9D8B030D-6E8A-4147-A177-3AD203B41FA5}">
                      <a16:colId xmlns="" xmlns:a16="http://schemas.microsoft.com/office/drawing/2014/main" val="923553363"/>
                    </a:ext>
                  </a:extLst>
                </a:gridCol>
                <a:gridCol w="2757213">
                  <a:extLst>
                    <a:ext uri="{9D8B030D-6E8A-4147-A177-3AD203B41FA5}">
                      <a16:colId xmlns="" xmlns:a16="http://schemas.microsoft.com/office/drawing/2014/main" val="979604608"/>
                    </a:ext>
                  </a:extLst>
                </a:gridCol>
                <a:gridCol w="2757213">
                  <a:extLst>
                    <a:ext uri="{9D8B030D-6E8A-4147-A177-3AD203B41FA5}">
                      <a16:colId xmlns="" xmlns:a16="http://schemas.microsoft.com/office/drawing/2014/main" val="3918195229"/>
                    </a:ext>
                  </a:extLst>
                </a:gridCol>
              </a:tblGrid>
              <a:tr h="42951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是否与微信绑定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5463573"/>
                  </a:ext>
                </a:extLst>
              </a:tr>
              <a:tr h="4295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dfy1995dfy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******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062694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91055"/>
              </p:ext>
            </p:extLst>
          </p:nvPr>
        </p:nvGraphicFramePr>
        <p:xfrm>
          <a:off x="1524001" y="5815400"/>
          <a:ext cx="827163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213">
                  <a:extLst>
                    <a:ext uri="{9D8B030D-6E8A-4147-A177-3AD203B41FA5}">
                      <a16:colId xmlns="" xmlns:a16="http://schemas.microsoft.com/office/drawing/2014/main" val="3582365980"/>
                    </a:ext>
                  </a:extLst>
                </a:gridCol>
                <a:gridCol w="2757213">
                  <a:extLst>
                    <a:ext uri="{9D8B030D-6E8A-4147-A177-3AD203B41FA5}">
                      <a16:colId xmlns="" xmlns:a16="http://schemas.microsoft.com/office/drawing/2014/main" val="3677162252"/>
                    </a:ext>
                  </a:extLst>
                </a:gridCol>
                <a:gridCol w="2757213">
                  <a:extLst>
                    <a:ext uri="{9D8B030D-6E8A-4147-A177-3AD203B41FA5}">
                      <a16:colId xmlns="" xmlns:a16="http://schemas.microsoft.com/office/drawing/2014/main" val="2233728710"/>
                    </a:ext>
                  </a:extLst>
                </a:gridCol>
              </a:tblGrid>
              <a:tr h="2909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手机使用时长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9919632"/>
                  </a:ext>
                </a:extLst>
              </a:tr>
              <a:tr h="3227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dfy1995dfy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2016/4/14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15364.1000s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2190531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1492894"/>
            <a:ext cx="8911688" cy="2253828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2007477" y="1919174"/>
            <a:ext cx="34684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673022" y="2092596"/>
            <a:ext cx="346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流程图: 决策 3"/>
          <p:cNvSpPr/>
          <p:nvPr/>
        </p:nvSpPr>
        <p:spPr>
          <a:xfrm>
            <a:off x="5125790" y="2333602"/>
            <a:ext cx="1957590" cy="1438878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6484" y="67393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文件设计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6484" y="1586493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文件名称：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history.data</a:t>
            </a:r>
            <a:endParaRPr lang="en-US" altLang="zh-CN" dirty="0" smtClean="0"/>
          </a:p>
          <a:p>
            <a:pPr marL="0" lvl="2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etup.data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history.data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SetUp.data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2682"/>
              </p:ext>
            </p:extLst>
          </p:nvPr>
        </p:nvGraphicFramePr>
        <p:xfrm>
          <a:off x="2017987" y="3475304"/>
          <a:ext cx="87088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72">
                  <a:extLst>
                    <a:ext uri="{9D8B030D-6E8A-4147-A177-3AD203B41FA5}">
                      <a16:colId xmlns="" xmlns:a16="http://schemas.microsoft.com/office/drawing/2014/main" val="835712805"/>
                    </a:ext>
                  </a:extLst>
                </a:gridCol>
                <a:gridCol w="1741772">
                  <a:extLst>
                    <a:ext uri="{9D8B030D-6E8A-4147-A177-3AD203B41FA5}">
                      <a16:colId xmlns="" xmlns:a16="http://schemas.microsoft.com/office/drawing/2014/main" val="1339253932"/>
                    </a:ext>
                  </a:extLst>
                </a:gridCol>
                <a:gridCol w="1741772">
                  <a:extLst>
                    <a:ext uri="{9D8B030D-6E8A-4147-A177-3AD203B41FA5}">
                      <a16:colId xmlns="" xmlns:a16="http://schemas.microsoft.com/office/drawing/2014/main" val="2333680508"/>
                    </a:ext>
                  </a:extLst>
                </a:gridCol>
                <a:gridCol w="1741772">
                  <a:extLst>
                    <a:ext uri="{9D8B030D-6E8A-4147-A177-3AD203B41FA5}">
                      <a16:colId xmlns="" xmlns:a16="http://schemas.microsoft.com/office/drawing/2014/main" val="1082342429"/>
                    </a:ext>
                  </a:extLst>
                </a:gridCol>
                <a:gridCol w="1741772">
                  <a:extLst>
                    <a:ext uri="{9D8B030D-6E8A-4147-A177-3AD203B41FA5}">
                      <a16:colId xmlns="" xmlns:a16="http://schemas.microsoft.com/office/drawing/2014/main" val="429124833"/>
                    </a:ext>
                  </a:extLst>
                </a:gridCol>
              </a:tblGrid>
              <a:tr h="4750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手机用时时长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用时时长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软件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用时时长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触屏次数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2776940"/>
                  </a:ext>
                </a:extLst>
              </a:tr>
              <a:tr h="271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2016/4/14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12345.1000s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1234.1000s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2356.3456s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339679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19726"/>
              </p:ext>
            </p:extLst>
          </p:nvPr>
        </p:nvGraphicFramePr>
        <p:xfrm>
          <a:off x="2028327" y="5090846"/>
          <a:ext cx="8128000" cy="73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33275011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661784161"/>
                    </a:ext>
                  </a:extLst>
                </a:gridCol>
              </a:tblGrid>
              <a:tr h="367501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7853659"/>
                  </a:ext>
                </a:extLst>
              </a:tr>
              <a:tr h="367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2016/4/14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14400.0000s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54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3490" y="610286"/>
            <a:ext cx="9259613" cy="1280890"/>
          </a:xfrm>
        </p:spPr>
        <p:txBody>
          <a:bodyPr/>
          <a:lstStyle/>
          <a:p>
            <a:r>
              <a:rPr lang="zh-CN" altLang="en-US" dirty="0" smtClean="0"/>
              <a:t>详细设计（伪码实例：数据统计）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13490" y="1392622"/>
            <a:ext cx="9501352" cy="54653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7987" y="1592319"/>
            <a:ext cx="11098924" cy="5265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初始化本日用量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 begin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根据活跃进程信息、系统待机信息更新本日用量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收到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修改用量设置命令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用户输入合法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根据收到的用户输入修改用量设置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通知输出模块有输入错误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本日用量达到用量设置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通知推送通知模块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日期变化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将本日用量保存到历史数据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用户已登录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 begin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zh-CN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用户本日用量上传至数据库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通知排行榜生成模块本地数据已上传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end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初始化本日用量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7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938" y="620796"/>
            <a:ext cx="9907040" cy="1280890"/>
          </a:xfrm>
        </p:spPr>
        <p:txBody>
          <a:bodyPr/>
          <a:lstStyle/>
          <a:p>
            <a:r>
              <a:rPr lang="zh-CN" altLang="en-US" dirty="0"/>
              <a:t>详细设计</a:t>
            </a:r>
            <a:r>
              <a:rPr lang="zh-CN" altLang="en-US" dirty="0" smtClean="0"/>
              <a:t>（程序框图实例：数据统计）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27" y="1261241"/>
            <a:ext cx="3585013" cy="5332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90" y="1261241"/>
            <a:ext cx="2667985" cy="54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401" y="61360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详细设计（</a:t>
            </a:r>
            <a:r>
              <a:rPr lang="en-US" altLang="zh-CN" dirty="0" smtClean="0"/>
              <a:t>N-S</a:t>
            </a:r>
            <a:r>
              <a:rPr lang="zh-CN" altLang="en-US" dirty="0" smtClean="0"/>
              <a:t>图实例：数据</a:t>
            </a:r>
            <a:r>
              <a:rPr lang="zh-CN" altLang="en-US" dirty="0"/>
              <a:t>统计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587" y="1254045"/>
            <a:ext cx="4081144" cy="54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422" y="655641"/>
            <a:ext cx="8911687" cy="1280890"/>
          </a:xfrm>
        </p:spPr>
        <p:txBody>
          <a:bodyPr/>
          <a:lstStyle/>
          <a:p>
            <a:r>
              <a:rPr lang="zh-CN" altLang="en-US" dirty="0"/>
              <a:t>第二次实践分工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6479" y="1631324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尤安</a:t>
            </a:r>
            <a:r>
              <a:rPr lang="zh-CN" altLang="en-US" dirty="0" smtClean="0"/>
              <a:t>升（项目经理）：</a:t>
            </a:r>
            <a:r>
              <a:rPr lang="zh-CN" altLang="en-US" dirty="0"/>
              <a:t>参与概要设计，对整个实践过程</a:t>
            </a:r>
            <a:r>
              <a:rPr lang="zh-CN" altLang="en-US" dirty="0" smtClean="0"/>
              <a:t>负责，验收全部内容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段</a:t>
            </a:r>
            <a:r>
              <a:rPr lang="zh-CN" altLang="en-US" dirty="0"/>
              <a:t>富</a:t>
            </a:r>
            <a:r>
              <a:rPr lang="zh-CN" altLang="en-US" dirty="0" smtClean="0"/>
              <a:t>尧（产品经理）：</a:t>
            </a:r>
            <a:r>
              <a:rPr lang="zh-CN" altLang="en-US" dirty="0"/>
              <a:t>参与概要设计，课堂报告</a:t>
            </a:r>
            <a:r>
              <a:rPr lang="en-US" altLang="zh-CN" dirty="0"/>
              <a:t>PPT</a:t>
            </a:r>
            <a:r>
              <a:rPr lang="zh-CN" altLang="en-US" dirty="0"/>
              <a:t>的完成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陈瑞</a:t>
            </a:r>
            <a:r>
              <a:rPr lang="zh-CN" altLang="en-US" dirty="0" smtClean="0"/>
              <a:t>鳞（架构师）：</a:t>
            </a:r>
            <a:r>
              <a:rPr lang="zh-CN" altLang="en-US" dirty="0"/>
              <a:t>参与详细设计的模块伪码</a:t>
            </a:r>
            <a:r>
              <a:rPr lang="zh-CN" altLang="en-US" dirty="0" smtClean="0"/>
              <a:t>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黄挺：参与概要设计的体系结构设计，最终概要设计报告的书写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孔维：参与概要设计的接口设计和数据设计，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文件的更新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赵宇航：参与详细设计，画出模块程序流程图以及</a:t>
            </a:r>
            <a:r>
              <a:rPr lang="en-US" altLang="zh-CN" dirty="0" smtClean="0"/>
              <a:t>N-S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卜天童：参与详细设计，完成最后的详细设计报告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30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531" y="613599"/>
            <a:ext cx="9259613" cy="1280890"/>
          </a:xfrm>
        </p:spPr>
        <p:txBody>
          <a:bodyPr/>
          <a:lstStyle/>
          <a:p>
            <a:r>
              <a:rPr lang="zh-CN" altLang="en-US" dirty="0" smtClean="0"/>
              <a:t>详细设计（伪码实例：生成排行榜）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55531" y="1345324"/>
            <a:ext cx="10163504" cy="55126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9214" y="1592319"/>
            <a:ext cx="11098924" cy="5265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本地数据已上传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then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begin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根据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微信好友信息从数据库获取昨日用量信息</a:t>
            </a:r>
            <a:r>
              <a:rPr lang="zh-CN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，并通知他们好友数据已更新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将好友用量排序得到排行榜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输出排行榜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好友数据已更新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 begin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将更新的数据加入排行榜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输出排行榜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11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3490" y="624110"/>
            <a:ext cx="9907040" cy="1280890"/>
          </a:xfrm>
        </p:spPr>
        <p:txBody>
          <a:bodyPr/>
          <a:lstStyle/>
          <a:p>
            <a:r>
              <a:rPr lang="zh-CN" altLang="en-US" dirty="0"/>
              <a:t>详细设计</a:t>
            </a:r>
            <a:r>
              <a:rPr lang="zh-CN" altLang="en-US" dirty="0" smtClean="0"/>
              <a:t>（程序框图实例：</a:t>
            </a:r>
            <a:r>
              <a:rPr lang="zh-CN" altLang="en-US" dirty="0"/>
              <a:t>生成排行榜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82" y="1264555"/>
            <a:ext cx="5562108" cy="56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91" y="61360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详细设计（</a:t>
            </a:r>
            <a:r>
              <a:rPr lang="en-US" altLang="zh-CN" dirty="0" smtClean="0"/>
              <a:t>N-S</a:t>
            </a:r>
            <a:r>
              <a:rPr lang="zh-CN" altLang="en-US" dirty="0" smtClean="0"/>
              <a:t>图实例：</a:t>
            </a:r>
            <a:r>
              <a:rPr lang="zh-CN" altLang="en-US" dirty="0"/>
              <a:t>生成排行榜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87" y="1254045"/>
            <a:ext cx="6053795" cy="55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1380" y="676661"/>
            <a:ext cx="8911687" cy="1280890"/>
          </a:xfrm>
        </p:spPr>
        <p:txBody>
          <a:bodyPr/>
          <a:lstStyle/>
          <a:p>
            <a:r>
              <a:rPr lang="zh-CN" altLang="en-US" dirty="0"/>
              <a:t>项目执行情况的</a:t>
            </a:r>
            <a:r>
              <a:rPr lang="en-US" altLang="zh-CN" dirty="0"/>
              <a:t>MS project</a:t>
            </a:r>
            <a:r>
              <a:rPr lang="zh-CN" altLang="en-US" dirty="0"/>
              <a:t>文件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80" y="1818947"/>
            <a:ext cx="9504011" cy="40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709" y="61359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概要设计（</a:t>
            </a:r>
            <a:r>
              <a:rPr lang="en-US" altLang="zh-CN" dirty="0"/>
              <a:t> DFD 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36" y="1362075"/>
            <a:ext cx="92868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933" y="62410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概要设计（初始</a:t>
            </a:r>
            <a:r>
              <a:rPr lang="en-US" altLang="zh-CN" dirty="0" smtClean="0"/>
              <a:t>MSD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33" y="1904999"/>
            <a:ext cx="9846824" cy="35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932" y="634621"/>
            <a:ext cx="8911687" cy="1280890"/>
          </a:xfrm>
        </p:spPr>
        <p:txBody>
          <a:bodyPr/>
          <a:lstStyle/>
          <a:p>
            <a:r>
              <a:rPr lang="zh-CN" altLang="en-US" dirty="0"/>
              <a:t>概要设计（</a:t>
            </a:r>
            <a:r>
              <a:rPr lang="en-US" altLang="zh-CN" dirty="0"/>
              <a:t> </a:t>
            </a:r>
            <a:r>
              <a:rPr lang="zh-CN" altLang="en-US" dirty="0" smtClean="0"/>
              <a:t>初始</a:t>
            </a:r>
            <a:r>
              <a:rPr lang="en-US" altLang="zh-CN" dirty="0" smtClean="0"/>
              <a:t>MSD 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32" y="1361312"/>
            <a:ext cx="8857722" cy="4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442" y="645131"/>
            <a:ext cx="8911687" cy="1280890"/>
          </a:xfrm>
        </p:spPr>
        <p:txBody>
          <a:bodyPr/>
          <a:lstStyle/>
          <a:p>
            <a:r>
              <a:rPr lang="zh-CN" altLang="en-US" dirty="0"/>
              <a:t>概要设计（</a:t>
            </a:r>
            <a:r>
              <a:rPr lang="en-US" altLang="zh-CN" dirty="0"/>
              <a:t> </a:t>
            </a:r>
            <a:r>
              <a:rPr lang="zh-CN" altLang="en-US" dirty="0" smtClean="0"/>
              <a:t>初始</a:t>
            </a:r>
            <a:r>
              <a:rPr lang="en-US" altLang="zh-CN" dirty="0" smtClean="0"/>
              <a:t>MSD 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72" y="1610710"/>
            <a:ext cx="8295793" cy="50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444" y="634620"/>
            <a:ext cx="8911687" cy="1280890"/>
          </a:xfrm>
        </p:spPr>
        <p:txBody>
          <a:bodyPr/>
          <a:lstStyle/>
          <a:p>
            <a:r>
              <a:rPr lang="zh-CN" altLang="en-US" dirty="0"/>
              <a:t>概要设计（</a:t>
            </a:r>
            <a:r>
              <a:rPr lang="en-US" altLang="zh-CN" dirty="0"/>
              <a:t> </a:t>
            </a:r>
            <a:r>
              <a:rPr lang="zh-CN" altLang="en-US" dirty="0" smtClean="0"/>
              <a:t>初始</a:t>
            </a:r>
            <a:r>
              <a:rPr lang="en-US" altLang="zh-CN" dirty="0" smtClean="0"/>
              <a:t>MSD 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94" y="1552410"/>
            <a:ext cx="8523162" cy="483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2520" y="634325"/>
            <a:ext cx="8911687" cy="1280890"/>
          </a:xfrm>
        </p:spPr>
        <p:txBody>
          <a:bodyPr/>
          <a:lstStyle/>
          <a:p>
            <a:r>
              <a:rPr lang="zh-CN" altLang="en-US" dirty="0"/>
              <a:t>概要设计（</a:t>
            </a:r>
            <a:r>
              <a:rPr lang="en-US" altLang="zh-CN" dirty="0"/>
              <a:t> </a:t>
            </a:r>
            <a:r>
              <a:rPr lang="zh-CN" altLang="en-US" dirty="0" smtClean="0"/>
              <a:t>精化后的 </a:t>
            </a:r>
            <a:r>
              <a:rPr lang="en-US" altLang="zh-CN" dirty="0" smtClean="0"/>
              <a:t>MSD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20" y="1451414"/>
            <a:ext cx="10262639" cy="50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756</Words>
  <Application>Microsoft Office PowerPoint</Application>
  <PresentationFormat>宽屏</PresentationFormat>
  <Paragraphs>185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幼圆</vt:lpstr>
      <vt:lpstr>Arial</vt:lpstr>
      <vt:lpstr>Century Gothic</vt:lpstr>
      <vt:lpstr>Courier New</vt:lpstr>
      <vt:lpstr>Wingdings</vt:lpstr>
      <vt:lpstr>Wingdings 3</vt:lpstr>
      <vt:lpstr>丝状</vt:lpstr>
      <vt:lpstr>软件工程第二次课堂报告</vt:lpstr>
      <vt:lpstr>第二次实践分工</vt:lpstr>
      <vt:lpstr>项目执行情况的MS project文件 </vt:lpstr>
      <vt:lpstr>概要设计（ DFD ）    </vt:lpstr>
      <vt:lpstr>概要设计（初始MSD）</vt:lpstr>
      <vt:lpstr>概要设计（ 初始MSD ）</vt:lpstr>
      <vt:lpstr>概要设计（ 初始MSD ）</vt:lpstr>
      <vt:lpstr>概要设计（ 初始MSD ）</vt:lpstr>
      <vt:lpstr>概要设计（ 精化后的 MSD）</vt:lpstr>
      <vt:lpstr>接口设计:</vt:lpstr>
      <vt:lpstr>接口设计:</vt:lpstr>
      <vt:lpstr>接口设计:</vt:lpstr>
      <vt:lpstr>接口设计:</vt:lpstr>
      <vt:lpstr>数据设计：</vt:lpstr>
      <vt:lpstr>数据库设计：</vt:lpstr>
      <vt:lpstr>文件设计</vt:lpstr>
      <vt:lpstr>详细设计（伪码实例：数据统计）</vt:lpstr>
      <vt:lpstr>详细设计（程序框图实例：数据统计）</vt:lpstr>
      <vt:lpstr>详细设计（N-S图实例：数据统计）</vt:lpstr>
      <vt:lpstr>详细设计（伪码实例：生成排行榜）</vt:lpstr>
      <vt:lpstr>详细设计（程序框图实例：生成排行榜）</vt:lpstr>
      <vt:lpstr>详细设计（N-S图实例：生成排行榜）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软件工程第二次课堂报告</dc:title>
  <dc:creator>dfy1995dfy</dc:creator>
  <cp:lastModifiedBy>youansheng</cp:lastModifiedBy>
  <cp:revision>32</cp:revision>
  <dcterms:created xsi:type="dcterms:W3CDTF">2016-04-13T13:09:59Z</dcterms:created>
  <dcterms:modified xsi:type="dcterms:W3CDTF">2016-04-15T01:50:11Z</dcterms:modified>
</cp:coreProperties>
</file>