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Override3.xml" ContentType="application/vnd.openxmlformats-officedocument.themeOverride+xml"/>
  <Override PartName="/ppt/theme/themeOverride4.xml" ContentType="application/vnd.openxmlformats-officedocument.themeOverrid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6" r:id="rId2"/>
    <p:sldId id="296" r:id="rId3"/>
    <p:sldId id="295" r:id="rId4"/>
    <p:sldId id="279" r:id="rId5"/>
    <p:sldId id="297" r:id="rId6"/>
    <p:sldId id="280" r:id="rId7"/>
    <p:sldId id="294" r:id="rId8"/>
    <p:sldId id="291" r:id="rId9"/>
    <p:sldId id="261" r:id="rId10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D61E42"/>
    <a:srgbClr val="A80C26"/>
    <a:srgbClr val="2261A6"/>
    <a:srgbClr val="DF2736"/>
    <a:srgbClr val="E6E6E6"/>
    <a:srgbClr val="495ADB"/>
    <a:srgbClr val="544DD7"/>
    <a:srgbClr val="08071F"/>
    <a:srgbClr val="15889C"/>
    <a:srgbClr val="E1484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-618" y="-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pPr/>
              <a:t>2019/6/13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任意多边形: 形状 16">
            <a:extLst>
              <a:ext uri="{FF2B5EF4-FFF2-40B4-BE49-F238E27FC236}">
                <a16:creationId xmlns="" xmlns:a16="http://schemas.microsoft.com/office/drawing/2014/main" id="{6752DADE-F8A9-48AE-B0CB-681361D167C1}"/>
              </a:ext>
            </a:extLst>
          </p:cNvPr>
          <p:cNvSpPr/>
          <p:nvPr userDrawn="1"/>
        </p:nvSpPr>
        <p:spPr>
          <a:xfrm>
            <a:off x="0" y="2305050"/>
            <a:ext cx="12192000" cy="4552950"/>
          </a:xfrm>
          <a:custGeom>
            <a:avLst/>
            <a:gdLst>
              <a:gd name="connsiteX0" fmla="*/ 0 w 12192000"/>
              <a:gd name="connsiteY0" fmla="*/ 0 h 3924300"/>
              <a:gd name="connsiteX1" fmla="*/ 12192000 w 12192000"/>
              <a:gd name="connsiteY1" fmla="*/ 0 h 3924300"/>
              <a:gd name="connsiteX2" fmla="*/ 12192000 w 12192000"/>
              <a:gd name="connsiteY2" fmla="*/ 3924300 h 3924300"/>
              <a:gd name="connsiteX3" fmla="*/ 0 w 12192000"/>
              <a:gd name="connsiteY3" fmla="*/ 3924300 h 392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924300">
                <a:moveTo>
                  <a:pt x="0" y="0"/>
                </a:moveTo>
                <a:lnTo>
                  <a:pt x="12192000" y="0"/>
                </a:lnTo>
                <a:lnTo>
                  <a:pt x="12192000" y="3924300"/>
                </a:lnTo>
                <a:lnTo>
                  <a:pt x="0" y="3924300"/>
                </a:lnTo>
                <a:close/>
              </a:path>
            </a:pathLst>
          </a:custGeom>
          <a:blipFill>
            <a:blip r:embed="rId2"/>
            <a:srcRect/>
            <a:stretch>
              <a:fillRect t="-6938" b="-11279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3202287" y="2365231"/>
            <a:ext cx="5787426" cy="442973"/>
          </a:xfrm>
        </p:spPr>
        <p:txBody>
          <a:bodyPr anchor="ctr">
            <a:normAutofit/>
          </a:bodyPr>
          <a:lstStyle>
            <a:lvl1pPr marL="0" marR="0" indent="0" algn="ctr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pPr marL="0" marR="0" lvl="0" indent="0" algn="ctr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3202287" y="1130300"/>
            <a:ext cx="5787426" cy="1174750"/>
          </a:xfrm>
        </p:spPr>
        <p:txBody>
          <a:bodyPr anchor="ctr">
            <a:no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639109" y="3323381"/>
            <a:ext cx="2913783" cy="248371"/>
          </a:xfrm>
        </p:spPr>
        <p:txBody>
          <a:bodyPr anchor="ctr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639109" y="3631933"/>
            <a:ext cx="2913783" cy="248371"/>
          </a:xfrm>
        </p:spPr>
        <p:txBody>
          <a:bodyPr anchor="ctr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Grp="1"/>
          </p:cNvSpPr>
          <p:nvPr>
            <p:ph type="title" hasCustomPrompt="1"/>
          </p:nvPr>
        </p:nvSpPr>
        <p:spPr>
          <a:xfrm>
            <a:off x="3828472" y="3133271"/>
            <a:ext cx="4535055" cy="656792"/>
          </a:xfrm>
        </p:spPr>
        <p:txBody>
          <a:bodyPr anchor="ctr">
            <a:normAutofit/>
          </a:bodyPr>
          <a:lstStyle>
            <a:lvl1pPr algn="ctr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3822699" y="4069216"/>
            <a:ext cx="4546600" cy="1015623"/>
          </a:xfrm>
        </p:spPr>
        <p:txBody>
          <a:bodyPr anchor="t">
            <a:normAutofit/>
          </a:bodyPr>
          <a:lstStyle>
            <a:lvl1pPr marL="0" indent="0" algn="ctr"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2019/6/13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56896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2019/6/13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75817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ctrTitle" hasCustomPrompt="1"/>
          </p:nvPr>
        </p:nvSpPr>
        <p:spPr>
          <a:xfrm>
            <a:off x="7139655" y="3519599"/>
            <a:ext cx="3985202" cy="865136"/>
          </a:xfrm>
        </p:spPr>
        <p:txBody>
          <a:bodyPr anchor="ctr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4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7139655" y="4738990"/>
            <a:ext cx="3985202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6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5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7139655" y="5054624"/>
            <a:ext cx="3985202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6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sp>
        <p:nvSpPr>
          <p:cNvPr id="18" name="任意多边形: 形状 17">
            <a:extLst>
              <a:ext uri="{FF2B5EF4-FFF2-40B4-BE49-F238E27FC236}">
                <a16:creationId xmlns="" xmlns:a16="http://schemas.microsoft.com/office/drawing/2014/main" id="{2ADC3407-11E9-442A-BD63-36C8BD427456}"/>
              </a:ext>
            </a:extLst>
          </p:cNvPr>
          <p:cNvSpPr/>
          <p:nvPr userDrawn="1"/>
        </p:nvSpPr>
        <p:spPr>
          <a:xfrm rot="5400000">
            <a:off x="-47170" y="47170"/>
            <a:ext cx="6858000" cy="6763659"/>
          </a:xfrm>
          <a:custGeom>
            <a:avLst/>
            <a:gdLst>
              <a:gd name="connsiteX0" fmla="*/ 0 w 12192000"/>
              <a:gd name="connsiteY0" fmla="*/ 0 h 3924300"/>
              <a:gd name="connsiteX1" fmla="*/ 12192000 w 12192000"/>
              <a:gd name="connsiteY1" fmla="*/ 0 h 3924300"/>
              <a:gd name="connsiteX2" fmla="*/ 12192000 w 12192000"/>
              <a:gd name="connsiteY2" fmla="*/ 3924300 h 3924300"/>
              <a:gd name="connsiteX3" fmla="*/ 0 w 12192000"/>
              <a:gd name="connsiteY3" fmla="*/ 3924300 h 392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924300">
                <a:moveTo>
                  <a:pt x="0" y="0"/>
                </a:moveTo>
                <a:lnTo>
                  <a:pt x="12192000" y="0"/>
                </a:lnTo>
                <a:lnTo>
                  <a:pt x="12192000" y="3924300"/>
                </a:lnTo>
                <a:lnTo>
                  <a:pt x="0" y="3924300"/>
                </a:lnTo>
                <a:close/>
              </a:path>
            </a:pathLst>
          </a:custGeom>
          <a:blipFill>
            <a:blip r:embed="rId2"/>
            <a:srcRect/>
            <a:stretch>
              <a:fillRect l="-7744" t="28757" r="-7744" b="-2484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2019/6/13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50" r:id="rId3"/>
    <p:sldLayoutId id="2147483654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pi.example.org/v1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Subtitle</a:t>
            </a:r>
            <a:endParaRPr lang="en-US" altLang="zh-CN" dirty="0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3202287" y="1237128"/>
            <a:ext cx="5787426" cy="946673"/>
          </a:xfrm>
        </p:spPr>
        <p:txBody>
          <a:bodyPr/>
          <a:lstStyle/>
          <a:p>
            <a:r>
              <a:rPr lang="zh-CN" altLang="en-US" sz="2800" smtClean="0"/>
              <a:t>接口规范分享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赵洋</a:t>
            </a:r>
            <a:endParaRPr lang="en-US" altLang="zh-CN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2019.06.13</a:t>
            </a:r>
            <a:endParaRPr lang="en-US" altLang="en-US" dirty="0"/>
          </a:p>
        </p:txBody>
      </p:sp>
      <p:cxnSp>
        <p:nvCxnSpPr>
          <p:cNvPr id="62" name="直接连接符 61">
            <a:extLst>
              <a:ext uri="{FF2B5EF4-FFF2-40B4-BE49-F238E27FC236}">
                <a16:creationId xmlns="" xmlns:a16="http://schemas.microsoft.com/office/drawing/2014/main" id="{F2B89207-842B-4543-8439-B5BA11649F09}"/>
              </a:ext>
            </a:extLst>
          </p:cNvPr>
          <p:cNvCxnSpPr/>
          <p:nvPr/>
        </p:nvCxnSpPr>
        <p:spPr>
          <a:xfrm>
            <a:off x="3200400" y="2808204"/>
            <a:ext cx="579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27174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828472" y="2854118"/>
            <a:ext cx="4535055" cy="656792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Section Header</a:t>
            </a:r>
            <a:endParaRPr lang="zh-CN" altLang="en-US" b="0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3822699" y="3650487"/>
            <a:ext cx="5514940" cy="1416365"/>
          </a:xfrm>
        </p:spPr>
        <p:txBody>
          <a:bodyPr>
            <a:noAutofit/>
          </a:bodyPr>
          <a:lstStyle/>
          <a:p>
            <a:pPr lvl="0" algn="l">
              <a:lnSpc>
                <a:spcPct val="100000"/>
              </a:lnSpc>
            </a:pPr>
            <a:r>
              <a:rPr lang="zh-CN" altLang="en-US" sz="1000" dirty="0" smtClean="0"/>
              <a:t>把没有文档的</a:t>
            </a:r>
            <a:r>
              <a:rPr lang="en-US" altLang="zh-CN" sz="1000" dirty="0" smtClean="0"/>
              <a:t>API</a:t>
            </a:r>
            <a:r>
              <a:rPr lang="zh-CN" altLang="en-US" sz="1000" dirty="0" smtClean="0"/>
              <a:t>比作没有文档的第三方库，相信每个人都很讨厌</a:t>
            </a:r>
          </a:p>
          <a:p>
            <a:pPr lvl="0" algn="l">
              <a:lnSpc>
                <a:spcPct val="100000"/>
              </a:lnSpc>
            </a:pPr>
            <a:r>
              <a:rPr lang="zh-CN" altLang="en-US" sz="1000" dirty="0" smtClean="0"/>
              <a:t>就像操纵一个黑盒一样，想得到</a:t>
            </a:r>
            <a:r>
              <a:rPr lang="en-US" altLang="zh-CN" sz="1000" dirty="0" smtClean="0"/>
              <a:t>A</a:t>
            </a:r>
            <a:r>
              <a:rPr lang="zh-CN" altLang="en-US" sz="1000" dirty="0" smtClean="0"/>
              <a:t>结果返回的是</a:t>
            </a:r>
            <a:r>
              <a:rPr lang="en-US" altLang="zh-CN" sz="1000" dirty="0" smtClean="0"/>
              <a:t>B</a:t>
            </a:r>
            <a:r>
              <a:rPr lang="zh-CN" altLang="en-US" sz="1000" dirty="0" smtClean="0"/>
              <a:t>，有的时候什么都没有返回，</a:t>
            </a:r>
            <a:endParaRPr lang="en-US" altLang="zh-CN" sz="1000" dirty="0" smtClean="0"/>
          </a:p>
          <a:p>
            <a:pPr lvl="0" algn="l">
              <a:lnSpc>
                <a:spcPct val="100000"/>
              </a:lnSpc>
            </a:pPr>
            <a:r>
              <a:rPr lang="zh-CN" altLang="en-US" sz="1000" dirty="0" smtClean="0"/>
              <a:t>甚至有的时候返回一堆异常，导致程序报错</a:t>
            </a:r>
          </a:p>
          <a:p>
            <a:pPr lvl="0" algn="l">
              <a:lnSpc>
                <a:spcPct val="100000"/>
              </a:lnSpc>
            </a:pPr>
            <a:r>
              <a:rPr lang="zh-CN" altLang="en-US" sz="1000" dirty="0" smtClean="0"/>
              <a:t>文档老旧，并且不够全面，相对于没有文档更坑</a:t>
            </a:r>
          </a:p>
          <a:p>
            <a:pPr lvl="0" algn="l">
              <a:lnSpc>
                <a:spcPct val="100000"/>
              </a:lnSpc>
            </a:pPr>
            <a:r>
              <a:rPr lang="zh-CN" altLang="en-US" sz="1000" dirty="0" smtClean="0"/>
              <a:t>维护接口文档的工具有很多，如 </a:t>
            </a:r>
            <a:r>
              <a:rPr lang="en-US" altLang="zh-CN" sz="1000" dirty="0" smtClean="0"/>
              <a:t>Swagger</a:t>
            </a:r>
            <a:r>
              <a:rPr lang="zh-CN" altLang="en-US" sz="1000" dirty="0" smtClean="0"/>
              <a:t>、</a:t>
            </a:r>
            <a:r>
              <a:rPr lang="en-US" altLang="zh-CN" sz="1000" dirty="0" smtClean="0"/>
              <a:t>RAP</a:t>
            </a:r>
            <a:r>
              <a:rPr lang="zh-CN" altLang="en-US" sz="1000" dirty="0" smtClean="0"/>
              <a:t>、</a:t>
            </a:r>
            <a:r>
              <a:rPr lang="en-US" altLang="zh-CN" sz="1000" dirty="0" err="1" smtClean="0"/>
              <a:t>eoLinker</a:t>
            </a:r>
            <a:endParaRPr lang="zh-CN" altLang="en-US" sz="1000" dirty="0"/>
          </a:p>
        </p:txBody>
      </p:sp>
      <p:cxnSp>
        <p:nvCxnSpPr>
          <p:cNvPr id="44" name="直接连接符 43">
            <a:extLst>
              <a:ext uri="{FF2B5EF4-FFF2-40B4-BE49-F238E27FC236}">
                <a16:creationId xmlns="" xmlns:a16="http://schemas.microsoft.com/office/drawing/2014/main" id="{55200430-2ECD-48E4-86E8-F9AAAD8E1D02}"/>
              </a:ext>
            </a:extLst>
          </p:cNvPr>
          <p:cNvCxnSpPr/>
          <p:nvPr/>
        </p:nvCxnSpPr>
        <p:spPr>
          <a:xfrm>
            <a:off x="3527137" y="2854118"/>
            <a:ext cx="5137727" cy="0"/>
          </a:xfrm>
          <a:prstGeom prst="line">
            <a:avLst/>
          </a:prstGeom>
          <a:ln>
            <a:solidFill>
              <a:srgbClr val="D61E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=""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5584241" y="1824632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/01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7159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7">
            <a:extLst>
              <a:ext uri="{FF2B5EF4-FFF2-40B4-BE49-F238E27FC236}">
                <a16:creationId xmlns="" xmlns:a16="http://schemas.microsoft.com/office/drawing/2014/main" id="{C27B1C4E-B587-43B7-B6C5-A95C4B663D53}"/>
              </a:ext>
            </a:extLst>
          </p:cNvPr>
          <p:cNvSpPr/>
          <p:nvPr/>
        </p:nvSpPr>
        <p:spPr>
          <a:xfrm>
            <a:off x="735677" y="978769"/>
            <a:ext cx="720966" cy="72096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en-US"/>
          </a:p>
        </p:txBody>
      </p:sp>
      <p:sp>
        <p:nvSpPr>
          <p:cNvPr id="20" name="Rounded Rectangle 5">
            <a:extLst>
              <a:ext uri="{FF2B5EF4-FFF2-40B4-BE49-F238E27FC236}">
                <a16:creationId xmlns="" xmlns:a16="http://schemas.microsoft.com/office/drawing/2014/main" id="{41352CAB-FA48-4E99-BFBA-0713EBA395D3}"/>
              </a:ext>
            </a:extLst>
          </p:cNvPr>
          <p:cNvSpPr/>
          <p:nvPr/>
        </p:nvSpPr>
        <p:spPr>
          <a:xfrm>
            <a:off x="735677" y="3706138"/>
            <a:ext cx="720966" cy="72096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en-US"/>
          </a:p>
        </p:txBody>
      </p:sp>
      <p:sp>
        <p:nvSpPr>
          <p:cNvPr id="22" name="文本框 14">
            <a:extLst>
              <a:ext uri="{FF2B5EF4-FFF2-40B4-BE49-F238E27FC236}">
                <a16:creationId xmlns="" xmlns:a16="http://schemas.microsoft.com/office/drawing/2014/main" id="{F9BA9B28-8F3D-4810-BB18-53370E9D74D0}"/>
              </a:ext>
            </a:extLst>
          </p:cNvPr>
          <p:cNvSpPr txBox="1"/>
          <p:nvPr/>
        </p:nvSpPr>
        <p:spPr bwMode="auto">
          <a:xfrm>
            <a:off x="1542368" y="3512858"/>
            <a:ext cx="4328670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b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2000" b="1" dirty="0" smtClean="0"/>
              <a:t>前端的解决办法</a:t>
            </a:r>
            <a:endParaRPr lang="en-US" altLang="zh-CN" sz="2000" b="1" dirty="0"/>
          </a:p>
        </p:txBody>
      </p:sp>
      <p:sp>
        <p:nvSpPr>
          <p:cNvPr id="23" name="矩形 22">
            <a:extLst>
              <a:ext uri="{FF2B5EF4-FFF2-40B4-BE49-F238E27FC236}">
                <a16:creationId xmlns="" xmlns:a16="http://schemas.microsoft.com/office/drawing/2014/main" id="{0716DC75-B395-44F7-A71E-815D51CD3E1E}"/>
              </a:ext>
            </a:extLst>
          </p:cNvPr>
          <p:cNvSpPr/>
          <p:nvPr/>
        </p:nvSpPr>
        <p:spPr bwMode="auto">
          <a:xfrm>
            <a:off x="1542368" y="3954665"/>
            <a:ext cx="4328670" cy="66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100" dirty="0" smtClean="0"/>
              <a:t>非空判断</a:t>
            </a:r>
            <a:endParaRPr lang="en-US" altLang="zh-CN" sz="1100" dirty="0" smtClean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100" dirty="0" smtClean="0"/>
              <a:t>test</a:t>
            </a:r>
            <a:endParaRPr lang="en-US" altLang="zh-CN" sz="1100" dirty="0"/>
          </a:p>
        </p:txBody>
      </p:sp>
      <p:cxnSp>
        <p:nvCxnSpPr>
          <p:cNvPr id="24" name="直接连接符 23">
            <a:extLst>
              <a:ext uri="{FF2B5EF4-FFF2-40B4-BE49-F238E27FC236}">
                <a16:creationId xmlns="" xmlns:a16="http://schemas.microsoft.com/office/drawing/2014/main" id="{351D6702-9883-4660-B835-6B7C47409B47}"/>
              </a:ext>
            </a:extLst>
          </p:cNvPr>
          <p:cNvCxnSpPr/>
          <p:nvPr/>
        </p:nvCxnSpPr>
        <p:spPr>
          <a:xfrm>
            <a:off x="1629238" y="3441464"/>
            <a:ext cx="4241800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0">
            <a:extLst>
              <a:ext uri="{FF2B5EF4-FFF2-40B4-BE49-F238E27FC236}">
                <a16:creationId xmlns="" xmlns:a16="http://schemas.microsoft.com/office/drawing/2014/main" id="{D9220A36-9C8E-40E3-8C97-9261BA5FB16D}"/>
              </a:ext>
            </a:extLst>
          </p:cNvPr>
          <p:cNvSpPr txBox="1"/>
          <p:nvPr/>
        </p:nvSpPr>
        <p:spPr bwMode="auto">
          <a:xfrm>
            <a:off x="1542368" y="786055"/>
            <a:ext cx="4328670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b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2000" b="1" dirty="0" smtClean="0"/>
              <a:t>我们会经常遇到这些问题</a:t>
            </a:r>
            <a:endParaRPr lang="en-US" altLang="zh-CN" sz="2000" b="1" dirty="0"/>
          </a:p>
        </p:txBody>
      </p:sp>
      <p:sp>
        <p:nvSpPr>
          <p:cNvPr id="29" name="矩形 28">
            <a:extLst>
              <a:ext uri="{FF2B5EF4-FFF2-40B4-BE49-F238E27FC236}">
                <a16:creationId xmlns="" xmlns:a16="http://schemas.microsoft.com/office/drawing/2014/main" id="{FFD4F739-EA15-47BF-BF6A-17BB1C67EB4E}"/>
              </a:ext>
            </a:extLst>
          </p:cNvPr>
          <p:cNvSpPr/>
          <p:nvPr/>
        </p:nvSpPr>
        <p:spPr bwMode="auto">
          <a:xfrm>
            <a:off x="1542368" y="1227861"/>
            <a:ext cx="4328670" cy="204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100" dirty="0" smtClean="0"/>
              <a:t>API </a:t>
            </a:r>
            <a:r>
              <a:rPr lang="zh-CN" altLang="en-US" sz="1100" dirty="0" smtClean="0"/>
              <a:t>的字段更新了</a:t>
            </a:r>
            <a:endParaRPr lang="en-US" altLang="zh-CN" sz="1100" dirty="0" smtClean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100" dirty="0" smtClean="0"/>
              <a:t>API </a:t>
            </a:r>
            <a:r>
              <a:rPr lang="zh-CN" altLang="en-US" sz="1100" dirty="0" smtClean="0"/>
              <a:t>的某个字段被删除了</a:t>
            </a:r>
            <a:endParaRPr lang="en-US" altLang="zh-CN" sz="1100" dirty="0" smtClean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100" dirty="0" smtClean="0"/>
              <a:t>API </a:t>
            </a:r>
            <a:r>
              <a:rPr lang="zh-CN" altLang="en-US" sz="1100" dirty="0" smtClean="0"/>
              <a:t>的入参更新了，导致接口请求失败</a:t>
            </a:r>
            <a:endParaRPr lang="en-US" altLang="zh-CN" sz="1100" dirty="0" smtClean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100" dirty="0" smtClean="0"/>
              <a:t>API </a:t>
            </a:r>
            <a:r>
              <a:rPr lang="zh-CN" altLang="en-US" sz="1100" dirty="0" smtClean="0"/>
              <a:t>返回的数据结构、数据类型改变了</a:t>
            </a:r>
            <a:endParaRPr lang="en-US" altLang="zh-CN" sz="1100" dirty="0" smtClean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100" dirty="0" smtClean="0"/>
              <a:t>API </a:t>
            </a:r>
            <a:r>
              <a:rPr lang="zh-CN" altLang="en-US" sz="1100" dirty="0" smtClean="0"/>
              <a:t>返回了未预期的值</a:t>
            </a:r>
            <a:endParaRPr lang="en-US" altLang="zh-CN" sz="1100" dirty="0" smtClean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100" dirty="0" smtClean="0"/>
              <a:t>……</a:t>
            </a:r>
            <a:endParaRPr lang="en-US" altLang="zh-CN" sz="1100" dirty="0"/>
          </a:p>
        </p:txBody>
      </p:sp>
      <p:pic>
        <p:nvPicPr>
          <p:cNvPr id="1026" name="Picture 2" descr="C:\Users\ouyangwentao\Desktop\note\share\images\msg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74898" y="863692"/>
            <a:ext cx="5680038" cy="2667898"/>
          </a:xfrm>
          <a:prstGeom prst="rect">
            <a:avLst/>
          </a:prstGeom>
          <a:noFill/>
        </p:spPr>
      </p:pic>
      <p:pic>
        <p:nvPicPr>
          <p:cNvPr id="1027" name="Picture 3" descr="C:\Users\ouyangwentao\Desktop\note\share\images\后端数据返回处理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67040" y="3872754"/>
            <a:ext cx="6024960" cy="168698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37159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828472" y="2854118"/>
            <a:ext cx="4535055" cy="656792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 altLang="zh-CN" dirty="0" err="1" smtClean="0"/>
              <a:t>RESTful</a:t>
            </a:r>
            <a:r>
              <a:rPr lang="en-US" altLang="zh-CN" dirty="0" smtClean="0"/>
              <a:t> API </a:t>
            </a:r>
            <a:r>
              <a:rPr lang="zh-CN" altLang="en-US" dirty="0" smtClean="0"/>
              <a:t>通用设计规则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3822699" y="3650487"/>
            <a:ext cx="4546600" cy="1015623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en-US" altLang="zh-CN" dirty="0" err="1" smtClean="0"/>
              <a:t>RESTful</a:t>
            </a:r>
            <a:r>
              <a:rPr lang="en-US" altLang="zh-CN" dirty="0" smtClean="0"/>
              <a:t> API </a:t>
            </a:r>
            <a:r>
              <a:rPr lang="zh-CN" altLang="en-US" dirty="0" smtClean="0"/>
              <a:t>通用设计规则</a:t>
            </a:r>
            <a:endParaRPr lang="zh-CN" altLang="en-US" dirty="0"/>
          </a:p>
        </p:txBody>
      </p:sp>
      <p:cxnSp>
        <p:nvCxnSpPr>
          <p:cNvPr id="44" name="直接连接符 43">
            <a:extLst>
              <a:ext uri="{FF2B5EF4-FFF2-40B4-BE49-F238E27FC236}">
                <a16:creationId xmlns="" xmlns:a16="http://schemas.microsoft.com/office/drawing/2014/main" id="{55200430-2ECD-48E4-86E8-F9AAAD8E1D02}"/>
              </a:ext>
            </a:extLst>
          </p:cNvPr>
          <p:cNvCxnSpPr/>
          <p:nvPr/>
        </p:nvCxnSpPr>
        <p:spPr>
          <a:xfrm>
            <a:off x="3527137" y="2854118"/>
            <a:ext cx="5137727" cy="0"/>
          </a:xfrm>
          <a:prstGeom prst="line">
            <a:avLst/>
          </a:prstGeom>
          <a:ln>
            <a:solidFill>
              <a:srgbClr val="D61E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=""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5584241" y="1824632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/02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8677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0">
            <a:extLst>
              <a:ext uri="{FF2B5EF4-FFF2-40B4-BE49-F238E27FC236}">
                <a16:creationId xmlns="" xmlns:a16="http://schemas.microsoft.com/office/drawing/2014/main" id="{4260DF62-7F11-427A-840A-1DEB397607E4}"/>
              </a:ext>
            </a:extLst>
          </p:cNvPr>
          <p:cNvSpPr txBox="1"/>
          <p:nvPr/>
        </p:nvSpPr>
        <p:spPr bwMode="auto">
          <a:xfrm>
            <a:off x="6092878" y="3808355"/>
            <a:ext cx="4328670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b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sz="2000" b="1" dirty="0" smtClean="0"/>
              <a:t>HTTP</a:t>
            </a:r>
            <a:r>
              <a:rPr lang="zh-CN" altLang="en-US" sz="2000" b="1" dirty="0" smtClean="0"/>
              <a:t>动词</a:t>
            </a:r>
            <a:endParaRPr lang="zh-CN" altLang="en-US" sz="2000" b="1" dirty="0"/>
          </a:p>
        </p:txBody>
      </p:sp>
      <p:sp>
        <p:nvSpPr>
          <p:cNvPr id="19" name="矩形 18">
            <a:extLst>
              <a:ext uri="{FF2B5EF4-FFF2-40B4-BE49-F238E27FC236}">
                <a16:creationId xmlns="" xmlns:a16="http://schemas.microsoft.com/office/drawing/2014/main" id="{871C39CC-A0A7-4725-BE91-53C112F75B58}"/>
              </a:ext>
            </a:extLst>
          </p:cNvPr>
          <p:cNvSpPr/>
          <p:nvPr/>
        </p:nvSpPr>
        <p:spPr bwMode="auto">
          <a:xfrm>
            <a:off x="6092877" y="4250162"/>
            <a:ext cx="5654473" cy="1774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100" dirty="0" smtClean="0"/>
              <a:t>GET</a:t>
            </a:r>
            <a:r>
              <a:rPr lang="zh-CN" altLang="en-US" sz="1100" dirty="0" smtClean="0"/>
              <a:t>（</a:t>
            </a:r>
            <a:r>
              <a:rPr lang="en-US" altLang="zh-CN" sz="1100" dirty="0" smtClean="0"/>
              <a:t>SELECT</a:t>
            </a:r>
            <a:r>
              <a:rPr lang="zh-CN" altLang="en-US" sz="1100" dirty="0" smtClean="0"/>
              <a:t>）：从服务器取出资源（一项或多项）</a:t>
            </a:r>
            <a:endParaRPr lang="en-US" altLang="zh-CN" sz="1100" dirty="0" smtClean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100" dirty="0" smtClean="0"/>
              <a:t>POST</a:t>
            </a:r>
            <a:r>
              <a:rPr lang="zh-CN" altLang="en-US" sz="1100" dirty="0" smtClean="0"/>
              <a:t>（</a:t>
            </a:r>
            <a:r>
              <a:rPr lang="en-US" altLang="zh-CN" sz="1100" dirty="0" smtClean="0"/>
              <a:t>CREATE</a:t>
            </a:r>
            <a:r>
              <a:rPr lang="zh-CN" altLang="en-US" sz="1100" dirty="0" smtClean="0"/>
              <a:t>）：在服务器新建一个资源。</a:t>
            </a:r>
            <a:endParaRPr lang="en-US" altLang="zh-CN" sz="1100" dirty="0" smtClean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100" dirty="0" smtClean="0"/>
              <a:t>PUT</a:t>
            </a:r>
            <a:r>
              <a:rPr lang="zh-CN" altLang="en-US" sz="1100" dirty="0" smtClean="0"/>
              <a:t>（</a:t>
            </a:r>
            <a:r>
              <a:rPr lang="en-US" altLang="zh-CN" sz="1100" dirty="0" smtClean="0"/>
              <a:t>UPDATE</a:t>
            </a:r>
            <a:r>
              <a:rPr lang="zh-CN" altLang="en-US" sz="1100" dirty="0" smtClean="0"/>
              <a:t>）：在服务器更新资源（客户端提供改变后的完整资源）</a:t>
            </a:r>
            <a:endParaRPr lang="en-US" altLang="zh-CN" sz="1100" dirty="0" smtClean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100" dirty="0" smtClean="0"/>
              <a:t>DELETE</a:t>
            </a:r>
            <a:r>
              <a:rPr lang="zh-CN" altLang="en-US" sz="1100" dirty="0" smtClean="0"/>
              <a:t>（</a:t>
            </a:r>
            <a:r>
              <a:rPr lang="en-US" altLang="zh-CN" sz="1100" dirty="0" smtClean="0"/>
              <a:t>DELETE</a:t>
            </a:r>
            <a:r>
              <a:rPr lang="zh-CN" altLang="en-US" sz="1100" dirty="0" smtClean="0"/>
              <a:t>）：从服务器删除资源。</a:t>
            </a:r>
            <a:endParaRPr lang="en-US" altLang="zh-CN" sz="1100" dirty="0"/>
          </a:p>
        </p:txBody>
      </p:sp>
      <p:sp>
        <p:nvSpPr>
          <p:cNvPr id="22" name="文本框 14">
            <a:extLst>
              <a:ext uri="{FF2B5EF4-FFF2-40B4-BE49-F238E27FC236}">
                <a16:creationId xmlns="" xmlns:a16="http://schemas.microsoft.com/office/drawing/2014/main" id="{F9BA9B28-8F3D-4810-BB18-53370E9D74D0}"/>
              </a:ext>
            </a:extLst>
          </p:cNvPr>
          <p:cNvSpPr txBox="1"/>
          <p:nvPr/>
        </p:nvSpPr>
        <p:spPr bwMode="auto">
          <a:xfrm>
            <a:off x="1144359" y="2792050"/>
            <a:ext cx="4328670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b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2000" b="1" dirty="0" smtClean="0"/>
              <a:t>版本（</a:t>
            </a:r>
            <a:r>
              <a:rPr lang="en-US" altLang="zh-CN" sz="2000" b="1" dirty="0" smtClean="0"/>
              <a:t>Versioning</a:t>
            </a:r>
            <a:r>
              <a:rPr lang="zh-CN" altLang="en-US" sz="2000" b="1" dirty="0" smtClean="0"/>
              <a:t>）</a:t>
            </a:r>
            <a:endParaRPr lang="en-US" altLang="zh-CN" sz="2000" b="1" dirty="0"/>
          </a:p>
        </p:txBody>
      </p:sp>
      <p:sp>
        <p:nvSpPr>
          <p:cNvPr id="23" name="矩形 22">
            <a:extLst>
              <a:ext uri="{FF2B5EF4-FFF2-40B4-BE49-F238E27FC236}">
                <a16:creationId xmlns="" xmlns:a16="http://schemas.microsoft.com/office/drawing/2014/main" id="{0716DC75-B395-44F7-A71E-815D51CD3E1E}"/>
              </a:ext>
            </a:extLst>
          </p:cNvPr>
          <p:cNvSpPr/>
          <p:nvPr/>
        </p:nvSpPr>
        <p:spPr bwMode="auto">
          <a:xfrm>
            <a:off x="1165877" y="3298404"/>
            <a:ext cx="4328670" cy="1273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 smtClean="0"/>
              <a:t>应该将</a:t>
            </a:r>
            <a:r>
              <a:rPr lang="en-US" altLang="zh-CN" sz="1200" dirty="0" smtClean="0"/>
              <a:t>API</a:t>
            </a:r>
            <a:r>
              <a:rPr lang="zh-CN" altLang="en-US" sz="1200" dirty="0" smtClean="0"/>
              <a:t>的版本号放入</a:t>
            </a:r>
            <a:r>
              <a:rPr lang="en-US" altLang="zh-CN" sz="1200" dirty="0" smtClean="0"/>
              <a:t>URL</a:t>
            </a:r>
            <a:r>
              <a:rPr lang="zh-CN" altLang="en-US" sz="1200" dirty="0" smtClean="0"/>
              <a:t>。</a:t>
            </a:r>
            <a:endParaRPr lang="en-US" altLang="zh-CN" sz="1200" dirty="0" smtClean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hlinkClick r:id="rId2"/>
              </a:rPr>
              <a:t>https://api.example.org/v1/</a:t>
            </a:r>
            <a:endParaRPr lang="en-US" altLang="zh-CN" sz="1200" dirty="0" smtClean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 smtClean="0"/>
              <a:t>另一种做法是，将版本号放在</a:t>
            </a:r>
            <a:r>
              <a:rPr lang="en-US" altLang="zh-CN" sz="1200" dirty="0" smtClean="0"/>
              <a:t>HTTP</a:t>
            </a:r>
            <a:r>
              <a:rPr lang="zh-CN" altLang="en-US" sz="1200" dirty="0" smtClean="0"/>
              <a:t>头信息中，但不如放入</a:t>
            </a:r>
            <a:r>
              <a:rPr lang="en-US" altLang="zh-CN" sz="1200" dirty="0" smtClean="0"/>
              <a:t>URL</a:t>
            </a:r>
            <a:r>
              <a:rPr lang="zh-CN" altLang="en-US" sz="1200" dirty="0" smtClean="0"/>
              <a:t>方便和直观</a:t>
            </a:r>
            <a:endParaRPr lang="en-US" altLang="zh-CN" sz="1200" dirty="0" smtClean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200" dirty="0" smtClean="0"/>
          </a:p>
        </p:txBody>
      </p:sp>
      <p:cxnSp>
        <p:nvCxnSpPr>
          <p:cNvPr id="24" name="直接连接符 23">
            <a:extLst>
              <a:ext uri="{FF2B5EF4-FFF2-40B4-BE49-F238E27FC236}">
                <a16:creationId xmlns="" xmlns:a16="http://schemas.microsoft.com/office/drawing/2014/main" id="{351D6702-9883-4660-B835-6B7C47409B47}"/>
              </a:ext>
            </a:extLst>
          </p:cNvPr>
          <p:cNvCxnSpPr/>
          <p:nvPr/>
        </p:nvCxnSpPr>
        <p:spPr>
          <a:xfrm>
            <a:off x="1166686" y="2623843"/>
            <a:ext cx="4241800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="" xmlns:a16="http://schemas.microsoft.com/office/drawing/2014/main" id="{825EDB52-4FA5-4BB1-AAF3-AFB90AA890E1}"/>
              </a:ext>
            </a:extLst>
          </p:cNvPr>
          <p:cNvCxnSpPr/>
          <p:nvPr/>
        </p:nvCxnSpPr>
        <p:spPr>
          <a:xfrm>
            <a:off x="6061410" y="3673269"/>
            <a:ext cx="4241800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0">
            <a:extLst>
              <a:ext uri="{FF2B5EF4-FFF2-40B4-BE49-F238E27FC236}">
                <a16:creationId xmlns="" xmlns:a16="http://schemas.microsoft.com/office/drawing/2014/main" id="{D9220A36-9C8E-40E3-8C97-9261BA5FB16D}"/>
              </a:ext>
            </a:extLst>
          </p:cNvPr>
          <p:cNvSpPr txBox="1"/>
          <p:nvPr/>
        </p:nvSpPr>
        <p:spPr bwMode="auto">
          <a:xfrm>
            <a:off x="1187393" y="796813"/>
            <a:ext cx="4328670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b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2000" b="1" dirty="0" smtClean="0"/>
              <a:t>域名</a:t>
            </a:r>
            <a:endParaRPr lang="en-US" altLang="zh-CN" sz="2000" b="1" dirty="0"/>
          </a:p>
        </p:txBody>
      </p:sp>
      <p:sp>
        <p:nvSpPr>
          <p:cNvPr id="29" name="矩形 28">
            <a:extLst>
              <a:ext uri="{FF2B5EF4-FFF2-40B4-BE49-F238E27FC236}">
                <a16:creationId xmlns="" xmlns:a16="http://schemas.microsoft.com/office/drawing/2014/main" id="{FFD4F739-EA15-47BF-BF6A-17BB1C67EB4E}"/>
              </a:ext>
            </a:extLst>
          </p:cNvPr>
          <p:cNvSpPr/>
          <p:nvPr/>
        </p:nvSpPr>
        <p:spPr bwMode="auto">
          <a:xfrm>
            <a:off x="1187393" y="1238619"/>
            <a:ext cx="4328670" cy="1353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 smtClean="0"/>
              <a:t>应该尽量将</a:t>
            </a:r>
            <a:r>
              <a:rPr lang="en-US" altLang="zh-CN" sz="1200" dirty="0" smtClean="0"/>
              <a:t>API</a:t>
            </a:r>
            <a:r>
              <a:rPr lang="zh-CN" altLang="en-US" sz="1200" dirty="0" smtClean="0"/>
              <a:t>部署在专用域名之下。 </a:t>
            </a:r>
            <a:endParaRPr lang="en-US" altLang="zh-CN" sz="1200" dirty="0" smtClean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 smtClean="0"/>
              <a:t>https://api.example.org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 smtClean="0"/>
              <a:t>也可以考虑放在主域名下  </a:t>
            </a:r>
            <a:endParaRPr lang="en-US" altLang="zh-CN" sz="1200" dirty="0" smtClean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 smtClean="0"/>
              <a:t>https://example.org/api/</a:t>
            </a:r>
          </a:p>
        </p:txBody>
      </p:sp>
      <p:sp>
        <p:nvSpPr>
          <p:cNvPr id="38" name="文本框 31">
            <a:extLst>
              <a:ext uri="{FF2B5EF4-FFF2-40B4-BE49-F238E27FC236}">
                <a16:creationId xmlns="" xmlns:a16="http://schemas.microsoft.com/office/drawing/2014/main" id="{BD78F350-0B95-4A21-97E4-094E7ECB876A}"/>
              </a:ext>
            </a:extLst>
          </p:cNvPr>
          <p:cNvSpPr txBox="1"/>
          <p:nvPr/>
        </p:nvSpPr>
        <p:spPr bwMode="auto">
          <a:xfrm>
            <a:off x="7343051" y="786055"/>
            <a:ext cx="2417085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b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 sz="2000" b="1" dirty="0">
                <a:solidFill>
                  <a:schemeClr val="bg1"/>
                </a:solidFill>
              </a:rPr>
              <a:t>Text here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="" xmlns:a16="http://schemas.microsoft.com/office/drawing/2014/main" id="{9BD394D6-00F0-4498-97F6-D3F613E1B30F}"/>
              </a:ext>
            </a:extLst>
          </p:cNvPr>
          <p:cNvSpPr/>
          <p:nvPr/>
        </p:nvSpPr>
        <p:spPr bwMode="auto">
          <a:xfrm>
            <a:off x="7343051" y="1227862"/>
            <a:ext cx="2417085" cy="66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chemeClr val="bg1"/>
                </a:solidFill>
              </a:rPr>
              <a:t>Supporting text here. </a:t>
            </a:r>
          </a:p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chemeClr val="bg1"/>
                </a:solidFill>
              </a:rPr>
              <a:t>……</a:t>
            </a:r>
          </a:p>
        </p:txBody>
      </p:sp>
      <p:sp>
        <p:nvSpPr>
          <p:cNvPr id="59" name="文本框 20">
            <a:extLst>
              <a:ext uri="{FF2B5EF4-FFF2-40B4-BE49-F238E27FC236}">
                <a16:creationId xmlns="" xmlns:a16="http://schemas.microsoft.com/office/drawing/2014/main" id="{D9220A36-9C8E-40E3-8C97-9261BA5FB16D}"/>
              </a:ext>
            </a:extLst>
          </p:cNvPr>
          <p:cNvSpPr txBox="1"/>
          <p:nvPr/>
        </p:nvSpPr>
        <p:spPr bwMode="auto">
          <a:xfrm>
            <a:off x="5922527" y="798606"/>
            <a:ext cx="4328670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b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2000" b="1" dirty="0" smtClean="0"/>
              <a:t>状态码（</a:t>
            </a:r>
            <a:r>
              <a:rPr lang="en-US" altLang="zh-CN" sz="2000" b="1" dirty="0" smtClean="0"/>
              <a:t>Status Codes</a:t>
            </a:r>
            <a:r>
              <a:rPr lang="zh-CN" altLang="en-US" sz="2000" b="1" dirty="0" smtClean="0"/>
              <a:t>）</a:t>
            </a:r>
            <a:endParaRPr lang="en-US" altLang="zh-CN" sz="2000" b="1" dirty="0"/>
          </a:p>
        </p:txBody>
      </p:sp>
      <p:sp>
        <p:nvSpPr>
          <p:cNvPr id="60" name="矩形 59">
            <a:extLst>
              <a:ext uri="{FF2B5EF4-FFF2-40B4-BE49-F238E27FC236}">
                <a16:creationId xmlns="" xmlns:a16="http://schemas.microsoft.com/office/drawing/2014/main" id="{FFD4F739-EA15-47BF-BF6A-17BB1C67EB4E}"/>
              </a:ext>
            </a:extLst>
          </p:cNvPr>
          <p:cNvSpPr/>
          <p:nvPr/>
        </p:nvSpPr>
        <p:spPr bwMode="auto">
          <a:xfrm>
            <a:off x="5927464" y="1240413"/>
            <a:ext cx="6067312" cy="2212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 smtClean="0"/>
              <a:t>200 OK</a:t>
            </a:r>
            <a:r>
              <a:rPr lang="zh-CN" altLang="en-US" sz="1200" dirty="0" smtClean="0"/>
              <a:t>：服务器成功返回用户请求的数据</a:t>
            </a:r>
            <a:endParaRPr lang="en-US" altLang="zh-CN" sz="1200" dirty="0" smtClean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 smtClean="0"/>
              <a:t>400 INVALID REQUEST</a:t>
            </a:r>
            <a:r>
              <a:rPr lang="zh-CN" altLang="en-US" sz="1200" dirty="0" smtClean="0"/>
              <a:t>：用户发出的请求有错误，服务器没有进行新建或修改数据的操作</a:t>
            </a:r>
            <a:endParaRPr lang="en-US" altLang="zh-CN" sz="1200" dirty="0" smtClean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 smtClean="0"/>
              <a:t>401 Unauthorized</a:t>
            </a:r>
            <a:r>
              <a:rPr lang="zh-CN" altLang="en-US" sz="1200" dirty="0" smtClean="0"/>
              <a:t>：表示用户没有权限（令牌、用户名、密码错误）</a:t>
            </a:r>
            <a:endParaRPr lang="en-US" altLang="zh-CN" sz="1200" dirty="0" smtClean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 smtClean="0"/>
              <a:t>403 Forbidden</a:t>
            </a:r>
            <a:r>
              <a:rPr lang="zh-CN" altLang="en-US" sz="1200" dirty="0" smtClean="0"/>
              <a:t>：表示用户得到授权（与</a:t>
            </a:r>
            <a:r>
              <a:rPr lang="en-US" altLang="zh-CN" sz="1200" dirty="0" smtClean="0"/>
              <a:t>401</a:t>
            </a:r>
            <a:r>
              <a:rPr lang="zh-CN" altLang="en-US" sz="1200" dirty="0" smtClean="0"/>
              <a:t>错误相对），但是访问是被禁止的</a:t>
            </a:r>
            <a:endParaRPr lang="en-US" altLang="zh-CN" sz="1200" dirty="0" smtClean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 smtClean="0"/>
              <a:t>404 NOT FOUND</a:t>
            </a:r>
            <a:r>
              <a:rPr lang="zh-CN" altLang="en-US" sz="1200" dirty="0" smtClean="0"/>
              <a:t>：用户发出的请求针对的是不存在的记录，服务器没有进行操作</a:t>
            </a:r>
            <a:endParaRPr lang="en-US" altLang="zh-CN" sz="1200" dirty="0" smtClean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 smtClean="0"/>
              <a:t>500 INTERNAL SERVER ERROR</a:t>
            </a:r>
            <a:r>
              <a:rPr lang="zh-CN" altLang="en-US" sz="1200" dirty="0" smtClean="0"/>
              <a:t>：服务器发生错误，用户将无法判断发出的请求是否成功</a:t>
            </a:r>
            <a:endParaRPr lang="en-US" altLang="zh-CN" sz="1200" dirty="0"/>
          </a:p>
        </p:txBody>
      </p:sp>
    </p:spTree>
    <p:extLst>
      <p:ext uri="{BB962C8B-B14F-4D97-AF65-F5344CB8AC3E}">
        <p14:creationId xmlns="" xmlns:p14="http://schemas.microsoft.com/office/powerpoint/2010/main" val="237159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828472" y="2854118"/>
            <a:ext cx="4535055" cy="656792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lang="zh-CN" altLang="en-US" dirty="0" smtClean="0"/>
              <a:t>前端理想的接口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3822699" y="3650487"/>
            <a:ext cx="4546600" cy="1015623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zh-CN" altLang="en-US" dirty="0" smtClean="0"/>
              <a:t>前端理想的接口</a:t>
            </a:r>
            <a:endParaRPr lang="zh-CN" altLang="en-US" dirty="0"/>
          </a:p>
        </p:txBody>
      </p:sp>
      <p:cxnSp>
        <p:nvCxnSpPr>
          <p:cNvPr id="44" name="直接连接符 43">
            <a:extLst>
              <a:ext uri="{FF2B5EF4-FFF2-40B4-BE49-F238E27FC236}">
                <a16:creationId xmlns="" xmlns:a16="http://schemas.microsoft.com/office/drawing/2014/main" id="{55200430-2ECD-48E4-86E8-F9AAAD8E1D02}"/>
              </a:ext>
            </a:extLst>
          </p:cNvPr>
          <p:cNvCxnSpPr/>
          <p:nvPr/>
        </p:nvCxnSpPr>
        <p:spPr>
          <a:xfrm>
            <a:off x="3527137" y="2854118"/>
            <a:ext cx="5137727" cy="0"/>
          </a:xfrm>
          <a:prstGeom prst="line">
            <a:avLst/>
          </a:prstGeom>
          <a:ln>
            <a:solidFill>
              <a:srgbClr val="D61E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=""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5584241" y="1824632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/03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20446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A134B6C-B2EB-40F4-AE53-404968D96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前端理想的接口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69EFE09B-3939-4072-824B-09299B137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7</a:t>
            </a:fld>
            <a:endParaRPr lang="zh-CN" altLang="en-US"/>
          </a:p>
        </p:txBody>
      </p:sp>
      <p:grpSp>
        <p:nvGrpSpPr>
          <p:cNvPr id="59" name="组合 58">
            <a:extLst>
              <a:ext uri="{FF2B5EF4-FFF2-40B4-BE49-F238E27FC236}">
                <a16:creationId xmlns="" xmlns:a16="http://schemas.microsoft.com/office/drawing/2014/main" id="{5F10BD37-85C2-492F-90DB-6BE92DFA8ED7}"/>
              </a:ext>
            </a:extLst>
          </p:cNvPr>
          <p:cNvGrpSpPr/>
          <p:nvPr/>
        </p:nvGrpSpPr>
        <p:grpSpPr>
          <a:xfrm>
            <a:off x="673288" y="1388845"/>
            <a:ext cx="3680600" cy="1308761"/>
            <a:chOff x="660400" y="1560626"/>
            <a:chExt cx="3680600" cy="1308761"/>
          </a:xfrm>
        </p:grpSpPr>
        <p:grpSp>
          <p:nvGrpSpPr>
            <p:cNvPr id="75" name="组合 74">
              <a:extLst>
                <a:ext uri="{FF2B5EF4-FFF2-40B4-BE49-F238E27FC236}">
                  <a16:creationId xmlns="" xmlns:a16="http://schemas.microsoft.com/office/drawing/2014/main" id="{D01CAFDC-1576-428E-8975-9221446800A4}"/>
                </a:ext>
              </a:extLst>
            </p:cNvPr>
            <p:cNvGrpSpPr/>
            <p:nvPr/>
          </p:nvGrpSpPr>
          <p:grpSpPr>
            <a:xfrm>
              <a:off x="660400" y="1560626"/>
              <a:ext cx="3421582" cy="1308761"/>
              <a:chOff x="8211000" y="1130300"/>
              <a:chExt cx="3307900" cy="1308761"/>
            </a:xfrm>
          </p:grpSpPr>
          <p:sp>
            <p:nvSpPr>
              <p:cNvPr id="77" name="íṩḻídè">
                <a:extLst>
                  <a:ext uri="{FF2B5EF4-FFF2-40B4-BE49-F238E27FC236}">
                    <a16:creationId xmlns="" xmlns:a16="http://schemas.microsoft.com/office/drawing/2014/main" id="{83BA4F46-B1A6-42CC-866F-6C1355C5EB6A}"/>
                  </a:ext>
                </a:extLst>
              </p:cNvPr>
              <p:cNvSpPr txBox="1"/>
              <p:nvPr/>
            </p:nvSpPr>
            <p:spPr bwMode="auto">
              <a:xfrm>
                <a:off x="8211000" y="1130300"/>
                <a:ext cx="3307900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zh-CN" altLang="en-US" sz="2000" b="1" dirty="0" smtClean="0"/>
                  <a:t>返回的数据结构</a:t>
                </a:r>
                <a:endParaRPr lang="en-US" altLang="zh-CN" sz="2000" b="1" dirty="0"/>
              </a:p>
            </p:txBody>
          </p:sp>
          <p:sp>
            <p:nvSpPr>
              <p:cNvPr id="78" name="i$ľîḓê">
                <a:extLst>
                  <a:ext uri="{FF2B5EF4-FFF2-40B4-BE49-F238E27FC236}">
                    <a16:creationId xmlns="" xmlns:a16="http://schemas.microsoft.com/office/drawing/2014/main" id="{33798A41-F2F6-4784-9B4C-D57FF1D30981}"/>
                  </a:ext>
                </a:extLst>
              </p:cNvPr>
              <p:cNvSpPr/>
              <p:nvPr/>
            </p:nvSpPr>
            <p:spPr bwMode="auto">
              <a:xfrm>
                <a:off x="8211000" y="1572106"/>
                <a:ext cx="3307900" cy="8669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300" dirty="0" smtClean="0"/>
                  <a:t>有序列表前端需要数组，不能是一个对象</a:t>
                </a:r>
                <a:endParaRPr lang="en-US" altLang="zh-CN" sz="1300" dirty="0" smtClean="0"/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300" dirty="0" smtClean="0"/>
                  <a:t>如果没有值，要返回默认值</a:t>
                </a:r>
                <a:endParaRPr lang="en-US" altLang="zh-CN" sz="1300" dirty="0"/>
              </a:p>
            </p:txBody>
          </p:sp>
        </p:grpSp>
        <p:cxnSp>
          <p:nvCxnSpPr>
            <p:cNvPr id="76" name="直接连接符 75">
              <a:extLst>
                <a:ext uri="{FF2B5EF4-FFF2-40B4-BE49-F238E27FC236}">
                  <a16:creationId xmlns="" xmlns:a16="http://schemas.microsoft.com/office/drawing/2014/main" id="{500AC691-762A-489E-AC61-47A688636A4C}"/>
                </a:ext>
              </a:extLst>
            </p:cNvPr>
            <p:cNvCxnSpPr/>
            <p:nvPr/>
          </p:nvCxnSpPr>
          <p:spPr>
            <a:xfrm>
              <a:off x="660400" y="2002431"/>
              <a:ext cx="3680600" cy="0"/>
            </a:xfrm>
            <a:prstGeom prst="line">
              <a:avLst/>
            </a:prstGeom>
            <a:ln w="3175" cap="rnd">
              <a:solidFill>
                <a:schemeClr val="tx2">
                  <a:lumMod val="90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组合 59">
            <a:extLst>
              <a:ext uri="{FF2B5EF4-FFF2-40B4-BE49-F238E27FC236}">
                <a16:creationId xmlns="" xmlns:a16="http://schemas.microsoft.com/office/drawing/2014/main" id="{1A7FC89C-8776-4B29-8FAE-DD3C7A0E1793}"/>
              </a:ext>
            </a:extLst>
          </p:cNvPr>
          <p:cNvGrpSpPr/>
          <p:nvPr/>
        </p:nvGrpSpPr>
        <p:grpSpPr>
          <a:xfrm>
            <a:off x="673287" y="4293857"/>
            <a:ext cx="4845386" cy="2289823"/>
            <a:chOff x="660399" y="1560626"/>
            <a:chExt cx="4845386" cy="2289823"/>
          </a:xfrm>
        </p:grpSpPr>
        <p:grpSp>
          <p:nvGrpSpPr>
            <p:cNvPr id="70" name="组合 69">
              <a:extLst>
                <a:ext uri="{FF2B5EF4-FFF2-40B4-BE49-F238E27FC236}">
                  <a16:creationId xmlns="" xmlns:a16="http://schemas.microsoft.com/office/drawing/2014/main" id="{E18337D5-5A47-4E29-BB4F-B81B98F532CB}"/>
                </a:ext>
              </a:extLst>
            </p:cNvPr>
            <p:cNvGrpSpPr/>
            <p:nvPr/>
          </p:nvGrpSpPr>
          <p:grpSpPr>
            <a:xfrm>
              <a:off x="660399" y="1560626"/>
              <a:ext cx="4845386" cy="2289823"/>
              <a:chOff x="8210999" y="1130300"/>
              <a:chExt cx="4684398" cy="2289823"/>
            </a:xfrm>
          </p:grpSpPr>
          <p:sp>
            <p:nvSpPr>
              <p:cNvPr id="72" name="íṩḻídè">
                <a:extLst>
                  <a:ext uri="{FF2B5EF4-FFF2-40B4-BE49-F238E27FC236}">
                    <a16:creationId xmlns="" xmlns:a16="http://schemas.microsoft.com/office/drawing/2014/main" id="{5A81899F-8D32-429F-8004-B6F7F2404EE0}"/>
                  </a:ext>
                </a:extLst>
              </p:cNvPr>
              <p:cNvSpPr txBox="1"/>
              <p:nvPr/>
            </p:nvSpPr>
            <p:spPr bwMode="auto">
              <a:xfrm>
                <a:off x="8211000" y="1130300"/>
                <a:ext cx="3307900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zh-CN" altLang="en-US" sz="2000" b="1" dirty="0" smtClean="0"/>
                  <a:t>返回的数据类型</a:t>
                </a:r>
                <a:endParaRPr lang="en-US" altLang="zh-CN" sz="2000" b="1" dirty="0"/>
              </a:p>
            </p:txBody>
          </p:sp>
          <p:sp>
            <p:nvSpPr>
              <p:cNvPr id="73" name="i$ľîḓê">
                <a:extLst>
                  <a:ext uri="{FF2B5EF4-FFF2-40B4-BE49-F238E27FC236}">
                    <a16:creationId xmlns="" xmlns:a16="http://schemas.microsoft.com/office/drawing/2014/main" id="{8B1783A3-64B5-47C6-8724-1C1D2BD4847C}"/>
                  </a:ext>
                </a:extLst>
              </p:cNvPr>
              <p:cNvSpPr/>
              <p:nvPr/>
            </p:nvSpPr>
            <p:spPr bwMode="auto">
              <a:xfrm>
                <a:off x="8210999" y="1572106"/>
                <a:ext cx="4684398" cy="18480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300" dirty="0" smtClean="0"/>
                  <a:t>返回</a:t>
                </a:r>
                <a:r>
                  <a:rPr lang="en-US" altLang="zh-CN" sz="1300" dirty="0" smtClean="0"/>
                  <a:t>number</a:t>
                </a:r>
                <a:r>
                  <a:rPr lang="zh-CN" altLang="en-US" sz="1300" dirty="0" smtClean="0"/>
                  <a:t>类型的字段，如果整数部分加小数部分超过</a:t>
                </a:r>
                <a:r>
                  <a:rPr lang="en-US" altLang="zh-CN" sz="1300" dirty="0" smtClean="0"/>
                  <a:t>15</a:t>
                </a:r>
                <a:r>
                  <a:rPr lang="zh-CN" altLang="en-US" sz="1300" dirty="0" smtClean="0"/>
                  <a:t>位</a:t>
                </a:r>
                <a:r>
                  <a:rPr lang="en-US" altLang="zh-CN" sz="1300" dirty="0" smtClean="0"/>
                  <a:t>(int64)</a:t>
                </a:r>
                <a:r>
                  <a:rPr lang="zh-CN" altLang="en-US" sz="1300" dirty="0" smtClean="0"/>
                  <a:t>要改成字符串</a:t>
                </a:r>
                <a:endParaRPr lang="en-US" altLang="zh-CN" sz="1300" dirty="0" smtClean="0"/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300" dirty="0" smtClean="0"/>
                  <a:t>返回的字段需要确定其数据类型，如果该字段没有值，返回该数据类型的默认值。</a:t>
                </a:r>
                <a:endParaRPr lang="en-US" altLang="zh-CN" sz="1300" dirty="0" smtClean="0"/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300" dirty="0" smtClean="0"/>
                  <a:t>例如： </a:t>
                </a:r>
                <a:r>
                  <a:rPr lang="en-US" altLang="zh-CN" sz="1300" dirty="0" err="1" smtClean="0"/>
                  <a:t>int</a:t>
                </a:r>
                <a:r>
                  <a:rPr lang="zh-CN" altLang="en-US" sz="1300" dirty="0" smtClean="0"/>
                  <a:t>类型： </a:t>
                </a:r>
                <a:r>
                  <a:rPr lang="en-US" altLang="zh-CN" sz="1300" dirty="0" smtClean="0"/>
                  <a:t>0</a:t>
                </a:r>
                <a:r>
                  <a:rPr lang="zh-CN" altLang="en-US" sz="1300" dirty="0" smtClean="0"/>
                  <a:t>，</a:t>
                </a:r>
                <a:r>
                  <a:rPr lang="en-US" altLang="zh-CN" sz="1300" dirty="0" smtClean="0"/>
                  <a:t>string</a:t>
                </a:r>
                <a:r>
                  <a:rPr lang="zh-CN" altLang="en-US" sz="1300" dirty="0" smtClean="0"/>
                  <a:t>类型：</a:t>
                </a:r>
                <a:r>
                  <a:rPr lang="en-US" altLang="zh-CN" sz="1300" dirty="0" smtClean="0"/>
                  <a:t>''</a:t>
                </a:r>
                <a:r>
                  <a:rPr lang="zh-CN" altLang="en-US" sz="1300" dirty="0" smtClean="0"/>
                  <a:t>， 空对象：</a:t>
                </a:r>
                <a:r>
                  <a:rPr lang="en-US" altLang="zh-CN" sz="1300" dirty="0" smtClean="0"/>
                  <a:t>{}</a:t>
                </a:r>
                <a:r>
                  <a:rPr lang="zh-CN" altLang="en-US" sz="1300" dirty="0" smtClean="0"/>
                  <a:t>，空数组：</a:t>
                </a:r>
                <a:r>
                  <a:rPr lang="en-US" altLang="zh-CN" sz="1300" dirty="0" smtClean="0"/>
                  <a:t>[]</a:t>
                </a:r>
                <a:endParaRPr lang="en-US" altLang="zh-CN" sz="1300" dirty="0"/>
              </a:p>
            </p:txBody>
          </p:sp>
        </p:grpSp>
        <p:cxnSp>
          <p:nvCxnSpPr>
            <p:cNvPr id="71" name="直接连接符 70">
              <a:extLst>
                <a:ext uri="{FF2B5EF4-FFF2-40B4-BE49-F238E27FC236}">
                  <a16:creationId xmlns="" xmlns:a16="http://schemas.microsoft.com/office/drawing/2014/main" id="{B7E9E4A7-A793-468F-AAF0-FB7549818B5C}"/>
                </a:ext>
              </a:extLst>
            </p:cNvPr>
            <p:cNvCxnSpPr/>
            <p:nvPr/>
          </p:nvCxnSpPr>
          <p:spPr>
            <a:xfrm>
              <a:off x="660400" y="2002431"/>
              <a:ext cx="3680600" cy="0"/>
            </a:xfrm>
            <a:prstGeom prst="line">
              <a:avLst/>
            </a:prstGeom>
            <a:ln w="3175" cap="rnd">
              <a:solidFill>
                <a:schemeClr val="tx2">
                  <a:lumMod val="90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组合 60">
            <a:extLst>
              <a:ext uri="{FF2B5EF4-FFF2-40B4-BE49-F238E27FC236}">
                <a16:creationId xmlns="" xmlns:a16="http://schemas.microsoft.com/office/drawing/2014/main" id="{3A5C5340-5A0B-4068-B916-17F0DC45D988}"/>
              </a:ext>
            </a:extLst>
          </p:cNvPr>
          <p:cNvGrpSpPr/>
          <p:nvPr/>
        </p:nvGrpSpPr>
        <p:grpSpPr>
          <a:xfrm>
            <a:off x="8097130" y="1388845"/>
            <a:ext cx="3421582" cy="1308761"/>
            <a:chOff x="8211000" y="1130300"/>
            <a:chExt cx="3307900" cy="1308761"/>
          </a:xfrm>
        </p:grpSpPr>
        <p:sp>
          <p:nvSpPr>
            <p:cNvPr id="67" name="íṩḻídè">
              <a:extLst>
                <a:ext uri="{FF2B5EF4-FFF2-40B4-BE49-F238E27FC236}">
                  <a16:creationId xmlns="" xmlns:a16="http://schemas.microsoft.com/office/drawing/2014/main" id="{6BD19095-890A-4DB9-B63B-86BE7E385863}"/>
                </a:ext>
              </a:extLst>
            </p:cNvPr>
            <p:cNvSpPr txBox="1"/>
            <p:nvPr/>
          </p:nvSpPr>
          <p:spPr bwMode="auto">
            <a:xfrm>
              <a:off x="8211000" y="1130300"/>
              <a:ext cx="3307900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spcBef>
                  <a:spcPct val="0"/>
                </a:spcBef>
              </a:pPr>
              <a:r>
                <a:rPr lang="zh-CN" altLang="en-US" sz="2000" b="1" dirty="0" smtClean="0"/>
                <a:t>入参</a:t>
              </a:r>
              <a:endParaRPr lang="en-US" altLang="zh-CN" sz="2000" b="1" dirty="0"/>
            </a:p>
          </p:txBody>
        </p:sp>
        <p:sp>
          <p:nvSpPr>
            <p:cNvPr id="68" name="i$ľîḓê">
              <a:extLst>
                <a:ext uri="{FF2B5EF4-FFF2-40B4-BE49-F238E27FC236}">
                  <a16:creationId xmlns="" xmlns:a16="http://schemas.microsoft.com/office/drawing/2014/main" id="{E741BA0A-DF66-475E-B418-53B9D3AAAD5D}"/>
                </a:ext>
              </a:extLst>
            </p:cNvPr>
            <p:cNvSpPr/>
            <p:nvPr/>
          </p:nvSpPr>
          <p:spPr bwMode="auto">
            <a:xfrm>
              <a:off x="8211000" y="1572106"/>
              <a:ext cx="3307900" cy="8669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300" dirty="0" smtClean="0"/>
                <a:t>标明哪些是必填参数，哪些是非必填参数</a:t>
              </a:r>
              <a:endParaRPr lang="en-US" altLang="zh-CN" sz="1300" dirty="0"/>
            </a:p>
          </p:txBody>
        </p:sp>
      </p:grpSp>
      <p:cxnSp>
        <p:nvCxnSpPr>
          <p:cNvPr id="62" name="直接连接符 61">
            <a:extLst>
              <a:ext uri="{FF2B5EF4-FFF2-40B4-BE49-F238E27FC236}">
                <a16:creationId xmlns="" xmlns:a16="http://schemas.microsoft.com/office/drawing/2014/main" id="{3F6BB461-268E-40CE-93B1-8B3FCAE2534B}"/>
              </a:ext>
            </a:extLst>
          </p:cNvPr>
          <p:cNvCxnSpPr/>
          <p:nvPr/>
        </p:nvCxnSpPr>
        <p:spPr>
          <a:xfrm>
            <a:off x="7851188" y="1830650"/>
            <a:ext cx="3680600" cy="0"/>
          </a:xfrm>
          <a:prstGeom prst="line">
            <a:avLst/>
          </a:prstGeom>
          <a:ln w="3175" cap="rnd">
            <a:solidFill>
              <a:schemeClr val="tx2">
                <a:lumMod val="90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组合 62">
            <a:extLst>
              <a:ext uri="{FF2B5EF4-FFF2-40B4-BE49-F238E27FC236}">
                <a16:creationId xmlns="" xmlns:a16="http://schemas.microsoft.com/office/drawing/2014/main" id="{51E185DE-1ECA-4FD3-9EA7-E05BABF1151B}"/>
              </a:ext>
            </a:extLst>
          </p:cNvPr>
          <p:cNvGrpSpPr/>
          <p:nvPr/>
        </p:nvGrpSpPr>
        <p:grpSpPr>
          <a:xfrm>
            <a:off x="6863378" y="4293857"/>
            <a:ext cx="4655333" cy="1308761"/>
            <a:chOff x="7018240" y="1130300"/>
            <a:chExt cx="4500660" cy="1308761"/>
          </a:xfrm>
        </p:grpSpPr>
        <p:sp>
          <p:nvSpPr>
            <p:cNvPr id="65" name="íṩḻídè">
              <a:extLst>
                <a:ext uri="{FF2B5EF4-FFF2-40B4-BE49-F238E27FC236}">
                  <a16:creationId xmlns="" xmlns:a16="http://schemas.microsoft.com/office/drawing/2014/main" id="{11C18C3B-4A4C-49F5-8C1E-D1E8133DD7E3}"/>
                </a:ext>
              </a:extLst>
            </p:cNvPr>
            <p:cNvSpPr txBox="1"/>
            <p:nvPr/>
          </p:nvSpPr>
          <p:spPr bwMode="auto">
            <a:xfrm>
              <a:off x="8211000" y="1130300"/>
              <a:ext cx="3307900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2000" b="1" dirty="0" smtClean="0"/>
                <a:t>返回的数据类型</a:t>
              </a:r>
              <a:endParaRPr lang="en-US" altLang="zh-CN" sz="2000" b="1" dirty="0"/>
            </a:p>
          </p:txBody>
        </p:sp>
        <p:sp>
          <p:nvSpPr>
            <p:cNvPr id="66" name="i$ľîḓê">
              <a:extLst>
                <a:ext uri="{FF2B5EF4-FFF2-40B4-BE49-F238E27FC236}">
                  <a16:creationId xmlns="" xmlns:a16="http://schemas.microsoft.com/office/drawing/2014/main" id="{B39B2E4D-7568-46E2-ACF8-686E537D2EE2}"/>
                </a:ext>
              </a:extLst>
            </p:cNvPr>
            <p:cNvSpPr/>
            <p:nvPr/>
          </p:nvSpPr>
          <p:spPr bwMode="auto">
            <a:xfrm>
              <a:off x="7018240" y="1572106"/>
              <a:ext cx="4500660" cy="8669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300" dirty="0" smtClean="0"/>
                <a:t>如果某个字段返回</a:t>
              </a:r>
              <a:r>
                <a:rPr lang="en-US" altLang="zh-CN" sz="1300" dirty="0" smtClean="0"/>
                <a:t>null</a:t>
              </a:r>
              <a:r>
                <a:rPr lang="zh-CN" altLang="en-US" sz="1300" dirty="0" smtClean="0"/>
                <a:t>，要保证它不是一个字符串</a:t>
              </a:r>
              <a:r>
                <a:rPr lang="en-US" altLang="zh-CN" sz="1300" dirty="0" smtClean="0"/>
                <a:t>'null'</a:t>
              </a:r>
              <a:endParaRPr lang="en-US" altLang="zh-CN" sz="1300" dirty="0"/>
            </a:p>
          </p:txBody>
        </p:sp>
      </p:grpSp>
      <p:cxnSp>
        <p:nvCxnSpPr>
          <p:cNvPr id="64" name="直接连接符 63">
            <a:extLst>
              <a:ext uri="{FF2B5EF4-FFF2-40B4-BE49-F238E27FC236}">
                <a16:creationId xmlns="" xmlns:a16="http://schemas.microsoft.com/office/drawing/2014/main" id="{79C2C1B4-8105-4257-BAA9-460644B315ED}"/>
              </a:ext>
            </a:extLst>
          </p:cNvPr>
          <p:cNvCxnSpPr/>
          <p:nvPr/>
        </p:nvCxnSpPr>
        <p:spPr>
          <a:xfrm>
            <a:off x="7851188" y="4735662"/>
            <a:ext cx="3680600" cy="0"/>
          </a:xfrm>
          <a:prstGeom prst="line">
            <a:avLst/>
          </a:prstGeom>
          <a:ln w="3175" cap="rnd">
            <a:solidFill>
              <a:schemeClr val="tx2">
                <a:lumMod val="90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23608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ísľïdé">
            <a:extLst>
              <a:ext uri="{FF2B5EF4-FFF2-40B4-BE49-F238E27FC236}">
                <a16:creationId xmlns:a16="http://schemas.microsoft.com/office/drawing/2014/main" xmlns="" id="{B8A9ADE8-F455-479C-8484-E26EE5BA5B71}"/>
              </a:ext>
            </a:extLst>
          </p:cNvPr>
          <p:cNvGrpSpPr/>
          <p:nvPr/>
        </p:nvGrpSpPr>
        <p:grpSpPr>
          <a:xfrm>
            <a:off x="546325" y="1323191"/>
            <a:ext cx="4918558" cy="2643226"/>
            <a:chOff x="4031804" y="3071927"/>
            <a:chExt cx="3088021" cy="2067073"/>
          </a:xfrm>
        </p:grpSpPr>
        <p:sp>
          <p:nvSpPr>
            <p:cNvPr id="8" name="iṡḷîḑê">
              <a:extLst>
                <a:ext uri="{FF2B5EF4-FFF2-40B4-BE49-F238E27FC236}">
                  <a16:creationId xmlns:a16="http://schemas.microsoft.com/office/drawing/2014/main" xmlns="" id="{6436B791-C84A-4FC0-BD8A-A8CE8B896CDF}"/>
                </a:ext>
              </a:extLst>
            </p:cNvPr>
            <p:cNvSpPr/>
            <p:nvPr/>
          </p:nvSpPr>
          <p:spPr>
            <a:xfrm>
              <a:off x="4031806" y="3244540"/>
              <a:ext cx="3088019" cy="1894460"/>
            </a:xfrm>
            <a:prstGeom prst="roundRect">
              <a:avLst>
                <a:gd name="adj" fmla="val 2415"/>
              </a:avLst>
            </a:prstGeom>
            <a:gradFill flip="none" rotWithShape="1">
              <a:gsLst>
                <a:gs pos="0">
                  <a:schemeClr val="accent3">
                    <a:alpha val="23000"/>
                  </a:schemeClr>
                </a:gs>
                <a:gs pos="100000">
                  <a:schemeClr val="accent3">
                    <a:alpha val="0"/>
                  </a:schemeClr>
                </a:gs>
              </a:gsLst>
              <a:lin ang="5400000" scaled="1"/>
              <a:tileRect/>
            </a:gradFill>
            <a:ln w="3175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anchor="ctr" anchorCtr="1">
              <a:normAutofit/>
            </a:bodyPr>
            <a:lstStyle/>
            <a:p>
              <a:pPr marL="171450" indent="-1714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zh-CN" altLang="en-US" sz="1200" dirty="0" smtClean="0">
                  <a:solidFill>
                    <a:schemeClr val="dk1">
                      <a:lumMod val="100000"/>
                    </a:schemeClr>
                  </a:solidFill>
                </a:rPr>
                <a:t>不返回统一的数据结构，或使用了统一的结构，但数据类型比较随意。。。</a:t>
              </a:r>
              <a:endParaRPr lang="en-US" altLang="zh-CN" sz="1200" dirty="0" smtClean="0">
                <a:solidFill>
                  <a:schemeClr val="dk1">
                    <a:lumMod val="100000"/>
                  </a:schemeClr>
                </a:solidFill>
              </a:endParaRPr>
            </a:p>
            <a:p>
              <a:pPr marL="171450" indent="-1714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zh-CN" sz="1200" dirty="0" smtClean="0">
                  <a:solidFill>
                    <a:schemeClr val="dk1">
                      <a:lumMod val="100000"/>
                    </a:schemeClr>
                  </a:solidFill>
                </a:rPr>
                <a:t>You can use the icon </a:t>
              </a:r>
              <a:r>
                <a:rPr lang="en-US" altLang="zh-CN" sz="1200" smtClean="0">
                  <a:solidFill>
                    <a:schemeClr val="dk1">
                      <a:lumMod val="100000"/>
                    </a:schemeClr>
                  </a:solidFill>
                </a:rPr>
                <a:t>library </a:t>
              </a:r>
              <a:r>
                <a:rPr lang="en-US" altLang="zh-CN" sz="1200" smtClean="0">
                  <a:solidFill>
                    <a:schemeClr val="dk1">
                      <a:lumMod val="100000"/>
                    </a:schemeClr>
                  </a:solidFill>
                </a:rPr>
                <a:t>in</a:t>
              </a:r>
              <a:endParaRPr lang="en-US" altLang="zh-CN" sz="1200" dirty="0">
                <a:solidFill>
                  <a:schemeClr val="dk1">
                    <a:lumMod val="100000"/>
                  </a:schemeClr>
                </a:solidFill>
              </a:endParaRPr>
            </a:p>
          </p:txBody>
        </p:sp>
        <p:sp>
          <p:nvSpPr>
            <p:cNvPr id="9" name="ïsļíďê">
              <a:extLst>
                <a:ext uri="{FF2B5EF4-FFF2-40B4-BE49-F238E27FC236}">
                  <a16:creationId xmlns:a16="http://schemas.microsoft.com/office/drawing/2014/main" xmlns="" id="{6DE4E8D5-9B13-4E8D-9A87-EFEA3BF7B37F}"/>
                </a:ext>
              </a:extLst>
            </p:cNvPr>
            <p:cNvSpPr/>
            <p:nvPr/>
          </p:nvSpPr>
          <p:spPr>
            <a:xfrm>
              <a:off x="4031804" y="3071927"/>
              <a:ext cx="3088021" cy="385277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/>
              <a:r>
                <a:rPr lang="zh-CN" altLang="en-US" sz="1400" b="1" dirty="0" smtClean="0">
                  <a:solidFill>
                    <a:schemeClr val="bg1"/>
                  </a:solidFill>
                </a:rPr>
                <a:t>不理想的接口</a:t>
              </a:r>
              <a:endParaRPr lang="en-US" altLang="zh-CN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íṩḻiḓè">
            <a:extLst>
              <a:ext uri="{FF2B5EF4-FFF2-40B4-BE49-F238E27FC236}">
                <a16:creationId xmlns:a16="http://schemas.microsoft.com/office/drawing/2014/main" xmlns="" id="{6F58A99B-32AE-4498-86B2-3074B0CBB14A}"/>
              </a:ext>
            </a:extLst>
          </p:cNvPr>
          <p:cNvGrpSpPr/>
          <p:nvPr/>
        </p:nvGrpSpPr>
        <p:grpSpPr>
          <a:xfrm>
            <a:off x="6023203" y="1333946"/>
            <a:ext cx="4906569" cy="2610953"/>
            <a:chOff x="676650" y="3071927"/>
            <a:chExt cx="3088021" cy="2067073"/>
          </a:xfrm>
        </p:grpSpPr>
        <p:sp>
          <p:nvSpPr>
            <p:cNvPr id="14" name="iSḻîḋè">
              <a:extLst>
                <a:ext uri="{FF2B5EF4-FFF2-40B4-BE49-F238E27FC236}">
                  <a16:creationId xmlns:a16="http://schemas.microsoft.com/office/drawing/2014/main" xmlns="" id="{E81B2E60-DF17-4B58-AA39-72402FB1386F}"/>
                </a:ext>
              </a:extLst>
            </p:cNvPr>
            <p:cNvSpPr/>
            <p:nvPr/>
          </p:nvSpPr>
          <p:spPr>
            <a:xfrm>
              <a:off x="676652" y="3244540"/>
              <a:ext cx="3088019" cy="1894460"/>
            </a:xfrm>
            <a:prstGeom prst="roundRect">
              <a:avLst>
                <a:gd name="adj" fmla="val 2415"/>
              </a:avLst>
            </a:prstGeom>
            <a:gradFill flip="none" rotWithShape="1">
              <a:gsLst>
                <a:gs pos="0">
                  <a:schemeClr val="accent1">
                    <a:alpha val="23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5400000" scaled="1"/>
              <a:tileRect/>
            </a:gradFill>
            <a:ln w="3175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anchor="ctr" anchorCtr="1">
              <a:normAutofit/>
            </a:bodyPr>
            <a:lstStyle/>
            <a:p>
              <a:pPr marL="171450" indent="-171450">
                <a:lnSpc>
                  <a:spcPct val="13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altLang="zh-CN" sz="1200" dirty="0">
                  <a:solidFill>
                    <a:schemeClr val="dk1">
                      <a:lumMod val="100000"/>
                    </a:schemeClr>
                  </a:solidFill>
                </a:rPr>
                <a:t>Supporting text here.</a:t>
              </a:r>
            </a:p>
            <a:p>
              <a:pPr marL="171450" indent="-1714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zh-CN" altLang="en-US" sz="1200" dirty="0" smtClean="0">
                  <a:solidFill>
                    <a:schemeClr val="dk1">
                      <a:lumMod val="100000"/>
                    </a:schemeClr>
                  </a:solidFill>
                </a:rPr>
                <a:t>返回</a:t>
              </a:r>
              <a:r>
                <a:rPr lang="zh-CN" altLang="en-US" sz="1200" dirty="0" smtClean="0">
                  <a:solidFill>
                    <a:schemeClr val="dk1">
                      <a:lumMod val="100000"/>
                    </a:schemeClr>
                  </a:solidFill>
                </a:rPr>
                <a:t>统一的数据结构，或使用了统一的结构，但数据类型比较随意。。。</a:t>
              </a:r>
              <a:endParaRPr lang="en-US" altLang="zh-CN" sz="1200" dirty="0" smtClean="0">
                <a:solidFill>
                  <a:schemeClr val="dk1">
                    <a:lumMod val="100000"/>
                  </a:schemeClr>
                </a:solidFill>
              </a:endParaRPr>
            </a:p>
          </p:txBody>
        </p:sp>
        <p:sp>
          <p:nvSpPr>
            <p:cNvPr id="15" name="íṧ1ïḋê">
              <a:extLst>
                <a:ext uri="{FF2B5EF4-FFF2-40B4-BE49-F238E27FC236}">
                  <a16:creationId xmlns:a16="http://schemas.microsoft.com/office/drawing/2014/main" xmlns="" id="{6A8A1DE2-0519-4C24-BFFD-99EDE330F952}"/>
                </a:ext>
              </a:extLst>
            </p:cNvPr>
            <p:cNvSpPr/>
            <p:nvPr/>
          </p:nvSpPr>
          <p:spPr>
            <a:xfrm>
              <a:off x="676650" y="3071927"/>
              <a:ext cx="3088021" cy="385277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/>
              <a:r>
                <a:rPr lang="zh-CN" altLang="en-US" sz="1400" b="1" dirty="0" smtClean="0">
                  <a:solidFill>
                    <a:schemeClr val="bg1"/>
                  </a:solidFill>
                </a:rPr>
                <a:t>理想的接口</a:t>
              </a:r>
              <a:endParaRPr lang="en-US" altLang="zh-CN" sz="1400" b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="" xmlns:a16="http://schemas.microsoft.com/office/drawing/2014/main" id="{EF4A9425-6528-4782-A738-982A41E38201}"/>
              </a:ext>
            </a:extLst>
          </p:cNvPr>
          <p:cNvGrpSpPr/>
          <p:nvPr/>
        </p:nvGrpSpPr>
        <p:grpSpPr>
          <a:xfrm>
            <a:off x="7139655" y="2089872"/>
            <a:ext cx="2097478" cy="911394"/>
            <a:chOff x="2855913" y="-477838"/>
            <a:chExt cx="5757862" cy="2501900"/>
          </a:xfrm>
          <a:solidFill>
            <a:schemeClr val="accent1"/>
          </a:solidFill>
        </p:grpSpPr>
        <p:sp>
          <p:nvSpPr>
            <p:cNvPr id="9" name="Freeform 5">
              <a:extLst>
                <a:ext uri="{FF2B5EF4-FFF2-40B4-BE49-F238E27FC236}">
                  <a16:creationId xmlns="" xmlns:a16="http://schemas.microsoft.com/office/drawing/2014/main" id="{5593E324-718B-4BDE-A814-D8F20D9707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5913" y="76200"/>
              <a:ext cx="1317625" cy="1687513"/>
            </a:xfrm>
            <a:custGeom>
              <a:avLst/>
              <a:gdLst>
                <a:gd name="T0" fmla="*/ 557 w 702"/>
                <a:gd name="T1" fmla="*/ 136 h 898"/>
                <a:gd name="T2" fmla="*/ 681 w 702"/>
                <a:gd name="T3" fmla="*/ 72 h 898"/>
                <a:gd name="T4" fmla="*/ 700 w 702"/>
                <a:gd name="T5" fmla="*/ 55 h 898"/>
                <a:gd name="T6" fmla="*/ 673 w 702"/>
                <a:gd name="T7" fmla="*/ 31 h 898"/>
                <a:gd name="T8" fmla="*/ 656 w 702"/>
                <a:gd name="T9" fmla="*/ 16 h 898"/>
                <a:gd name="T10" fmla="*/ 569 w 702"/>
                <a:gd name="T11" fmla="*/ 21 h 898"/>
                <a:gd name="T12" fmla="*/ 286 w 702"/>
                <a:gd name="T13" fmla="*/ 79 h 898"/>
                <a:gd name="T14" fmla="*/ 38 w 702"/>
                <a:gd name="T15" fmla="*/ 130 h 898"/>
                <a:gd name="T16" fmla="*/ 4 w 702"/>
                <a:gd name="T17" fmla="*/ 193 h 898"/>
                <a:gd name="T18" fmla="*/ 34 w 702"/>
                <a:gd name="T19" fmla="*/ 231 h 898"/>
                <a:gd name="T20" fmla="*/ 216 w 702"/>
                <a:gd name="T21" fmla="*/ 210 h 898"/>
                <a:gd name="T22" fmla="*/ 381 w 702"/>
                <a:gd name="T23" fmla="*/ 176 h 898"/>
                <a:gd name="T24" fmla="*/ 374 w 702"/>
                <a:gd name="T25" fmla="*/ 216 h 898"/>
                <a:gd name="T26" fmla="*/ 351 w 702"/>
                <a:gd name="T27" fmla="*/ 487 h 898"/>
                <a:gd name="T28" fmla="*/ 338 w 702"/>
                <a:gd name="T29" fmla="*/ 716 h 898"/>
                <a:gd name="T30" fmla="*/ 329 w 702"/>
                <a:gd name="T31" fmla="*/ 755 h 898"/>
                <a:gd name="T32" fmla="*/ 350 w 702"/>
                <a:gd name="T33" fmla="*/ 771 h 898"/>
                <a:gd name="T34" fmla="*/ 350 w 702"/>
                <a:gd name="T35" fmla="*/ 799 h 898"/>
                <a:gd name="T36" fmla="*/ 345 w 702"/>
                <a:gd name="T37" fmla="*/ 843 h 898"/>
                <a:gd name="T38" fmla="*/ 358 w 702"/>
                <a:gd name="T39" fmla="*/ 840 h 898"/>
                <a:gd name="T40" fmla="*/ 397 w 702"/>
                <a:gd name="T41" fmla="*/ 885 h 898"/>
                <a:gd name="T42" fmla="*/ 402 w 702"/>
                <a:gd name="T43" fmla="*/ 896 h 898"/>
                <a:gd name="T44" fmla="*/ 412 w 702"/>
                <a:gd name="T45" fmla="*/ 870 h 898"/>
                <a:gd name="T46" fmla="*/ 427 w 702"/>
                <a:gd name="T47" fmla="*/ 828 h 898"/>
                <a:gd name="T48" fmla="*/ 444 w 702"/>
                <a:gd name="T49" fmla="*/ 704 h 898"/>
                <a:gd name="T50" fmla="*/ 534 w 702"/>
                <a:gd name="T51" fmla="*/ 164 h 898"/>
                <a:gd name="T52" fmla="*/ 557 w 702"/>
                <a:gd name="T53" fmla="*/ 136 h 8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02" h="898">
                  <a:moveTo>
                    <a:pt x="557" y="136"/>
                  </a:moveTo>
                  <a:cubicBezTo>
                    <a:pt x="599" y="117"/>
                    <a:pt x="649" y="111"/>
                    <a:pt x="681" y="72"/>
                  </a:cubicBezTo>
                  <a:cubicBezTo>
                    <a:pt x="686" y="65"/>
                    <a:pt x="702" y="68"/>
                    <a:pt x="700" y="55"/>
                  </a:cubicBezTo>
                  <a:cubicBezTo>
                    <a:pt x="698" y="40"/>
                    <a:pt x="685" y="35"/>
                    <a:pt x="673" y="31"/>
                  </a:cubicBezTo>
                  <a:cubicBezTo>
                    <a:pt x="666" y="27"/>
                    <a:pt x="680" y="0"/>
                    <a:pt x="656" y="16"/>
                  </a:cubicBezTo>
                  <a:cubicBezTo>
                    <a:pt x="627" y="16"/>
                    <a:pt x="598" y="15"/>
                    <a:pt x="569" y="21"/>
                  </a:cubicBezTo>
                  <a:cubicBezTo>
                    <a:pt x="475" y="41"/>
                    <a:pt x="380" y="60"/>
                    <a:pt x="286" y="79"/>
                  </a:cubicBezTo>
                  <a:cubicBezTo>
                    <a:pt x="203" y="96"/>
                    <a:pt x="121" y="114"/>
                    <a:pt x="38" y="130"/>
                  </a:cubicBezTo>
                  <a:cubicBezTo>
                    <a:pt x="0" y="138"/>
                    <a:pt x="7" y="167"/>
                    <a:pt x="4" y="193"/>
                  </a:cubicBezTo>
                  <a:cubicBezTo>
                    <a:pt x="1" y="216"/>
                    <a:pt x="12" y="226"/>
                    <a:pt x="34" y="231"/>
                  </a:cubicBezTo>
                  <a:cubicBezTo>
                    <a:pt x="98" y="247"/>
                    <a:pt x="156" y="221"/>
                    <a:pt x="216" y="210"/>
                  </a:cubicBezTo>
                  <a:cubicBezTo>
                    <a:pt x="271" y="201"/>
                    <a:pt x="324" y="180"/>
                    <a:pt x="381" y="176"/>
                  </a:cubicBezTo>
                  <a:cubicBezTo>
                    <a:pt x="378" y="192"/>
                    <a:pt x="375" y="204"/>
                    <a:pt x="374" y="216"/>
                  </a:cubicBezTo>
                  <a:cubicBezTo>
                    <a:pt x="362" y="306"/>
                    <a:pt x="365" y="397"/>
                    <a:pt x="351" y="487"/>
                  </a:cubicBezTo>
                  <a:cubicBezTo>
                    <a:pt x="338" y="562"/>
                    <a:pt x="341" y="640"/>
                    <a:pt x="338" y="716"/>
                  </a:cubicBezTo>
                  <a:cubicBezTo>
                    <a:pt x="335" y="729"/>
                    <a:pt x="333" y="742"/>
                    <a:pt x="329" y="755"/>
                  </a:cubicBezTo>
                  <a:cubicBezTo>
                    <a:pt x="324" y="776"/>
                    <a:pt x="336" y="774"/>
                    <a:pt x="350" y="771"/>
                  </a:cubicBezTo>
                  <a:cubicBezTo>
                    <a:pt x="345" y="781"/>
                    <a:pt x="350" y="790"/>
                    <a:pt x="350" y="799"/>
                  </a:cubicBezTo>
                  <a:cubicBezTo>
                    <a:pt x="344" y="813"/>
                    <a:pt x="341" y="829"/>
                    <a:pt x="345" y="843"/>
                  </a:cubicBezTo>
                  <a:cubicBezTo>
                    <a:pt x="349" y="859"/>
                    <a:pt x="352" y="835"/>
                    <a:pt x="358" y="840"/>
                  </a:cubicBezTo>
                  <a:cubicBezTo>
                    <a:pt x="381" y="847"/>
                    <a:pt x="379" y="875"/>
                    <a:pt x="397" y="885"/>
                  </a:cubicBezTo>
                  <a:cubicBezTo>
                    <a:pt x="397" y="889"/>
                    <a:pt x="398" y="898"/>
                    <a:pt x="402" y="896"/>
                  </a:cubicBezTo>
                  <a:cubicBezTo>
                    <a:pt x="413" y="891"/>
                    <a:pt x="411" y="879"/>
                    <a:pt x="412" y="870"/>
                  </a:cubicBezTo>
                  <a:cubicBezTo>
                    <a:pt x="424" y="858"/>
                    <a:pt x="425" y="842"/>
                    <a:pt x="427" y="828"/>
                  </a:cubicBezTo>
                  <a:cubicBezTo>
                    <a:pt x="433" y="787"/>
                    <a:pt x="438" y="745"/>
                    <a:pt x="444" y="704"/>
                  </a:cubicBezTo>
                  <a:cubicBezTo>
                    <a:pt x="467" y="523"/>
                    <a:pt x="495" y="342"/>
                    <a:pt x="534" y="164"/>
                  </a:cubicBezTo>
                  <a:cubicBezTo>
                    <a:pt x="537" y="149"/>
                    <a:pt x="541" y="143"/>
                    <a:pt x="557" y="1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="" xmlns:a16="http://schemas.microsoft.com/office/drawing/2014/main" id="{9031A3BF-F619-459C-B1DC-E40D3FBC3C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822950" y="-236538"/>
              <a:ext cx="796925" cy="1274763"/>
            </a:xfrm>
            <a:custGeom>
              <a:avLst/>
              <a:gdLst>
                <a:gd name="T0" fmla="*/ 70 w 425"/>
                <a:gd name="T1" fmla="*/ 666 h 678"/>
                <a:gd name="T2" fmla="*/ 102 w 425"/>
                <a:gd name="T3" fmla="*/ 625 h 678"/>
                <a:gd name="T4" fmla="*/ 140 w 425"/>
                <a:gd name="T5" fmla="*/ 469 h 678"/>
                <a:gd name="T6" fmla="*/ 199 w 425"/>
                <a:gd name="T7" fmla="*/ 577 h 678"/>
                <a:gd name="T8" fmla="*/ 248 w 425"/>
                <a:gd name="T9" fmla="*/ 639 h 678"/>
                <a:gd name="T10" fmla="*/ 383 w 425"/>
                <a:gd name="T11" fmla="*/ 548 h 678"/>
                <a:gd name="T12" fmla="*/ 392 w 425"/>
                <a:gd name="T13" fmla="*/ 470 h 678"/>
                <a:gd name="T14" fmla="*/ 395 w 425"/>
                <a:gd name="T15" fmla="*/ 377 h 678"/>
                <a:gd name="T16" fmla="*/ 414 w 425"/>
                <a:gd name="T17" fmla="*/ 160 h 678"/>
                <a:gd name="T18" fmla="*/ 421 w 425"/>
                <a:gd name="T19" fmla="*/ 110 h 678"/>
                <a:gd name="T20" fmla="*/ 408 w 425"/>
                <a:gd name="T21" fmla="*/ 136 h 678"/>
                <a:gd name="T22" fmla="*/ 408 w 425"/>
                <a:gd name="T23" fmla="*/ 61 h 678"/>
                <a:gd name="T24" fmla="*/ 403 w 425"/>
                <a:gd name="T25" fmla="*/ 47 h 678"/>
                <a:gd name="T26" fmla="*/ 385 w 425"/>
                <a:gd name="T27" fmla="*/ 53 h 678"/>
                <a:gd name="T28" fmla="*/ 369 w 425"/>
                <a:gd name="T29" fmla="*/ 31 h 678"/>
                <a:gd name="T30" fmla="*/ 348 w 425"/>
                <a:gd name="T31" fmla="*/ 0 h 678"/>
                <a:gd name="T32" fmla="*/ 341 w 425"/>
                <a:gd name="T33" fmla="*/ 24 h 678"/>
                <a:gd name="T34" fmla="*/ 325 w 425"/>
                <a:gd name="T35" fmla="*/ 70 h 678"/>
                <a:gd name="T36" fmla="*/ 285 w 425"/>
                <a:gd name="T37" fmla="*/ 308 h 678"/>
                <a:gd name="T38" fmla="*/ 264 w 425"/>
                <a:gd name="T39" fmla="*/ 407 h 678"/>
                <a:gd name="T40" fmla="*/ 165 w 425"/>
                <a:gd name="T41" fmla="*/ 251 h 678"/>
                <a:gd name="T42" fmla="*/ 89 w 425"/>
                <a:gd name="T43" fmla="*/ 222 h 678"/>
                <a:gd name="T44" fmla="*/ 55 w 425"/>
                <a:gd name="T45" fmla="*/ 274 h 678"/>
                <a:gd name="T46" fmla="*/ 7 w 425"/>
                <a:gd name="T47" fmla="*/ 539 h 678"/>
                <a:gd name="T48" fmla="*/ 6 w 425"/>
                <a:gd name="T49" fmla="*/ 622 h 678"/>
                <a:gd name="T50" fmla="*/ 70 w 425"/>
                <a:gd name="T51" fmla="*/ 666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25" h="678">
                  <a:moveTo>
                    <a:pt x="70" y="666"/>
                  </a:moveTo>
                  <a:cubicBezTo>
                    <a:pt x="91" y="660"/>
                    <a:pt x="97" y="641"/>
                    <a:pt x="102" y="625"/>
                  </a:cubicBezTo>
                  <a:cubicBezTo>
                    <a:pt x="115" y="575"/>
                    <a:pt x="126" y="525"/>
                    <a:pt x="140" y="469"/>
                  </a:cubicBezTo>
                  <a:cubicBezTo>
                    <a:pt x="156" y="511"/>
                    <a:pt x="186" y="537"/>
                    <a:pt x="199" y="577"/>
                  </a:cubicBezTo>
                  <a:cubicBezTo>
                    <a:pt x="206" y="598"/>
                    <a:pt x="211" y="636"/>
                    <a:pt x="248" y="639"/>
                  </a:cubicBezTo>
                  <a:cubicBezTo>
                    <a:pt x="327" y="646"/>
                    <a:pt x="360" y="624"/>
                    <a:pt x="383" y="548"/>
                  </a:cubicBezTo>
                  <a:cubicBezTo>
                    <a:pt x="391" y="523"/>
                    <a:pt x="394" y="497"/>
                    <a:pt x="392" y="470"/>
                  </a:cubicBezTo>
                  <a:cubicBezTo>
                    <a:pt x="391" y="439"/>
                    <a:pt x="386" y="405"/>
                    <a:pt x="395" y="377"/>
                  </a:cubicBezTo>
                  <a:cubicBezTo>
                    <a:pt x="416" y="305"/>
                    <a:pt x="410" y="232"/>
                    <a:pt x="414" y="160"/>
                  </a:cubicBezTo>
                  <a:cubicBezTo>
                    <a:pt x="421" y="144"/>
                    <a:pt x="425" y="127"/>
                    <a:pt x="421" y="110"/>
                  </a:cubicBezTo>
                  <a:cubicBezTo>
                    <a:pt x="408" y="114"/>
                    <a:pt x="424" y="133"/>
                    <a:pt x="408" y="136"/>
                  </a:cubicBezTo>
                  <a:cubicBezTo>
                    <a:pt x="402" y="111"/>
                    <a:pt x="404" y="86"/>
                    <a:pt x="408" y="61"/>
                  </a:cubicBezTo>
                  <a:cubicBezTo>
                    <a:pt x="409" y="55"/>
                    <a:pt x="410" y="49"/>
                    <a:pt x="403" y="47"/>
                  </a:cubicBezTo>
                  <a:cubicBezTo>
                    <a:pt x="396" y="45"/>
                    <a:pt x="388" y="45"/>
                    <a:pt x="385" y="53"/>
                  </a:cubicBezTo>
                  <a:cubicBezTo>
                    <a:pt x="374" y="50"/>
                    <a:pt x="370" y="41"/>
                    <a:pt x="369" y="31"/>
                  </a:cubicBezTo>
                  <a:cubicBezTo>
                    <a:pt x="373" y="14"/>
                    <a:pt x="351" y="14"/>
                    <a:pt x="348" y="0"/>
                  </a:cubicBezTo>
                  <a:cubicBezTo>
                    <a:pt x="346" y="8"/>
                    <a:pt x="344" y="16"/>
                    <a:pt x="341" y="24"/>
                  </a:cubicBezTo>
                  <a:cubicBezTo>
                    <a:pt x="332" y="38"/>
                    <a:pt x="328" y="54"/>
                    <a:pt x="325" y="70"/>
                  </a:cubicBezTo>
                  <a:cubicBezTo>
                    <a:pt x="312" y="149"/>
                    <a:pt x="300" y="229"/>
                    <a:pt x="285" y="308"/>
                  </a:cubicBezTo>
                  <a:cubicBezTo>
                    <a:pt x="279" y="341"/>
                    <a:pt x="278" y="376"/>
                    <a:pt x="264" y="407"/>
                  </a:cubicBezTo>
                  <a:cubicBezTo>
                    <a:pt x="209" y="367"/>
                    <a:pt x="207" y="297"/>
                    <a:pt x="165" y="251"/>
                  </a:cubicBezTo>
                  <a:cubicBezTo>
                    <a:pt x="144" y="228"/>
                    <a:pt x="117" y="220"/>
                    <a:pt x="89" y="222"/>
                  </a:cubicBezTo>
                  <a:cubicBezTo>
                    <a:pt x="61" y="224"/>
                    <a:pt x="57" y="252"/>
                    <a:pt x="55" y="274"/>
                  </a:cubicBezTo>
                  <a:cubicBezTo>
                    <a:pt x="45" y="363"/>
                    <a:pt x="29" y="452"/>
                    <a:pt x="7" y="539"/>
                  </a:cubicBezTo>
                  <a:cubicBezTo>
                    <a:pt x="0" y="566"/>
                    <a:pt x="2" y="595"/>
                    <a:pt x="6" y="622"/>
                  </a:cubicBezTo>
                  <a:cubicBezTo>
                    <a:pt x="14" y="673"/>
                    <a:pt x="22" y="678"/>
                    <a:pt x="70" y="66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7">
              <a:extLst>
                <a:ext uri="{FF2B5EF4-FFF2-40B4-BE49-F238E27FC236}">
                  <a16:creationId xmlns="" xmlns:a16="http://schemas.microsoft.com/office/drawing/2014/main" id="{E2D73B5A-006A-4651-B8EB-7798C42F0A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1425" y="1284287"/>
              <a:ext cx="4832350" cy="739775"/>
            </a:xfrm>
            <a:custGeom>
              <a:avLst/>
              <a:gdLst>
                <a:gd name="T0" fmla="*/ 2501 w 2575"/>
                <a:gd name="T1" fmla="*/ 20 h 394"/>
                <a:gd name="T2" fmla="*/ 2494 w 2575"/>
                <a:gd name="T3" fmla="*/ 22 h 394"/>
                <a:gd name="T4" fmla="*/ 2477 w 2575"/>
                <a:gd name="T5" fmla="*/ 22 h 394"/>
                <a:gd name="T6" fmla="*/ 2278 w 2575"/>
                <a:gd name="T7" fmla="*/ 47 h 394"/>
                <a:gd name="T8" fmla="*/ 1713 w 2575"/>
                <a:gd name="T9" fmla="*/ 111 h 394"/>
                <a:gd name="T10" fmla="*/ 1248 w 2575"/>
                <a:gd name="T11" fmla="*/ 152 h 394"/>
                <a:gd name="T12" fmla="*/ 649 w 2575"/>
                <a:gd name="T13" fmla="*/ 207 h 394"/>
                <a:gd name="T14" fmla="*/ 107 w 2575"/>
                <a:gd name="T15" fmla="*/ 272 h 394"/>
                <a:gd name="T16" fmla="*/ 20 w 2575"/>
                <a:gd name="T17" fmla="*/ 296 h 394"/>
                <a:gd name="T18" fmla="*/ 2 w 2575"/>
                <a:gd name="T19" fmla="*/ 318 h 394"/>
                <a:gd name="T20" fmla="*/ 20 w 2575"/>
                <a:gd name="T21" fmla="*/ 335 h 394"/>
                <a:gd name="T22" fmla="*/ 53 w 2575"/>
                <a:gd name="T23" fmla="*/ 352 h 394"/>
                <a:gd name="T24" fmla="*/ 122 w 2575"/>
                <a:gd name="T25" fmla="*/ 385 h 394"/>
                <a:gd name="T26" fmla="*/ 500 w 2575"/>
                <a:gd name="T27" fmla="*/ 352 h 394"/>
                <a:gd name="T28" fmla="*/ 1185 w 2575"/>
                <a:gd name="T29" fmla="*/ 267 h 394"/>
                <a:gd name="T30" fmla="*/ 1483 w 2575"/>
                <a:gd name="T31" fmla="*/ 239 h 394"/>
                <a:gd name="T32" fmla="*/ 2021 w 2575"/>
                <a:gd name="T33" fmla="*/ 171 h 394"/>
                <a:gd name="T34" fmla="*/ 2075 w 2575"/>
                <a:gd name="T35" fmla="*/ 162 h 394"/>
                <a:gd name="T36" fmla="*/ 2134 w 2575"/>
                <a:gd name="T37" fmla="*/ 157 h 394"/>
                <a:gd name="T38" fmla="*/ 2172 w 2575"/>
                <a:gd name="T39" fmla="*/ 150 h 394"/>
                <a:gd name="T40" fmla="*/ 2206 w 2575"/>
                <a:gd name="T41" fmla="*/ 149 h 394"/>
                <a:gd name="T42" fmla="*/ 2234 w 2575"/>
                <a:gd name="T43" fmla="*/ 135 h 394"/>
                <a:gd name="T44" fmla="*/ 2258 w 2575"/>
                <a:gd name="T45" fmla="*/ 128 h 394"/>
                <a:gd name="T46" fmla="*/ 2416 w 2575"/>
                <a:gd name="T47" fmla="*/ 94 h 394"/>
                <a:gd name="T48" fmla="*/ 2448 w 2575"/>
                <a:gd name="T49" fmla="*/ 72 h 394"/>
                <a:gd name="T50" fmla="*/ 2450 w 2575"/>
                <a:gd name="T51" fmla="*/ 71 h 394"/>
                <a:gd name="T52" fmla="*/ 2453 w 2575"/>
                <a:gd name="T53" fmla="*/ 71 h 394"/>
                <a:gd name="T54" fmla="*/ 2475 w 2575"/>
                <a:gd name="T55" fmla="*/ 69 h 394"/>
                <a:gd name="T56" fmla="*/ 2475 w 2575"/>
                <a:gd name="T57" fmla="*/ 63 h 394"/>
                <a:gd name="T58" fmla="*/ 2455 w 2575"/>
                <a:gd name="T59" fmla="*/ 67 h 394"/>
                <a:gd name="T60" fmla="*/ 2463 w 2575"/>
                <a:gd name="T61" fmla="*/ 49 h 394"/>
                <a:gd name="T62" fmla="*/ 2471 w 2575"/>
                <a:gd name="T63" fmla="*/ 50 h 394"/>
                <a:gd name="T64" fmla="*/ 2471 w 2575"/>
                <a:gd name="T65" fmla="*/ 50 h 394"/>
                <a:gd name="T66" fmla="*/ 2516 w 2575"/>
                <a:gd name="T67" fmla="*/ 36 h 394"/>
                <a:gd name="T68" fmla="*/ 2575 w 2575"/>
                <a:gd name="T69" fmla="*/ 15 h 394"/>
                <a:gd name="T70" fmla="*/ 2501 w 2575"/>
                <a:gd name="T71" fmla="*/ 2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575" h="394">
                  <a:moveTo>
                    <a:pt x="2501" y="20"/>
                  </a:moveTo>
                  <a:cubicBezTo>
                    <a:pt x="2499" y="21"/>
                    <a:pt x="2496" y="21"/>
                    <a:pt x="2494" y="22"/>
                  </a:cubicBezTo>
                  <a:cubicBezTo>
                    <a:pt x="2488" y="22"/>
                    <a:pt x="2483" y="22"/>
                    <a:pt x="2477" y="22"/>
                  </a:cubicBezTo>
                  <a:cubicBezTo>
                    <a:pt x="2409" y="18"/>
                    <a:pt x="2344" y="37"/>
                    <a:pt x="2278" y="47"/>
                  </a:cubicBezTo>
                  <a:cubicBezTo>
                    <a:pt x="2091" y="74"/>
                    <a:pt x="1902" y="89"/>
                    <a:pt x="1713" y="111"/>
                  </a:cubicBezTo>
                  <a:cubicBezTo>
                    <a:pt x="1559" y="128"/>
                    <a:pt x="1403" y="134"/>
                    <a:pt x="1248" y="152"/>
                  </a:cubicBezTo>
                  <a:cubicBezTo>
                    <a:pt x="1049" y="174"/>
                    <a:pt x="849" y="186"/>
                    <a:pt x="649" y="207"/>
                  </a:cubicBezTo>
                  <a:cubicBezTo>
                    <a:pt x="468" y="227"/>
                    <a:pt x="287" y="244"/>
                    <a:pt x="107" y="272"/>
                  </a:cubicBezTo>
                  <a:cubicBezTo>
                    <a:pt x="77" y="277"/>
                    <a:pt x="47" y="283"/>
                    <a:pt x="20" y="296"/>
                  </a:cubicBezTo>
                  <a:cubicBezTo>
                    <a:pt x="11" y="301"/>
                    <a:pt x="0" y="306"/>
                    <a:pt x="2" y="318"/>
                  </a:cubicBezTo>
                  <a:cubicBezTo>
                    <a:pt x="3" y="328"/>
                    <a:pt x="12" y="331"/>
                    <a:pt x="20" y="335"/>
                  </a:cubicBezTo>
                  <a:cubicBezTo>
                    <a:pt x="32" y="340"/>
                    <a:pt x="50" y="340"/>
                    <a:pt x="53" y="352"/>
                  </a:cubicBezTo>
                  <a:cubicBezTo>
                    <a:pt x="63" y="394"/>
                    <a:pt x="96" y="387"/>
                    <a:pt x="122" y="385"/>
                  </a:cubicBezTo>
                  <a:cubicBezTo>
                    <a:pt x="248" y="376"/>
                    <a:pt x="374" y="366"/>
                    <a:pt x="500" y="352"/>
                  </a:cubicBezTo>
                  <a:cubicBezTo>
                    <a:pt x="729" y="326"/>
                    <a:pt x="955" y="282"/>
                    <a:pt x="1185" y="267"/>
                  </a:cubicBezTo>
                  <a:cubicBezTo>
                    <a:pt x="1284" y="260"/>
                    <a:pt x="1384" y="251"/>
                    <a:pt x="1483" y="239"/>
                  </a:cubicBezTo>
                  <a:cubicBezTo>
                    <a:pt x="1662" y="218"/>
                    <a:pt x="1842" y="194"/>
                    <a:pt x="2021" y="171"/>
                  </a:cubicBezTo>
                  <a:cubicBezTo>
                    <a:pt x="2039" y="168"/>
                    <a:pt x="2057" y="165"/>
                    <a:pt x="2075" y="162"/>
                  </a:cubicBezTo>
                  <a:cubicBezTo>
                    <a:pt x="2095" y="166"/>
                    <a:pt x="2113" y="148"/>
                    <a:pt x="2134" y="157"/>
                  </a:cubicBezTo>
                  <a:cubicBezTo>
                    <a:pt x="2148" y="161"/>
                    <a:pt x="2162" y="160"/>
                    <a:pt x="2172" y="150"/>
                  </a:cubicBezTo>
                  <a:cubicBezTo>
                    <a:pt x="2184" y="138"/>
                    <a:pt x="2194" y="146"/>
                    <a:pt x="2206" y="149"/>
                  </a:cubicBezTo>
                  <a:cubicBezTo>
                    <a:pt x="2214" y="141"/>
                    <a:pt x="2229" y="150"/>
                    <a:pt x="2234" y="135"/>
                  </a:cubicBezTo>
                  <a:cubicBezTo>
                    <a:pt x="2241" y="129"/>
                    <a:pt x="2256" y="152"/>
                    <a:pt x="2258" y="128"/>
                  </a:cubicBezTo>
                  <a:cubicBezTo>
                    <a:pt x="2310" y="114"/>
                    <a:pt x="2362" y="98"/>
                    <a:pt x="2416" y="94"/>
                  </a:cubicBezTo>
                  <a:cubicBezTo>
                    <a:pt x="2430" y="92"/>
                    <a:pt x="2455" y="105"/>
                    <a:pt x="2448" y="72"/>
                  </a:cubicBezTo>
                  <a:cubicBezTo>
                    <a:pt x="2450" y="71"/>
                    <a:pt x="2450" y="71"/>
                    <a:pt x="2450" y="71"/>
                  </a:cubicBezTo>
                  <a:cubicBezTo>
                    <a:pt x="2453" y="71"/>
                    <a:pt x="2453" y="71"/>
                    <a:pt x="2453" y="71"/>
                  </a:cubicBezTo>
                  <a:cubicBezTo>
                    <a:pt x="2461" y="76"/>
                    <a:pt x="2469" y="77"/>
                    <a:pt x="2475" y="69"/>
                  </a:cubicBezTo>
                  <a:cubicBezTo>
                    <a:pt x="2476" y="68"/>
                    <a:pt x="2476" y="63"/>
                    <a:pt x="2475" y="63"/>
                  </a:cubicBezTo>
                  <a:cubicBezTo>
                    <a:pt x="2468" y="59"/>
                    <a:pt x="2462" y="64"/>
                    <a:pt x="2455" y="67"/>
                  </a:cubicBezTo>
                  <a:cubicBezTo>
                    <a:pt x="2446" y="56"/>
                    <a:pt x="2453" y="52"/>
                    <a:pt x="2463" y="49"/>
                  </a:cubicBezTo>
                  <a:cubicBezTo>
                    <a:pt x="2466" y="50"/>
                    <a:pt x="2468" y="50"/>
                    <a:pt x="2471" y="50"/>
                  </a:cubicBezTo>
                  <a:cubicBezTo>
                    <a:pt x="2471" y="50"/>
                    <a:pt x="2471" y="50"/>
                    <a:pt x="2471" y="50"/>
                  </a:cubicBezTo>
                  <a:cubicBezTo>
                    <a:pt x="2487" y="50"/>
                    <a:pt x="2504" y="50"/>
                    <a:pt x="2516" y="36"/>
                  </a:cubicBezTo>
                  <a:cubicBezTo>
                    <a:pt x="2538" y="36"/>
                    <a:pt x="2551" y="11"/>
                    <a:pt x="2575" y="15"/>
                  </a:cubicBezTo>
                  <a:cubicBezTo>
                    <a:pt x="2549" y="0"/>
                    <a:pt x="2525" y="12"/>
                    <a:pt x="2501" y="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8">
              <a:extLst>
                <a:ext uri="{FF2B5EF4-FFF2-40B4-BE49-F238E27FC236}">
                  <a16:creationId xmlns="" xmlns:a16="http://schemas.microsoft.com/office/drawing/2014/main" id="{6153A6D5-73C5-4B7E-8F91-86614E90A25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29063" y="6350"/>
              <a:ext cx="1911350" cy="1619250"/>
            </a:xfrm>
            <a:custGeom>
              <a:avLst/>
              <a:gdLst>
                <a:gd name="T0" fmla="*/ 47 w 1018"/>
                <a:gd name="T1" fmla="*/ 358 h 862"/>
                <a:gd name="T2" fmla="*/ 51 w 1018"/>
                <a:gd name="T3" fmla="*/ 449 h 862"/>
                <a:gd name="T4" fmla="*/ 70 w 1018"/>
                <a:gd name="T5" fmla="*/ 534 h 862"/>
                <a:gd name="T6" fmla="*/ 182 w 1018"/>
                <a:gd name="T7" fmla="*/ 591 h 862"/>
                <a:gd name="T8" fmla="*/ 210 w 1018"/>
                <a:gd name="T9" fmla="*/ 513 h 862"/>
                <a:gd name="T10" fmla="*/ 403 w 1018"/>
                <a:gd name="T11" fmla="*/ 371 h 862"/>
                <a:gd name="T12" fmla="*/ 332 w 1018"/>
                <a:gd name="T13" fmla="*/ 844 h 862"/>
                <a:gd name="T14" fmla="*/ 395 w 1018"/>
                <a:gd name="T15" fmla="*/ 829 h 862"/>
                <a:gd name="T16" fmla="*/ 514 w 1018"/>
                <a:gd name="T17" fmla="*/ 372 h 862"/>
                <a:gd name="T18" fmla="*/ 586 w 1018"/>
                <a:gd name="T19" fmla="*/ 338 h 862"/>
                <a:gd name="T20" fmla="*/ 588 w 1018"/>
                <a:gd name="T21" fmla="*/ 631 h 862"/>
                <a:gd name="T22" fmla="*/ 588 w 1018"/>
                <a:gd name="T23" fmla="*/ 631 h 862"/>
                <a:gd name="T24" fmla="*/ 609 w 1018"/>
                <a:gd name="T25" fmla="*/ 631 h 862"/>
                <a:gd name="T26" fmla="*/ 609 w 1018"/>
                <a:gd name="T27" fmla="*/ 631 h 862"/>
                <a:gd name="T28" fmla="*/ 692 w 1018"/>
                <a:gd name="T29" fmla="*/ 481 h 862"/>
                <a:gd name="T30" fmla="*/ 843 w 1018"/>
                <a:gd name="T31" fmla="*/ 477 h 862"/>
                <a:gd name="T32" fmla="*/ 978 w 1018"/>
                <a:gd name="T33" fmla="*/ 679 h 862"/>
                <a:gd name="T34" fmla="*/ 996 w 1018"/>
                <a:gd name="T35" fmla="*/ 573 h 862"/>
                <a:gd name="T36" fmla="*/ 946 w 1018"/>
                <a:gd name="T37" fmla="*/ 385 h 862"/>
                <a:gd name="T38" fmla="*/ 907 w 1018"/>
                <a:gd name="T39" fmla="*/ 334 h 862"/>
                <a:gd name="T40" fmla="*/ 753 w 1018"/>
                <a:gd name="T41" fmla="*/ 48 h 862"/>
                <a:gd name="T42" fmla="*/ 666 w 1018"/>
                <a:gd name="T43" fmla="*/ 83 h 862"/>
                <a:gd name="T44" fmla="*/ 673 w 1018"/>
                <a:gd name="T45" fmla="*/ 161 h 862"/>
                <a:gd name="T46" fmla="*/ 582 w 1018"/>
                <a:gd name="T47" fmla="*/ 89 h 862"/>
                <a:gd name="T48" fmla="*/ 486 w 1018"/>
                <a:gd name="T49" fmla="*/ 48 h 862"/>
                <a:gd name="T50" fmla="*/ 426 w 1018"/>
                <a:gd name="T51" fmla="*/ 250 h 862"/>
                <a:gd name="T52" fmla="*/ 276 w 1018"/>
                <a:gd name="T53" fmla="*/ 318 h 862"/>
                <a:gd name="T54" fmla="*/ 281 w 1018"/>
                <a:gd name="T55" fmla="*/ 191 h 862"/>
                <a:gd name="T56" fmla="*/ 279 w 1018"/>
                <a:gd name="T57" fmla="*/ 76 h 862"/>
                <a:gd name="T58" fmla="*/ 171 w 1018"/>
                <a:gd name="T59" fmla="*/ 100 h 862"/>
                <a:gd name="T60" fmla="*/ 59 w 1018"/>
                <a:gd name="T61" fmla="*/ 358 h 862"/>
                <a:gd name="T62" fmla="*/ 725 w 1018"/>
                <a:gd name="T63" fmla="*/ 232 h 862"/>
                <a:gd name="T64" fmla="*/ 779 w 1018"/>
                <a:gd name="T65" fmla="*/ 382 h 862"/>
                <a:gd name="T66" fmla="*/ 697 w 1018"/>
                <a:gd name="T67" fmla="*/ 28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18" h="862">
                  <a:moveTo>
                    <a:pt x="59" y="358"/>
                  </a:moveTo>
                  <a:cubicBezTo>
                    <a:pt x="55" y="358"/>
                    <a:pt x="51" y="357"/>
                    <a:pt x="47" y="358"/>
                  </a:cubicBezTo>
                  <a:cubicBezTo>
                    <a:pt x="29" y="362"/>
                    <a:pt x="8" y="362"/>
                    <a:pt x="2" y="386"/>
                  </a:cubicBezTo>
                  <a:cubicBezTo>
                    <a:pt x="0" y="398"/>
                    <a:pt x="40" y="448"/>
                    <a:pt x="51" y="449"/>
                  </a:cubicBezTo>
                  <a:cubicBezTo>
                    <a:pt x="97" y="456"/>
                    <a:pt x="97" y="456"/>
                    <a:pt x="79" y="502"/>
                  </a:cubicBezTo>
                  <a:cubicBezTo>
                    <a:pt x="75" y="512"/>
                    <a:pt x="70" y="523"/>
                    <a:pt x="70" y="534"/>
                  </a:cubicBezTo>
                  <a:cubicBezTo>
                    <a:pt x="69" y="550"/>
                    <a:pt x="60" y="573"/>
                    <a:pt x="83" y="580"/>
                  </a:cubicBezTo>
                  <a:cubicBezTo>
                    <a:pt x="115" y="590"/>
                    <a:pt x="149" y="598"/>
                    <a:pt x="182" y="591"/>
                  </a:cubicBezTo>
                  <a:cubicBezTo>
                    <a:pt x="196" y="589"/>
                    <a:pt x="208" y="578"/>
                    <a:pt x="208" y="559"/>
                  </a:cubicBezTo>
                  <a:cubicBezTo>
                    <a:pt x="208" y="544"/>
                    <a:pt x="209" y="528"/>
                    <a:pt x="210" y="513"/>
                  </a:cubicBezTo>
                  <a:cubicBezTo>
                    <a:pt x="211" y="482"/>
                    <a:pt x="210" y="443"/>
                    <a:pt x="238" y="427"/>
                  </a:cubicBezTo>
                  <a:cubicBezTo>
                    <a:pt x="286" y="398"/>
                    <a:pt x="343" y="388"/>
                    <a:pt x="403" y="371"/>
                  </a:cubicBezTo>
                  <a:cubicBezTo>
                    <a:pt x="386" y="444"/>
                    <a:pt x="369" y="509"/>
                    <a:pt x="354" y="576"/>
                  </a:cubicBezTo>
                  <a:cubicBezTo>
                    <a:pt x="333" y="664"/>
                    <a:pt x="320" y="753"/>
                    <a:pt x="332" y="844"/>
                  </a:cubicBezTo>
                  <a:cubicBezTo>
                    <a:pt x="334" y="862"/>
                    <a:pt x="350" y="858"/>
                    <a:pt x="351" y="858"/>
                  </a:cubicBezTo>
                  <a:cubicBezTo>
                    <a:pt x="365" y="846"/>
                    <a:pt x="386" y="841"/>
                    <a:pt x="395" y="829"/>
                  </a:cubicBezTo>
                  <a:cubicBezTo>
                    <a:pt x="410" y="808"/>
                    <a:pt x="418" y="781"/>
                    <a:pt x="426" y="756"/>
                  </a:cubicBezTo>
                  <a:cubicBezTo>
                    <a:pt x="463" y="630"/>
                    <a:pt x="490" y="501"/>
                    <a:pt x="514" y="372"/>
                  </a:cubicBezTo>
                  <a:cubicBezTo>
                    <a:pt x="524" y="323"/>
                    <a:pt x="547" y="297"/>
                    <a:pt x="593" y="285"/>
                  </a:cubicBezTo>
                  <a:cubicBezTo>
                    <a:pt x="596" y="304"/>
                    <a:pt x="591" y="322"/>
                    <a:pt x="586" y="338"/>
                  </a:cubicBezTo>
                  <a:cubicBezTo>
                    <a:pt x="566" y="401"/>
                    <a:pt x="553" y="465"/>
                    <a:pt x="558" y="530"/>
                  </a:cubicBezTo>
                  <a:cubicBezTo>
                    <a:pt x="560" y="563"/>
                    <a:pt x="546" y="607"/>
                    <a:pt x="588" y="631"/>
                  </a:cubicBezTo>
                  <a:cubicBezTo>
                    <a:pt x="588" y="631"/>
                    <a:pt x="588" y="631"/>
                    <a:pt x="588" y="631"/>
                  </a:cubicBezTo>
                  <a:cubicBezTo>
                    <a:pt x="588" y="631"/>
                    <a:pt x="588" y="631"/>
                    <a:pt x="588" y="631"/>
                  </a:cubicBezTo>
                  <a:cubicBezTo>
                    <a:pt x="591" y="641"/>
                    <a:pt x="594" y="650"/>
                    <a:pt x="598" y="661"/>
                  </a:cubicBezTo>
                  <a:cubicBezTo>
                    <a:pt x="607" y="651"/>
                    <a:pt x="609" y="642"/>
                    <a:pt x="609" y="631"/>
                  </a:cubicBezTo>
                  <a:cubicBezTo>
                    <a:pt x="607" y="629"/>
                    <a:pt x="604" y="627"/>
                    <a:pt x="602" y="626"/>
                  </a:cubicBezTo>
                  <a:cubicBezTo>
                    <a:pt x="604" y="625"/>
                    <a:pt x="607" y="626"/>
                    <a:pt x="609" y="631"/>
                  </a:cubicBezTo>
                  <a:cubicBezTo>
                    <a:pt x="624" y="577"/>
                    <a:pt x="623" y="519"/>
                    <a:pt x="642" y="463"/>
                  </a:cubicBezTo>
                  <a:cubicBezTo>
                    <a:pt x="658" y="474"/>
                    <a:pt x="674" y="479"/>
                    <a:pt x="692" y="481"/>
                  </a:cubicBezTo>
                  <a:cubicBezTo>
                    <a:pt x="733" y="487"/>
                    <a:pt x="770" y="466"/>
                    <a:pt x="810" y="461"/>
                  </a:cubicBezTo>
                  <a:cubicBezTo>
                    <a:pt x="830" y="459"/>
                    <a:pt x="836" y="462"/>
                    <a:pt x="843" y="477"/>
                  </a:cubicBezTo>
                  <a:cubicBezTo>
                    <a:pt x="865" y="521"/>
                    <a:pt x="881" y="567"/>
                    <a:pt x="890" y="617"/>
                  </a:cubicBezTo>
                  <a:cubicBezTo>
                    <a:pt x="902" y="691"/>
                    <a:pt x="905" y="690"/>
                    <a:pt x="978" y="679"/>
                  </a:cubicBezTo>
                  <a:cubicBezTo>
                    <a:pt x="1013" y="674"/>
                    <a:pt x="1018" y="655"/>
                    <a:pt x="1013" y="627"/>
                  </a:cubicBezTo>
                  <a:cubicBezTo>
                    <a:pt x="1010" y="609"/>
                    <a:pt x="1005" y="590"/>
                    <a:pt x="996" y="573"/>
                  </a:cubicBezTo>
                  <a:cubicBezTo>
                    <a:pt x="971" y="523"/>
                    <a:pt x="959" y="469"/>
                    <a:pt x="943" y="416"/>
                  </a:cubicBezTo>
                  <a:cubicBezTo>
                    <a:pt x="939" y="404"/>
                    <a:pt x="941" y="394"/>
                    <a:pt x="946" y="385"/>
                  </a:cubicBezTo>
                  <a:cubicBezTo>
                    <a:pt x="958" y="363"/>
                    <a:pt x="952" y="345"/>
                    <a:pt x="929" y="342"/>
                  </a:cubicBezTo>
                  <a:cubicBezTo>
                    <a:pt x="920" y="341"/>
                    <a:pt x="913" y="345"/>
                    <a:pt x="907" y="334"/>
                  </a:cubicBezTo>
                  <a:cubicBezTo>
                    <a:pt x="880" y="282"/>
                    <a:pt x="848" y="233"/>
                    <a:pt x="825" y="180"/>
                  </a:cubicBezTo>
                  <a:cubicBezTo>
                    <a:pt x="805" y="134"/>
                    <a:pt x="781" y="90"/>
                    <a:pt x="753" y="48"/>
                  </a:cubicBezTo>
                  <a:cubicBezTo>
                    <a:pt x="749" y="41"/>
                    <a:pt x="743" y="28"/>
                    <a:pt x="735" y="32"/>
                  </a:cubicBezTo>
                  <a:cubicBezTo>
                    <a:pt x="710" y="45"/>
                    <a:pt x="684" y="60"/>
                    <a:pt x="666" y="83"/>
                  </a:cubicBezTo>
                  <a:cubicBezTo>
                    <a:pt x="653" y="100"/>
                    <a:pt x="673" y="112"/>
                    <a:pt x="676" y="127"/>
                  </a:cubicBezTo>
                  <a:cubicBezTo>
                    <a:pt x="678" y="139"/>
                    <a:pt x="696" y="150"/>
                    <a:pt x="673" y="161"/>
                  </a:cubicBezTo>
                  <a:cubicBezTo>
                    <a:pt x="636" y="178"/>
                    <a:pt x="601" y="201"/>
                    <a:pt x="557" y="213"/>
                  </a:cubicBezTo>
                  <a:cubicBezTo>
                    <a:pt x="566" y="170"/>
                    <a:pt x="573" y="129"/>
                    <a:pt x="582" y="89"/>
                  </a:cubicBezTo>
                  <a:cubicBezTo>
                    <a:pt x="592" y="45"/>
                    <a:pt x="584" y="29"/>
                    <a:pt x="539" y="12"/>
                  </a:cubicBezTo>
                  <a:cubicBezTo>
                    <a:pt x="506" y="0"/>
                    <a:pt x="499" y="30"/>
                    <a:pt x="486" y="48"/>
                  </a:cubicBezTo>
                  <a:cubicBezTo>
                    <a:pt x="474" y="64"/>
                    <a:pt x="466" y="83"/>
                    <a:pt x="462" y="103"/>
                  </a:cubicBezTo>
                  <a:cubicBezTo>
                    <a:pt x="450" y="152"/>
                    <a:pt x="438" y="201"/>
                    <a:pt x="426" y="250"/>
                  </a:cubicBezTo>
                  <a:cubicBezTo>
                    <a:pt x="423" y="263"/>
                    <a:pt x="421" y="275"/>
                    <a:pt x="406" y="280"/>
                  </a:cubicBezTo>
                  <a:cubicBezTo>
                    <a:pt x="363" y="292"/>
                    <a:pt x="319" y="305"/>
                    <a:pt x="276" y="318"/>
                  </a:cubicBezTo>
                  <a:cubicBezTo>
                    <a:pt x="255" y="324"/>
                    <a:pt x="252" y="314"/>
                    <a:pt x="255" y="297"/>
                  </a:cubicBezTo>
                  <a:cubicBezTo>
                    <a:pt x="261" y="261"/>
                    <a:pt x="266" y="225"/>
                    <a:pt x="281" y="191"/>
                  </a:cubicBezTo>
                  <a:cubicBezTo>
                    <a:pt x="294" y="161"/>
                    <a:pt x="298" y="130"/>
                    <a:pt x="300" y="99"/>
                  </a:cubicBezTo>
                  <a:cubicBezTo>
                    <a:pt x="301" y="83"/>
                    <a:pt x="297" y="76"/>
                    <a:pt x="279" y="76"/>
                  </a:cubicBezTo>
                  <a:cubicBezTo>
                    <a:pt x="261" y="75"/>
                    <a:pt x="242" y="71"/>
                    <a:pt x="224" y="66"/>
                  </a:cubicBezTo>
                  <a:cubicBezTo>
                    <a:pt x="192" y="57"/>
                    <a:pt x="183" y="72"/>
                    <a:pt x="171" y="100"/>
                  </a:cubicBezTo>
                  <a:cubicBezTo>
                    <a:pt x="143" y="164"/>
                    <a:pt x="145" y="233"/>
                    <a:pt x="126" y="298"/>
                  </a:cubicBezTo>
                  <a:cubicBezTo>
                    <a:pt x="114" y="341"/>
                    <a:pt x="97" y="356"/>
                    <a:pt x="59" y="358"/>
                  </a:cubicBezTo>
                  <a:close/>
                  <a:moveTo>
                    <a:pt x="697" y="282"/>
                  </a:moveTo>
                  <a:cubicBezTo>
                    <a:pt x="703" y="265"/>
                    <a:pt x="715" y="249"/>
                    <a:pt x="725" y="232"/>
                  </a:cubicBezTo>
                  <a:cubicBezTo>
                    <a:pt x="757" y="273"/>
                    <a:pt x="777" y="314"/>
                    <a:pt x="794" y="358"/>
                  </a:cubicBezTo>
                  <a:cubicBezTo>
                    <a:pt x="802" y="378"/>
                    <a:pt x="797" y="383"/>
                    <a:pt x="779" y="382"/>
                  </a:cubicBezTo>
                  <a:cubicBezTo>
                    <a:pt x="774" y="382"/>
                    <a:pt x="769" y="383"/>
                    <a:pt x="764" y="383"/>
                  </a:cubicBezTo>
                  <a:cubicBezTo>
                    <a:pt x="618" y="393"/>
                    <a:pt x="664" y="384"/>
                    <a:pt x="697" y="28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9">
              <a:extLst>
                <a:ext uri="{FF2B5EF4-FFF2-40B4-BE49-F238E27FC236}">
                  <a16:creationId xmlns="" xmlns:a16="http://schemas.microsoft.com/office/drawing/2014/main" id="{338F51A4-22DB-4F02-BFC0-1578746012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2888" y="-477838"/>
              <a:ext cx="1638300" cy="1947863"/>
            </a:xfrm>
            <a:custGeom>
              <a:avLst/>
              <a:gdLst>
                <a:gd name="T0" fmla="*/ 14 w 873"/>
                <a:gd name="T1" fmla="*/ 1009 h 1036"/>
                <a:gd name="T2" fmla="*/ 20 w 873"/>
                <a:gd name="T3" fmla="*/ 1026 h 1036"/>
                <a:gd name="T4" fmla="*/ 44 w 873"/>
                <a:gd name="T5" fmla="*/ 1024 h 1036"/>
                <a:gd name="T6" fmla="*/ 118 w 873"/>
                <a:gd name="T7" fmla="*/ 878 h 1036"/>
                <a:gd name="T8" fmla="*/ 151 w 873"/>
                <a:gd name="T9" fmla="*/ 746 h 1036"/>
                <a:gd name="T10" fmla="*/ 167 w 873"/>
                <a:gd name="T11" fmla="*/ 764 h 1036"/>
                <a:gd name="T12" fmla="*/ 280 w 873"/>
                <a:gd name="T13" fmla="*/ 911 h 1036"/>
                <a:gd name="T14" fmla="*/ 435 w 873"/>
                <a:gd name="T15" fmla="*/ 964 h 1036"/>
                <a:gd name="T16" fmla="*/ 466 w 873"/>
                <a:gd name="T17" fmla="*/ 913 h 1036"/>
                <a:gd name="T18" fmla="*/ 696 w 873"/>
                <a:gd name="T19" fmla="*/ 846 h 1036"/>
                <a:gd name="T20" fmla="*/ 762 w 873"/>
                <a:gd name="T21" fmla="*/ 639 h 1036"/>
                <a:gd name="T22" fmla="*/ 639 w 873"/>
                <a:gd name="T23" fmla="*/ 496 h 1036"/>
                <a:gd name="T24" fmla="*/ 650 w 873"/>
                <a:gd name="T25" fmla="*/ 490 h 1036"/>
                <a:gd name="T26" fmla="*/ 676 w 873"/>
                <a:gd name="T27" fmla="*/ 443 h 1036"/>
                <a:gd name="T28" fmla="*/ 650 w 873"/>
                <a:gd name="T29" fmla="*/ 416 h 1036"/>
                <a:gd name="T30" fmla="*/ 650 w 873"/>
                <a:gd name="T31" fmla="*/ 401 h 1036"/>
                <a:gd name="T32" fmla="*/ 766 w 873"/>
                <a:gd name="T33" fmla="*/ 311 h 1036"/>
                <a:gd name="T34" fmla="*/ 837 w 873"/>
                <a:gd name="T35" fmla="*/ 325 h 1036"/>
                <a:gd name="T36" fmla="*/ 837 w 873"/>
                <a:gd name="T37" fmla="*/ 325 h 1036"/>
                <a:gd name="T38" fmla="*/ 863 w 873"/>
                <a:gd name="T39" fmla="*/ 362 h 1036"/>
                <a:gd name="T40" fmla="*/ 858 w 873"/>
                <a:gd name="T41" fmla="*/ 317 h 1036"/>
                <a:gd name="T42" fmla="*/ 861 w 873"/>
                <a:gd name="T43" fmla="*/ 281 h 1036"/>
                <a:gd name="T44" fmla="*/ 677 w 873"/>
                <a:gd name="T45" fmla="*/ 218 h 1036"/>
                <a:gd name="T46" fmla="*/ 613 w 873"/>
                <a:gd name="T47" fmla="*/ 265 h 1036"/>
                <a:gd name="T48" fmla="*/ 474 w 873"/>
                <a:gd name="T49" fmla="*/ 462 h 1036"/>
                <a:gd name="T50" fmla="*/ 446 w 873"/>
                <a:gd name="T51" fmla="*/ 482 h 1036"/>
                <a:gd name="T52" fmla="*/ 227 w 873"/>
                <a:gd name="T53" fmla="*/ 529 h 1036"/>
                <a:gd name="T54" fmla="*/ 204 w 873"/>
                <a:gd name="T55" fmla="*/ 507 h 1036"/>
                <a:gd name="T56" fmla="*/ 256 w 873"/>
                <a:gd name="T57" fmla="*/ 298 h 1036"/>
                <a:gd name="T58" fmla="*/ 306 w 873"/>
                <a:gd name="T59" fmla="*/ 72 h 1036"/>
                <a:gd name="T60" fmla="*/ 256 w 873"/>
                <a:gd name="T61" fmla="*/ 12 h 1036"/>
                <a:gd name="T62" fmla="*/ 217 w 873"/>
                <a:gd name="T63" fmla="*/ 37 h 1036"/>
                <a:gd name="T64" fmla="*/ 173 w 873"/>
                <a:gd name="T65" fmla="*/ 140 h 1036"/>
                <a:gd name="T66" fmla="*/ 88 w 873"/>
                <a:gd name="T67" fmla="*/ 513 h 1036"/>
                <a:gd name="T68" fmla="*/ 57 w 873"/>
                <a:gd name="T69" fmla="*/ 633 h 1036"/>
                <a:gd name="T70" fmla="*/ 14 w 873"/>
                <a:gd name="T71" fmla="*/ 1009 h 1036"/>
                <a:gd name="T72" fmla="*/ 431 w 873"/>
                <a:gd name="T73" fmla="*/ 585 h 1036"/>
                <a:gd name="T74" fmla="*/ 442 w 873"/>
                <a:gd name="T75" fmla="*/ 583 h 1036"/>
                <a:gd name="T76" fmla="*/ 566 w 873"/>
                <a:gd name="T77" fmla="*/ 617 h 1036"/>
                <a:gd name="T78" fmla="*/ 617 w 873"/>
                <a:gd name="T79" fmla="*/ 656 h 1036"/>
                <a:gd name="T80" fmla="*/ 629 w 873"/>
                <a:gd name="T81" fmla="*/ 754 h 1036"/>
                <a:gd name="T82" fmla="*/ 521 w 873"/>
                <a:gd name="T83" fmla="*/ 826 h 1036"/>
                <a:gd name="T84" fmla="*/ 469 w 873"/>
                <a:gd name="T85" fmla="*/ 873 h 1036"/>
                <a:gd name="T86" fmla="*/ 456 w 873"/>
                <a:gd name="T87" fmla="*/ 875 h 1036"/>
                <a:gd name="T88" fmla="*/ 440 w 873"/>
                <a:gd name="T89" fmla="*/ 881 h 1036"/>
                <a:gd name="T90" fmla="*/ 440 w 873"/>
                <a:gd name="T91" fmla="*/ 881 h 1036"/>
                <a:gd name="T92" fmla="*/ 440 w 873"/>
                <a:gd name="T93" fmla="*/ 881 h 1036"/>
                <a:gd name="T94" fmla="*/ 370 w 873"/>
                <a:gd name="T95" fmla="*/ 820 h 1036"/>
                <a:gd name="T96" fmla="*/ 313 w 873"/>
                <a:gd name="T97" fmla="*/ 762 h 1036"/>
                <a:gd name="T98" fmla="*/ 205 w 873"/>
                <a:gd name="T99" fmla="*/ 650 h 1036"/>
                <a:gd name="T100" fmla="*/ 431 w 873"/>
                <a:gd name="T101" fmla="*/ 585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73" h="1036">
                  <a:moveTo>
                    <a:pt x="14" y="1009"/>
                  </a:moveTo>
                  <a:cubicBezTo>
                    <a:pt x="14" y="1015"/>
                    <a:pt x="9" y="1032"/>
                    <a:pt x="20" y="1026"/>
                  </a:cubicBezTo>
                  <a:cubicBezTo>
                    <a:pt x="29" y="1021"/>
                    <a:pt x="33" y="1036"/>
                    <a:pt x="44" y="1024"/>
                  </a:cubicBezTo>
                  <a:cubicBezTo>
                    <a:pt x="83" y="982"/>
                    <a:pt x="105" y="933"/>
                    <a:pt x="118" y="878"/>
                  </a:cubicBezTo>
                  <a:cubicBezTo>
                    <a:pt x="129" y="836"/>
                    <a:pt x="139" y="793"/>
                    <a:pt x="151" y="746"/>
                  </a:cubicBezTo>
                  <a:cubicBezTo>
                    <a:pt x="159" y="755"/>
                    <a:pt x="164" y="759"/>
                    <a:pt x="167" y="764"/>
                  </a:cubicBezTo>
                  <a:cubicBezTo>
                    <a:pt x="205" y="813"/>
                    <a:pt x="243" y="862"/>
                    <a:pt x="280" y="911"/>
                  </a:cubicBezTo>
                  <a:cubicBezTo>
                    <a:pt x="320" y="964"/>
                    <a:pt x="374" y="978"/>
                    <a:pt x="435" y="964"/>
                  </a:cubicBezTo>
                  <a:cubicBezTo>
                    <a:pt x="460" y="959"/>
                    <a:pt x="488" y="949"/>
                    <a:pt x="466" y="913"/>
                  </a:cubicBezTo>
                  <a:cubicBezTo>
                    <a:pt x="550" y="909"/>
                    <a:pt x="628" y="898"/>
                    <a:pt x="696" y="846"/>
                  </a:cubicBezTo>
                  <a:cubicBezTo>
                    <a:pt x="763" y="796"/>
                    <a:pt x="789" y="719"/>
                    <a:pt x="762" y="639"/>
                  </a:cubicBezTo>
                  <a:cubicBezTo>
                    <a:pt x="741" y="574"/>
                    <a:pt x="691" y="535"/>
                    <a:pt x="639" y="496"/>
                  </a:cubicBezTo>
                  <a:cubicBezTo>
                    <a:pt x="644" y="494"/>
                    <a:pt x="647" y="492"/>
                    <a:pt x="650" y="490"/>
                  </a:cubicBezTo>
                  <a:cubicBezTo>
                    <a:pt x="665" y="478"/>
                    <a:pt x="673" y="460"/>
                    <a:pt x="676" y="443"/>
                  </a:cubicBezTo>
                  <a:cubicBezTo>
                    <a:pt x="679" y="429"/>
                    <a:pt x="671" y="415"/>
                    <a:pt x="650" y="416"/>
                  </a:cubicBezTo>
                  <a:cubicBezTo>
                    <a:pt x="643" y="416"/>
                    <a:pt x="646" y="404"/>
                    <a:pt x="650" y="401"/>
                  </a:cubicBezTo>
                  <a:cubicBezTo>
                    <a:pt x="689" y="371"/>
                    <a:pt x="702" y="310"/>
                    <a:pt x="766" y="311"/>
                  </a:cubicBezTo>
                  <a:cubicBezTo>
                    <a:pt x="791" y="312"/>
                    <a:pt x="813" y="322"/>
                    <a:pt x="837" y="325"/>
                  </a:cubicBezTo>
                  <a:cubicBezTo>
                    <a:pt x="837" y="325"/>
                    <a:pt x="837" y="325"/>
                    <a:pt x="837" y="325"/>
                  </a:cubicBezTo>
                  <a:cubicBezTo>
                    <a:pt x="840" y="341"/>
                    <a:pt x="860" y="345"/>
                    <a:pt x="863" y="362"/>
                  </a:cubicBezTo>
                  <a:cubicBezTo>
                    <a:pt x="870" y="345"/>
                    <a:pt x="868" y="331"/>
                    <a:pt x="858" y="317"/>
                  </a:cubicBezTo>
                  <a:cubicBezTo>
                    <a:pt x="873" y="306"/>
                    <a:pt x="868" y="294"/>
                    <a:pt x="861" y="281"/>
                  </a:cubicBezTo>
                  <a:cubicBezTo>
                    <a:pt x="835" y="230"/>
                    <a:pt x="755" y="177"/>
                    <a:pt x="677" y="218"/>
                  </a:cubicBezTo>
                  <a:cubicBezTo>
                    <a:pt x="653" y="231"/>
                    <a:pt x="632" y="246"/>
                    <a:pt x="613" y="265"/>
                  </a:cubicBezTo>
                  <a:cubicBezTo>
                    <a:pt x="555" y="322"/>
                    <a:pt x="490" y="375"/>
                    <a:pt x="474" y="462"/>
                  </a:cubicBezTo>
                  <a:cubicBezTo>
                    <a:pt x="470" y="480"/>
                    <a:pt x="457" y="478"/>
                    <a:pt x="446" y="482"/>
                  </a:cubicBezTo>
                  <a:cubicBezTo>
                    <a:pt x="374" y="504"/>
                    <a:pt x="301" y="514"/>
                    <a:pt x="227" y="529"/>
                  </a:cubicBezTo>
                  <a:cubicBezTo>
                    <a:pt x="205" y="533"/>
                    <a:pt x="200" y="526"/>
                    <a:pt x="204" y="507"/>
                  </a:cubicBezTo>
                  <a:cubicBezTo>
                    <a:pt x="221" y="437"/>
                    <a:pt x="236" y="367"/>
                    <a:pt x="256" y="298"/>
                  </a:cubicBezTo>
                  <a:cubicBezTo>
                    <a:pt x="277" y="223"/>
                    <a:pt x="288" y="147"/>
                    <a:pt x="306" y="72"/>
                  </a:cubicBezTo>
                  <a:cubicBezTo>
                    <a:pt x="315" y="32"/>
                    <a:pt x="281" y="24"/>
                    <a:pt x="256" y="12"/>
                  </a:cubicBezTo>
                  <a:cubicBezTo>
                    <a:pt x="233" y="0"/>
                    <a:pt x="226" y="24"/>
                    <a:pt x="217" y="37"/>
                  </a:cubicBezTo>
                  <a:cubicBezTo>
                    <a:pt x="194" y="68"/>
                    <a:pt x="181" y="103"/>
                    <a:pt x="173" y="140"/>
                  </a:cubicBezTo>
                  <a:cubicBezTo>
                    <a:pt x="145" y="265"/>
                    <a:pt x="120" y="390"/>
                    <a:pt x="88" y="513"/>
                  </a:cubicBezTo>
                  <a:cubicBezTo>
                    <a:pt x="77" y="553"/>
                    <a:pt x="64" y="591"/>
                    <a:pt x="57" y="633"/>
                  </a:cubicBezTo>
                  <a:cubicBezTo>
                    <a:pt x="35" y="758"/>
                    <a:pt x="0" y="881"/>
                    <a:pt x="14" y="1009"/>
                  </a:cubicBezTo>
                  <a:close/>
                  <a:moveTo>
                    <a:pt x="431" y="585"/>
                  </a:moveTo>
                  <a:cubicBezTo>
                    <a:pt x="435" y="585"/>
                    <a:pt x="439" y="585"/>
                    <a:pt x="442" y="583"/>
                  </a:cubicBezTo>
                  <a:cubicBezTo>
                    <a:pt x="498" y="542"/>
                    <a:pt x="531" y="579"/>
                    <a:pt x="566" y="617"/>
                  </a:cubicBezTo>
                  <a:cubicBezTo>
                    <a:pt x="580" y="633"/>
                    <a:pt x="598" y="647"/>
                    <a:pt x="617" y="656"/>
                  </a:cubicBezTo>
                  <a:cubicBezTo>
                    <a:pt x="666" y="679"/>
                    <a:pt x="659" y="719"/>
                    <a:pt x="629" y="754"/>
                  </a:cubicBezTo>
                  <a:cubicBezTo>
                    <a:pt x="601" y="788"/>
                    <a:pt x="559" y="807"/>
                    <a:pt x="521" y="826"/>
                  </a:cubicBezTo>
                  <a:cubicBezTo>
                    <a:pt x="497" y="838"/>
                    <a:pt x="475" y="843"/>
                    <a:pt x="469" y="873"/>
                  </a:cubicBezTo>
                  <a:cubicBezTo>
                    <a:pt x="469" y="874"/>
                    <a:pt x="461" y="874"/>
                    <a:pt x="456" y="875"/>
                  </a:cubicBezTo>
                  <a:cubicBezTo>
                    <a:pt x="451" y="877"/>
                    <a:pt x="445" y="879"/>
                    <a:pt x="440" y="881"/>
                  </a:cubicBezTo>
                  <a:cubicBezTo>
                    <a:pt x="440" y="881"/>
                    <a:pt x="440" y="881"/>
                    <a:pt x="440" y="881"/>
                  </a:cubicBezTo>
                  <a:cubicBezTo>
                    <a:pt x="440" y="881"/>
                    <a:pt x="440" y="881"/>
                    <a:pt x="440" y="881"/>
                  </a:cubicBezTo>
                  <a:cubicBezTo>
                    <a:pt x="428" y="848"/>
                    <a:pt x="393" y="841"/>
                    <a:pt x="370" y="820"/>
                  </a:cubicBezTo>
                  <a:cubicBezTo>
                    <a:pt x="350" y="802"/>
                    <a:pt x="331" y="783"/>
                    <a:pt x="313" y="762"/>
                  </a:cubicBezTo>
                  <a:cubicBezTo>
                    <a:pt x="280" y="723"/>
                    <a:pt x="241" y="688"/>
                    <a:pt x="205" y="650"/>
                  </a:cubicBezTo>
                  <a:cubicBezTo>
                    <a:pt x="278" y="625"/>
                    <a:pt x="353" y="599"/>
                    <a:pt x="431" y="58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125904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ISLIDE.THEME" val="e40fa917-312c-4302-8b43-b62bb8434e90"/>
</p:tagLst>
</file>

<file path=ppt/theme/theme1.xml><?xml version="1.0" encoding="utf-8"?>
<a:theme xmlns:a="http://schemas.openxmlformats.org/drawingml/2006/main" name="主题5">
  <a:themeElements>
    <a:clrScheme name="20171020-02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D61E42"/>
      </a:accent1>
      <a:accent2>
        <a:srgbClr val="0181B5"/>
      </a:accent2>
      <a:accent3>
        <a:srgbClr val="8C1670"/>
      </a:accent3>
      <a:accent4>
        <a:srgbClr val="008A9F"/>
      </a:accent4>
      <a:accent5>
        <a:srgbClr val="14438A"/>
      </a:accent5>
      <a:accent6>
        <a:srgbClr val="116584"/>
      </a:accent6>
      <a:hlink>
        <a:srgbClr val="86BC25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20171020-02">
    <a:dk1>
      <a:srgbClr val="000000"/>
    </a:dk1>
    <a:lt1>
      <a:srgbClr val="FFFFFF"/>
    </a:lt1>
    <a:dk2>
      <a:srgbClr val="778495"/>
    </a:dk2>
    <a:lt2>
      <a:srgbClr val="F0F0F0"/>
    </a:lt2>
    <a:accent1>
      <a:srgbClr val="D61E42"/>
    </a:accent1>
    <a:accent2>
      <a:srgbClr val="0181B5"/>
    </a:accent2>
    <a:accent3>
      <a:srgbClr val="8C1670"/>
    </a:accent3>
    <a:accent4>
      <a:srgbClr val="008A9F"/>
    </a:accent4>
    <a:accent5>
      <a:srgbClr val="14438A"/>
    </a:accent5>
    <a:accent6>
      <a:srgbClr val="116584"/>
    </a:accent6>
    <a:hlink>
      <a:srgbClr val="86BC25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20171020-02">
    <a:dk1>
      <a:srgbClr val="000000"/>
    </a:dk1>
    <a:lt1>
      <a:srgbClr val="FFFFFF"/>
    </a:lt1>
    <a:dk2>
      <a:srgbClr val="778495"/>
    </a:dk2>
    <a:lt2>
      <a:srgbClr val="F0F0F0"/>
    </a:lt2>
    <a:accent1>
      <a:srgbClr val="D61E42"/>
    </a:accent1>
    <a:accent2>
      <a:srgbClr val="0181B5"/>
    </a:accent2>
    <a:accent3>
      <a:srgbClr val="8C1670"/>
    </a:accent3>
    <a:accent4>
      <a:srgbClr val="008A9F"/>
    </a:accent4>
    <a:accent5>
      <a:srgbClr val="14438A"/>
    </a:accent5>
    <a:accent6>
      <a:srgbClr val="116584"/>
    </a:accent6>
    <a:hlink>
      <a:srgbClr val="86BC25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20171020-02">
    <a:dk1>
      <a:srgbClr val="000000"/>
    </a:dk1>
    <a:lt1>
      <a:srgbClr val="FFFFFF"/>
    </a:lt1>
    <a:dk2>
      <a:srgbClr val="778495"/>
    </a:dk2>
    <a:lt2>
      <a:srgbClr val="F0F0F0"/>
    </a:lt2>
    <a:accent1>
      <a:srgbClr val="D61E42"/>
    </a:accent1>
    <a:accent2>
      <a:srgbClr val="0181B5"/>
    </a:accent2>
    <a:accent3>
      <a:srgbClr val="8C1670"/>
    </a:accent3>
    <a:accent4>
      <a:srgbClr val="008A9F"/>
    </a:accent4>
    <a:accent5>
      <a:srgbClr val="14438A"/>
    </a:accent5>
    <a:accent6>
      <a:srgbClr val="116584"/>
    </a:accent6>
    <a:hlink>
      <a:srgbClr val="86BC25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20171020-02">
    <a:dk1>
      <a:srgbClr val="000000"/>
    </a:dk1>
    <a:lt1>
      <a:srgbClr val="FFFFFF"/>
    </a:lt1>
    <a:dk2>
      <a:srgbClr val="778495"/>
    </a:dk2>
    <a:lt2>
      <a:srgbClr val="F0F0F0"/>
    </a:lt2>
    <a:accent1>
      <a:srgbClr val="D61E42"/>
    </a:accent1>
    <a:accent2>
      <a:srgbClr val="0181B5"/>
    </a:accent2>
    <a:accent3>
      <a:srgbClr val="8C1670"/>
    </a:accent3>
    <a:accent4>
      <a:srgbClr val="008A9F"/>
    </a:accent4>
    <a:accent5>
      <a:srgbClr val="14438A"/>
    </a:accent5>
    <a:accent6>
      <a:srgbClr val="116584"/>
    </a:accent6>
    <a:hlink>
      <a:srgbClr val="86BC25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301</TotalTime>
  <Words>582</Words>
  <Application>Microsoft Office PowerPoint</Application>
  <PresentationFormat>自定义</PresentationFormat>
  <Paragraphs>70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主题5</vt:lpstr>
      <vt:lpstr>接口规范分享</vt:lpstr>
      <vt:lpstr>Section Header</vt:lpstr>
      <vt:lpstr>幻灯片 3</vt:lpstr>
      <vt:lpstr>RESTful API 通用设计规则</vt:lpstr>
      <vt:lpstr>幻灯片 5</vt:lpstr>
      <vt:lpstr>前端理想的接口</vt:lpstr>
      <vt:lpstr>前端理想的接口</vt:lpstr>
      <vt:lpstr>幻灯片 8</vt:lpstr>
      <vt:lpstr>幻灯片 9</vt:lpstr>
    </vt:vector>
  </TitlesOfParts>
  <Manager>iSlide</Manager>
  <Company>iSlide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ouyangwentao</cp:lastModifiedBy>
  <cp:revision>167</cp:revision>
  <cp:lastPrinted>2017-10-26T16:00:00Z</cp:lastPrinted>
  <dcterms:created xsi:type="dcterms:W3CDTF">2017-10-26T16:00:00Z</dcterms:created>
  <dcterms:modified xsi:type="dcterms:W3CDTF">2019-06-13T08:34:46Z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t-shyu@microsoft.com</vt:lpwstr>
  </property>
  <property fmtid="{D5CDD505-2E9C-101B-9397-08002B2CF9AE}" pid="6" name="MSIP_Label_f42aa342-8706-4288-bd11-ebb85995028c_SetDate">
    <vt:lpwstr>2018-08-30T08:54:18.7879165Z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