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96" r:id="rId3"/>
    <p:sldId id="295" r:id="rId4"/>
    <p:sldId id="279" r:id="rId5"/>
    <p:sldId id="297" r:id="rId6"/>
    <p:sldId id="280" r:id="rId7"/>
    <p:sldId id="294" r:id="rId8"/>
    <p:sldId id="293" r:id="rId9"/>
    <p:sldId id="291" r:id="rId10"/>
    <p:sldId id="26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61E42"/>
    <a:srgbClr val="A80C26"/>
    <a:srgbClr val="2261A6"/>
    <a:srgbClr val="DF2736"/>
    <a:srgbClr val="E6E6E6"/>
    <a:srgbClr val="495ADB"/>
    <a:srgbClr val="544DD7"/>
    <a:srgbClr val="08071F"/>
    <a:srgbClr val="15889C"/>
    <a:srgbClr val="E1484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618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="" xmlns:a16="http://schemas.microsoft.com/office/drawing/2014/main" id="{6752DADE-F8A9-48AE-B0CB-681361D167C1}"/>
              </a:ext>
            </a:extLst>
          </p:cNvPr>
          <p:cNvSpPr/>
          <p:nvPr userDrawn="1"/>
        </p:nvSpPr>
        <p:spPr>
          <a:xfrm>
            <a:off x="0" y="2305050"/>
            <a:ext cx="12192000" cy="455295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t="-6938" b="-112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365231"/>
            <a:ext cx="5787426" cy="442973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130300"/>
            <a:ext cx="5787426" cy="1174750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9" y="3323381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9" y="3631933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828472" y="3133271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22699" y="4069216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139655" y="35195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139655" y="47389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139655" y="50546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="" xmlns:a16="http://schemas.microsoft.com/office/drawing/2014/main" id="{2ADC3407-11E9-442A-BD63-36C8BD427456}"/>
              </a:ext>
            </a:extLst>
          </p:cNvPr>
          <p:cNvSpPr/>
          <p:nvPr userDrawn="1"/>
        </p:nvSpPr>
        <p:spPr>
          <a:xfrm rot="5400000">
            <a:off x="-47170" y="47170"/>
            <a:ext cx="6858000" cy="6763659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l="-7744" t="28757" r="-7744" b="-248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example.org/v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Subtitle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02287" y="1237128"/>
            <a:ext cx="5787426" cy="946673"/>
          </a:xfrm>
        </p:spPr>
        <p:txBody>
          <a:bodyPr/>
          <a:lstStyle/>
          <a:p>
            <a:r>
              <a:rPr lang="zh-CN" altLang="en-US" sz="2800" smtClean="0"/>
              <a:t>接口规范分享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赵洋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2019.06.13</a:t>
            </a:r>
            <a:endParaRPr lang="en-US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="" xmlns:a16="http://schemas.microsoft.com/office/drawing/2014/main" id="{F2B89207-842B-4543-8439-B5BA11649F09}"/>
              </a:ext>
            </a:extLst>
          </p:cNvPr>
          <p:cNvCxnSpPr/>
          <p:nvPr/>
        </p:nvCxnSpPr>
        <p:spPr>
          <a:xfrm>
            <a:off x="3200400" y="2808204"/>
            <a:ext cx="579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EF4A9425-6528-4782-A738-982A41E38201}"/>
              </a:ext>
            </a:extLst>
          </p:cNvPr>
          <p:cNvGrpSpPr/>
          <p:nvPr/>
        </p:nvGrpSpPr>
        <p:grpSpPr>
          <a:xfrm>
            <a:off x="7139655" y="2089872"/>
            <a:ext cx="2097478" cy="911394"/>
            <a:chOff x="2855913" y="-477838"/>
            <a:chExt cx="5757862" cy="2501900"/>
          </a:xfrm>
          <a:solidFill>
            <a:schemeClr val="accent1"/>
          </a:solidFill>
        </p:grpSpPr>
        <p:sp>
          <p:nvSpPr>
            <p:cNvPr id="9" name="Freeform 5">
              <a:extLst>
                <a:ext uri="{FF2B5EF4-FFF2-40B4-BE49-F238E27FC236}">
                  <a16:creationId xmlns="" xmlns:a16="http://schemas.microsoft.com/office/drawing/2014/main" id="{5593E324-718B-4BDE-A814-D8F20D97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9031A3BF-F619-459C-B1DC-E40D3FBC3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="" xmlns:a16="http://schemas.microsoft.com/office/drawing/2014/main" id="{E2D73B5A-006A-4651-B8EB-7798C42F0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="" xmlns:a16="http://schemas.microsoft.com/office/drawing/2014/main" id="{6153A6D5-73C5-4B7E-8F91-86614E90A2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="" xmlns:a16="http://schemas.microsoft.com/office/drawing/2014/main" id="{338F51A4-22DB-4F02-BFC0-1578746012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Header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5514940" cy="1416365"/>
          </a:xfrm>
        </p:spPr>
        <p:txBody>
          <a:bodyPr>
            <a:noAutofit/>
          </a:bodyPr>
          <a:lstStyle/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把没有文档的</a:t>
            </a:r>
            <a:r>
              <a:rPr lang="en-US" altLang="zh-CN" sz="1000" dirty="0" smtClean="0"/>
              <a:t>API</a:t>
            </a:r>
            <a:r>
              <a:rPr lang="zh-CN" altLang="en-US" sz="1000" dirty="0" smtClean="0"/>
              <a:t>比作没有文档的第三方库，相信每个人都很讨厌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就像操纵一个黑盒一样，想得到</a:t>
            </a:r>
            <a:r>
              <a:rPr lang="en-US" altLang="zh-CN" sz="1000" dirty="0" smtClean="0"/>
              <a:t>A</a:t>
            </a:r>
            <a:r>
              <a:rPr lang="zh-CN" altLang="en-US" sz="1000" dirty="0" smtClean="0"/>
              <a:t>结果返回的是</a:t>
            </a:r>
            <a:r>
              <a:rPr lang="en-US" altLang="zh-CN" sz="1000" dirty="0" smtClean="0"/>
              <a:t>B</a:t>
            </a:r>
            <a:r>
              <a:rPr lang="zh-CN" altLang="en-US" sz="1000" dirty="0" smtClean="0"/>
              <a:t>，有的时候什么都没有返回，</a:t>
            </a:r>
            <a:endParaRPr lang="en-US" altLang="zh-CN" sz="1000" dirty="0" smtClean="0"/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甚至有的时候返回一堆异常，导致程序报错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文档老旧，并且不够全面，相对于没有文档更坑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维护接口文档的工具有很多，如 </a:t>
            </a:r>
            <a:r>
              <a:rPr lang="en-US" altLang="zh-CN" sz="1000" dirty="0" smtClean="0"/>
              <a:t>Swagger</a:t>
            </a:r>
            <a:r>
              <a:rPr lang="zh-CN" altLang="en-US" sz="1000" dirty="0" smtClean="0"/>
              <a:t>、</a:t>
            </a:r>
            <a:r>
              <a:rPr lang="en-US" altLang="zh-CN" sz="1000" dirty="0" smtClean="0"/>
              <a:t>RAP</a:t>
            </a:r>
            <a:r>
              <a:rPr lang="zh-CN" altLang="en-US" sz="1000" dirty="0" smtClean="0"/>
              <a:t>、</a:t>
            </a:r>
            <a:r>
              <a:rPr lang="en-US" altLang="zh-CN" sz="1000" dirty="0" err="1" smtClean="0"/>
              <a:t>eoLinker</a:t>
            </a:r>
            <a:endParaRPr lang="zh-CN" altLang="en-US" sz="1000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=""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>
            <a:extLst>
              <a:ext uri="{FF2B5EF4-FFF2-40B4-BE49-F238E27FC236}">
                <a16:creationId xmlns="" xmlns:a16="http://schemas.microsoft.com/office/drawing/2014/main" id="{C27B1C4E-B587-43B7-B6C5-A95C4B663D53}"/>
              </a:ext>
            </a:extLst>
          </p:cNvPr>
          <p:cNvSpPr/>
          <p:nvPr/>
        </p:nvSpPr>
        <p:spPr>
          <a:xfrm>
            <a:off x="735677" y="5012886"/>
            <a:ext cx="720966" cy="7209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18" name="文本框 10">
            <a:extLst>
              <a:ext uri="{FF2B5EF4-FFF2-40B4-BE49-F238E27FC236}">
                <a16:creationId xmlns="" xmlns:a16="http://schemas.microsoft.com/office/drawing/2014/main" id="{4260DF62-7F11-427A-840A-1DEB397607E4}"/>
              </a:ext>
            </a:extLst>
          </p:cNvPr>
          <p:cNvSpPr txBox="1"/>
          <p:nvPr/>
        </p:nvSpPr>
        <p:spPr bwMode="auto">
          <a:xfrm>
            <a:off x="1542368" y="4819605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/>
              <a:t>Text here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871C39CC-A0A7-4725-BE91-53C112F75B58}"/>
              </a:ext>
            </a:extLst>
          </p:cNvPr>
          <p:cNvSpPr/>
          <p:nvPr/>
        </p:nvSpPr>
        <p:spPr bwMode="auto">
          <a:xfrm>
            <a:off x="1542368" y="5261412"/>
            <a:ext cx="4328670" cy="66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text only" option.</a:t>
            </a:r>
          </a:p>
        </p:txBody>
      </p:sp>
      <p:sp>
        <p:nvSpPr>
          <p:cNvPr id="20" name="Rounded Rectangle 5">
            <a:extLst>
              <a:ext uri="{FF2B5EF4-FFF2-40B4-BE49-F238E27FC236}">
                <a16:creationId xmlns="" xmlns:a16="http://schemas.microsoft.com/office/drawing/2014/main" id="{41352CAB-FA48-4E99-BFBA-0713EBA395D3}"/>
              </a:ext>
            </a:extLst>
          </p:cNvPr>
          <p:cNvSpPr/>
          <p:nvPr/>
        </p:nvSpPr>
        <p:spPr>
          <a:xfrm>
            <a:off x="735677" y="3706138"/>
            <a:ext cx="720966" cy="7209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2" name="文本框 14">
            <a:extLst>
              <a:ext uri="{FF2B5EF4-FFF2-40B4-BE49-F238E27FC236}">
                <a16:creationId xmlns="" xmlns:a16="http://schemas.microsoft.com/office/drawing/2014/main" id="{F9BA9B28-8F3D-4810-BB18-53370E9D74D0}"/>
              </a:ext>
            </a:extLst>
          </p:cNvPr>
          <p:cNvSpPr txBox="1"/>
          <p:nvPr/>
        </p:nvSpPr>
        <p:spPr bwMode="auto">
          <a:xfrm>
            <a:off x="1542368" y="3512858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/>
              <a:t>Text here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0716DC75-B395-44F7-A71E-815D51CD3E1E}"/>
              </a:ext>
            </a:extLst>
          </p:cNvPr>
          <p:cNvSpPr/>
          <p:nvPr/>
        </p:nvSpPr>
        <p:spPr bwMode="auto">
          <a:xfrm>
            <a:off x="1542368" y="3954665"/>
            <a:ext cx="4328670" cy="66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text only" option.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351D6702-9883-4660-B835-6B7C47409B47}"/>
              </a:ext>
            </a:extLst>
          </p:cNvPr>
          <p:cNvCxnSpPr/>
          <p:nvPr/>
        </p:nvCxnSpPr>
        <p:spPr>
          <a:xfrm>
            <a:off x="1629238" y="3441464"/>
            <a:ext cx="42418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825EDB52-4FA5-4BB1-AAF3-AFB90AA890E1}"/>
              </a:ext>
            </a:extLst>
          </p:cNvPr>
          <p:cNvCxnSpPr/>
          <p:nvPr/>
        </p:nvCxnSpPr>
        <p:spPr>
          <a:xfrm>
            <a:off x="1629238" y="4749067"/>
            <a:ext cx="42418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1">
            <a:extLst>
              <a:ext uri="{FF2B5EF4-FFF2-40B4-BE49-F238E27FC236}">
                <a16:creationId xmlns="" xmlns:a16="http://schemas.microsoft.com/office/drawing/2014/main" id="{6EC39D82-80CC-46F0-B7F7-F4B6586139F4}"/>
              </a:ext>
            </a:extLst>
          </p:cNvPr>
          <p:cNvSpPr/>
          <p:nvPr/>
        </p:nvSpPr>
        <p:spPr>
          <a:xfrm>
            <a:off x="735677" y="979334"/>
            <a:ext cx="720966" cy="7209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8" name="文本框 20">
            <a:extLst>
              <a:ext uri="{FF2B5EF4-FFF2-40B4-BE49-F238E27FC236}">
                <a16:creationId xmlns="" xmlns:a16="http://schemas.microsoft.com/office/drawing/2014/main" id="{D9220A36-9C8E-40E3-8C97-9261BA5FB16D}"/>
              </a:ext>
            </a:extLst>
          </p:cNvPr>
          <p:cNvSpPr txBox="1"/>
          <p:nvPr/>
        </p:nvSpPr>
        <p:spPr bwMode="auto">
          <a:xfrm>
            <a:off x="1542368" y="786055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我们会经常遇到这些问题</a:t>
            </a:r>
            <a:endParaRPr lang="en-US" altLang="zh-CN" sz="2000" b="1" dirty="0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FFD4F739-EA15-47BF-BF6A-17BB1C67EB4E}"/>
              </a:ext>
            </a:extLst>
          </p:cNvPr>
          <p:cNvSpPr/>
          <p:nvPr/>
        </p:nvSpPr>
        <p:spPr bwMode="auto">
          <a:xfrm>
            <a:off x="1542368" y="1227861"/>
            <a:ext cx="4328670" cy="204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的字段更新了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的某个字段被删除了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的入参更新了，导致接口请求失败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返回的数据结构、数据类型改变了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返回了未预期的值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……</a:t>
            </a:r>
            <a:endParaRPr lang="en-US" altLang="zh-CN" sz="1100" dirty="0"/>
          </a:p>
        </p:txBody>
      </p:sp>
      <p:pic>
        <p:nvPicPr>
          <p:cNvPr id="1026" name="Picture 2" descr="C:\Users\ouyangwentao\Desktop\note\share\images\ms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4898" y="863692"/>
            <a:ext cx="5680038" cy="2667898"/>
          </a:xfrm>
          <a:prstGeom prst="rect">
            <a:avLst/>
          </a:prstGeom>
          <a:noFill/>
        </p:spPr>
      </p:pic>
      <p:pic>
        <p:nvPicPr>
          <p:cNvPr id="1027" name="Picture 3" descr="C:\Users\ouyangwentao\Desktop\note\share\images\后端数据返回处理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7040" y="3872754"/>
            <a:ext cx="6024960" cy="16869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Header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4546600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通用设计规则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=""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67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">
            <a:extLst>
              <a:ext uri="{FF2B5EF4-FFF2-40B4-BE49-F238E27FC236}">
                <a16:creationId xmlns="" xmlns:a16="http://schemas.microsoft.com/office/drawing/2014/main" id="{4260DF62-7F11-427A-840A-1DEB397607E4}"/>
              </a:ext>
            </a:extLst>
          </p:cNvPr>
          <p:cNvSpPr txBox="1"/>
          <p:nvPr/>
        </p:nvSpPr>
        <p:spPr bwMode="auto">
          <a:xfrm>
            <a:off x="6178942" y="3690017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/>
              <a:t>Text here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871C39CC-A0A7-4725-BE91-53C112F75B58}"/>
              </a:ext>
            </a:extLst>
          </p:cNvPr>
          <p:cNvSpPr/>
          <p:nvPr/>
        </p:nvSpPr>
        <p:spPr bwMode="auto">
          <a:xfrm>
            <a:off x="6178942" y="4131824"/>
            <a:ext cx="4328670" cy="66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text only" option.</a:t>
            </a:r>
          </a:p>
        </p:txBody>
      </p:sp>
      <p:sp>
        <p:nvSpPr>
          <p:cNvPr id="22" name="文本框 14">
            <a:extLst>
              <a:ext uri="{FF2B5EF4-FFF2-40B4-BE49-F238E27FC236}">
                <a16:creationId xmlns="" xmlns:a16="http://schemas.microsoft.com/office/drawing/2014/main" id="{F9BA9B28-8F3D-4810-BB18-53370E9D74D0}"/>
              </a:ext>
            </a:extLst>
          </p:cNvPr>
          <p:cNvSpPr txBox="1"/>
          <p:nvPr/>
        </p:nvSpPr>
        <p:spPr bwMode="auto">
          <a:xfrm>
            <a:off x="1144359" y="2792050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版本（</a:t>
            </a:r>
            <a:r>
              <a:rPr lang="en-US" altLang="zh-CN" sz="2000" b="1" dirty="0" smtClean="0"/>
              <a:t>Versioning</a:t>
            </a:r>
            <a:r>
              <a:rPr lang="zh-CN" altLang="en-US" sz="2000" b="1" dirty="0" smtClean="0"/>
              <a:t>）</a:t>
            </a:r>
            <a:endParaRPr lang="en-US" altLang="zh-CN" sz="2000" b="1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0716DC75-B395-44F7-A71E-815D51CD3E1E}"/>
              </a:ext>
            </a:extLst>
          </p:cNvPr>
          <p:cNvSpPr/>
          <p:nvPr/>
        </p:nvSpPr>
        <p:spPr bwMode="auto">
          <a:xfrm>
            <a:off x="1165877" y="3298404"/>
            <a:ext cx="4328670" cy="127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应该将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的版本号放入</a:t>
            </a:r>
            <a:r>
              <a:rPr lang="en-US" altLang="zh-CN" sz="1200" dirty="0" smtClean="0"/>
              <a:t>URL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hlinkClick r:id="rId2"/>
              </a:rPr>
              <a:t>https://api.example.org/v1/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另一种做法是，将版本号放在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头信息中，但不如放入</a:t>
            </a:r>
            <a:r>
              <a:rPr lang="en-US" altLang="zh-CN" sz="1200" dirty="0" smtClean="0"/>
              <a:t>URL</a:t>
            </a:r>
            <a:r>
              <a:rPr lang="zh-CN" altLang="en-US" sz="1200" dirty="0" smtClean="0"/>
              <a:t>方便和直观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351D6702-9883-4660-B835-6B7C47409B47}"/>
              </a:ext>
            </a:extLst>
          </p:cNvPr>
          <p:cNvCxnSpPr/>
          <p:nvPr/>
        </p:nvCxnSpPr>
        <p:spPr>
          <a:xfrm>
            <a:off x="1166686" y="2623843"/>
            <a:ext cx="42418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825EDB52-4FA5-4BB1-AAF3-AFB90AA890E1}"/>
              </a:ext>
            </a:extLst>
          </p:cNvPr>
          <p:cNvCxnSpPr/>
          <p:nvPr/>
        </p:nvCxnSpPr>
        <p:spPr>
          <a:xfrm>
            <a:off x="6147474" y="3619479"/>
            <a:ext cx="42418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0">
            <a:extLst>
              <a:ext uri="{FF2B5EF4-FFF2-40B4-BE49-F238E27FC236}">
                <a16:creationId xmlns="" xmlns:a16="http://schemas.microsoft.com/office/drawing/2014/main" id="{D9220A36-9C8E-40E3-8C97-9261BA5FB16D}"/>
              </a:ext>
            </a:extLst>
          </p:cNvPr>
          <p:cNvSpPr txBox="1"/>
          <p:nvPr/>
        </p:nvSpPr>
        <p:spPr bwMode="auto">
          <a:xfrm>
            <a:off x="1187393" y="796813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域名</a:t>
            </a:r>
            <a:endParaRPr lang="en-US" altLang="zh-CN" sz="2000" b="1" dirty="0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FFD4F739-EA15-47BF-BF6A-17BB1C67EB4E}"/>
              </a:ext>
            </a:extLst>
          </p:cNvPr>
          <p:cNvSpPr/>
          <p:nvPr/>
        </p:nvSpPr>
        <p:spPr bwMode="auto">
          <a:xfrm>
            <a:off x="1187393" y="1238619"/>
            <a:ext cx="4328670" cy="135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应该尽量将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部署在专用域名之下。 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https://api.example.org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也可以考虑放在主域名下  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https://example.org/api/</a:t>
            </a:r>
          </a:p>
        </p:txBody>
      </p:sp>
      <p:sp>
        <p:nvSpPr>
          <p:cNvPr id="38" name="文本框 31">
            <a:extLst>
              <a:ext uri="{FF2B5EF4-FFF2-40B4-BE49-F238E27FC236}">
                <a16:creationId xmlns="" xmlns:a16="http://schemas.microsoft.com/office/drawing/2014/main" id="{BD78F350-0B95-4A21-97E4-094E7ECB876A}"/>
              </a:ext>
            </a:extLst>
          </p:cNvPr>
          <p:cNvSpPr txBox="1"/>
          <p:nvPr/>
        </p:nvSpPr>
        <p:spPr bwMode="auto">
          <a:xfrm>
            <a:off x="7343051" y="786055"/>
            <a:ext cx="241708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9BD394D6-00F0-4498-97F6-D3F613E1B30F}"/>
              </a:ext>
            </a:extLst>
          </p:cNvPr>
          <p:cNvSpPr/>
          <p:nvPr/>
        </p:nvSpPr>
        <p:spPr bwMode="auto">
          <a:xfrm>
            <a:off x="7343051" y="1227862"/>
            <a:ext cx="2417085" cy="66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Supporting text here.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59" name="文本框 20">
            <a:extLst>
              <a:ext uri="{FF2B5EF4-FFF2-40B4-BE49-F238E27FC236}">
                <a16:creationId xmlns="" xmlns:a16="http://schemas.microsoft.com/office/drawing/2014/main" id="{D9220A36-9C8E-40E3-8C97-9261BA5FB16D}"/>
              </a:ext>
            </a:extLst>
          </p:cNvPr>
          <p:cNvSpPr txBox="1"/>
          <p:nvPr/>
        </p:nvSpPr>
        <p:spPr bwMode="auto">
          <a:xfrm>
            <a:off x="6632555" y="798606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状态码（</a:t>
            </a:r>
            <a:r>
              <a:rPr lang="en-US" altLang="zh-CN" sz="2000" b="1" dirty="0" smtClean="0"/>
              <a:t>Status Codes</a:t>
            </a:r>
            <a:r>
              <a:rPr lang="zh-CN" altLang="en-US" sz="2000" b="1" dirty="0" smtClean="0"/>
              <a:t>）</a:t>
            </a:r>
            <a:endParaRPr lang="en-US" altLang="zh-CN" sz="2000" b="1" dirty="0"/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FFD4F739-EA15-47BF-BF6A-17BB1C67EB4E}"/>
              </a:ext>
            </a:extLst>
          </p:cNvPr>
          <p:cNvSpPr/>
          <p:nvPr/>
        </p:nvSpPr>
        <p:spPr bwMode="auto">
          <a:xfrm>
            <a:off x="5927464" y="1240413"/>
            <a:ext cx="6067312" cy="1900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200 OK</a:t>
            </a:r>
            <a:r>
              <a:rPr lang="zh-CN" altLang="en-US" sz="1200" dirty="0" smtClean="0"/>
              <a:t>：服务器成功返回用户请求的数据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400 INVALID REQUEST</a:t>
            </a:r>
            <a:r>
              <a:rPr lang="zh-CN" altLang="en-US" sz="1200" dirty="0" smtClean="0"/>
              <a:t>：用户发出的请求有错误，服务器没有进行新建或修改数据的操作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401 Unauthorized</a:t>
            </a:r>
            <a:r>
              <a:rPr lang="zh-CN" altLang="en-US" sz="1200" dirty="0" smtClean="0"/>
              <a:t>：表示用户没有权限（令牌、用户名、密码错误）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403 Forbidden</a:t>
            </a:r>
            <a:r>
              <a:rPr lang="zh-CN" altLang="en-US" sz="1200" dirty="0" smtClean="0"/>
              <a:t>：表示用户得到授权（与</a:t>
            </a:r>
            <a:r>
              <a:rPr lang="en-US" altLang="zh-CN" sz="1200" dirty="0" smtClean="0"/>
              <a:t>401</a:t>
            </a:r>
            <a:r>
              <a:rPr lang="zh-CN" altLang="en-US" sz="1200" dirty="0" smtClean="0"/>
              <a:t>错误相对），但是访问是被禁止的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404 NOT FOUND</a:t>
            </a:r>
            <a:r>
              <a:rPr lang="zh-CN" altLang="en-US" sz="1200" dirty="0" smtClean="0"/>
              <a:t>：用户发出的请求针对的是不存在的记录，服务器没有进行操作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500 INTERNAL SERVER ERROR</a:t>
            </a:r>
            <a:r>
              <a:rPr lang="zh-CN" altLang="en-US" sz="1200" dirty="0" smtClean="0"/>
              <a:t>：服务器发生错误，用户将无法判断发出的请求是否成功</a:t>
            </a:r>
            <a:endParaRPr lang="en-US" altLang="zh-CN" sz="1200" dirty="0"/>
          </a:p>
        </p:txBody>
      </p:sp>
    </p:spTree>
    <p:extLst>
      <p:ext uri="{BB962C8B-B14F-4D97-AF65-F5344CB8AC3E}">
        <p14:creationId xmlns=""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Header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4546600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=""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04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5F10BD37-85C2-492F-90DB-6BE92DFA8ED7}"/>
              </a:ext>
            </a:extLst>
          </p:cNvPr>
          <p:cNvGrpSpPr/>
          <p:nvPr/>
        </p:nvGrpSpPr>
        <p:grpSpPr>
          <a:xfrm>
            <a:off x="673288" y="1388845"/>
            <a:ext cx="3680600" cy="1308761"/>
            <a:chOff x="660400" y="1560626"/>
            <a:chExt cx="3680600" cy="1308761"/>
          </a:xfrm>
        </p:grpSpPr>
        <p:grpSp>
          <p:nvGrpSpPr>
            <p:cNvPr id="75" name="组合 74">
              <a:extLst>
                <a:ext uri="{FF2B5EF4-FFF2-40B4-BE49-F238E27FC236}">
                  <a16:creationId xmlns="" xmlns:a16="http://schemas.microsoft.com/office/drawing/2014/main" id="{D01CAFDC-1576-428E-8975-9221446800A4}"/>
                </a:ext>
              </a:extLst>
            </p:cNvPr>
            <p:cNvGrpSpPr/>
            <p:nvPr/>
          </p:nvGrpSpPr>
          <p:grpSpPr>
            <a:xfrm>
              <a:off x="660400" y="1560626"/>
              <a:ext cx="3421582" cy="1308761"/>
              <a:chOff x="8211000" y="1130300"/>
              <a:chExt cx="3307900" cy="1308761"/>
            </a:xfrm>
          </p:grpSpPr>
          <p:sp>
            <p:nvSpPr>
              <p:cNvPr id="77" name="íṩḻídè">
                <a:extLst>
                  <a:ext uri="{FF2B5EF4-FFF2-40B4-BE49-F238E27FC236}">
                    <a16:creationId xmlns="" xmlns:a16="http://schemas.microsoft.com/office/drawing/2014/main" id="{83BA4F46-B1A6-42CC-866F-6C1355C5EB6A}"/>
                  </a:ext>
                </a:extLst>
              </p:cNvPr>
              <p:cNvSpPr txBox="1"/>
              <p:nvPr/>
            </p:nvSpPr>
            <p:spPr bwMode="auto">
              <a:xfrm>
                <a:off x="8211000" y="1130300"/>
                <a:ext cx="3307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1" dirty="0" smtClean="0"/>
                  <a:t>返回的数据结构</a:t>
                </a:r>
                <a:endParaRPr lang="en-US" altLang="zh-CN" sz="2000" b="1" dirty="0"/>
              </a:p>
            </p:txBody>
          </p:sp>
          <p:sp>
            <p:nvSpPr>
              <p:cNvPr id="78" name="i$ľîḓê">
                <a:extLst>
                  <a:ext uri="{FF2B5EF4-FFF2-40B4-BE49-F238E27FC236}">
                    <a16:creationId xmlns="" xmlns:a16="http://schemas.microsoft.com/office/drawing/2014/main" id="{33798A41-F2F6-4784-9B4C-D57FF1D30981}"/>
                  </a:ext>
                </a:extLst>
              </p:cNvPr>
              <p:cNvSpPr/>
              <p:nvPr/>
            </p:nvSpPr>
            <p:spPr bwMode="auto">
              <a:xfrm>
                <a:off x="8211000" y="1572106"/>
                <a:ext cx="3307900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有序列表前端需要数组，不能是一个对象</a:t>
                </a:r>
                <a:endParaRPr lang="en-US" altLang="zh-CN" sz="11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如果没有值，要返回默认值</a:t>
                </a:r>
                <a:endParaRPr lang="en-US" altLang="zh-CN" sz="1100" dirty="0"/>
              </a:p>
            </p:txBody>
          </p:sp>
        </p:grpSp>
        <p:cxnSp>
          <p:nvCxnSpPr>
            <p:cNvPr id="76" name="直接连接符 75">
              <a:extLst>
                <a:ext uri="{FF2B5EF4-FFF2-40B4-BE49-F238E27FC236}">
                  <a16:creationId xmlns="" xmlns:a16="http://schemas.microsoft.com/office/drawing/2014/main" id="{500AC691-762A-489E-AC61-47A688636A4C}"/>
                </a:ext>
              </a:extLst>
            </p:cNvPr>
            <p:cNvCxnSpPr/>
            <p:nvPr/>
          </p:nvCxnSpPr>
          <p:spPr>
            <a:xfrm>
              <a:off x="6604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1A7FC89C-8776-4B29-8FAE-DD3C7A0E1793}"/>
              </a:ext>
            </a:extLst>
          </p:cNvPr>
          <p:cNvGrpSpPr/>
          <p:nvPr/>
        </p:nvGrpSpPr>
        <p:grpSpPr>
          <a:xfrm>
            <a:off x="673288" y="4293857"/>
            <a:ext cx="3680600" cy="1308761"/>
            <a:chOff x="660400" y="1560626"/>
            <a:chExt cx="3680600" cy="1308761"/>
          </a:xfrm>
        </p:grpSpPr>
        <p:grpSp>
          <p:nvGrpSpPr>
            <p:cNvPr id="70" name="组合 69">
              <a:extLst>
                <a:ext uri="{FF2B5EF4-FFF2-40B4-BE49-F238E27FC236}">
                  <a16:creationId xmlns="" xmlns:a16="http://schemas.microsoft.com/office/drawing/2014/main" id="{E18337D5-5A47-4E29-BB4F-B81B98F532CB}"/>
                </a:ext>
              </a:extLst>
            </p:cNvPr>
            <p:cNvGrpSpPr/>
            <p:nvPr/>
          </p:nvGrpSpPr>
          <p:grpSpPr>
            <a:xfrm>
              <a:off x="660400" y="1560626"/>
              <a:ext cx="3421582" cy="1308761"/>
              <a:chOff x="8211000" y="1130300"/>
              <a:chExt cx="3307900" cy="1308761"/>
            </a:xfrm>
          </p:grpSpPr>
          <p:sp>
            <p:nvSpPr>
              <p:cNvPr id="72" name="íṩḻídè">
                <a:extLst>
                  <a:ext uri="{FF2B5EF4-FFF2-40B4-BE49-F238E27FC236}">
                    <a16:creationId xmlns="" xmlns:a16="http://schemas.microsoft.com/office/drawing/2014/main" id="{5A81899F-8D32-429F-8004-B6F7F2404EE0}"/>
                  </a:ext>
                </a:extLst>
              </p:cNvPr>
              <p:cNvSpPr txBox="1"/>
              <p:nvPr/>
            </p:nvSpPr>
            <p:spPr bwMode="auto">
              <a:xfrm>
                <a:off x="8211000" y="1130300"/>
                <a:ext cx="3307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返回的数据类型</a:t>
                </a:r>
                <a:endParaRPr lang="en-US" altLang="zh-CN" sz="2000" b="1" dirty="0"/>
              </a:p>
            </p:txBody>
          </p:sp>
          <p:sp>
            <p:nvSpPr>
              <p:cNvPr id="73" name="i$ľîḓê">
                <a:extLst>
                  <a:ext uri="{FF2B5EF4-FFF2-40B4-BE49-F238E27FC236}">
                    <a16:creationId xmlns="" xmlns:a16="http://schemas.microsoft.com/office/drawing/2014/main" id="{8B1783A3-64B5-47C6-8724-1C1D2BD4847C}"/>
                  </a:ext>
                </a:extLst>
              </p:cNvPr>
              <p:cNvSpPr/>
              <p:nvPr/>
            </p:nvSpPr>
            <p:spPr bwMode="auto">
              <a:xfrm>
                <a:off x="8211000" y="1572106"/>
                <a:ext cx="3307900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返回</a:t>
                </a:r>
                <a:r>
                  <a:rPr lang="en-US" altLang="zh-CN" sz="1100" dirty="0" smtClean="0"/>
                  <a:t>number</a:t>
                </a:r>
                <a:r>
                  <a:rPr lang="zh-CN" altLang="en-US" sz="1100" dirty="0" smtClean="0"/>
                  <a:t>类型的数字，如果整数部分加小数部分超过</a:t>
                </a:r>
                <a:r>
                  <a:rPr lang="en-US" altLang="zh-CN" sz="1100" dirty="0" smtClean="0"/>
                  <a:t>15</a:t>
                </a:r>
                <a:r>
                  <a:rPr lang="zh-CN" altLang="en-US" sz="1100" dirty="0" smtClean="0"/>
                  <a:t>位</a:t>
                </a:r>
                <a:r>
                  <a:rPr lang="en-US" altLang="zh-CN" sz="1100" dirty="0" smtClean="0"/>
                  <a:t>(int64)</a:t>
                </a:r>
                <a:r>
                  <a:rPr lang="zh-CN" altLang="en-US" sz="1100" dirty="0" smtClean="0"/>
                  <a:t>要改成字符串</a:t>
                </a:r>
                <a:endParaRPr lang="en-US" altLang="zh-CN" sz="1100" dirty="0"/>
              </a:p>
            </p:txBody>
          </p:sp>
        </p:grpSp>
        <p:cxnSp>
          <p:nvCxnSpPr>
            <p:cNvPr id="71" name="直接连接符 70">
              <a:extLst>
                <a:ext uri="{FF2B5EF4-FFF2-40B4-BE49-F238E27FC236}">
                  <a16:creationId xmlns="" xmlns:a16="http://schemas.microsoft.com/office/drawing/2014/main" id="{B7E9E4A7-A793-468F-AAF0-FB7549818B5C}"/>
                </a:ext>
              </a:extLst>
            </p:cNvPr>
            <p:cNvCxnSpPr/>
            <p:nvPr/>
          </p:nvCxnSpPr>
          <p:spPr>
            <a:xfrm>
              <a:off x="6604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="" xmlns:a16="http://schemas.microsoft.com/office/drawing/2014/main" id="{3A5C5340-5A0B-4068-B916-17F0DC45D988}"/>
              </a:ext>
            </a:extLst>
          </p:cNvPr>
          <p:cNvGrpSpPr/>
          <p:nvPr/>
        </p:nvGrpSpPr>
        <p:grpSpPr>
          <a:xfrm>
            <a:off x="8097130" y="1388845"/>
            <a:ext cx="3421582" cy="1308761"/>
            <a:chOff x="8211000" y="1130300"/>
            <a:chExt cx="3307900" cy="1308761"/>
          </a:xfrm>
        </p:grpSpPr>
        <p:sp>
          <p:nvSpPr>
            <p:cNvPr id="67" name="íṩḻídè">
              <a:extLst>
                <a:ext uri="{FF2B5EF4-FFF2-40B4-BE49-F238E27FC236}">
                  <a16:creationId xmlns="" xmlns:a16="http://schemas.microsoft.com/office/drawing/2014/main" id="{6BD19095-890A-4DB9-B63B-86BE7E385863}"/>
                </a:ext>
              </a:extLst>
            </p:cNvPr>
            <p:cNvSpPr txBox="1"/>
            <p:nvPr/>
          </p:nvSpPr>
          <p:spPr bwMode="auto">
            <a:xfrm>
              <a:off x="8211000" y="1130300"/>
              <a:ext cx="33079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zh-CN" altLang="en-US" sz="2000" b="1" dirty="0" smtClean="0"/>
                <a:t>返回的数据类型</a:t>
              </a:r>
              <a:endParaRPr lang="en-US" altLang="zh-CN" sz="2000" b="1" dirty="0"/>
            </a:p>
          </p:txBody>
        </p:sp>
        <p:sp>
          <p:nvSpPr>
            <p:cNvPr id="68" name="i$ľîḓê">
              <a:extLst>
                <a:ext uri="{FF2B5EF4-FFF2-40B4-BE49-F238E27FC236}">
                  <a16:creationId xmlns="" xmlns:a16="http://schemas.microsoft.com/office/drawing/2014/main" id="{E741BA0A-DF66-475E-B418-53B9D3AAAD5D}"/>
                </a:ext>
              </a:extLst>
            </p:cNvPr>
            <p:cNvSpPr/>
            <p:nvPr/>
          </p:nvSpPr>
          <p:spPr bwMode="auto">
            <a:xfrm>
              <a:off x="8211000" y="1572106"/>
              <a:ext cx="3307900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 smtClean="0"/>
                <a:t>test</a:t>
              </a:r>
              <a:endParaRPr lang="en-US" altLang="zh-CN" sz="1100" dirty="0"/>
            </a:p>
          </p:txBody>
        </p:sp>
      </p:grpSp>
      <p:cxnSp>
        <p:nvCxnSpPr>
          <p:cNvPr id="62" name="直接连接符 61">
            <a:extLst>
              <a:ext uri="{FF2B5EF4-FFF2-40B4-BE49-F238E27FC236}">
                <a16:creationId xmlns="" xmlns:a16="http://schemas.microsoft.com/office/drawing/2014/main" id="{3F6BB461-268E-40CE-93B1-8B3FCAE2534B}"/>
              </a:ext>
            </a:extLst>
          </p:cNvPr>
          <p:cNvCxnSpPr/>
          <p:nvPr/>
        </p:nvCxnSpPr>
        <p:spPr>
          <a:xfrm>
            <a:off x="7851188" y="1830650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="" xmlns:a16="http://schemas.microsoft.com/office/drawing/2014/main" id="{51E185DE-1ECA-4FD3-9EA7-E05BABF1151B}"/>
              </a:ext>
            </a:extLst>
          </p:cNvPr>
          <p:cNvGrpSpPr/>
          <p:nvPr/>
        </p:nvGrpSpPr>
        <p:grpSpPr>
          <a:xfrm>
            <a:off x="8097130" y="4293857"/>
            <a:ext cx="3421582" cy="1308761"/>
            <a:chOff x="8211000" y="1130300"/>
            <a:chExt cx="3307900" cy="1308761"/>
          </a:xfrm>
        </p:grpSpPr>
        <p:sp>
          <p:nvSpPr>
            <p:cNvPr id="65" name="íṩḻídè">
              <a:extLst>
                <a:ext uri="{FF2B5EF4-FFF2-40B4-BE49-F238E27FC236}">
                  <a16:creationId xmlns="" xmlns:a16="http://schemas.microsoft.com/office/drawing/2014/main" id="{11C18C3B-4A4C-49F5-8C1E-D1E8133DD7E3}"/>
                </a:ext>
              </a:extLst>
            </p:cNvPr>
            <p:cNvSpPr txBox="1"/>
            <p:nvPr/>
          </p:nvSpPr>
          <p:spPr bwMode="auto">
            <a:xfrm>
              <a:off x="8211000" y="1130300"/>
              <a:ext cx="33079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66" name="i$ľîḓê">
              <a:extLst>
                <a:ext uri="{FF2B5EF4-FFF2-40B4-BE49-F238E27FC236}">
                  <a16:creationId xmlns="" xmlns:a16="http://schemas.microsoft.com/office/drawing/2014/main" id="{B39B2E4D-7568-46E2-ACF8-686E537D2EE2}"/>
                </a:ext>
              </a:extLst>
            </p:cNvPr>
            <p:cNvSpPr/>
            <p:nvPr/>
          </p:nvSpPr>
          <p:spPr bwMode="auto">
            <a:xfrm>
              <a:off x="8211000" y="1572106"/>
              <a:ext cx="3307900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="" xmlns:a16="http://schemas.microsoft.com/office/drawing/2014/main" id="{79C2C1B4-8105-4257-BAA9-460644B315ED}"/>
              </a:ext>
            </a:extLst>
          </p:cNvPr>
          <p:cNvCxnSpPr/>
          <p:nvPr/>
        </p:nvCxnSpPr>
        <p:spPr>
          <a:xfrm>
            <a:off x="7851188" y="4735662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360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2050" name="Picture 2" descr="C:\Users\ouyangwentao\Desktop\note\share\images\ms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142" y="2388197"/>
            <a:ext cx="5656048" cy="2379867"/>
          </a:xfrm>
          <a:prstGeom prst="rect">
            <a:avLst/>
          </a:prstGeom>
          <a:noFill/>
        </p:spPr>
      </p:pic>
      <p:pic>
        <p:nvPicPr>
          <p:cNvPr id="2051" name="Picture 3" descr="C:\Users\ouyangwentao\Desktop\note\share\images\后端数据返回处理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5432" y="2398946"/>
            <a:ext cx="5948657" cy="1665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906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ľïdé">
            <a:extLst>
              <a:ext uri="{FF2B5EF4-FFF2-40B4-BE49-F238E27FC236}">
                <a16:creationId xmlns:a16="http://schemas.microsoft.com/office/drawing/2014/main" xmlns="" id="{B8A9ADE8-F455-479C-8484-E26EE5BA5B71}"/>
              </a:ext>
            </a:extLst>
          </p:cNvPr>
          <p:cNvGrpSpPr/>
          <p:nvPr/>
        </p:nvGrpSpPr>
        <p:grpSpPr>
          <a:xfrm>
            <a:off x="546325" y="1323191"/>
            <a:ext cx="4918558" cy="2643226"/>
            <a:chOff x="4031804" y="3071927"/>
            <a:chExt cx="3088021" cy="2067073"/>
          </a:xfrm>
        </p:grpSpPr>
        <p:sp>
          <p:nvSpPr>
            <p:cNvPr id="8" name="iṡḷîḑê">
              <a:extLst>
                <a:ext uri="{FF2B5EF4-FFF2-40B4-BE49-F238E27FC236}">
                  <a16:creationId xmlns:a16="http://schemas.microsoft.com/office/drawing/2014/main" xmlns="" id="{6436B791-C84A-4FC0-BD8A-A8CE8B896CDF}"/>
                </a:ext>
              </a:extLst>
            </p:cNvPr>
            <p:cNvSpPr/>
            <p:nvPr/>
          </p:nvSpPr>
          <p:spPr>
            <a:xfrm>
              <a:off x="4031806" y="3244540"/>
              <a:ext cx="3088019" cy="1894460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3">
                    <a:alpha val="23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Supporting text here.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You can use the icon library in </a:t>
              </a:r>
              <a:r>
                <a:rPr lang="en-US" altLang="zh-CN" sz="1200" dirty="0" err="1">
                  <a:solidFill>
                    <a:schemeClr val="dk1">
                      <a:lumMod val="100000"/>
                    </a:schemeClr>
                  </a:solidFill>
                </a:rPr>
                <a:t>iSlide</a:t>
              </a: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9" name="ïsļíďê">
              <a:extLst>
                <a:ext uri="{FF2B5EF4-FFF2-40B4-BE49-F238E27FC236}">
                  <a16:creationId xmlns:a16="http://schemas.microsoft.com/office/drawing/2014/main" xmlns="" id="{6DE4E8D5-9B13-4E8D-9A87-EFEA3BF7B37F}"/>
                </a:ext>
              </a:extLst>
            </p:cNvPr>
            <p:cNvSpPr/>
            <p:nvPr/>
          </p:nvSpPr>
          <p:spPr>
            <a:xfrm>
              <a:off x="4031804" y="3071927"/>
              <a:ext cx="3088021" cy="38527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</a:rPr>
                <a:t>API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接口测试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íṩḻiḓè">
            <a:extLst>
              <a:ext uri="{FF2B5EF4-FFF2-40B4-BE49-F238E27FC236}">
                <a16:creationId xmlns:a16="http://schemas.microsoft.com/office/drawing/2014/main" xmlns="" id="{6F58A99B-32AE-4498-86B2-3074B0CBB14A}"/>
              </a:ext>
            </a:extLst>
          </p:cNvPr>
          <p:cNvGrpSpPr/>
          <p:nvPr/>
        </p:nvGrpSpPr>
        <p:grpSpPr>
          <a:xfrm>
            <a:off x="6023203" y="1333946"/>
            <a:ext cx="4906569" cy="2610953"/>
            <a:chOff x="676650" y="3071927"/>
            <a:chExt cx="3088021" cy="2067073"/>
          </a:xfrm>
        </p:grpSpPr>
        <p:sp>
          <p:nvSpPr>
            <p:cNvPr id="14" name="iSḻîḋè">
              <a:extLst>
                <a:ext uri="{FF2B5EF4-FFF2-40B4-BE49-F238E27FC236}">
                  <a16:creationId xmlns:a16="http://schemas.microsoft.com/office/drawing/2014/main" xmlns="" id="{E81B2E60-DF17-4B58-AA39-72402FB1386F}"/>
                </a:ext>
              </a:extLst>
            </p:cNvPr>
            <p:cNvSpPr/>
            <p:nvPr/>
          </p:nvSpPr>
          <p:spPr>
            <a:xfrm>
              <a:off x="676652" y="3244540"/>
              <a:ext cx="3088019" cy="1894460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Supporting text here.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You can use the icon library in </a:t>
              </a:r>
              <a:r>
                <a:rPr lang="en-US" altLang="zh-CN" sz="1200" dirty="0" err="1">
                  <a:solidFill>
                    <a:schemeClr val="dk1">
                      <a:lumMod val="100000"/>
                    </a:schemeClr>
                  </a:solidFill>
                </a:rPr>
                <a:t>iSlide</a:t>
              </a: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5" name="íṧ1ïḋê">
              <a:extLst>
                <a:ext uri="{FF2B5EF4-FFF2-40B4-BE49-F238E27FC236}">
                  <a16:creationId xmlns:a16="http://schemas.microsoft.com/office/drawing/2014/main" xmlns="" id="{6A8A1DE2-0519-4C24-BFFD-99EDE330F952}"/>
                </a:ext>
              </a:extLst>
            </p:cNvPr>
            <p:cNvSpPr/>
            <p:nvPr/>
          </p:nvSpPr>
          <p:spPr>
            <a:xfrm>
              <a:off x="676650" y="3071927"/>
              <a:ext cx="3088021" cy="3852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</a:rPr>
                <a:t>BFF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backend for frontend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）架构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40fa917-312c-4302-8b43-b62bb8434e90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61E42"/>
      </a:accent1>
      <a:accent2>
        <a:srgbClr val="0181B5"/>
      </a:accent2>
      <a:accent3>
        <a:srgbClr val="8C1670"/>
      </a:accent3>
      <a:accent4>
        <a:srgbClr val="008A9F"/>
      </a:accent4>
      <a:accent5>
        <a:srgbClr val="14438A"/>
      </a:accent5>
      <a:accent6>
        <a:srgbClr val="116584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200</TotalTime>
  <Words>529</Words>
  <Application>Microsoft Office PowerPoint</Application>
  <PresentationFormat>自定义</PresentationFormat>
  <Paragraphs>72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主题5</vt:lpstr>
      <vt:lpstr>接口规范分享</vt:lpstr>
      <vt:lpstr>Section Header</vt:lpstr>
      <vt:lpstr>幻灯片 3</vt:lpstr>
      <vt:lpstr>Section Header</vt:lpstr>
      <vt:lpstr>幻灯片 5</vt:lpstr>
      <vt:lpstr>Section Header</vt:lpstr>
      <vt:lpstr>前端理想的接口</vt:lpstr>
      <vt:lpstr>Click to edit Master title style</vt:lpstr>
      <vt:lpstr>幻灯片 9</vt:lpstr>
      <vt:lpstr>幻灯片 10</vt:lpstr>
    </vt:vector>
  </TitlesOfParts>
  <Manager>iSlide</Manager>
  <Company>iSlide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ouyangwentao</cp:lastModifiedBy>
  <cp:revision>124</cp:revision>
  <cp:lastPrinted>2017-10-26T16:00:00Z</cp:lastPrinted>
  <dcterms:created xsi:type="dcterms:W3CDTF">2017-10-26T16:00:00Z</dcterms:created>
  <dcterms:modified xsi:type="dcterms:W3CDTF">2019-06-13T06:14:56Z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2018-08-30T08:54:18.7879165Z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