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96" r:id="rId3"/>
    <p:sldId id="295" r:id="rId4"/>
    <p:sldId id="279" r:id="rId5"/>
    <p:sldId id="297" r:id="rId6"/>
    <p:sldId id="298" r:id="rId7"/>
    <p:sldId id="280" r:id="rId8"/>
    <p:sldId id="294" r:id="rId9"/>
    <p:sldId id="299" r:id="rId10"/>
    <p:sldId id="261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61E42"/>
    <a:srgbClr val="A80C26"/>
    <a:srgbClr val="2261A6"/>
    <a:srgbClr val="DF2736"/>
    <a:srgbClr val="E6E6E6"/>
    <a:srgbClr val="495ADB"/>
    <a:srgbClr val="544DD7"/>
    <a:srgbClr val="08071F"/>
    <a:srgbClr val="15889C"/>
    <a:srgbClr val="E1484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-618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pPr/>
              <a:t>2019/6/20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xmlns="" id="{6752DADE-F8A9-48AE-B0CB-681361D167C1}"/>
              </a:ext>
            </a:extLst>
          </p:cNvPr>
          <p:cNvSpPr/>
          <p:nvPr userDrawn="1"/>
        </p:nvSpPr>
        <p:spPr>
          <a:xfrm>
            <a:off x="0" y="2305050"/>
            <a:ext cx="12192000" cy="4552950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t="-6938" b="-1127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202287" y="2365231"/>
            <a:ext cx="5787426" cy="442973"/>
          </a:xfrm>
        </p:spPr>
        <p:txBody>
          <a:bodyPr anchor="ctr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202287" y="1130300"/>
            <a:ext cx="5787426" cy="1174750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39109" y="3323381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39109" y="3631933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828472" y="3133271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822699" y="4069216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7139655" y="3519599"/>
            <a:ext cx="3985202" cy="865136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7139655" y="473899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7139655" y="505462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xmlns="" id="{2ADC3407-11E9-442A-BD63-36C8BD427456}"/>
              </a:ext>
            </a:extLst>
          </p:cNvPr>
          <p:cNvSpPr/>
          <p:nvPr userDrawn="1"/>
        </p:nvSpPr>
        <p:spPr>
          <a:xfrm rot="5400000">
            <a:off x="-47170" y="47170"/>
            <a:ext cx="6858000" cy="6763659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l="-7744" t="28757" r="-7744" b="-2484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example.org/v1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202287" y="1237128"/>
            <a:ext cx="5787426" cy="946673"/>
          </a:xfrm>
        </p:spPr>
        <p:txBody>
          <a:bodyPr/>
          <a:lstStyle/>
          <a:p>
            <a:r>
              <a:rPr lang="zh-CN" altLang="en-US" sz="2800" smtClean="0"/>
              <a:t>接口规范分享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赵洋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2019.06.13</a:t>
            </a:r>
            <a:endParaRPr lang="en-US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xmlns="" id="{F2B89207-842B-4543-8439-B5BA11649F09}"/>
              </a:ext>
            </a:extLst>
          </p:cNvPr>
          <p:cNvCxnSpPr/>
          <p:nvPr/>
        </p:nvCxnSpPr>
        <p:spPr>
          <a:xfrm>
            <a:off x="3200400" y="2808204"/>
            <a:ext cx="579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EF4A9425-6528-4782-A738-982A41E38201}"/>
              </a:ext>
            </a:extLst>
          </p:cNvPr>
          <p:cNvGrpSpPr/>
          <p:nvPr/>
        </p:nvGrpSpPr>
        <p:grpSpPr>
          <a:xfrm>
            <a:off x="7139655" y="2089872"/>
            <a:ext cx="2097478" cy="911394"/>
            <a:chOff x="2855913" y="-477838"/>
            <a:chExt cx="5757862" cy="2501900"/>
          </a:xfrm>
          <a:solidFill>
            <a:schemeClr val="accent1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xmlns="" id="{5593E324-718B-4BDE-A814-D8F20D970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9031A3BF-F619-459C-B1DC-E40D3FBC3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xmlns="" id="{E2D73B5A-006A-4651-B8EB-7798C42F0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xmlns="" id="{6153A6D5-73C5-4B7E-8F91-86614E90A2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xmlns="" id="{338F51A4-22DB-4F02-BFC0-1578746012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接口规范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699" y="3650487"/>
            <a:ext cx="5514940" cy="1416365"/>
          </a:xfrm>
        </p:spPr>
        <p:txBody>
          <a:bodyPr>
            <a:noAutofit/>
          </a:bodyPr>
          <a:lstStyle/>
          <a:p>
            <a:pPr lvl="0" algn="l">
              <a:lnSpc>
                <a:spcPct val="100000"/>
              </a:lnSpc>
            </a:pPr>
            <a:r>
              <a:rPr lang="zh-CN" altLang="en-US" sz="1000" dirty="0" smtClean="0"/>
              <a:t>把没有文档的</a:t>
            </a:r>
            <a:r>
              <a:rPr lang="en-US" altLang="zh-CN" sz="1000" dirty="0" smtClean="0"/>
              <a:t>API</a:t>
            </a:r>
            <a:r>
              <a:rPr lang="zh-CN" altLang="en-US" sz="1000" dirty="0" smtClean="0"/>
              <a:t>比作没有文档的第三方库，相信每个人都很讨厌</a:t>
            </a:r>
          </a:p>
          <a:p>
            <a:pPr lvl="0" algn="l">
              <a:lnSpc>
                <a:spcPct val="100000"/>
              </a:lnSpc>
            </a:pPr>
            <a:r>
              <a:rPr lang="zh-CN" altLang="en-US" sz="1000" dirty="0" smtClean="0"/>
              <a:t>就像操纵一个黑盒一样，想得到</a:t>
            </a:r>
            <a:r>
              <a:rPr lang="en-US" altLang="zh-CN" sz="1000" dirty="0" smtClean="0"/>
              <a:t>A</a:t>
            </a:r>
            <a:r>
              <a:rPr lang="zh-CN" altLang="en-US" sz="1000" dirty="0" smtClean="0"/>
              <a:t>结果返回的是</a:t>
            </a:r>
            <a:r>
              <a:rPr lang="en-US" altLang="zh-CN" sz="1000" dirty="0" smtClean="0"/>
              <a:t>B</a:t>
            </a:r>
            <a:r>
              <a:rPr lang="zh-CN" altLang="en-US" sz="1000" dirty="0" smtClean="0"/>
              <a:t>，有的时候什么都没有返回，</a:t>
            </a:r>
            <a:endParaRPr lang="en-US" altLang="zh-CN" sz="1000" dirty="0" smtClean="0"/>
          </a:p>
          <a:p>
            <a:pPr lvl="0" algn="l">
              <a:lnSpc>
                <a:spcPct val="100000"/>
              </a:lnSpc>
            </a:pPr>
            <a:r>
              <a:rPr lang="zh-CN" altLang="en-US" sz="1000" dirty="0" smtClean="0"/>
              <a:t>甚至有的时候返回一堆异常，导致程序报错</a:t>
            </a:r>
          </a:p>
          <a:p>
            <a:pPr lvl="0" algn="l">
              <a:lnSpc>
                <a:spcPct val="100000"/>
              </a:lnSpc>
            </a:pPr>
            <a:r>
              <a:rPr lang="zh-CN" altLang="en-US" sz="1000" dirty="0" smtClean="0"/>
              <a:t>文档老旧，并且不够全面，相对于没有文档更坑</a:t>
            </a:r>
          </a:p>
          <a:p>
            <a:pPr lvl="0" algn="l">
              <a:lnSpc>
                <a:spcPct val="100000"/>
              </a:lnSpc>
            </a:pPr>
            <a:r>
              <a:rPr lang="zh-CN" altLang="en-US" sz="1000" dirty="0" smtClean="0"/>
              <a:t>维护接口文档的工具有很多，如 </a:t>
            </a:r>
            <a:r>
              <a:rPr lang="en-US" altLang="zh-CN" sz="1000" dirty="0" smtClean="0"/>
              <a:t>Swagger</a:t>
            </a:r>
            <a:r>
              <a:rPr lang="zh-CN" altLang="en-US" sz="1000" dirty="0" smtClean="0"/>
              <a:t>、</a:t>
            </a:r>
            <a:r>
              <a:rPr lang="en-US" altLang="zh-CN" sz="1000" dirty="0" smtClean="0"/>
              <a:t>RAP</a:t>
            </a:r>
            <a:r>
              <a:rPr lang="zh-CN" altLang="en-US" sz="1000" dirty="0" smtClean="0"/>
              <a:t>、</a:t>
            </a:r>
            <a:r>
              <a:rPr lang="en-US" altLang="zh-CN" sz="1000" dirty="0" err="1" smtClean="0"/>
              <a:t>eoLinker</a:t>
            </a:r>
            <a:endParaRPr lang="zh-CN" altLang="en-US" sz="1000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xmlns="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>
            <a:extLst>
              <a:ext uri="{FF2B5EF4-FFF2-40B4-BE49-F238E27FC236}">
                <a16:creationId xmlns:a16="http://schemas.microsoft.com/office/drawing/2014/main" xmlns="" id="{C27B1C4E-B587-43B7-B6C5-A95C4B663D53}"/>
              </a:ext>
            </a:extLst>
          </p:cNvPr>
          <p:cNvSpPr/>
          <p:nvPr/>
        </p:nvSpPr>
        <p:spPr>
          <a:xfrm>
            <a:off x="735677" y="978769"/>
            <a:ext cx="720966" cy="7209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xmlns="" id="{41352CAB-FA48-4E99-BFBA-0713EBA395D3}"/>
              </a:ext>
            </a:extLst>
          </p:cNvPr>
          <p:cNvSpPr/>
          <p:nvPr/>
        </p:nvSpPr>
        <p:spPr>
          <a:xfrm>
            <a:off x="735677" y="3706138"/>
            <a:ext cx="720966" cy="7209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2" name="文本框 14">
            <a:extLst>
              <a:ext uri="{FF2B5EF4-FFF2-40B4-BE49-F238E27FC236}">
                <a16:creationId xmlns:a16="http://schemas.microsoft.com/office/drawing/2014/main" xmlns="" id="{F9BA9B28-8F3D-4810-BB18-53370E9D74D0}"/>
              </a:ext>
            </a:extLst>
          </p:cNvPr>
          <p:cNvSpPr txBox="1"/>
          <p:nvPr/>
        </p:nvSpPr>
        <p:spPr bwMode="auto">
          <a:xfrm>
            <a:off x="1542368" y="3512858"/>
            <a:ext cx="43286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/>
              <a:t>前端的解决办法</a:t>
            </a:r>
            <a:endParaRPr lang="en-US" altLang="zh-CN" sz="2000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0716DC75-B395-44F7-A71E-815D51CD3E1E}"/>
              </a:ext>
            </a:extLst>
          </p:cNvPr>
          <p:cNvSpPr/>
          <p:nvPr/>
        </p:nvSpPr>
        <p:spPr bwMode="auto">
          <a:xfrm>
            <a:off x="1542368" y="3954665"/>
            <a:ext cx="4328670" cy="66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 smtClean="0"/>
              <a:t>非空判断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</a:pPr>
            <a:endParaRPr lang="en-US" altLang="zh-CN" sz="1100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351D6702-9883-4660-B835-6B7C47409B47}"/>
              </a:ext>
            </a:extLst>
          </p:cNvPr>
          <p:cNvCxnSpPr/>
          <p:nvPr/>
        </p:nvCxnSpPr>
        <p:spPr>
          <a:xfrm>
            <a:off x="1629238" y="3441464"/>
            <a:ext cx="42418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0">
            <a:extLst>
              <a:ext uri="{FF2B5EF4-FFF2-40B4-BE49-F238E27FC236}">
                <a16:creationId xmlns:a16="http://schemas.microsoft.com/office/drawing/2014/main" xmlns="" id="{D9220A36-9C8E-40E3-8C97-9261BA5FB16D}"/>
              </a:ext>
            </a:extLst>
          </p:cNvPr>
          <p:cNvSpPr txBox="1"/>
          <p:nvPr/>
        </p:nvSpPr>
        <p:spPr bwMode="auto">
          <a:xfrm>
            <a:off x="1542368" y="786055"/>
            <a:ext cx="43286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 smtClean="0"/>
              <a:t>我们会经常遇到这些问题</a:t>
            </a:r>
            <a:endParaRPr lang="en-US" altLang="zh-CN" sz="2000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FFD4F739-EA15-47BF-BF6A-17BB1C67EB4E}"/>
              </a:ext>
            </a:extLst>
          </p:cNvPr>
          <p:cNvSpPr/>
          <p:nvPr/>
        </p:nvSpPr>
        <p:spPr bwMode="auto">
          <a:xfrm>
            <a:off x="1542368" y="1227861"/>
            <a:ext cx="4328670" cy="204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API </a:t>
            </a:r>
            <a:r>
              <a:rPr lang="zh-CN" altLang="en-US" sz="1100" dirty="0" smtClean="0"/>
              <a:t>的字段更新了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API </a:t>
            </a:r>
            <a:r>
              <a:rPr lang="zh-CN" altLang="en-US" sz="1100" dirty="0" smtClean="0"/>
              <a:t>的某个字段被删除了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API </a:t>
            </a:r>
            <a:r>
              <a:rPr lang="zh-CN" altLang="en-US" sz="1100" dirty="0" smtClean="0"/>
              <a:t>的入参更新了，导致接口请求失败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API </a:t>
            </a:r>
            <a:r>
              <a:rPr lang="zh-CN" altLang="en-US" sz="1100" dirty="0" smtClean="0"/>
              <a:t>返回的数据结构、数据类型改变了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API </a:t>
            </a:r>
            <a:r>
              <a:rPr lang="zh-CN" altLang="en-US" sz="1100" dirty="0" smtClean="0"/>
              <a:t>返回了未预期的值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……</a:t>
            </a:r>
            <a:endParaRPr lang="en-US" altLang="zh-CN" sz="1100" dirty="0"/>
          </a:p>
        </p:txBody>
      </p:sp>
      <p:pic>
        <p:nvPicPr>
          <p:cNvPr id="1026" name="Picture 2" descr="C:\Users\ouyangwentao\Desktop\note\share\images\ms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4898" y="863692"/>
            <a:ext cx="5680038" cy="2667898"/>
          </a:xfrm>
          <a:prstGeom prst="rect">
            <a:avLst/>
          </a:prstGeom>
          <a:noFill/>
        </p:spPr>
      </p:pic>
      <p:pic>
        <p:nvPicPr>
          <p:cNvPr id="1027" name="Picture 3" descr="C:\Users\ouyangwentao\Desktop\note\share\images\后端数据返回处理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7040" y="3872754"/>
            <a:ext cx="6024960" cy="16869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dirty="0" err="1" smtClean="0"/>
              <a:t>RESTful</a:t>
            </a:r>
            <a:r>
              <a:rPr lang="en-US" altLang="zh-CN" dirty="0" smtClean="0"/>
              <a:t> API </a:t>
            </a:r>
            <a:r>
              <a:rPr lang="zh-CN" altLang="en-US" dirty="0" smtClean="0"/>
              <a:t>通用设计规则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699" y="3650487"/>
            <a:ext cx="4546600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 err="1" smtClean="0"/>
              <a:t>RESTful</a:t>
            </a:r>
            <a:r>
              <a:rPr lang="en-US" altLang="zh-CN" dirty="0" smtClean="0"/>
              <a:t> API </a:t>
            </a:r>
            <a:r>
              <a:rPr lang="zh-CN" altLang="en-US" dirty="0" smtClean="0"/>
              <a:t>通用设计规则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xmlns="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67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">
            <a:extLst>
              <a:ext uri="{FF2B5EF4-FFF2-40B4-BE49-F238E27FC236}">
                <a16:creationId xmlns:a16="http://schemas.microsoft.com/office/drawing/2014/main" xmlns="" id="{4260DF62-7F11-427A-840A-1DEB397607E4}"/>
              </a:ext>
            </a:extLst>
          </p:cNvPr>
          <p:cNvSpPr txBox="1"/>
          <p:nvPr/>
        </p:nvSpPr>
        <p:spPr bwMode="auto">
          <a:xfrm>
            <a:off x="6092878" y="3808355"/>
            <a:ext cx="43286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2000" b="1" dirty="0" smtClean="0"/>
              <a:t>HTTP</a:t>
            </a:r>
            <a:r>
              <a:rPr lang="zh-CN" altLang="en-US" sz="2000" b="1" dirty="0" smtClean="0"/>
              <a:t>动词</a:t>
            </a:r>
            <a:endParaRPr lang="zh-CN" altLang="en-US" sz="20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871C39CC-A0A7-4725-BE91-53C112F75B58}"/>
              </a:ext>
            </a:extLst>
          </p:cNvPr>
          <p:cNvSpPr/>
          <p:nvPr/>
        </p:nvSpPr>
        <p:spPr bwMode="auto">
          <a:xfrm>
            <a:off x="6092877" y="4250162"/>
            <a:ext cx="5654473" cy="177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GET</a:t>
            </a:r>
            <a:r>
              <a:rPr lang="zh-CN" altLang="en-US" sz="1100" dirty="0" smtClean="0"/>
              <a:t>（</a:t>
            </a:r>
            <a:r>
              <a:rPr lang="en-US" altLang="zh-CN" sz="1100" dirty="0" smtClean="0"/>
              <a:t>SELECT</a:t>
            </a:r>
            <a:r>
              <a:rPr lang="zh-CN" altLang="en-US" sz="1100" dirty="0" smtClean="0"/>
              <a:t>）：从服务器取出资源（一项或多项）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POST</a:t>
            </a:r>
            <a:r>
              <a:rPr lang="zh-CN" altLang="en-US" sz="1100" dirty="0" smtClean="0"/>
              <a:t>（</a:t>
            </a:r>
            <a:r>
              <a:rPr lang="en-US" altLang="zh-CN" sz="1100" dirty="0" smtClean="0"/>
              <a:t>CREATE</a:t>
            </a:r>
            <a:r>
              <a:rPr lang="zh-CN" altLang="en-US" sz="1100" dirty="0" smtClean="0"/>
              <a:t>）：在服务器新建一个资源。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PUT</a:t>
            </a:r>
            <a:r>
              <a:rPr lang="zh-CN" altLang="en-US" sz="1100" dirty="0" smtClean="0"/>
              <a:t>（</a:t>
            </a:r>
            <a:r>
              <a:rPr lang="en-US" altLang="zh-CN" sz="1100" dirty="0" smtClean="0"/>
              <a:t>UPDATE</a:t>
            </a:r>
            <a:r>
              <a:rPr lang="zh-CN" altLang="en-US" sz="1100" dirty="0" smtClean="0"/>
              <a:t>）：在服务器更新资源（客户端提供改变后的完整资源）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DELETE</a:t>
            </a:r>
            <a:r>
              <a:rPr lang="zh-CN" altLang="en-US" sz="1100" dirty="0" smtClean="0"/>
              <a:t>（</a:t>
            </a:r>
            <a:r>
              <a:rPr lang="en-US" altLang="zh-CN" sz="1100" dirty="0" smtClean="0"/>
              <a:t>DELETE</a:t>
            </a:r>
            <a:r>
              <a:rPr lang="zh-CN" altLang="en-US" sz="1100" dirty="0" smtClean="0"/>
              <a:t>）：从服务器删除资源。</a:t>
            </a:r>
            <a:endParaRPr lang="en-US" altLang="zh-CN" sz="1100" dirty="0"/>
          </a:p>
        </p:txBody>
      </p:sp>
      <p:sp>
        <p:nvSpPr>
          <p:cNvPr id="22" name="文本框 14">
            <a:extLst>
              <a:ext uri="{FF2B5EF4-FFF2-40B4-BE49-F238E27FC236}">
                <a16:creationId xmlns:a16="http://schemas.microsoft.com/office/drawing/2014/main" xmlns="" id="{F9BA9B28-8F3D-4810-BB18-53370E9D74D0}"/>
              </a:ext>
            </a:extLst>
          </p:cNvPr>
          <p:cNvSpPr txBox="1"/>
          <p:nvPr/>
        </p:nvSpPr>
        <p:spPr bwMode="auto">
          <a:xfrm>
            <a:off x="1144359" y="2792050"/>
            <a:ext cx="43286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 smtClean="0"/>
              <a:t>版本（</a:t>
            </a:r>
            <a:r>
              <a:rPr lang="en-US" altLang="zh-CN" sz="2000" b="1" dirty="0" smtClean="0"/>
              <a:t>Versioning</a:t>
            </a:r>
            <a:r>
              <a:rPr lang="zh-CN" altLang="en-US" sz="2000" b="1" dirty="0" smtClean="0"/>
              <a:t>）</a:t>
            </a:r>
            <a:endParaRPr lang="en-US" altLang="zh-CN" sz="2000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0716DC75-B395-44F7-A71E-815D51CD3E1E}"/>
              </a:ext>
            </a:extLst>
          </p:cNvPr>
          <p:cNvSpPr/>
          <p:nvPr/>
        </p:nvSpPr>
        <p:spPr bwMode="auto">
          <a:xfrm>
            <a:off x="1165877" y="3298404"/>
            <a:ext cx="4328670" cy="127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应该将</a:t>
            </a:r>
            <a:r>
              <a:rPr lang="en-US" altLang="zh-CN" sz="1200" dirty="0" smtClean="0"/>
              <a:t>API</a:t>
            </a:r>
            <a:r>
              <a:rPr lang="zh-CN" altLang="en-US" sz="1200" dirty="0" smtClean="0"/>
              <a:t>的版本号放入</a:t>
            </a:r>
            <a:r>
              <a:rPr lang="en-US" altLang="zh-CN" sz="1200" dirty="0" smtClean="0"/>
              <a:t>URL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hlinkClick r:id="rId2"/>
              </a:rPr>
              <a:t>https://api.example.org/v1/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另一种做法是，将版本号放在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头信息中，但不如放入</a:t>
            </a:r>
            <a:r>
              <a:rPr lang="en-US" altLang="zh-CN" sz="1200" dirty="0" smtClean="0"/>
              <a:t>URL</a:t>
            </a:r>
            <a:r>
              <a:rPr lang="zh-CN" altLang="en-US" sz="1200" dirty="0" smtClean="0"/>
              <a:t>方便和直观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351D6702-9883-4660-B835-6B7C47409B47}"/>
              </a:ext>
            </a:extLst>
          </p:cNvPr>
          <p:cNvCxnSpPr/>
          <p:nvPr/>
        </p:nvCxnSpPr>
        <p:spPr>
          <a:xfrm>
            <a:off x="1166686" y="2623843"/>
            <a:ext cx="42418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825EDB52-4FA5-4BB1-AAF3-AFB90AA890E1}"/>
              </a:ext>
            </a:extLst>
          </p:cNvPr>
          <p:cNvCxnSpPr/>
          <p:nvPr/>
        </p:nvCxnSpPr>
        <p:spPr>
          <a:xfrm>
            <a:off x="6061410" y="3673269"/>
            <a:ext cx="42418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0">
            <a:extLst>
              <a:ext uri="{FF2B5EF4-FFF2-40B4-BE49-F238E27FC236}">
                <a16:creationId xmlns:a16="http://schemas.microsoft.com/office/drawing/2014/main" xmlns="" id="{D9220A36-9C8E-40E3-8C97-9261BA5FB16D}"/>
              </a:ext>
            </a:extLst>
          </p:cNvPr>
          <p:cNvSpPr txBox="1"/>
          <p:nvPr/>
        </p:nvSpPr>
        <p:spPr bwMode="auto">
          <a:xfrm>
            <a:off x="1187393" y="796813"/>
            <a:ext cx="43286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 smtClean="0"/>
              <a:t>域名</a:t>
            </a:r>
            <a:endParaRPr lang="en-US" altLang="zh-CN" sz="2000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FFD4F739-EA15-47BF-BF6A-17BB1C67EB4E}"/>
              </a:ext>
            </a:extLst>
          </p:cNvPr>
          <p:cNvSpPr/>
          <p:nvPr/>
        </p:nvSpPr>
        <p:spPr bwMode="auto">
          <a:xfrm>
            <a:off x="1187393" y="1238619"/>
            <a:ext cx="4328670" cy="135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应该尽量将</a:t>
            </a:r>
            <a:r>
              <a:rPr lang="en-US" altLang="zh-CN" sz="1200" dirty="0" smtClean="0"/>
              <a:t>API</a:t>
            </a:r>
            <a:r>
              <a:rPr lang="zh-CN" altLang="en-US" sz="1200" dirty="0" smtClean="0"/>
              <a:t>部署在专用域名之下。 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https://api.example.org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也可以考虑放在主域名下  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https://example.org/api/</a:t>
            </a:r>
          </a:p>
        </p:txBody>
      </p:sp>
      <p:sp>
        <p:nvSpPr>
          <p:cNvPr id="38" name="文本框 31">
            <a:extLst>
              <a:ext uri="{FF2B5EF4-FFF2-40B4-BE49-F238E27FC236}">
                <a16:creationId xmlns:a16="http://schemas.microsoft.com/office/drawing/2014/main" xmlns="" id="{BD78F350-0B95-4A21-97E4-094E7ECB876A}"/>
              </a:ext>
            </a:extLst>
          </p:cNvPr>
          <p:cNvSpPr txBox="1"/>
          <p:nvPr/>
        </p:nvSpPr>
        <p:spPr bwMode="auto">
          <a:xfrm>
            <a:off x="7343051" y="786055"/>
            <a:ext cx="241708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Text here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9BD394D6-00F0-4498-97F6-D3F613E1B30F}"/>
              </a:ext>
            </a:extLst>
          </p:cNvPr>
          <p:cNvSpPr/>
          <p:nvPr/>
        </p:nvSpPr>
        <p:spPr bwMode="auto">
          <a:xfrm>
            <a:off x="7343051" y="1227862"/>
            <a:ext cx="2417085" cy="66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Supporting text here. 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59" name="文本框 20">
            <a:extLst>
              <a:ext uri="{FF2B5EF4-FFF2-40B4-BE49-F238E27FC236}">
                <a16:creationId xmlns:a16="http://schemas.microsoft.com/office/drawing/2014/main" xmlns="" id="{D9220A36-9C8E-40E3-8C97-9261BA5FB16D}"/>
              </a:ext>
            </a:extLst>
          </p:cNvPr>
          <p:cNvSpPr txBox="1"/>
          <p:nvPr/>
        </p:nvSpPr>
        <p:spPr bwMode="auto">
          <a:xfrm>
            <a:off x="5922527" y="798606"/>
            <a:ext cx="43286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 smtClean="0"/>
              <a:t>状态码（</a:t>
            </a:r>
            <a:r>
              <a:rPr lang="en-US" altLang="zh-CN" sz="2000" b="1" dirty="0" smtClean="0"/>
              <a:t>Status Codes</a:t>
            </a:r>
            <a:r>
              <a:rPr lang="zh-CN" altLang="en-US" sz="2000" b="1" dirty="0" smtClean="0"/>
              <a:t>）</a:t>
            </a:r>
            <a:endParaRPr lang="en-US" altLang="zh-CN" sz="2000" b="1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FFD4F739-EA15-47BF-BF6A-17BB1C67EB4E}"/>
              </a:ext>
            </a:extLst>
          </p:cNvPr>
          <p:cNvSpPr/>
          <p:nvPr/>
        </p:nvSpPr>
        <p:spPr bwMode="auto">
          <a:xfrm>
            <a:off x="5927464" y="1240413"/>
            <a:ext cx="6067312" cy="221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200 OK</a:t>
            </a:r>
            <a:r>
              <a:rPr lang="zh-CN" altLang="en-US" sz="1200" dirty="0" smtClean="0"/>
              <a:t>：服务器成功返回用户请求的数据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400 INVALID REQUEST</a:t>
            </a:r>
            <a:r>
              <a:rPr lang="zh-CN" altLang="en-US" sz="1200" dirty="0" smtClean="0"/>
              <a:t>：用户发出的请求有错误，服务器没有进行新建或修改数据的操作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401 Unauthorized</a:t>
            </a:r>
            <a:r>
              <a:rPr lang="zh-CN" altLang="en-US" sz="1200" dirty="0" smtClean="0"/>
              <a:t>：表示用户没有权限（令牌、用户名、密码错误）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403 Forbidden</a:t>
            </a:r>
            <a:r>
              <a:rPr lang="zh-CN" altLang="en-US" sz="1200" dirty="0" smtClean="0"/>
              <a:t>：表示用户得到授权（与</a:t>
            </a:r>
            <a:r>
              <a:rPr lang="en-US" altLang="zh-CN" sz="1200" dirty="0" smtClean="0"/>
              <a:t>401</a:t>
            </a:r>
            <a:r>
              <a:rPr lang="zh-CN" altLang="en-US" sz="1200" dirty="0" smtClean="0"/>
              <a:t>错误相对），但是访问是被禁止的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404 NOT FOUND</a:t>
            </a:r>
            <a:r>
              <a:rPr lang="zh-CN" altLang="en-US" sz="1200" dirty="0" smtClean="0"/>
              <a:t>：用户发出的请求针对的是不存在的记录，服务器没有进行操作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500 INTERNAL SERVER ERROR</a:t>
            </a:r>
            <a:r>
              <a:rPr lang="zh-CN" altLang="en-US" sz="1200" dirty="0" smtClean="0"/>
              <a:t>：服务器发生错误，用户将无法判断发出的请求是否成功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xmlns="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0">
            <a:extLst>
              <a:ext uri="{FF2B5EF4-FFF2-40B4-BE49-F238E27FC236}">
                <a16:creationId xmlns:a16="http://schemas.microsoft.com/office/drawing/2014/main" xmlns="" id="{D9220A36-9C8E-40E3-8C97-9261BA5FB16D}"/>
              </a:ext>
            </a:extLst>
          </p:cNvPr>
          <p:cNvSpPr txBox="1"/>
          <p:nvPr/>
        </p:nvSpPr>
        <p:spPr bwMode="auto">
          <a:xfrm>
            <a:off x="1015265" y="1076521"/>
            <a:ext cx="43286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 smtClean="0"/>
              <a:t>路径</a:t>
            </a:r>
            <a:endParaRPr lang="en-US" altLang="zh-CN" sz="2000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FFD4F739-EA15-47BF-BF6A-17BB1C67EB4E}"/>
              </a:ext>
            </a:extLst>
          </p:cNvPr>
          <p:cNvSpPr/>
          <p:nvPr/>
        </p:nvSpPr>
        <p:spPr bwMode="auto">
          <a:xfrm>
            <a:off x="1015265" y="1518327"/>
            <a:ext cx="4328670" cy="135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应该尽量将</a:t>
            </a:r>
            <a:r>
              <a:rPr lang="en-US" altLang="zh-CN" sz="1200" dirty="0" smtClean="0"/>
              <a:t>API</a:t>
            </a:r>
            <a:r>
              <a:rPr lang="zh-CN" altLang="en-US" sz="1200" dirty="0" smtClean="0"/>
              <a:t>部署在专用域名之下。 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https://api.example.org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也可以考虑放在主域名下  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https://example.org/api/</a:t>
            </a:r>
          </a:p>
        </p:txBody>
      </p:sp>
      <p:sp>
        <p:nvSpPr>
          <p:cNvPr id="38" name="文本框 31">
            <a:extLst>
              <a:ext uri="{FF2B5EF4-FFF2-40B4-BE49-F238E27FC236}">
                <a16:creationId xmlns:a16="http://schemas.microsoft.com/office/drawing/2014/main" xmlns="" id="{BD78F350-0B95-4A21-97E4-094E7ECB876A}"/>
              </a:ext>
            </a:extLst>
          </p:cNvPr>
          <p:cNvSpPr txBox="1"/>
          <p:nvPr/>
        </p:nvSpPr>
        <p:spPr bwMode="auto">
          <a:xfrm>
            <a:off x="7224713" y="1076521"/>
            <a:ext cx="241708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Text here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9BD394D6-00F0-4498-97F6-D3F613E1B30F}"/>
              </a:ext>
            </a:extLst>
          </p:cNvPr>
          <p:cNvSpPr/>
          <p:nvPr/>
        </p:nvSpPr>
        <p:spPr bwMode="auto">
          <a:xfrm>
            <a:off x="7224713" y="1518328"/>
            <a:ext cx="2417085" cy="66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Supporting text here. 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59" name="文本框 20">
            <a:extLst>
              <a:ext uri="{FF2B5EF4-FFF2-40B4-BE49-F238E27FC236}">
                <a16:creationId xmlns:a16="http://schemas.microsoft.com/office/drawing/2014/main" xmlns="" id="{D9220A36-9C8E-40E3-8C97-9261BA5FB16D}"/>
              </a:ext>
            </a:extLst>
          </p:cNvPr>
          <p:cNvSpPr txBox="1"/>
          <p:nvPr/>
        </p:nvSpPr>
        <p:spPr bwMode="auto">
          <a:xfrm>
            <a:off x="5804189" y="1089072"/>
            <a:ext cx="43286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 smtClean="0"/>
              <a:t>状态码（</a:t>
            </a:r>
            <a:r>
              <a:rPr lang="en-US" altLang="zh-CN" sz="2000" b="1" dirty="0" smtClean="0"/>
              <a:t>Status Codes</a:t>
            </a:r>
            <a:r>
              <a:rPr lang="zh-CN" altLang="en-US" sz="2000" b="1" dirty="0" smtClean="0"/>
              <a:t>）</a:t>
            </a:r>
            <a:endParaRPr lang="en-US" altLang="zh-CN" sz="2000" b="1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FFD4F739-EA15-47BF-BF6A-17BB1C67EB4E}"/>
              </a:ext>
            </a:extLst>
          </p:cNvPr>
          <p:cNvSpPr/>
          <p:nvPr/>
        </p:nvSpPr>
        <p:spPr bwMode="auto">
          <a:xfrm>
            <a:off x="5809126" y="1530879"/>
            <a:ext cx="6067312" cy="221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200 OK</a:t>
            </a:r>
            <a:r>
              <a:rPr lang="zh-CN" altLang="en-US" sz="1200" dirty="0" smtClean="0"/>
              <a:t>：服务器成功返回用户请求的数据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400 INVALID REQUEST</a:t>
            </a:r>
            <a:r>
              <a:rPr lang="zh-CN" altLang="en-US" sz="1200" dirty="0" smtClean="0"/>
              <a:t>：用户发出的请求有错误，服务器没有进行新建或修改数据的操作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401 Unauthorized</a:t>
            </a:r>
            <a:r>
              <a:rPr lang="zh-CN" altLang="en-US" sz="1200" dirty="0" smtClean="0"/>
              <a:t>：表示用户没有权限（令牌、用户名、密码错误）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403 Forbidden</a:t>
            </a:r>
            <a:r>
              <a:rPr lang="zh-CN" altLang="en-US" sz="1200" dirty="0" smtClean="0"/>
              <a:t>：表示用户得到授权（与</a:t>
            </a:r>
            <a:r>
              <a:rPr lang="en-US" altLang="zh-CN" sz="1200" dirty="0" smtClean="0"/>
              <a:t>401</a:t>
            </a:r>
            <a:r>
              <a:rPr lang="zh-CN" altLang="en-US" sz="1200" dirty="0" smtClean="0"/>
              <a:t>错误相对），但是访问是被禁止的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404 NOT FOUND</a:t>
            </a:r>
            <a:r>
              <a:rPr lang="zh-CN" altLang="en-US" sz="1200" dirty="0" smtClean="0"/>
              <a:t>：用户发出的请求针对的是不存在的记录，服务器没有进行操作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500 INTERNAL SERVER ERROR</a:t>
            </a:r>
            <a:r>
              <a:rPr lang="zh-CN" altLang="en-US" sz="1200" dirty="0" smtClean="0"/>
              <a:t>：服务器发生错误，用户将无法判断发出的请求是否成功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xmlns="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dirty="0" smtClean="0"/>
              <a:t>前端理想的接口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699" y="3650487"/>
            <a:ext cx="4546600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dirty="0" smtClean="0"/>
              <a:t>前端理想的接口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xmlns="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044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前端理想的接口</a:t>
            </a:r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xmlns="" id="{5F10BD37-85C2-492F-90DB-6BE92DFA8ED7}"/>
              </a:ext>
            </a:extLst>
          </p:cNvPr>
          <p:cNvGrpSpPr/>
          <p:nvPr/>
        </p:nvGrpSpPr>
        <p:grpSpPr>
          <a:xfrm>
            <a:off x="673288" y="1388845"/>
            <a:ext cx="3680600" cy="1989056"/>
            <a:chOff x="660400" y="1560626"/>
            <a:chExt cx="3680600" cy="1953122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xmlns="" id="{D01CAFDC-1576-428E-8975-9221446800A4}"/>
                </a:ext>
              </a:extLst>
            </p:cNvPr>
            <p:cNvGrpSpPr/>
            <p:nvPr/>
          </p:nvGrpSpPr>
          <p:grpSpPr>
            <a:xfrm>
              <a:off x="660400" y="1560626"/>
              <a:ext cx="3421582" cy="1953122"/>
              <a:chOff x="8211000" y="1130300"/>
              <a:chExt cx="3307900" cy="1953122"/>
            </a:xfrm>
          </p:grpSpPr>
          <p:sp>
            <p:nvSpPr>
              <p:cNvPr id="77" name="íṩḻídè">
                <a:extLst>
                  <a:ext uri="{FF2B5EF4-FFF2-40B4-BE49-F238E27FC236}">
                    <a16:creationId xmlns:a16="http://schemas.microsoft.com/office/drawing/2014/main" xmlns="" id="{83BA4F46-B1A6-42CC-866F-6C1355C5EB6A}"/>
                  </a:ext>
                </a:extLst>
              </p:cNvPr>
              <p:cNvSpPr txBox="1"/>
              <p:nvPr/>
            </p:nvSpPr>
            <p:spPr bwMode="auto">
              <a:xfrm>
                <a:off x="8211000" y="1130300"/>
                <a:ext cx="330790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2000" b="1" dirty="0" smtClean="0"/>
                  <a:t>返回的数据结构</a:t>
                </a:r>
                <a:endParaRPr lang="en-US" altLang="zh-CN" sz="2000" b="1" dirty="0"/>
              </a:p>
            </p:txBody>
          </p:sp>
          <p:sp>
            <p:nvSpPr>
              <p:cNvPr id="78" name="i$ľîḓê">
                <a:extLst>
                  <a:ext uri="{FF2B5EF4-FFF2-40B4-BE49-F238E27FC236}">
                    <a16:creationId xmlns:a16="http://schemas.microsoft.com/office/drawing/2014/main" xmlns="" id="{33798A41-F2F6-4784-9B4C-D57FF1D30981}"/>
                  </a:ext>
                </a:extLst>
              </p:cNvPr>
              <p:cNvSpPr/>
              <p:nvPr/>
            </p:nvSpPr>
            <p:spPr bwMode="auto">
              <a:xfrm>
                <a:off x="8211000" y="1572106"/>
                <a:ext cx="3307900" cy="1511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 smtClean="0"/>
                  <a:t>有序列表前端需要数组，不能是一个对象</a:t>
                </a:r>
                <a:endParaRPr lang="en-US" altLang="zh-CN" sz="13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 smtClean="0"/>
                  <a:t>如果没有值，要返回默认</a:t>
                </a:r>
                <a:r>
                  <a:rPr lang="zh-CN" altLang="en-US" sz="1300" dirty="0" smtClean="0"/>
                  <a:t>值</a:t>
                </a:r>
                <a:endParaRPr lang="en-US" altLang="zh-CN" sz="13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 smtClean="0"/>
                  <a:t>统一的数据结构</a:t>
                </a:r>
                <a:endParaRPr lang="en-US" altLang="zh-CN" sz="1300" dirty="0"/>
              </a:p>
            </p:txBody>
          </p:sp>
        </p:grp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xmlns="" id="{500AC691-762A-489E-AC61-47A688636A4C}"/>
                </a:ext>
              </a:extLst>
            </p:cNvPr>
            <p:cNvCxnSpPr/>
            <p:nvPr/>
          </p:nvCxnSpPr>
          <p:spPr>
            <a:xfrm>
              <a:off x="660400" y="2002431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xmlns="" id="{3A5C5340-5A0B-4068-B916-17F0DC45D988}"/>
              </a:ext>
            </a:extLst>
          </p:cNvPr>
          <p:cNvGrpSpPr/>
          <p:nvPr/>
        </p:nvGrpSpPr>
        <p:grpSpPr>
          <a:xfrm>
            <a:off x="7723991" y="1388845"/>
            <a:ext cx="3794721" cy="1634054"/>
            <a:chOff x="7850260" y="1130300"/>
            <a:chExt cx="3668642" cy="1634054"/>
          </a:xfrm>
        </p:grpSpPr>
        <p:sp>
          <p:nvSpPr>
            <p:cNvPr id="67" name="íṩḻídè">
              <a:extLst>
                <a:ext uri="{FF2B5EF4-FFF2-40B4-BE49-F238E27FC236}">
                  <a16:creationId xmlns:a16="http://schemas.microsoft.com/office/drawing/2014/main" xmlns="" id="{6BD19095-890A-4DB9-B63B-86BE7E385863}"/>
                </a:ext>
              </a:extLst>
            </p:cNvPr>
            <p:cNvSpPr txBox="1"/>
            <p:nvPr/>
          </p:nvSpPr>
          <p:spPr bwMode="auto">
            <a:xfrm>
              <a:off x="8211000" y="1130300"/>
              <a:ext cx="330790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zh-CN" altLang="en-US" sz="2000" b="1" dirty="0" smtClean="0"/>
                <a:t>入参</a:t>
              </a:r>
              <a:endParaRPr lang="en-US" altLang="zh-CN" sz="2000" b="1" dirty="0"/>
            </a:p>
          </p:txBody>
        </p:sp>
        <p:sp>
          <p:nvSpPr>
            <p:cNvPr id="68" name="i$ľîḓê">
              <a:extLst>
                <a:ext uri="{FF2B5EF4-FFF2-40B4-BE49-F238E27FC236}">
                  <a16:creationId xmlns:a16="http://schemas.microsoft.com/office/drawing/2014/main" xmlns="" id="{E741BA0A-DF66-475E-B418-53B9D3AAAD5D}"/>
                </a:ext>
              </a:extLst>
            </p:cNvPr>
            <p:cNvSpPr/>
            <p:nvPr/>
          </p:nvSpPr>
          <p:spPr bwMode="auto">
            <a:xfrm>
              <a:off x="7850260" y="1572106"/>
              <a:ext cx="3668642" cy="1192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300" dirty="0" smtClean="0"/>
                <a:t>标明哪些是必填参数，哪些是非必填</a:t>
              </a:r>
              <a:r>
                <a:rPr lang="zh-CN" altLang="en-US" sz="1300" dirty="0" smtClean="0"/>
                <a:t>参数</a:t>
              </a:r>
              <a:endParaRPr lang="en-US" altLang="zh-CN" sz="1300" dirty="0" smtClean="0"/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300" dirty="0" smtClean="0"/>
                <a:t>统一</a:t>
              </a:r>
              <a:r>
                <a:rPr lang="zh-CN" altLang="en-US" sz="1300" dirty="0" smtClean="0"/>
                <a:t>类型的接口要统一入参，如列表分</a:t>
              </a:r>
              <a:r>
                <a:rPr lang="zh-CN" altLang="en-US" sz="1300" smtClean="0"/>
                <a:t>页</a:t>
              </a:r>
              <a:r>
                <a:rPr lang="zh-CN" altLang="en-US" sz="1300" smtClean="0"/>
                <a:t>参数</a:t>
              </a:r>
              <a:endParaRPr lang="en-US" altLang="zh-CN" sz="1300" dirty="0" smtClean="0"/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300" dirty="0" smtClean="0"/>
                <a:t>标明参数的数据类型</a:t>
              </a:r>
              <a:endParaRPr lang="en-US" altLang="zh-CN" sz="1300" dirty="0" smtClean="0"/>
            </a:p>
          </p:txBody>
        </p:sp>
      </p:grp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xmlns="" id="{3F6BB461-268E-40CE-93B1-8B3FCAE2534B}"/>
              </a:ext>
            </a:extLst>
          </p:cNvPr>
          <p:cNvCxnSpPr/>
          <p:nvPr/>
        </p:nvCxnSpPr>
        <p:spPr>
          <a:xfrm>
            <a:off x="7851188" y="1830650"/>
            <a:ext cx="3680600" cy="0"/>
          </a:xfrm>
          <a:prstGeom prst="line">
            <a:avLst/>
          </a:prstGeom>
          <a:ln w="3175" cap="rnd">
            <a:solidFill>
              <a:schemeClr val="tx2">
                <a:lumMod val="9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360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前端理想的接口</a:t>
            </a:r>
            <a:endParaRPr lang="zh-CN" altLang="en-US" dirty="0"/>
          </a:p>
        </p:txBody>
      </p:sp>
      <p:grpSp>
        <p:nvGrpSpPr>
          <p:cNvPr id="6" name="组合 59">
            <a:extLst>
              <a:ext uri="{FF2B5EF4-FFF2-40B4-BE49-F238E27FC236}">
                <a16:creationId xmlns:a16="http://schemas.microsoft.com/office/drawing/2014/main" xmlns="" id="{1A7FC89C-8776-4B29-8FAE-DD3C7A0E1793}"/>
              </a:ext>
            </a:extLst>
          </p:cNvPr>
          <p:cNvGrpSpPr/>
          <p:nvPr/>
        </p:nvGrpSpPr>
        <p:grpSpPr>
          <a:xfrm>
            <a:off x="673287" y="1378439"/>
            <a:ext cx="4845386" cy="2289823"/>
            <a:chOff x="660399" y="1560626"/>
            <a:chExt cx="4845386" cy="2289823"/>
          </a:xfrm>
        </p:grpSpPr>
        <p:grpSp>
          <p:nvGrpSpPr>
            <p:cNvPr id="7" name="组合 69">
              <a:extLst>
                <a:ext uri="{FF2B5EF4-FFF2-40B4-BE49-F238E27FC236}">
                  <a16:creationId xmlns:a16="http://schemas.microsoft.com/office/drawing/2014/main" xmlns="" id="{E18337D5-5A47-4E29-BB4F-B81B98F532CB}"/>
                </a:ext>
              </a:extLst>
            </p:cNvPr>
            <p:cNvGrpSpPr/>
            <p:nvPr/>
          </p:nvGrpSpPr>
          <p:grpSpPr>
            <a:xfrm>
              <a:off x="660399" y="1560626"/>
              <a:ext cx="4845386" cy="2289823"/>
              <a:chOff x="8210999" y="1130300"/>
              <a:chExt cx="4684398" cy="2289823"/>
            </a:xfrm>
          </p:grpSpPr>
          <p:sp>
            <p:nvSpPr>
              <p:cNvPr id="72" name="íṩḻídè">
                <a:extLst>
                  <a:ext uri="{FF2B5EF4-FFF2-40B4-BE49-F238E27FC236}">
                    <a16:creationId xmlns:a16="http://schemas.microsoft.com/office/drawing/2014/main" xmlns="" id="{5A81899F-8D32-429F-8004-B6F7F2404EE0}"/>
                  </a:ext>
                </a:extLst>
              </p:cNvPr>
              <p:cNvSpPr txBox="1"/>
              <p:nvPr/>
            </p:nvSpPr>
            <p:spPr bwMode="auto">
              <a:xfrm>
                <a:off x="8211000" y="1130300"/>
                <a:ext cx="330790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返回的数据类型</a:t>
                </a:r>
                <a:endParaRPr lang="en-US" altLang="zh-CN" sz="2000" b="1" dirty="0"/>
              </a:p>
            </p:txBody>
          </p:sp>
          <p:sp>
            <p:nvSpPr>
              <p:cNvPr id="73" name="i$ľîḓê">
                <a:extLst>
                  <a:ext uri="{FF2B5EF4-FFF2-40B4-BE49-F238E27FC236}">
                    <a16:creationId xmlns:a16="http://schemas.microsoft.com/office/drawing/2014/main" xmlns="" id="{8B1783A3-64B5-47C6-8724-1C1D2BD4847C}"/>
                  </a:ext>
                </a:extLst>
              </p:cNvPr>
              <p:cNvSpPr/>
              <p:nvPr/>
            </p:nvSpPr>
            <p:spPr bwMode="auto">
              <a:xfrm>
                <a:off x="8210999" y="1572106"/>
                <a:ext cx="4684398" cy="1848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 smtClean="0"/>
                  <a:t>返回</a:t>
                </a:r>
                <a:r>
                  <a:rPr lang="en-US" altLang="zh-CN" sz="1300" dirty="0" smtClean="0"/>
                  <a:t>number</a:t>
                </a:r>
                <a:r>
                  <a:rPr lang="zh-CN" altLang="en-US" sz="1300" dirty="0" smtClean="0"/>
                  <a:t>类型的字段，如果整数部分加小数部分超过</a:t>
                </a:r>
                <a:r>
                  <a:rPr lang="en-US" altLang="zh-CN" sz="1300" dirty="0" smtClean="0"/>
                  <a:t>15</a:t>
                </a:r>
                <a:r>
                  <a:rPr lang="zh-CN" altLang="en-US" sz="1300" dirty="0" smtClean="0"/>
                  <a:t>位</a:t>
                </a:r>
                <a:r>
                  <a:rPr lang="en-US" altLang="zh-CN" sz="1300" dirty="0" smtClean="0"/>
                  <a:t>(int64)</a:t>
                </a:r>
                <a:r>
                  <a:rPr lang="zh-CN" altLang="en-US" sz="1300" dirty="0" smtClean="0"/>
                  <a:t>要改成字符串</a:t>
                </a:r>
                <a:endParaRPr lang="en-US" altLang="zh-CN" sz="13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 smtClean="0"/>
                  <a:t>返回的字段需要确定其数据类型，如果该字段没有值，返回该数据类型的默认值。</a:t>
                </a:r>
                <a:endParaRPr lang="en-US" altLang="zh-CN" sz="13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 smtClean="0"/>
                  <a:t>例如： </a:t>
                </a:r>
                <a:r>
                  <a:rPr lang="en-US" altLang="zh-CN" sz="1300" dirty="0" err="1" smtClean="0"/>
                  <a:t>int</a:t>
                </a:r>
                <a:r>
                  <a:rPr lang="zh-CN" altLang="en-US" sz="1300" dirty="0" smtClean="0"/>
                  <a:t>类型： </a:t>
                </a:r>
                <a:r>
                  <a:rPr lang="en-US" altLang="zh-CN" sz="1300" dirty="0" smtClean="0"/>
                  <a:t>0</a:t>
                </a:r>
                <a:r>
                  <a:rPr lang="zh-CN" altLang="en-US" sz="1300" dirty="0" smtClean="0"/>
                  <a:t>，</a:t>
                </a:r>
                <a:r>
                  <a:rPr lang="en-US" altLang="zh-CN" sz="1300" dirty="0" smtClean="0"/>
                  <a:t>string</a:t>
                </a:r>
                <a:r>
                  <a:rPr lang="zh-CN" altLang="en-US" sz="1300" dirty="0" smtClean="0"/>
                  <a:t>类型：</a:t>
                </a:r>
                <a:r>
                  <a:rPr lang="en-US" altLang="zh-CN" sz="1300" dirty="0" smtClean="0"/>
                  <a:t>''</a:t>
                </a:r>
                <a:r>
                  <a:rPr lang="zh-CN" altLang="en-US" sz="1300" dirty="0" smtClean="0"/>
                  <a:t>， 空对象：</a:t>
                </a:r>
                <a:r>
                  <a:rPr lang="en-US" altLang="zh-CN" sz="1300" dirty="0" smtClean="0"/>
                  <a:t>{}</a:t>
                </a:r>
                <a:r>
                  <a:rPr lang="zh-CN" altLang="en-US" sz="1300" dirty="0" smtClean="0"/>
                  <a:t>，空数组：</a:t>
                </a:r>
                <a:r>
                  <a:rPr lang="en-US" altLang="zh-CN" sz="1300" dirty="0" smtClean="0"/>
                  <a:t>[]</a:t>
                </a:r>
                <a:endParaRPr lang="en-US" altLang="zh-CN" sz="1300" dirty="0"/>
              </a:p>
            </p:txBody>
          </p:sp>
        </p:grp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xmlns="" id="{B7E9E4A7-A793-468F-AAF0-FB7549818B5C}"/>
                </a:ext>
              </a:extLst>
            </p:cNvPr>
            <p:cNvCxnSpPr/>
            <p:nvPr/>
          </p:nvCxnSpPr>
          <p:spPr>
            <a:xfrm>
              <a:off x="660400" y="2002431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62">
            <a:extLst>
              <a:ext uri="{FF2B5EF4-FFF2-40B4-BE49-F238E27FC236}">
                <a16:creationId xmlns:a16="http://schemas.microsoft.com/office/drawing/2014/main" xmlns="" id="{51E185DE-1ECA-4FD3-9EA7-E05BABF1151B}"/>
              </a:ext>
            </a:extLst>
          </p:cNvPr>
          <p:cNvGrpSpPr/>
          <p:nvPr/>
        </p:nvGrpSpPr>
        <p:grpSpPr>
          <a:xfrm>
            <a:off x="6863378" y="1378439"/>
            <a:ext cx="4655333" cy="1308761"/>
            <a:chOff x="7018240" y="1130300"/>
            <a:chExt cx="4500660" cy="1308761"/>
          </a:xfrm>
        </p:grpSpPr>
        <p:sp>
          <p:nvSpPr>
            <p:cNvPr id="65" name="íṩḻídè">
              <a:extLst>
                <a:ext uri="{FF2B5EF4-FFF2-40B4-BE49-F238E27FC236}">
                  <a16:creationId xmlns:a16="http://schemas.microsoft.com/office/drawing/2014/main" xmlns="" id="{11C18C3B-4A4C-49F5-8C1E-D1E8133DD7E3}"/>
                </a:ext>
              </a:extLst>
            </p:cNvPr>
            <p:cNvSpPr txBox="1"/>
            <p:nvPr/>
          </p:nvSpPr>
          <p:spPr bwMode="auto">
            <a:xfrm>
              <a:off x="8211000" y="1130300"/>
              <a:ext cx="330790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endParaRPr lang="en-US" altLang="zh-CN" sz="2000" b="1" dirty="0"/>
            </a:p>
          </p:txBody>
        </p:sp>
        <p:sp>
          <p:nvSpPr>
            <p:cNvPr id="66" name="i$ľîḓê">
              <a:extLst>
                <a:ext uri="{FF2B5EF4-FFF2-40B4-BE49-F238E27FC236}">
                  <a16:creationId xmlns:a16="http://schemas.microsoft.com/office/drawing/2014/main" xmlns="" id="{B39B2E4D-7568-46E2-ACF8-686E537D2EE2}"/>
                </a:ext>
              </a:extLst>
            </p:cNvPr>
            <p:cNvSpPr/>
            <p:nvPr/>
          </p:nvSpPr>
          <p:spPr bwMode="auto">
            <a:xfrm>
              <a:off x="7018240" y="1572106"/>
              <a:ext cx="4500660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300" dirty="0" smtClean="0"/>
                <a:t>如果某个字段返回</a:t>
              </a:r>
              <a:r>
                <a:rPr lang="en-US" altLang="zh-CN" sz="1300" dirty="0" smtClean="0"/>
                <a:t>null</a:t>
              </a:r>
              <a:r>
                <a:rPr lang="zh-CN" altLang="en-US" sz="1300" dirty="0" smtClean="0"/>
                <a:t>，要保证它不是一个字符串</a:t>
              </a:r>
              <a:r>
                <a:rPr lang="en-US" altLang="zh-CN" sz="1300" dirty="0" smtClean="0"/>
                <a:t>'null'</a:t>
              </a:r>
              <a:endParaRPr lang="en-US" altLang="zh-CN" sz="1300" dirty="0"/>
            </a:p>
          </p:txBody>
        </p:sp>
      </p:grp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xmlns="" id="{79C2C1B4-8105-4257-BAA9-460644B315ED}"/>
              </a:ext>
            </a:extLst>
          </p:cNvPr>
          <p:cNvCxnSpPr/>
          <p:nvPr/>
        </p:nvCxnSpPr>
        <p:spPr>
          <a:xfrm>
            <a:off x="7851188" y="1820244"/>
            <a:ext cx="3680600" cy="0"/>
          </a:xfrm>
          <a:prstGeom prst="line">
            <a:avLst/>
          </a:prstGeom>
          <a:ln w="3175" cap="rnd">
            <a:solidFill>
              <a:schemeClr val="tx2">
                <a:lumMod val="9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134" y="3507888"/>
            <a:ext cx="4391810" cy="248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99736" y="2678653"/>
            <a:ext cx="4552568" cy="2153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360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40fa917-312c-4302-8b43-b62bb8434e90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D61E42"/>
      </a:accent1>
      <a:accent2>
        <a:srgbClr val="0181B5"/>
      </a:accent2>
      <a:accent3>
        <a:srgbClr val="8C1670"/>
      </a:accent3>
      <a:accent4>
        <a:srgbClr val="008A9F"/>
      </a:accent4>
      <a:accent5>
        <a:srgbClr val="14438A"/>
      </a:accent5>
      <a:accent6>
        <a:srgbClr val="116584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355</TotalTime>
  <Words>685</Words>
  <Application>Microsoft Office PowerPoint</Application>
  <PresentationFormat>自定义</PresentationFormat>
  <Paragraphs>79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主题5</vt:lpstr>
      <vt:lpstr>接口规范分享</vt:lpstr>
      <vt:lpstr>接口规范</vt:lpstr>
      <vt:lpstr>幻灯片 3</vt:lpstr>
      <vt:lpstr>RESTful API 通用设计规则</vt:lpstr>
      <vt:lpstr>幻灯片 5</vt:lpstr>
      <vt:lpstr>幻灯片 6</vt:lpstr>
      <vt:lpstr>前端理想的接口</vt:lpstr>
      <vt:lpstr>前端理想的接口</vt:lpstr>
      <vt:lpstr>前端理想的接口</vt:lpstr>
      <vt:lpstr>幻灯片 10</vt:lpstr>
    </vt:vector>
  </TitlesOfParts>
  <Manager>iSlide</Manager>
  <Company>iSlide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ouyangwentao</cp:lastModifiedBy>
  <cp:revision>198</cp:revision>
  <cp:lastPrinted>2017-10-26T16:00:00Z</cp:lastPrinted>
  <dcterms:created xsi:type="dcterms:W3CDTF">2017-10-26T16:00:00Z</dcterms:created>
  <dcterms:modified xsi:type="dcterms:W3CDTF">2019-06-20T02:32:07Z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2018-08-30T08:54:18.7879165Z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