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62" r:id="rId5"/>
    <p:sldId id="260"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81318" autoAdjust="0"/>
  </p:normalViewPr>
  <p:slideViewPr>
    <p:cSldViewPr snapToGrid="0">
      <p:cViewPr>
        <p:scale>
          <a:sx n="86" d="100"/>
          <a:sy n="86" d="100"/>
        </p:scale>
        <p:origin x="48"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2-11T23:26:58.525"/>
    </inkml:context>
    <inkml:brush xml:id="br0">
      <inkml:brushProperty name="width" value="0.025" units="cm"/>
      <inkml:brushProperty name="height" value="0.025" units="cm"/>
    </inkml:brush>
  </inkml:definitions>
  <inkml:traceGroup>
    <inkml:annotationXML>
      <emma:emma xmlns:emma="http://www.w3.org/2003/04/emma" version="1.0">
        <emma:interpretation id="{7B53FFBF-9CB2-4297-A282-71CCC0A662B5}" emma:medium="tactile" emma:mode="ink">
          <msink:context xmlns:msink="http://schemas.microsoft.com/ink/2010/main" type="writingRegion" rotatedBoundingBox="16040,10883 18333,10883 18333,11083 16040,11083"/>
        </emma:interpretation>
      </emma:emma>
    </inkml:annotationXML>
    <inkml:traceGroup>
      <inkml:annotationXML>
        <emma:emma xmlns:emma="http://www.w3.org/2003/04/emma" version="1.0">
          <emma:interpretation id="{19A878B8-B1A4-4FB6-98D3-2E967C69626A}" emma:medium="tactile" emma:mode="ink">
            <msink:context xmlns:msink="http://schemas.microsoft.com/ink/2010/main" type="paragraph" rotatedBoundingBox="16040,10883 18333,10883 18333,11083 16040,11083" alignmentLevel="1"/>
          </emma:interpretation>
        </emma:emma>
      </inkml:annotationXML>
      <inkml:traceGroup>
        <inkml:annotationXML>
          <emma:emma xmlns:emma="http://www.w3.org/2003/04/emma" version="1.0">
            <emma:interpretation id="{67DD7AAE-2FDE-4458-96D0-C40BEF2900C3}" emma:medium="tactile" emma:mode="ink">
              <msink:context xmlns:msink="http://schemas.microsoft.com/ink/2010/main" type="line" rotatedBoundingBox="16040,10883 18333,10883 18333,11083 16040,11083"/>
            </emma:interpretation>
          </emma:emma>
        </inkml:annotationXML>
        <inkml:traceGroup>
          <inkml:annotationXML>
            <emma:emma xmlns:emma="http://www.w3.org/2003/04/emma" version="1.0">
              <emma:interpretation id="{6D7A669F-241A-4F75-A349-08069D637672}" emma:medium="tactile" emma:mode="ink">
                <msink:context xmlns:msink="http://schemas.microsoft.com/ink/2010/main" type="inkWord" rotatedBoundingBox="16040,11042 16532,11052 16531,11089 16039,11079"/>
              </emma:interpretation>
              <emma:one-of disjunction-type="recognition" id="oneOf0">
                <emma:interpretation id="interp0" emma:lang="en-US" emma:confidence="0">
                  <emma:literal>_</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6</emma:literal>
                </emma:interpretation>
              </emma:one-of>
            </emma:emma>
          </inkml:annotationXML>
          <inkml:trace contextRef="#ctx0" brushRef="#br0">16780 13594 128,'-31'-31'0,"1"31"64,-1 0 32,-31 0 32,31 31 480,1-31 320,-32 0-288,1 0-32,30-31-224,0 31 0,0 0-224,0 0-96,1 0-32,30 0-32</inkml:trace>
        </inkml:traceGroup>
        <inkml:traceGroup>
          <inkml:annotationXML>
            <emma:emma xmlns:emma="http://www.w3.org/2003/04/emma" version="1.0">
              <emma:interpretation id="{30F768B1-A11D-401D-B536-FE151305D294}" emma:medium="tactile" emma:mode="ink">
                <msink:context xmlns:msink="http://schemas.microsoft.com/ink/2010/main" type="inkWord" rotatedBoundingBox="18148,10852 18349,11051 18319,11082 18118,10883"/>
              </emma:interpretation>
              <emma:one-of disjunction-type="recognition" id="oneOf1">
                <emma:interpretation id="interp5" emma:lang="en-US" emma:confidence="0">
                  <emma:literal>•</emma:literal>
                </emma:interpretation>
                <emma:interpretation id="interp6" emma:lang="en-US" emma:confidence="0">
                  <emma:literal>.</emma:literal>
                </emma:interpretation>
                <emma:interpretation id="interp7" emma:lang="en-US" emma:confidence="0">
                  <emma:literal>,</emma:literal>
                </emma:interpretation>
                <emma:interpretation id="interp8" emma:lang="en-US" emma:confidence="0">
                  <emma:literal>`</emma:literal>
                </emma:interpretation>
                <emma:interpretation id="interp9" emma:lang="en-US" emma:confidence="0">
                  <emma:literal>&amp;</emma:literal>
                </emma:interpretation>
              </emma:one-of>
            </emma:emma>
          </inkml:annotationXML>
          <inkml:trace contextRef="#ctx0" brushRef="#br0" timeOffset="-1387">18581 13578 10752,'-153'-154'4032,"153"123"-2177,-31 31-2654,0 0 383,31 0-1088,0 0-288,0 0-128,0 0 32,31 0-864,0 0-352</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2-11T23:27:02.294"/>
    </inkml:context>
    <inkml:brush xml:id="br0">
      <inkml:brushProperty name="width" value="0.025" units="cm"/>
      <inkml:brushProperty name="height" value="0.025" units="cm"/>
    </inkml:brush>
  </inkml:definitions>
  <inkml:trace contextRef="#ctx0" brushRef="#br0">16411 13562 4128,'30'0'-32,"1"31"32,0-31 64,0 0-32,0 31 64,-1-31-128,32 30-64,-31-30 64,30 31 64,-30-31 0,0 31 64,30 0-64,-30-31-32,0 31-64,0-1 32</inkml:trace>
  <inkml:trace contextRef="#ctx0" brushRef="#br0">16996 13901 4288,'-31'31'32,"0"-1"64,0 1 0,-30 0-32,-1 0-64,0-31 448,1 31 224,-31-31-256,30 0-128,0 30-128,-30-30 32,30 0-96,32 0-64,-32 0 0,62 0-128,-31 0 0,31 0 64,0 31 0,31-31 32,0 31 0,61 0-1856</inkml:trace>
  <inkml:trace contextRef="#ctx0" brushRef="#br0">18042 14270 4736,'-30'-61'1824,"30"61"-960,30-31-1728,-30 31 0,31 0-992,0-31-288</inkml:trace>
  <inkml:trace contextRef="#ctx0" brushRef="#br0">18381 14270 6144,'-62'-31'2272,"62"62"-1216,0-31-1440,0 0 224,0 0-256,0 0-64,0 0-256,0 0 0,31 0-1248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CA8D38-7F7C-4222-9B31-8297D21FC0BE}" type="datetimeFigureOut">
              <a:rPr lang="en-US" smtClean="0"/>
              <a:t>12/11/2016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D28237-2A88-4620-BF0D-ADCFDFBF35D4}" type="slidenum">
              <a:rPr lang="en-US" smtClean="0"/>
              <a:t>‹#›</a:t>
            </a:fld>
            <a:endParaRPr lang="en-US"/>
          </a:p>
        </p:txBody>
      </p:sp>
    </p:spTree>
    <p:extLst>
      <p:ext uri="{BB962C8B-B14F-4D97-AF65-F5344CB8AC3E}">
        <p14:creationId xmlns:p14="http://schemas.microsoft.com/office/powerpoint/2010/main" val="472621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revisions are not vandalism so we need to balance the data.</a:t>
            </a:r>
          </a:p>
          <a:p>
            <a:r>
              <a:rPr lang="en-US" dirty="0"/>
              <a:t>Hardware</a:t>
            </a:r>
            <a:r>
              <a:rPr lang="en-US" baseline="0" dirty="0"/>
              <a:t> restrictions</a:t>
            </a:r>
          </a:p>
          <a:p>
            <a:r>
              <a:rPr lang="en-US" baseline="0" dirty="0"/>
              <a:t>Different tree</a:t>
            </a:r>
          </a:p>
          <a:p>
            <a:r>
              <a:rPr lang="en-US" baseline="0" dirty="0"/>
              <a:t>Random forest</a:t>
            </a:r>
          </a:p>
          <a:p>
            <a:r>
              <a:rPr lang="en-US" baseline="0" dirty="0"/>
              <a:t>Logistic regression</a:t>
            </a:r>
            <a:endParaRPr lang="en-US" dirty="0"/>
          </a:p>
        </p:txBody>
      </p:sp>
      <p:sp>
        <p:nvSpPr>
          <p:cNvPr id="4" name="Slide Number Placeholder 3"/>
          <p:cNvSpPr>
            <a:spLocks noGrp="1"/>
          </p:cNvSpPr>
          <p:nvPr>
            <p:ph type="sldNum" sz="quarter" idx="10"/>
          </p:nvPr>
        </p:nvSpPr>
        <p:spPr/>
        <p:txBody>
          <a:bodyPr/>
          <a:lstStyle/>
          <a:p>
            <a:fld id="{83D28237-2A88-4620-BF0D-ADCFDFBF35D4}" type="slidenum">
              <a:rPr lang="en-US" smtClean="0"/>
              <a:t>3</a:t>
            </a:fld>
            <a:endParaRPr lang="en-US"/>
          </a:p>
        </p:txBody>
      </p:sp>
    </p:spTree>
    <p:extLst>
      <p:ext uri="{BB962C8B-B14F-4D97-AF65-F5344CB8AC3E}">
        <p14:creationId xmlns:p14="http://schemas.microsoft.com/office/powerpoint/2010/main" val="4288287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Logistic regression:, </a:t>
            </a:r>
            <a:r>
              <a:rPr lang="en-US" dirty="0" err="1"/>
              <a:t>Cv</a:t>
            </a:r>
            <a:r>
              <a:rPr lang="en-US" dirty="0"/>
              <a:t> </a:t>
            </a:r>
            <a:r>
              <a:rPr lang="en-US" sz="1200" b="0" i="0" kern="1200" dirty="0">
                <a:solidFill>
                  <a:schemeClr val="tx1"/>
                </a:solidFill>
                <a:effectLst/>
                <a:latin typeface="+mn-lt"/>
                <a:ea typeface="+mn-ea"/>
                <a:cs typeface="+mn-cs"/>
              </a:rPr>
              <a:t>describes the inverse of regularization strength</a:t>
            </a:r>
            <a:endParaRPr lang="en-US" dirty="0"/>
          </a:p>
        </p:txBody>
      </p:sp>
      <p:sp>
        <p:nvSpPr>
          <p:cNvPr id="4" name="Slide Number Placeholder 3"/>
          <p:cNvSpPr>
            <a:spLocks noGrp="1"/>
          </p:cNvSpPr>
          <p:nvPr>
            <p:ph type="sldNum" sz="quarter" idx="10"/>
          </p:nvPr>
        </p:nvSpPr>
        <p:spPr/>
        <p:txBody>
          <a:bodyPr/>
          <a:lstStyle/>
          <a:p>
            <a:fld id="{83D28237-2A88-4620-BF0D-ADCFDFBF35D4}" type="slidenum">
              <a:rPr lang="en-US" smtClean="0"/>
              <a:t>4</a:t>
            </a:fld>
            <a:endParaRPr lang="en-US"/>
          </a:p>
        </p:txBody>
      </p:sp>
    </p:spTree>
    <p:extLst>
      <p:ext uri="{BB962C8B-B14F-4D97-AF65-F5344CB8AC3E}">
        <p14:creationId xmlns:p14="http://schemas.microsoft.com/office/powerpoint/2010/main" val="3850254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ROC_AUC</a:t>
            </a:r>
            <a:r>
              <a:rPr lang="en-US" baseline="0" dirty="0"/>
              <a:t> measures true positive against false positive.</a:t>
            </a:r>
          </a:p>
          <a:p>
            <a:r>
              <a:rPr lang="en-US" baseline="0" dirty="0"/>
              <a:t>Although accuracy varies, but roc is close because they made many false negatives.</a:t>
            </a:r>
            <a:endParaRPr lang="en-US" dirty="0"/>
          </a:p>
        </p:txBody>
      </p:sp>
      <p:sp>
        <p:nvSpPr>
          <p:cNvPr id="4" name="Slide Number Placeholder 3"/>
          <p:cNvSpPr>
            <a:spLocks noGrp="1"/>
          </p:cNvSpPr>
          <p:nvPr>
            <p:ph type="sldNum" sz="quarter" idx="10"/>
          </p:nvPr>
        </p:nvSpPr>
        <p:spPr/>
        <p:txBody>
          <a:bodyPr/>
          <a:lstStyle/>
          <a:p>
            <a:fld id="{83D28237-2A88-4620-BF0D-ADCFDFBF35D4}" type="slidenum">
              <a:rPr lang="en-US" smtClean="0"/>
              <a:t>5</a:t>
            </a:fld>
            <a:endParaRPr lang="en-US"/>
          </a:p>
        </p:txBody>
      </p:sp>
    </p:spTree>
    <p:extLst>
      <p:ext uri="{BB962C8B-B14F-4D97-AF65-F5344CB8AC3E}">
        <p14:creationId xmlns:p14="http://schemas.microsoft.com/office/powerpoint/2010/main" val="1480544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28237-2A88-4620-BF0D-ADCFDFBF35D4}" type="slidenum">
              <a:rPr lang="en-US" smtClean="0"/>
              <a:t>6</a:t>
            </a:fld>
            <a:endParaRPr lang="en-US"/>
          </a:p>
        </p:txBody>
      </p:sp>
    </p:spTree>
    <p:extLst>
      <p:ext uri="{BB962C8B-B14F-4D97-AF65-F5344CB8AC3E}">
        <p14:creationId xmlns:p14="http://schemas.microsoft.com/office/powerpoint/2010/main" val="1811448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AE41E3F-5E86-4F8C-88C5-E52761463F0F}"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A5553-73D5-442E-A88D-511CF461265B}" type="slidenum">
              <a:rPr lang="en-US" smtClean="0"/>
              <a:t>‹#›</a:t>
            </a:fld>
            <a:endParaRPr lang="en-US"/>
          </a:p>
        </p:txBody>
      </p:sp>
    </p:spTree>
    <p:extLst>
      <p:ext uri="{BB962C8B-B14F-4D97-AF65-F5344CB8AC3E}">
        <p14:creationId xmlns:p14="http://schemas.microsoft.com/office/powerpoint/2010/main" val="3957267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E41E3F-5E86-4F8C-88C5-E52761463F0F}"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A5553-73D5-442E-A88D-511CF461265B}" type="slidenum">
              <a:rPr lang="en-US" smtClean="0"/>
              <a:t>‹#›</a:t>
            </a:fld>
            <a:endParaRPr lang="en-US"/>
          </a:p>
        </p:txBody>
      </p:sp>
    </p:spTree>
    <p:extLst>
      <p:ext uri="{BB962C8B-B14F-4D97-AF65-F5344CB8AC3E}">
        <p14:creationId xmlns:p14="http://schemas.microsoft.com/office/powerpoint/2010/main" val="4188677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E41E3F-5E86-4F8C-88C5-E52761463F0F}"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A5553-73D5-442E-A88D-511CF461265B}" type="slidenum">
              <a:rPr lang="en-US" smtClean="0"/>
              <a:t>‹#›</a:t>
            </a:fld>
            <a:endParaRPr lang="en-US"/>
          </a:p>
        </p:txBody>
      </p:sp>
    </p:spTree>
    <p:extLst>
      <p:ext uri="{BB962C8B-B14F-4D97-AF65-F5344CB8AC3E}">
        <p14:creationId xmlns:p14="http://schemas.microsoft.com/office/powerpoint/2010/main" val="1741597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E41E3F-5E86-4F8C-88C5-E52761463F0F}"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A5553-73D5-442E-A88D-511CF461265B}" type="slidenum">
              <a:rPr lang="en-US" smtClean="0"/>
              <a:t>‹#›</a:t>
            </a:fld>
            <a:endParaRPr lang="en-US"/>
          </a:p>
        </p:txBody>
      </p:sp>
    </p:spTree>
    <p:extLst>
      <p:ext uri="{BB962C8B-B14F-4D97-AF65-F5344CB8AC3E}">
        <p14:creationId xmlns:p14="http://schemas.microsoft.com/office/powerpoint/2010/main" val="1056470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E41E3F-5E86-4F8C-88C5-E52761463F0F}"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A5553-73D5-442E-A88D-511CF461265B}" type="slidenum">
              <a:rPr lang="en-US" smtClean="0"/>
              <a:t>‹#›</a:t>
            </a:fld>
            <a:endParaRPr lang="en-US"/>
          </a:p>
        </p:txBody>
      </p:sp>
    </p:spTree>
    <p:extLst>
      <p:ext uri="{BB962C8B-B14F-4D97-AF65-F5344CB8AC3E}">
        <p14:creationId xmlns:p14="http://schemas.microsoft.com/office/powerpoint/2010/main" val="1186552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E41E3F-5E86-4F8C-88C5-E52761463F0F}"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A5553-73D5-442E-A88D-511CF461265B}" type="slidenum">
              <a:rPr lang="en-US" smtClean="0"/>
              <a:t>‹#›</a:t>
            </a:fld>
            <a:endParaRPr lang="en-US"/>
          </a:p>
        </p:txBody>
      </p:sp>
    </p:spTree>
    <p:extLst>
      <p:ext uri="{BB962C8B-B14F-4D97-AF65-F5344CB8AC3E}">
        <p14:creationId xmlns:p14="http://schemas.microsoft.com/office/powerpoint/2010/main" val="1923454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E41E3F-5E86-4F8C-88C5-E52761463F0F}" type="datetimeFigureOut">
              <a:rPr lang="en-US" smtClean="0"/>
              <a:t>12/11/2016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7A5553-73D5-442E-A88D-511CF461265B}" type="slidenum">
              <a:rPr lang="en-US" smtClean="0"/>
              <a:t>‹#›</a:t>
            </a:fld>
            <a:endParaRPr lang="en-US"/>
          </a:p>
        </p:txBody>
      </p:sp>
    </p:spTree>
    <p:extLst>
      <p:ext uri="{BB962C8B-B14F-4D97-AF65-F5344CB8AC3E}">
        <p14:creationId xmlns:p14="http://schemas.microsoft.com/office/powerpoint/2010/main" val="62964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E41E3F-5E86-4F8C-88C5-E52761463F0F}" type="datetimeFigureOut">
              <a:rPr lang="en-US" smtClean="0"/>
              <a:t>12/11/2016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7A5553-73D5-442E-A88D-511CF461265B}" type="slidenum">
              <a:rPr lang="en-US" smtClean="0"/>
              <a:t>‹#›</a:t>
            </a:fld>
            <a:endParaRPr lang="en-US"/>
          </a:p>
        </p:txBody>
      </p:sp>
    </p:spTree>
    <p:extLst>
      <p:ext uri="{BB962C8B-B14F-4D97-AF65-F5344CB8AC3E}">
        <p14:creationId xmlns:p14="http://schemas.microsoft.com/office/powerpoint/2010/main" val="323353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E41E3F-5E86-4F8C-88C5-E52761463F0F}" type="datetimeFigureOut">
              <a:rPr lang="en-US" smtClean="0"/>
              <a:t>12/11/2016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7A5553-73D5-442E-A88D-511CF461265B}" type="slidenum">
              <a:rPr lang="en-US" smtClean="0"/>
              <a:t>‹#›</a:t>
            </a:fld>
            <a:endParaRPr lang="en-US"/>
          </a:p>
        </p:txBody>
      </p:sp>
    </p:spTree>
    <p:extLst>
      <p:ext uri="{BB962C8B-B14F-4D97-AF65-F5344CB8AC3E}">
        <p14:creationId xmlns:p14="http://schemas.microsoft.com/office/powerpoint/2010/main" val="2040786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E41E3F-5E86-4F8C-88C5-E52761463F0F}"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A5553-73D5-442E-A88D-511CF461265B}" type="slidenum">
              <a:rPr lang="en-US" smtClean="0"/>
              <a:t>‹#›</a:t>
            </a:fld>
            <a:endParaRPr lang="en-US"/>
          </a:p>
        </p:txBody>
      </p:sp>
    </p:spTree>
    <p:extLst>
      <p:ext uri="{BB962C8B-B14F-4D97-AF65-F5344CB8AC3E}">
        <p14:creationId xmlns:p14="http://schemas.microsoft.com/office/powerpoint/2010/main" val="980413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E41E3F-5E86-4F8C-88C5-E52761463F0F}"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A5553-73D5-442E-A88D-511CF461265B}" type="slidenum">
              <a:rPr lang="en-US" smtClean="0"/>
              <a:t>‹#›</a:t>
            </a:fld>
            <a:endParaRPr lang="en-US"/>
          </a:p>
        </p:txBody>
      </p:sp>
    </p:spTree>
    <p:extLst>
      <p:ext uri="{BB962C8B-B14F-4D97-AF65-F5344CB8AC3E}">
        <p14:creationId xmlns:p14="http://schemas.microsoft.com/office/powerpoint/2010/main" val="906395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E41E3F-5E86-4F8C-88C5-E52761463F0F}" type="datetimeFigureOut">
              <a:rPr lang="en-US" smtClean="0"/>
              <a:t>12/11/2016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A5553-73D5-442E-A88D-511CF461265B}" type="slidenum">
              <a:rPr lang="en-US" smtClean="0"/>
              <a:t>‹#›</a:t>
            </a:fld>
            <a:endParaRPr lang="en-US"/>
          </a:p>
        </p:txBody>
      </p:sp>
    </p:spTree>
    <p:extLst>
      <p:ext uri="{BB962C8B-B14F-4D97-AF65-F5344CB8AC3E}">
        <p14:creationId xmlns:p14="http://schemas.microsoft.com/office/powerpoint/2010/main" val="1148669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Wiki Vandalism Detection</a:t>
            </a:r>
          </a:p>
        </p:txBody>
      </p:sp>
      <p:sp>
        <p:nvSpPr>
          <p:cNvPr id="3" name="Subtitle 2"/>
          <p:cNvSpPr>
            <a:spLocks noGrp="1"/>
          </p:cNvSpPr>
          <p:nvPr>
            <p:ph type="subTitle" idx="1"/>
          </p:nvPr>
        </p:nvSpPr>
        <p:spPr/>
        <p:txBody>
          <a:bodyPr/>
          <a:lstStyle/>
          <a:p>
            <a:r>
              <a:rPr lang="en-US" dirty="0"/>
              <a:t>Huiren Li (hli86)</a:t>
            </a:r>
          </a:p>
          <a:p>
            <a:r>
              <a:rPr lang="en-US" dirty="0" err="1"/>
              <a:t>Lunan</a:t>
            </a:r>
            <a:r>
              <a:rPr lang="en-US" dirty="0"/>
              <a:t> Li (linunan3)</a:t>
            </a:r>
          </a:p>
          <a:p>
            <a:r>
              <a:rPr lang="en-US" dirty="0" err="1"/>
              <a:t>Yihao</a:t>
            </a:r>
            <a:r>
              <a:rPr lang="en-US" dirty="0"/>
              <a:t> Zhang (yzhng127)</a:t>
            </a:r>
          </a:p>
        </p:txBody>
      </p:sp>
    </p:spTree>
    <p:extLst>
      <p:ext uri="{BB962C8B-B14F-4D97-AF65-F5344CB8AC3E}">
        <p14:creationId xmlns:p14="http://schemas.microsoft.com/office/powerpoint/2010/main" val="2598759186"/>
      </p:ext>
    </p:extLst>
  </p:cSld>
  <p:clrMapOvr>
    <a:masterClrMapping/>
  </p:clrMapOvr>
  <mc:AlternateContent xmlns:mc="http://schemas.openxmlformats.org/markup-compatibility/2006" xmlns:p14="http://schemas.microsoft.com/office/powerpoint/2010/main">
    <mc:Choice Requires="p14">
      <p:transition spd="slow" p14:dur="2000" advTm="30000"/>
    </mc:Choice>
    <mc:Fallback xmlns="">
      <p:transition spd="slow" advTm="3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marL="0" indent="0">
              <a:buNone/>
            </a:pPr>
            <a:r>
              <a:rPr lang="en-US" b="1" dirty="0"/>
              <a:t>Wiki Vandalism</a:t>
            </a:r>
            <a:r>
              <a:rPr lang="en-US" dirty="0"/>
              <a:t> is the proper name for any malicious edit which attempts to reverse the main goal of the project of Wikipedia. </a:t>
            </a:r>
          </a:p>
          <a:p>
            <a:pPr marL="0" indent="0">
              <a:buNone/>
            </a:pPr>
            <a:endParaRPr lang="en-US" dirty="0"/>
          </a:p>
          <a:p>
            <a:pPr marL="0" indent="0">
              <a:buNone/>
            </a:pPr>
            <a:r>
              <a:rPr lang="en-US" b="1" dirty="0"/>
              <a:t>Task:</a:t>
            </a:r>
          </a:p>
          <a:p>
            <a:pPr marL="0" indent="0">
              <a:buNone/>
            </a:pPr>
            <a:r>
              <a:rPr lang="en-US" dirty="0"/>
              <a:t>Given a </a:t>
            </a:r>
            <a:r>
              <a:rPr lang="en-US" dirty="0" err="1"/>
              <a:t>Wikidata</a:t>
            </a:r>
            <a:r>
              <a:rPr lang="en-US" dirty="0"/>
              <a:t> revision, compute a vandalism score denoting the likelihood of this revision </a:t>
            </a:r>
            <a:r>
              <a:rPr lang="en-US" dirty="0" err="1"/>
              <a:t>beeing</a:t>
            </a:r>
            <a:r>
              <a:rPr lang="en-US" dirty="0"/>
              <a:t> vandalism (or similarly damaging).</a:t>
            </a:r>
            <a:endParaRPr lang="en-US" dirty="0"/>
          </a:p>
        </p:txBody>
      </p:sp>
    </p:spTree>
    <p:extLst>
      <p:ext uri="{BB962C8B-B14F-4D97-AF65-F5344CB8AC3E}">
        <p14:creationId xmlns:p14="http://schemas.microsoft.com/office/powerpoint/2010/main" val="2543243742"/>
      </p:ext>
    </p:extLst>
  </p:cSld>
  <p:clrMapOvr>
    <a:masterClrMapping/>
  </p:clrMapOvr>
  <mc:AlternateContent xmlns:mc="http://schemas.openxmlformats.org/markup-compatibility/2006" xmlns:p14="http://schemas.microsoft.com/office/powerpoint/2010/main">
    <mc:Choice Requires="p14">
      <p:transition spd="slow" p14:dur="2000" advTm="60000"/>
    </mc:Choice>
    <mc:Fallback xmlns="">
      <p:transition spd="slow" advTm="6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Idea</a:t>
            </a:r>
          </a:p>
        </p:txBody>
      </p:sp>
      <p:sp>
        <p:nvSpPr>
          <p:cNvPr id="3" name="Content Placeholder 2"/>
          <p:cNvSpPr>
            <a:spLocks noGrp="1"/>
          </p:cNvSpPr>
          <p:nvPr>
            <p:ph idx="1"/>
          </p:nvPr>
        </p:nvSpPr>
        <p:spPr/>
        <p:txBody>
          <a:bodyPr/>
          <a:lstStyle/>
          <a:p>
            <a:r>
              <a:rPr lang="en-US" dirty="0"/>
              <a:t>Extract features</a:t>
            </a:r>
          </a:p>
          <a:p>
            <a:r>
              <a:rPr lang="en-US" dirty="0"/>
              <a:t>Encode the features</a:t>
            </a:r>
            <a:endParaRPr lang="en-US" dirty="0"/>
          </a:p>
          <a:p>
            <a:r>
              <a:rPr lang="en-US" dirty="0"/>
              <a:t>Balance Data</a:t>
            </a:r>
            <a:endParaRPr lang="en-US" dirty="0"/>
          </a:p>
          <a:p>
            <a:r>
              <a:rPr lang="en-US" dirty="0"/>
              <a:t>Explore different classifiers and perform parameter tuning using data from Jan 2015 to Jan 2016 </a:t>
            </a:r>
          </a:p>
          <a:p>
            <a:r>
              <a:rPr lang="en-US" dirty="0"/>
              <a:t>Test on data from March 2016. Performance evaluated by ROC-AUC.</a:t>
            </a:r>
          </a:p>
        </p:txBody>
      </p:sp>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5774471" y="3917984"/>
              <a:ext cx="787140" cy="66780"/>
            </p14:xfrm>
          </p:contentPart>
        </mc:Choice>
        <mc:Fallback>
          <p:pic>
            <p:nvPicPr>
              <p:cNvPr id="5" name="Ink 4"/>
              <p:cNvPicPr/>
              <p:nvPr/>
            </p:nvPicPr>
            <p:blipFill>
              <a:blip r:embed="rId4"/>
              <a:stretch>
                <a:fillRect/>
              </a:stretch>
            </p:blipFill>
            <p:spPr>
              <a:xfrm>
                <a:off x="5772412" y="3913686"/>
                <a:ext cx="792287" cy="72731"/>
              </a:xfrm>
              <a:prstGeom prst="rect">
                <a:avLst/>
              </a:prstGeom>
            </p:spPr>
          </p:pic>
        </mc:Fallback>
      </mc:AlternateContent>
    </p:spTree>
    <p:extLst>
      <p:ext uri="{BB962C8B-B14F-4D97-AF65-F5344CB8AC3E}">
        <p14:creationId xmlns:p14="http://schemas.microsoft.com/office/powerpoint/2010/main" val="303022572"/>
      </p:ext>
    </p:extLst>
  </p:cSld>
  <p:clrMapOvr>
    <a:masterClrMapping/>
  </p:clrMapOvr>
  <mc:AlternateContent xmlns:mc="http://schemas.openxmlformats.org/markup-compatibility/2006" xmlns:p14="http://schemas.microsoft.com/office/powerpoint/2010/main">
    <mc:Choice Requires="p14">
      <p:transition spd="slow" p14:dur="2000" advTm="60000"/>
    </mc:Choice>
    <mc:Fallback xmlns="">
      <p:transition spd="slow" advTm="6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of parameter tuning</a:t>
            </a:r>
          </a:p>
        </p:txBody>
      </p:sp>
      <p:sp>
        <p:nvSpPr>
          <p:cNvPr id="3" name="Content Placeholder 2"/>
          <p:cNvSpPr>
            <a:spLocks noGrp="1"/>
          </p:cNvSpPr>
          <p:nvPr>
            <p:ph idx="1"/>
          </p:nvPr>
        </p:nvSpPr>
        <p:spPr/>
        <p:txBody>
          <a:bodyPr/>
          <a:lstStyle/>
          <a:p>
            <a:r>
              <a:rPr lang="en-US" dirty="0"/>
              <a:t>We used five fold validation in our parameter tuning process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66647936"/>
              </p:ext>
            </p:extLst>
          </p:nvPr>
        </p:nvGraphicFramePr>
        <p:xfrm>
          <a:off x="1056640" y="2554008"/>
          <a:ext cx="8128000" cy="2123440"/>
        </p:xfrm>
        <a:graphic>
          <a:graphicData uri="http://schemas.openxmlformats.org/drawingml/2006/table">
            <a:tbl>
              <a:tblPr firstRow="1" bandRow="1">
                <a:tableStyleId>{5C22544A-7EE6-4342-B048-85BDC9FD1C3A}</a:tableStyleId>
              </a:tblPr>
              <a:tblGrid>
                <a:gridCol w="2900218">
                  <a:extLst>
                    <a:ext uri="{9D8B030D-6E8A-4147-A177-3AD203B41FA5}">
                      <a16:colId xmlns:a16="http://schemas.microsoft.com/office/drawing/2014/main" val="352646646"/>
                    </a:ext>
                  </a:extLst>
                </a:gridCol>
                <a:gridCol w="5227782">
                  <a:extLst>
                    <a:ext uri="{9D8B030D-6E8A-4147-A177-3AD203B41FA5}">
                      <a16:colId xmlns:a16="http://schemas.microsoft.com/office/drawing/2014/main" val="1873693898"/>
                    </a:ext>
                  </a:extLst>
                </a:gridCol>
              </a:tblGrid>
              <a:tr h="370840">
                <a:tc>
                  <a:txBody>
                    <a:bodyPr/>
                    <a:lstStyle/>
                    <a:p>
                      <a:pPr algn="ctr"/>
                      <a:r>
                        <a:rPr lang="en-US" dirty="0"/>
                        <a:t>Classifier</a:t>
                      </a:r>
                    </a:p>
                  </a:txBody>
                  <a:tcPr/>
                </a:tc>
                <a:tc>
                  <a:txBody>
                    <a:bodyPr/>
                    <a:lstStyle/>
                    <a:p>
                      <a:pPr algn="ctr"/>
                      <a:r>
                        <a:rPr lang="en-US" dirty="0"/>
                        <a:t>Best parameter</a:t>
                      </a:r>
                    </a:p>
                  </a:txBody>
                  <a:tcPr/>
                </a:tc>
                <a:extLst>
                  <a:ext uri="{0D108BD9-81ED-4DB2-BD59-A6C34878D82A}">
                    <a16:rowId xmlns:a16="http://schemas.microsoft.com/office/drawing/2014/main" val="2383328947"/>
                  </a:ext>
                </a:extLst>
              </a:tr>
              <a:tr h="370840">
                <a:tc>
                  <a:txBody>
                    <a:bodyPr/>
                    <a:lstStyle/>
                    <a:p>
                      <a:pPr algn="ctr"/>
                      <a:r>
                        <a:rPr lang="en-US" dirty="0"/>
                        <a:t>Decision Tree</a:t>
                      </a:r>
                    </a:p>
                  </a:txBody>
                  <a:tcPr/>
                </a:tc>
                <a:tc>
                  <a:txBody>
                    <a:bodyPr/>
                    <a:lstStyle/>
                    <a:p>
                      <a:pPr algn="ctr"/>
                      <a:r>
                        <a:rPr lang="en-US" dirty="0"/>
                        <a:t>Depth = 40</a:t>
                      </a:r>
                    </a:p>
                  </a:txBody>
                  <a:tcPr/>
                </a:tc>
                <a:extLst>
                  <a:ext uri="{0D108BD9-81ED-4DB2-BD59-A6C34878D82A}">
                    <a16:rowId xmlns:a16="http://schemas.microsoft.com/office/drawing/2014/main" val="3088970214"/>
                  </a:ext>
                </a:extLst>
              </a:tr>
              <a:tr h="370840">
                <a:tc>
                  <a:txBody>
                    <a:bodyPr/>
                    <a:lstStyle/>
                    <a:p>
                      <a:pPr algn="ctr"/>
                      <a:r>
                        <a:rPr lang="en-US" dirty="0"/>
                        <a:t>Random Forest</a:t>
                      </a:r>
                    </a:p>
                  </a:txBody>
                  <a:tcPr/>
                </a:tc>
                <a:tc>
                  <a:txBody>
                    <a:bodyPr/>
                    <a:lstStyle/>
                    <a:p>
                      <a:pPr algn="ctr"/>
                      <a:r>
                        <a:rPr lang="en-US" dirty="0"/>
                        <a:t>Number</a:t>
                      </a:r>
                      <a:r>
                        <a:rPr lang="en-US" baseline="0" dirty="0"/>
                        <a:t> of Estimator = 64, Depth = 48</a:t>
                      </a:r>
                      <a:endParaRPr lang="en-US" dirty="0"/>
                    </a:p>
                  </a:txBody>
                  <a:tcPr/>
                </a:tc>
                <a:extLst>
                  <a:ext uri="{0D108BD9-81ED-4DB2-BD59-A6C34878D82A}">
                    <a16:rowId xmlns:a16="http://schemas.microsoft.com/office/drawing/2014/main" val="384954834"/>
                  </a:ext>
                </a:extLst>
              </a:tr>
              <a:tr h="640080">
                <a:tc>
                  <a:txBody>
                    <a:bodyPr/>
                    <a:lstStyle/>
                    <a:p>
                      <a:pPr algn="ctr"/>
                      <a:r>
                        <a:rPr lang="en-US" dirty="0"/>
                        <a:t>Boosting</a:t>
                      </a:r>
                      <a:r>
                        <a:rPr lang="en-US" baseline="0" dirty="0"/>
                        <a:t> Using Decision Stumps</a:t>
                      </a:r>
                      <a:endParaRPr lang="en-US" dirty="0"/>
                    </a:p>
                  </a:txBody>
                  <a:tcPr/>
                </a:tc>
                <a:tc>
                  <a:txBody>
                    <a:bodyPr/>
                    <a:lstStyle/>
                    <a:p>
                      <a:pPr algn="ctr"/>
                      <a:r>
                        <a:rPr lang="en-US" dirty="0"/>
                        <a:t>Number</a:t>
                      </a:r>
                      <a:r>
                        <a:rPr lang="en-US" baseline="0" dirty="0"/>
                        <a:t> of Iteration = 900</a:t>
                      </a:r>
                      <a:endParaRPr lang="en-US" dirty="0"/>
                    </a:p>
                  </a:txBody>
                  <a:tcPr/>
                </a:tc>
                <a:extLst>
                  <a:ext uri="{0D108BD9-81ED-4DB2-BD59-A6C34878D82A}">
                    <a16:rowId xmlns:a16="http://schemas.microsoft.com/office/drawing/2014/main" val="527098027"/>
                  </a:ext>
                </a:extLst>
              </a:tr>
              <a:tr h="370840">
                <a:tc>
                  <a:txBody>
                    <a:bodyPr/>
                    <a:lstStyle/>
                    <a:p>
                      <a:pPr algn="ctr"/>
                      <a:r>
                        <a:rPr lang="en-US" dirty="0"/>
                        <a:t>Logistic</a:t>
                      </a:r>
                      <a:r>
                        <a:rPr lang="en-US" baseline="0" dirty="0"/>
                        <a:t> Regression</a:t>
                      </a:r>
                      <a:endParaRPr lang="en-US" dirty="0"/>
                    </a:p>
                  </a:txBody>
                  <a:tcPr/>
                </a:tc>
                <a:tc>
                  <a:txBody>
                    <a:bodyPr/>
                    <a:lstStyle/>
                    <a:p>
                      <a:pPr algn="ctr"/>
                      <a:r>
                        <a:rPr lang="en-US" dirty="0"/>
                        <a:t>Regularization Term</a:t>
                      </a:r>
                      <a:r>
                        <a:rPr lang="en-US" baseline="0" dirty="0"/>
                        <a:t> </a:t>
                      </a:r>
                      <a:r>
                        <a:rPr lang="en-US" baseline="0"/>
                        <a:t>= 100</a:t>
                      </a:r>
                      <a:endParaRPr lang="en-US" dirty="0"/>
                    </a:p>
                  </a:txBody>
                  <a:tcPr/>
                </a:tc>
                <a:extLst>
                  <a:ext uri="{0D108BD9-81ED-4DB2-BD59-A6C34878D82A}">
                    <a16:rowId xmlns:a16="http://schemas.microsoft.com/office/drawing/2014/main" val="2928964678"/>
                  </a:ext>
                </a:extLst>
              </a:tr>
            </a:tbl>
          </a:graphicData>
        </a:graphic>
      </p:graphicFrame>
    </p:spTree>
    <p:extLst>
      <p:ext uri="{BB962C8B-B14F-4D97-AF65-F5344CB8AC3E}">
        <p14:creationId xmlns:p14="http://schemas.microsoft.com/office/powerpoint/2010/main" val="190542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on testing data</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04737752"/>
              </p:ext>
            </p:extLst>
          </p:nvPr>
        </p:nvGraphicFramePr>
        <p:xfrm>
          <a:off x="838200" y="1825625"/>
          <a:ext cx="10515600" cy="279579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162822847"/>
                    </a:ext>
                  </a:extLst>
                </a:gridCol>
                <a:gridCol w="3505200">
                  <a:extLst>
                    <a:ext uri="{9D8B030D-6E8A-4147-A177-3AD203B41FA5}">
                      <a16:colId xmlns:a16="http://schemas.microsoft.com/office/drawing/2014/main" val="983697508"/>
                    </a:ext>
                  </a:extLst>
                </a:gridCol>
                <a:gridCol w="3505200">
                  <a:extLst>
                    <a:ext uri="{9D8B030D-6E8A-4147-A177-3AD203B41FA5}">
                      <a16:colId xmlns:a16="http://schemas.microsoft.com/office/drawing/2014/main" val="358864109"/>
                    </a:ext>
                  </a:extLst>
                </a:gridCol>
              </a:tblGrid>
              <a:tr h="370840">
                <a:tc>
                  <a:txBody>
                    <a:bodyPr/>
                    <a:lstStyle/>
                    <a:p>
                      <a:pPr algn="ctr"/>
                      <a:r>
                        <a:rPr lang="en-US" dirty="0"/>
                        <a:t>Classifier</a:t>
                      </a:r>
                    </a:p>
                  </a:txBody>
                  <a:tcPr/>
                </a:tc>
                <a:tc>
                  <a:txBody>
                    <a:bodyPr/>
                    <a:lstStyle/>
                    <a:p>
                      <a:pPr algn="ctr"/>
                      <a:r>
                        <a:rPr lang="en-US" dirty="0"/>
                        <a:t>Accuracy</a:t>
                      </a:r>
                    </a:p>
                  </a:txBody>
                  <a:tcPr/>
                </a:tc>
                <a:tc>
                  <a:txBody>
                    <a:bodyPr/>
                    <a:lstStyle/>
                    <a:p>
                      <a:pPr algn="ctr"/>
                      <a:r>
                        <a:rPr lang="en-US" dirty="0"/>
                        <a:t>ROC_AUC</a:t>
                      </a:r>
                    </a:p>
                  </a:txBody>
                  <a:tcPr/>
                </a:tc>
                <a:extLst>
                  <a:ext uri="{0D108BD9-81ED-4DB2-BD59-A6C34878D82A}">
                    <a16:rowId xmlns:a16="http://schemas.microsoft.com/office/drawing/2014/main" val="788162480"/>
                  </a:ext>
                </a:extLst>
              </a:tr>
              <a:tr h="370840">
                <a:tc>
                  <a:txBody>
                    <a:bodyPr/>
                    <a:lstStyle/>
                    <a:p>
                      <a:pPr algn="ctr"/>
                      <a:r>
                        <a:rPr lang="en-US" dirty="0"/>
                        <a:t>Decision</a:t>
                      </a:r>
                      <a:r>
                        <a:rPr lang="en-US" baseline="0" dirty="0"/>
                        <a:t> Tree</a:t>
                      </a:r>
                      <a:endParaRPr lang="en-US" dirty="0"/>
                    </a:p>
                  </a:txBody>
                  <a:tcPr/>
                </a:tc>
                <a:tc>
                  <a:txBody>
                    <a:bodyPr/>
                    <a:lstStyle/>
                    <a:p>
                      <a:pPr algn="ctr"/>
                      <a:r>
                        <a:rPr lang="en-US" dirty="0"/>
                        <a:t>87.4%</a:t>
                      </a:r>
                    </a:p>
                  </a:txBody>
                  <a:tcPr/>
                </a:tc>
                <a:tc>
                  <a:txBody>
                    <a:bodyPr/>
                    <a:lstStyle/>
                    <a:p>
                      <a:pPr algn="ctr"/>
                      <a:r>
                        <a:rPr lang="en-US" dirty="0"/>
                        <a:t>0.868</a:t>
                      </a:r>
                    </a:p>
                  </a:txBody>
                  <a:tcPr/>
                </a:tc>
                <a:extLst>
                  <a:ext uri="{0D108BD9-81ED-4DB2-BD59-A6C34878D82A}">
                    <a16:rowId xmlns:a16="http://schemas.microsoft.com/office/drawing/2014/main" val="1138702445"/>
                  </a:ext>
                </a:extLst>
              </a:tr>
              <a:tr h="370840">
                <a:tc>
                  <a:txBody>
                    <a:bodyPr/>
                    <a:lstStyle/>
                    <a:p>
                      <a:pPr algn="ctr"/>
                      <a:r>
                        <a:rPr lang="en-US" dirty="0"/>
                        <a:t>Random Forest</a:t>
                      </a:r>
                    </a:p>
                  </a:txBody>
                  <a:tcPr/>
                </a:tc>
                <a:tc>
                  <a:txBody>
                    <a:bodyPr/>
                    <a:lstStyle/>
                    <a:p>
                      <a:pPr algn="ctr"/>
                      <a:r>
                        <a:rPr lang="en-US" dirty="0"/>
                        <a:t>96.6%</a:t>
                      </a:r>
                    </a:p>
                  </a:txBody>
                  <a:tcPr/>
                </a:tc>
                <a:tc>
                  <a:txBody>
                    <a:bodyPr/>
                    <a:lstStyle/>
                    <a:p>
                      <a:pPr algn="ctr"/>
                      <a:r>
                        <a:rPr lang="en-US" dirty="0"/>
                        <a:t>0.982</a:t>
                      </a:r>
                    </a:p>
                  </a:txBody>
                  <a:tcPr/>
                </a:tc>
                <a:extLst>
                  <a:ext uri="{0D108BD9-81ED-4DB2-BD59-A6C34878D82A}">
                    <a16:rowId xmlns:a16="http://schemas.microsoft.com/office/drawing/2014/main" val="1501553008"/>
                  </a:ext>
                </a:extLst>
              </a:tr>
              <a:tr h="640080">
                <a:tc>
                  <a:txBody>
                    <a:bodyPr/>
                    <a:lstStyle/>
                    <a:p>
                      <a:pPr algn="ctr"/>
                      <a:r>
                        <a:rPr lang="en-US" dirty="0"/>
                        <a:t>Boosting</a:t>
                      </a:r>
                      <a:r>
                        <a:rPr lang="en-US" baseline="0" dirty="0"/>
                        <a:t> Using Decision Stump</a:t>
                      </a:r>
                    </a:p>
                    <a:p>
                      <a:pPr algn="ctr"/>
                      <a:r>
                        <a:rPr lang="en-US" baseline="0" dirty="0"/>
                        <a:t>(500 iterations)</a:t>
                      </a:r>
                      <a:endParaRPr lang="en-US" dirty="0"/>
                    </a:p>
                  </a:txBody>
                  <a:tcPr/>
                </a:tc>
                <a:tc>
                  <a:txBody>
                    <a:bodyPr/>
                    <a:lstStyle/>
                    <a:p>
                      <a:pPr algn="ctr"/>
                      <a:r>
                        <a:rPr lang="en-US" dirty="0"/>
                        <a:t>95.5%</a:t>
                      </a:r>
                    </a:p>
                  </a:txBody>
                  <a:tcPr/>
                </a:tc>
                <a:tc>
                  <a:txBody>
                    <a:bodyPr/>
                    <a:lstStyle/>
                    <a:p>
                      <a:pPr algn="ctr"/>
                      <a:r>
                        <a:rPr lang="en-US" dirty="0"/>
                        <a:t>0.984</a:t>
                      </a:r>
                    </a:p>
                  </a:txBody>
                  <a:tcPr/>
                </a:tc>
                <a:extLst>
                  <a:ext uri="{0D108BD9-81ED-4DB2-BD59-A6C34878D82A}">
                    <a16:rowId xmlns:a16="http://schemas.microsoft.com/office/drawing/2014/main" val="349715286"/>
                  </a:ext>
                </a:extLst>
              </a:tr>
              <a:tr h="672350">
                <a:tc>
                  <a:txBody>
                    <a:bodyPr/>
                    <a:lstStyle/>
                    <a:p>
                      <a:pPr algn="ctr"/>
                      <a:r>
                        <a:rPr lang="en-US" dirty="0"/>
                        <a:t>Boosting</a:t>
                      </a:r>
                      <a:r>
                        <a:rPr lang="en-US" baseline="0" dirty="0"/>
                        <a:t> Using Decision Stump</a:t>
                      </a:r>
                    </a:p>
                    <a:p>
                      <a:pPr algn="ctr"/>
                      <a:r>
                        <a:rPr lang="en-US" baseline="0" dirty="0"/>
                        <a:t>(900 iterations, best parameter)</a:t>
                      </a:r>
                      <a:endParaRPr lang="en-US" dirty="0"/>
                    </a:p>
                  </a:txBody>
                  <a:tcPr/>
                </a:tc>
                <a:tc>
                  <a:txBody>
                    <a:bodyPr/>
                    <a:lstStyle/>
                    <a:p>
                      <a:pPr algn="ctr"/>
                      <a:r>
                        <a:rPr lang="en-US" dirty="0"/>
                        <a:t>91.9%</a:t>
                      </a:r>
                    </a:p>
                  </a:txBody>
                  <a:tcPr/>
                </a:tc>
                <a:tc>
                  <a:txBody>
                    <a:bodyPr/>
                    <a:lstStyle/>
                    <a:p>
                      <a:pPr algn="ctr"/>
                      <a:r>
                        <a:rPr lang="en-US" dirty="0"/>
                        <a:t>0.984</a:t>
                      </a:r>
                    </a:p>
                  </a:txBody>
                  <a:tcPr/>
                </a:tc>
                <a:extLst>
                  <a:ext uri="{0D108BD9-81ED-4DB2-BD59-A6C34878D82A}">
                    <a16:rowId xmlns:a16="http://schemas.microsoft.com/office/drawing/2014/main" val="3908235606"/>
                  </a:ext>
                </a:extLst>
              </a:tr>
              <a:tr h="370840">
                <a:tc>
                  <a:txBody>
                    <a:bodyPr/>
                    <a:lstStyle/>
                    <a:p>
                      <a:pPr algn="ctr"/>
                      <a:r>
                        <a:rPr lang="en-US" dirty="0"/>
                        <a:t>Logistic</a:t>
                      </a:r>
                      <a:r>
                        <a:rPr lang="en-US" baseline="0" dirty="0"/>
                        <a:t> Regression</a:t>
                      </a:r>
                      <a:endParaRPr lang="en-US" dirty="0"/>
                    </a:p>
                  </a:txBody>
                  <a:tcPr/>
                </a:tc>
                <a:tc>
                  <a:txBody>
                    <a:bodyPr/>
                    <a:lstStyle/>
                    <a:p>
                      <a:pPr algn="ctr"/>
                      <a:r>
                        <a:rPr lang="en-US" dirty="0"/>
                        <a:t>90.3%</a:t>
                      </a:r>
                    </a:p>
                  </a:txBody>
                  <a:tcPr/>
                </a:tc>
                <a:tc>
                  <a:txBody>
                    <a:bodyPr/>
                    <a:lstStyle/>
                    <a:p>
                      <a:pPr algn="ctr"/>
                      <a:r>
                        <a:rPr lang="en-US" dirty="0"/>
                        <a:t>0.967</a:t>
                      </a:r>
                    </a:p>
                  </a:txBody>
                  <a:tcPr/>
                </a:tc>
                <a:extLst>
                  <a:ext uri="{0D108BD9-81ED-4DB2-BD59-A6C34878D82A}">
                    <a16:rowId xmlns:a16="http://schemas.microsoft.com/office/drawing/2014/main" val="411011365"/>
                  </a:ext>
                </a:extLst>
              </a:tr>
            </a:tbl>
          </a:graphicData>
        </a:graphic>
      </p:graphicFrame>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5730191" y="3979004"/>
              <a:ext cx="399240" cy="127620"/>
            </p14:xfrm>
          </p:contentPart>
        </mc:Choice>
        <mc:Fallback>
          <p:pic>
            <p:nvPicPr>
              <p:cNvPr id="4" name="Ink 3"/>
              <p:cNvPicPr/>
              <p:nvPr/>
            </p:nvPicPr>
            <p:blipFill>
              <a:blip r:embed="rId4"/>
              <a:stretch>
                <a:fillRect/>
              </a:stretch>
            </p:blipFill>
            <p:spPr>
              <a:xfrm>
                <a:off x="5728931" y="3978104"/>
                <a:ext cx="401760" cy="130140"/>
              </a:xfrm>
              <a:prstGeom prst="rect">
                <a:avLst/>
              </a:prstGeom>
            </p:spPr>
          </p:pic>
        </mc:Fallback>
      </mc:AlternateContent>
    </p:spTree>
    <p:extLst>
      <p:ext uri="{BB962C8B-B14F-4D97-AF65-F5344CB8AC3E}">
        <p14:creationId xmlns:p14="http://schemas.microsoft.com/office/powerpoint/2010/main" val="2426544341"/>
      </p:ext>
    </p:extLst>
  </p:cSld>
  <p:clrMapOvr>
    <a:masterClrMapping/>
  </p:clrMapOvr>
  <mc:AlternateContent xmlns:mc="http://schemas.openxmlformats.org/markup-compatibility/2006" xmlns:p14="http://schemas.microsoft.com/office/powerpoint/2010/main">
    <mc:Choice Requires="p14">
      <p:transition spd="slow" p14:dur="2000" advTm="60000"/>
    </mc:Choice>
    <mc:Fallback xmlns="">
      <p:transition spd="slow" advTm="6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Random forest achieves the best performance among the four classifiers we tested although </a:t>
            </a:r>
          </a:p>
          <a:p>
            <a:r>
              <a:rPr lang="en-US" dirty="0"/>
              <a:t>Although boosting with decision stumps give us very similar results compared to random forest, it’s results is not stable on real data. When we choose the best parameter selected by parameter tuning, it’s performance is relatively poor because of overfitting.</a:t>
            </a:r>
          </a:p>
        </p:txBody>
      </p:sp>
    </p:spTree>
    <p:extLst>
      <p:ext uri="{BB962C8B-B14F-4D97-AF65-F5344CB8AC3E}">
        <p14:creationId xmlns:p14="http://schemas.microsoft.com/office/powerpoint/2010/main" val="3238846797"/>
      </p:ext>
    </p:extLst>
  </p:cSld>
  <p:clrMapOvr>
    <a:masterClrMapping/>
  </p:clrMapOvr>
  <mc:AlternateContent xmlns:mc="http://schemas.openxmlformats.org/markup-compatibility/2006" xmlns:p14="http://schemas.microsoft.com/office/powerpoint/2010/main">
    <mc:Choice Requires="p14">
      <p:transition spd="slow" p14:dur="2000" advTm="60000"/>
    </mc:Choice>
    <mc:Fallback xmlns="">
      <p:transition spd="slow" advTm="60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272</Words>
  <Application>Microsoft Office PowerPoint</Application>
  <PresentationFormat>Widescreen</PresentationFormat>
  <Paragraphs>63</Paragraphs>
  <Slides>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Wiki Vandalism Detection</vt:lpstr>
      <vt:lpstr>Introduction</vt:lpstr>
      <vt:lpstr>Main Idea</vt:lpstr>
      <vt:lpstr>Results of parameter tuning</vt:lpstr>
      <vt:lpstr>Results on testing data</vt:lpstr>
      <vt:lpstr>Conclusion</vt:lpstr>
    </vt:vector>
  </TitlesOfParts>
  <Company>University of Illinois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Mangipudi, Bhargav</dc:creator>
  <cp:lastModifiedBy>huiren li</cp:lastModifiedBy>
  <cp:revision>22</cp:revision>
  <dcterms:created xsi:type="dcterms:W3CDTF">2016-12-07T17:27:10Z</dcterms:created>
  <dcterms:modified xsi:type="dcterms:W3CDTF">2016-12-12T00:15:01Z</dcterms:modified>
</cp:coreProperties>
</file>