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57" r:id="rId4"/>
    <p:sldId id="350" r:id="rId5"/>
    <p:sldId id="351" r:id="rId6"/>
    <p:sldId id="352" r:id="rId7"/>
    <p:sldId id="260" r:id="rId8"/>
    <p:sldId id="261" r:id="rId9"/>
    <p:sldId id="353" r:id="rId10"/>
    <p:sldId id="297" r:id="rId11"/>
    <p:sldId id="354" r:id="rId12"/>
    <p:sldId id="299" r:id="rId13"/>
    <p:sldId id="265" r:id="rId14"/>
    <p:sldId id="298" r:id="rId15"/>
    <p:sldId id="258" r:id="rId16"/>
    <p:sldId id="264" r:id="rId17"/>
    <p:sldId id="341" r:id="rId19"/>
    <p:sldId id="340" r:id="rId20"/>
    <p:sldId id="342" r:id="rId21"/>
    <p:sldId id="304" r:id="rId22"/>
    <p:sldId id="343" r:id="rId23"/>
    <p:sldId id="262" r:id="rId24"/>
    <p:sldId id="355" r:id="rId25"/>
    <p:sldId id="259" r:id="rId26"/>
    <p:sldId id="344" r:id="rId27"/>
    <p:sldId id="345" r:id="rId28"/>
    <p:sldId id="346" r:id="rId29"/>
    <p:sldId id="347" r:id="rId30"/>
    <p:sldId id="348" r:id="rId31"/>
    <p:sldId id="349" r:id="rId32"/>
    <p:sldId id="296" r:id="rId33"/>
  </p:sldIdLst>
  <p:sldSz cx="1219200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29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4622" autoAdjust="0"/>
  </p:normalViewPr>
  <p:slideViewPr>
    <p:cSldViewPr showGuides="1">
      <p:cViewPr varScale="1">
        <p:scale>
          <a:sx n="80" d="100"/>
          <a:sy n="80" d="100"/>
        </p:scale>
        <p:origin x="682" y="67"/>
      </p:cViewPr>
      <p:guideLst>
        <p:guide orient="horz" pos="2161"/>
        <p:guide pos="293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15.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A3DA0-DF40-4256-82B5-BC164326326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4196C-949A-4F5A-8F1E-6CBAEB2AF2B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84196C-949A-4F5A-8F1E-6CBAEB2AF2B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84196C-949A-4F5A-8F1E-6CBAEB2AF2B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84196C-949A-4F5A-8F1E-6CBAEB2AF2B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84196C-949A-4F5A-8F1E-6CBAEB2AF2B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84196C-949A-4F5A-8F1E-6CBAEB2AF2B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1022709" y="922364"/>
            <a:ext cx="6634886" cy="1945725"/>
          </a:xfrm>
          <a:prstGeom prst="rect">
            <a:avLst/>
          </a:prstGeom>
        </p:spPr>
        <p:txBody>
          <a:bodyPr vert="horz" wrap="square" lIns="114300" tIns="57150" rIns="114300" bIns="57150" rtlCol="0" anchor="t" anchorCtr="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altLang="zh-CN" sz="5175" b="1" i="0" u="none" strike="noStrike" kern="1200" cap="none" spc="0" normalizeH="0" baseline="0" noProof="0" dirty="0">
                <a:ln>
                  <a:noFill/>
                </a:ln>
                <a:solidFill>
                  <a:srgbClr val="FFFFFF">
                    <a:alpha val="100000"/>
                  </a:srgbClr>
                </a:solidFill>
                <a:effectLst/>
                <a:uLnTx/>
                <a:uFillTx/>
                <a:latin typeface="微软雅黑" panose="020B0503020204020204" charset="-122"/>
                <a:ea typeface="微软雅黑" panose="020B0503020204020204" charset="-122"/>
                <a:cs typeface="微软雅黑" panose="020B0503020204020204" charset="-122"/>
              </a:rPr>
              <a:t>Linux</a:t>
            </a:r>
            <a:r>
              <a:rPr kumimoji="0" lang="zh-CN" altLang="en-US" sz="5175" b="1" i="0" u="none" strike="noStrike" kern="1200" cap="none" spc="0" normalizeH="0" baseline="0" noProof="0" dirty="0">
                <a:ln>
                  <a:noFill/>
                </a:ln>
                <a:solidFill>
                  <a:srgbClr val="FFFFFF">
                    <a:alpha val="100000"/>
                  </a:srgbClr>
                </a:solidFill>
                <a:effectLst/>
                <a:uLnTx/>
                <a:uFillTx/>
                <a:latin typeface="微软雅黑" panose="020B0503020204020204" charset="-122"/>
                <a:ea typeface="微软雅黑" panose="020B0503020204020204" charset="-122"/>
                <a:cs typeface="微软雅黑" panose="020B0503020204020204" charset="-122"/>
              </a:rPr>
              <a:t>信号处理原理与实现机制</a:t>
            </a:r>
            <a:endParaRPr kumimoji="0" lang="en-US" sz="5175" b="1" i="0" u="none" strike="noStrike" kern="1200" cap="none" spc="0" normalizeH="0" baseline="0" noProof="0" dirty="0">
              <a:ln>
                <a:noFill/>
              </a:ln>
              <a:solidFill>
                <a:srgbClr val="FFFFFF">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1022985" y="4939665"/>
            <a:ext cx="8441690" cy="1189355"/>
          </a:xfrm>
          <a:prstGeom prst="rect">
            <a:avLst/>
          </a:prstGeom>
        </p:spPr>
        <p:txBody>
          <a:bodyPr vert="horz" wrap="square" lIns="114300" tIns="57150" rIns="114300" bIns="57150" rtlCol="0" anchor="t" anchorCtr="0">
            <a:no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sz="3200" b="0" i="0" u="none" strike="noStrike" kern="1200" cap="none" spc="0" normalizeH="0" baseline="0" noProof="0" dirty="0" err="1">
                <a:ln>
                  <a:noFill/>
                </a:ln>
                <a:solidFill>
                  <a:srgbClr val="FFFFFF">
                    <a:alpha val="100000"/>
                  </a:srgbClr>
                </a:solidFill>
                <a:effectLst/>
                <a:uLnTx/>
                <a:uFillTx/>
                <a:latin typeface="微软雅黑" panose="020B0503020204020204" charset="-122"/>
                <a:ea typeface="微软雅黑" panose="020B0503020204020204" charset="-122"/>
                <a:cs typeface="微软雅黑" panose="020B0503020204020204" charset="-122"/>
              </a:rPr>
              <a:t>汇报人</a:t>
            </a:r>
            <a:r>
              <a:rPr kumimoji="0" lang="en-US" sz="3200" b="0" i="0" u="none" strike="noStrike" kern="1200" cap="none" spc="0" normalizeH="0" baseline="0" noProof="0" dirty="0">
                <a:ln>
                  <a:noFill/>
                </a:ln>
                <a:solidFill>
                  <a:srgbClr val="FFFFFF">
                    <a:alpha val="100000"/>
                  </a:srgbClr>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3200" b="0" i="0" u="none" strike="noStrike" kern="1200" cap="none" spc="0" normalizeH="0" baseline="0" noProof="0" dirty="0">
              <a:ln>
                <a:noFill/>
              </a:ln>
              <a:solidFill>
                <a:srgbClr val="FFFFFF">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1066524" y="5791161"/>
            <a:ext cx="6964070" cy="656270"/>
          </a:xfrm>
          <a:prstGeom prst="rect">
            <a:avLst/>
          </a:prstGeom>
        </p:spPr>
        <p:txBody>
          <a:bodyPr vert="horz" wrap="square" lIns="114300" tIns="57150" rIns="114300" bIns="57150" rtlCol="0" anchor="t" anchorCtr="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sz="3200" b="0" i="0" u="none" strike="noStrike" kern="1200" cap="none" spc="0" normalizeH="0" baseline="0" noProof="0" dirty="0">
                <a:ln>
                  <a:noFill/>
                </a:ln>
                <a:solidFill>
                  <a:srgbClr val="FFFFFF">
                    <a:alpha val="100000"/>
                  </a:srgbClr>
                </a:solidFill>
                <a:effectLst/>
                <a:uLnTx/>
                <a:uFillTx/>
                <a:latin typeface="微软雅黑" panose="020B0503020204020204" charset="-122"/>
                <a:ea typeface="微软雅黑" panose="020B0503020204020204" charset="-122"/>
                <a:cs typeface="微软雅黑" panose="020B0503020204020204" charset="-122"/>
              </a:rPr>
              <a:t>2024-05-17</a:t>
            </a:r>
            <a:endParaRPr kumimoji="0" lang="en-US" sz="3200" b="0" i="0" u="none" strike="noStrike" kern="1200" cap="none" spc="0" normalizeH="0" baseline="0" noProof="0" dirty="0">
              <a:ln>
                <a:noFill/>
              </a:ln>
              <a:solidFill>
                <a:srgbClr val="FFFFFF">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pSp>
        <p:nvGrpSpPr>
          <p:cNvPr id="19" name="Group 19"/>
          <p:cNvGrpSpPr/>
          <p:nvPr/>
        </p:nvGrpSpPr>
        <p:grpSpPr>
          <a:xfrm>
            <a:off x="454963" y="93878"/>
            <a:ext cx="10641129" cy="826316"/>
            <a:chOff x="454963" y="93878"/>
            <a:chExt cx="10641129" cy="826316"/>
          </a:xfrm>
        </p:grpSpPr>
        <p:sp>
          <p:nvSpPr>
            <p:cNvPr id="20" name="AutoShape 20"/>
            <p:cNvSpPr/>
            <p:nvPr/>
          </p:nvSpPr>
          <p:spPr>
            <a:xfrm>
              <a:off x="454963" y="331168"/>
              <a:ext cx="84147" cy="84147"/>
            </a:xfrm>
            <a:prstGeom prst="ellipse">
              <a:avLst/>
            </a:prstGeom>
            <a:solidFill>
              <a:schemeClr val="accent1">
                <a:alpha val="100000"/>
              </a:schemeClr>
            </a:solidFill>
          </p:spPr>
        </p:sp>
        <p:sp>
          <p:nvSpPr>
            <p:cNvPr id="21" name="AutoShape 21"/>
            <p:cNvSpPr/>
            <p:nvPr/>
          </p:nvSpPr>
          <p:spPr>
            <a:xfrm>
              <a:off x="575049" y="337743"/>
              <a:ext cx="78137" cy="78137"/>
            </a:xfrm>
            <a:prstGeom prst="ellipse">
              <a:avLst/>
            </a:prstGeom>
            <a:solidFill>
              <a:schemeClr val="accent1">
                <a:alpha val="80000"/>
              </a:schemeClr>
            </a:solidFill>
          </p:spPr>
        </p:sp>
        <p:sp>
          <p:nvSpPr>
            <p:cNvPr id="22" name="AutoShape 22"/>
            <p:cNvSpPr/>
            <p:nvPr/>
          </p:nvSpPr>
          <p:spPr>
            <a:xfrm>
              <a:off x="689125" y="339460"/>
              <a:ext cx="74704" cy="74704"/>
            </a:xfrm>
            <a:prstGeom prst="ellipse">
              <a:avLst/>
            </a:prstGeom>
            <a:solidFill>
              <a:schemeClr val="accent1">
                <a:alpha val="60000"/>
              </a:schemeClr>
            </a:solidFill>
          </p:spPr>
        </p:sp>
        <p:sp>
          <p:nvSpPr>
            <p:cNvPr id="23" name="AutoShape 23"/>
            <p:cNvSpPr/>
            <p:nvPr/>
          </p:nvSpPr>
          <p:spPr>
            <a:xfrm>
              <a:off x="799768" y="348430"/>
              <a:ext cx="69238" cy="69238"/>
            </a:xfrm>
            <a:prstGeom prst="ellipse">
              <a:avLst/>
            </a:prstGeom>
            <a:solidFill>
              <a:schemeClr val="accent1">
                <a:alpha val="40000"/>
              </a:schemeClr>
            </a:solidFill>
          </p:spPr>
        </p:sp>
        <p:sp>
          <p:nvSpPr>
            <p:cNvPr id="24" name="AutoShape 24"/>
            <p:cNvSpPr/>
            <p:nvPr/>
          </p:nvSpPr>
          <p:spPr>
            <a:xfrm>
              <a:off x="904945" y="344297"/>
              <a:ext cx="65594" cy="65594"/>
            </a:xfrm>
            <a:prstGeom prst="ellipse">
              <a:avLst/>
            </a:prstGeom>
            <a:solidFill>
              <a:schemeClr val="accent1">
                <a:alpha val="20000"/>
              </a:schemeClr>
            </a:solidFill>
          </p:spPr>
        </p:sp>
        <p:sp>
          <p:nvSpPr>
            <p:cNvPr id="25" name="AutoShape 25"/>
            <p:cNvSpPr/>
            <p:nvPr/>
          </p:nvSpPr>
          <p:spPr>
            <a:xfrm>
              <a:off x="454963" y="448942"/>
              <a:ext cx="84147" cy="84147"/>
            </a:xfrm>
            <a:prstGeom prst="ellipse">
              <a:avLst/>
            </a:prstGeom>
            <a:solidFill>
              <a:schemeClr val="accent1">
                <a:alpha val="100000"/>
              </a:schemeClr>
            </a:solidFill>
          </p:spPr>
        </p:sp>
        <p:sp>
          <p:nvSpPr>
            <p:cNvPr id="26" name="AutoShape 26"/>
            <p:cNvSpPr/>
            <p:nvPr/>
          </p:nvSpPr>
          <p:spPr>
            <a:xfrm>
              <a:off x="575049" y="455517"/>
              <a:ext cx="78137" cy="78137"/>
            </a:xfrm>
            <a:prstGeom prst="ellipse">
              <a:avLst/>
            </a:prstGeom>
            <a:solidFill>
              <a:schemeClr val="accent1">
                <a:alpha val="80000"/>
              </a:schemeClr>
            </a:solidFill>
          </p:spPr>
        </p:sp>
        <p:sp>
          <p:nvSpPr>
            <p:cNvPr id="27" name="AutoShape 27"/>
            <p:cNvSpPr/>
            <p:nvPr/>
          </p:nvSpPr>
          <p:spPr>
            <a:xfrm>
              <a:off x="689125" y="457233"/>
              <a:ext cx="74704" cy="74704"/>
            </a:xfrm>
            <a:prstGeom prst="ellipse">
              <a:avLst/>
            </a:prstGeom>
            <a:solidFill>
              <a:schemeClr val="accent1">
                <a:alpha val="60000"/>
              </a:schemeClr>
            </a:solidFill>
          </p:spPr>
        </p:sp>
        <p:sp>
          <p:nvSpPr>
            <p:cNvPr id="28" name="AutoShape 28"/>
            <p:cNvSpPr/>
            <p:nvPr/>
          </p:nvSpPr>
          <p:spPr>
            <a:xfrm>
              <a:off x="799768" y="466203"/>
              <a:ext cx="69238" cy="69238"/>
            </a:xfrm>
            <a:prstGeom prst="ellipse">
              <a:avLst/>
            </a:prstGeom>
            <a:solidFill>
              <a:schemeClr val="accent1">
                <a:alpha val="40000"/>
              </a:schemeClr>
            </a:solidFill>
          </p:spPr>
        </p:sp>
        <p:sp>
          <p:nvSpPr>
            <p:cNvPr id="29" name="AutoShape 29"/>
            <p:cNvSpPr/>
            <p:nvPr/>
          </p:nvSpPr>
          <p:spPr>
            <a:xfrm>
              <a:off x="904945" y="462070"/>
              <a:ext cx="65594" cy="65594"/>
            </a:xfrm>
            <a:prstGeom prst="ellipse">
              <a:avLst/>
            </a:prstGeom>
            <a:solidFill>
              <a:schemeClr val="accent1">
                <a:alpha val="20000"/>
              </a:schemeClr>
            </a:solidFill>
          </p:spPr>
        </p:sp>
        <p:sp>
          <p:nvSpPr>
            <p:cNvPr id="30" name="AutoShape 30"/>
            <p:cNvSpPr/>
            <p:nvPr/>
          </p:nvSpPr>
          <p:spPr>
            <a:xfrm>
              <a:off x="454963" y="566715"/>
              <a:ext cx="84147" cy="84147"/>
            </a:xfrm>
            <a:prstGeom prst="ellipse">
              <a:avLst/>
            </a:prstGeom>
            <a:solidFill>
              <a:schemeClr val="accent1">
                <a:alpha val="100000"/>
              </a:schemeClr>
            </a:solidFill>
          </p:spPr>
        </p:sp>
        <p:sp>
          <p:nvSpPr>
            <p:cNvPr id="31" name="AutoShape 31"/>
            <p:cNvSpPr/>
            <p:nvPr/>
          </p:nvSpPr>
          <p:spPr>
            <a:xfrm>
              <a:off x="575049" y="573291"/>
              <a:ext cx="78137" cy="78137"/>
            </a:xfrm>
            <a:prstGeom prst="ellipse">
              <a:avLst/>
            </a:prstGeom>
            <a:solidFill>
              <a:schemeClr val="accent1">
                <a:alpha val="80000"/>
              </a:schemeClr>
            </a:solidFill>
          </p:spPr>
        </p:sp>
        <p:sp>
          <p:nvSpPr>
            <p:cNvPr id="32" name="AutoShape 32"/>
            <p:cNvSpPr/>
            <p:nvPr/>
          </p:nvSpPr>
          <p:spPr>
            <a:xfrm>
              <a:off x="689125" y="575007"/>
              <a:ext cx="74704" cy="74704"/>
            </a:xfrm>
            <a:prstGeom prst="ellipse">
              <a:avLst/>
            </a:prstGeom>
            <a:solidFill>
              <a:schemeClr val="accent1">
                <a:alpha val="60000"/>
              </a:schemeClr>
            </a:solidFill>
          </p:spPr>
        </p:sp>
        <p:sp>
          <p:nvSpPr>
            <p:cNvPr id="33" name="AutoShape 33"/>
            <p:cNvSpPr/>
            <p:nvPr/>
          </p:nvSpPr>
          <p:spPr>
            <a:xfrm>
              <a:off x="799768" y="583977"/>
              <a:ext cx="69238" cy="69238"/>
            </a:xfrm>
            <a:prstGeom prst="ellipse">
              <a:avLst/>
            </a:prstGeom>
            <a:solidFill>
              <a:schemeClr val="accent1">
                <a:alpha val="40000"/>
              </a:schemeClr>
            </a:solidFill>
          </p:spPr>
        </p:sp>
        <p:sp>
          <p:nvSpPr>
            <p:cNvPr id="34" name="AutoShape 34"/>
            <p:cNvSpPr/>
            <p:nvPr/>
          </p:nvSpPr>
          <p:spPr>
            <a:xfrm>
              <a:off x="904945" y="579844"/>
              <a:ext cx="65594" cy="65594"/>
            </a:xfrm>
            <a:prstGeom prst="ellipse">
              <a:avLst/>
            </a:prstGeom>
            <a:solidFill>
              <a:schemeClr val="accent1">
                <a:alpha val="20000"/>
              </a:schemeClr>
            </a:solidFill>
          </p:spPr>
        </p:sp>
        <p:sp>
          <p:nvSpPr>
            <p:cNvPr id="35" name="AutoShape 35"/>
            <p:cNvSpPr/>
            <p:nvPr/>
          </p:nvSpPr>
          <p:spPr>
            <a:xfrm>
              <a:off x="454963" y="684489"/>
              <a:ext cx="84147" cy="84147"/>
            </a:xfrm>
            <a:prstGeom prst="ellipse">
              <a:avLst/>
            </a:prstGeom>
            <a:solidFill>
              <a:schemeClr val="accent1">
                <a:alpha val="100000"/>
              </a:schemeClr>
            </a:solidFill>
          </p:spPr>
        </p:sp>
        <p:sp>
          <p:nvSpPr>
            <p:cNvPr id="36" name="AutoShape 36"/>
            <p:cNvSpPr/>
            <p:nvPr/>
          </p:nvSpPr>
          <p:spPr>
            <a:xfrm>
              <a:off x="575049" y="691064"/>
              <a:ext cx="78137" cy="78137"/>
            </a:xfrm>
            <a:prstGeom prst="ellipse">
              <a:avLst/>
            </a:prstGeom>
            <a:solidFill>
              <a:schemeClr val="accent1">
                <a:alpha val="80000"/>
              </a:schemeClr>
            </a:solidFill>
          </p:spPr>
        </p:sp>
        <p:sp>
          <p:nvSpPr>
            <p:cNvPr id="37" name="AutoShape 37"/>
            <p:cNvSpPr/>
            <p:nvPr/>
          </p:nvSpPr>
          <p:spPr>
            <a:xfrm>
              <a:off x="689125" y="692781"/>
              <a:ext cx="74704" cy="74704"/>
            </a:xfrm>
            <a:prstGeom prst="ellipse">
              <a:avLst/>
            </a:prstGeom>
            <a:solidFill>
              <a:schemeClr val="accent1">
                <a:alpha val="60000"/>
              </a:schemeClr>
            </a:solidFill>
          </p:spPr>
        </p:sp>
        <p:sp>
          <p:nvSpPr>
            <p:cNvPr id="38" name="AutoShape 38"/>
            <p:cNvSpPr/>
            <p:nvPr/>
          </p:nvSpPr>
          <p:spPr>
            <a:xfrm>
              <a:off x="799768" y="701751"/>
              <a:ext cx="69238" cy="69238"/>
            </a:xfrm>
            <a:prstGeom prst="ellipse">
              <a:avLst/>
            </a:prstGeom>
            <a:solidFill>
              <a:schemeClr val="accent1">
                <a:alpha val="40000"/>
              </a:schemeClr>
            </a:solidFill>
          </p:spPr>
        </p:sp>
        <p:sp>
          <p:nvSpPr>
            <p:cNvPr id="39" name="AutoShape 39"/>
            <p:cNvSpPr/>
            <p:nvPr/>
          </p:nvSpPr>
          <p:spPr>
            <a:xfrm>
              <a:off x="904945" y="697618"/>
              <a:ext cx="65594" cy="65594"/>
            </a:xfrm>
            <a:prstGeom prst="ellipse">
              <a:avLst/>
            </a:prstGeom>
            <a:solidFill>
              <a:schemeClr val="accent1">
                <a:alpha val="20000"/>
              </a:schemeClr>
            </a:solidFill>
          </p:spPr>
        </p:sp>
        <p:sp>
          <p:nvSpPr>
            <p:cNvPr id="40" name="TextBox 40"/>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marL="0" marR="0" lvl="0" indent="0" algn="l" defTabSz="914400" rtl="0" eaLnBrk="1" fontAlgn="auto" latinLnBrk="0" hangingPunct="1">
                <a:lnSpc>
                  <a:spcPct val="140000"/>
                </a:lnSpc>
                <a:spcBef>
                  <a:spcPts val="0"/>
                </a:spcBef>
                <a:spcAft>
                  <a:spcPts val="0"/>
                </a:spcAft>
                <a:buClrTx/>
                <a:buSzTx/>
                <a:buFontTx/>
                <a:buNone/>
                <a:defRPr/>
              </a:pPr>
              <a:r>
                <a:rPr kumimoji="0" lang="en-US"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2.2 </a:t>
              </a:r>
              <a:r>
                <a:rPr kumimoji="0" lang="zh-CN" altLang="en-US"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内核发送</a:t>
              </a:r>
              <a:endParaRPr kumimoji="0" lang="en-US"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grpSp>
      <p:pic>
        <p:nvPicPr>
          <p:cNvPr id="50" name="图片 49"/>
          <p:cNvPicPr>
            <a:picLocks noChangeAspect="1"/>
          </p:cNvPicPr>
          <p:nvPr/>
        </p:nvPicPr>
        <p:blipFill rotWithShape="1">
          <a:blip r:embed="rId2"/>
          <a:srcRect b="17674"/>
          <a:stretch>
            <a:fillRect/>
          </a:stretch>
        </p:blipFill>
        <p:spPr>
          <a:xfrm>
            <a:off x="1631504" y="944845"/>
            <a:ext cx="8856984" cy="59131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08702" y="675891"/>
            <a:ext cx="11974596" cy="55062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pSp>
        <p:nvGrpSpPr>
          <p:cNvPr id="18" name="Group 18"/>
          <p:cNvGrpSpPr/>
          <p:nvPr/>
        </p:nvGrpSpPr>
        <p:grpSpPr>
          <a:xfrm>
            <a:off x="454963" y="93878"/>
            <a:ext cx="10641129" cy="826316"/>
            <a:chOff x="454963" y="93878"/>
            <a:chExt cx="10641129" cy="826316"/>
          </a:xfrm>
        </p:grpSpPr>
        <p:sp>
          <p:nvSpPr>
            <p:cNvPr id="19" name="AutoShape 19"/>
            <p:cNvSpPr/>
            <p:nvPr/>
          </p:nvSpPr>
          <p:spPr>
            <a:xfrm>
              <a:off x="454963" y="331168"/>
              <a:ext cx="84147" cy="84147"/>
            </a:xfrm>
            <a:prstGeom prst="ellipse">
              <a:avLst/>
            </a:prstGeom>
            <a:solidFill>
              <a:schemeClr val="accent1">
                <a:alpha val="100000"/>
              </a:schemeClr>
            </a:solidFill>
          </p:spPr>
        </p:sp>
        <p:sp>
          <p:nvSpPr>
            <p:cNvPr id="20" name="AutoShape 20"/>
            <p:cNvSpPr/>
            <p:nvPr/>
          </p:nvSpPr>
          <p:spPr>
            <a:xfrm>
              <a:off x="575049" y="337743"/>
              <a:ext cx="78137" cy="78137"/>
            </a:xfrm>
            <a:prstGeom prst="ellipse">
              <a:avLst/>
            </a:prstGeom>
            <a:solidFill>
              <a:schemeClr val="accent1">
                <a:alpha val="80000"/>
              </a:schemeClr>
            </a:solidFill>
          </p:spPr>
        </p:sp>
        <p:sp>
          <p:nvSpPr>
            <p:cNvPr id="21" name="AutoShape 21"/>
            <p:cNvSpPr/>
            <p:nvPr/>
          </p:nvSpPr>
          <p:spPr>
            <a:xfrm>
              <a:off x="689125" y="339460"/>
              <a:ext cx="74704" cy="74704"/>
            </a:xfrm>
            <a:prstGeom prst="ellipse">
              <a:avLst/>
            </a:prstGeom>
            <a:solidFill>
              <a:schemeClr val="accent1">
                <a:alpha val="60000"/>
              </a:schemeClr>
            </a:solidFill>
          </p:spPr>
        </p:sp>
        <p:sp>
          <p:nvSpPr>
            <p:cNvPr id="22" name="AutoShape 22"/>
            <p:cNvSpPr/>
            <p:nvPr/>
          </p:nvSpPr>
          <p:spPr>
            <a:xfrm>
              <a:off x="799768" y="348430"/>
              <a:ext cx="69238" cy="69238"/>
            </a:xfrm>
            <a:prstGeom prst="ellipse">
              <a:avLst/>
            </a:prstGeom>
            <a:solidFill>
              <a:schemeClr val="accent1">
                <a:alpha val="40000"/>
              </a:schemeClr>
            </a:solidFill>
          </p:spPr>
        </p:sp>
        <p:sp>
          <p:nvSpPr>
            <p:cNvPr id="23" name="AutoShape 23"/>
            <p:cNvSpPr/>
            <p:nvPr/>
          </p:nvSpPr>
          <p:spPr>
            <a:xfrm>
              <a:off x="904945" y="344297"/>
              <a:ext cx="65594" cy="65594"/>
            </a:xfrm>
            <a:prstGeom prst="ellipse">
              <a:avLst/>
            </a:prstGeom>
            <a:solidFill>
              <a:schemeClr val="accent1">
                <a:alpha val="20000"/>
              </a:schemeClr>
            </a:solidFill>
          </p:spPr>
        </p:sp>
        <p:sp>
          <p:nvSpPr>
            <p:cNvPr id="24" name="AutoShape 24"/>
            <p:cNvSpPr/>
            <p:nvPr/>
          </p:nvSpPr>
          <p:spPr>
            <a:xfrm>
              <a:off x="454963" y="448942"/>
              <a:ext cx="84147" cy="84147"/>
            </a:xfrm>
            <a:prstGeom prst="ellipse">
              <a:avLst/>
            </a:prstGeom>
            <a:solidFill>
              <a:schemeClr val="accent1">
                <a:alpha val="100000"/>
              </a:schemeClr>
            </a:solidFill>
          </p:spPr>
        </p:sp>
        <p:sp>
          <p:nvSpPr>
            <p:cNvPr id="25" name="AutoShape 25"/>
            <p:cNvSpPr/>
            <p:nvPr/>
          </p:nvSpPr>
          <p:spPr>
            <a:xfrm>
              <a:off x="575049" y="455517"/>
              <a:ext cx="78137" cy="78137"/>
            </a:xfrm>
            <a:prstGeom prst="ellipse">
              <a:avLst/>
            </a:prstGeom>
            <a:solidFill>
              <a:schemeClr val="accent1">
                <a:alpha val="80000"/>
              </a:schemeClr>
            </a:solidFill>
          </p:spPr>
        </p:sp>
        <p:sp>
          <p:nvSpPr>
            <p:cNvPr id="26" name="AutoShape 26"/>
            <p:cNvSpPr/>
            <p:nvPr/>
          </p:nvSpPr>
          <p:spPr>
            <a:xfrm>
              <a:off x="689125" y="457233"/>
              <a:ext cx="74704" cy="74704"/>
            </a:xfrm>
            <a:prstGeom prst="ellipse">
              <a:avLst/>
            </a:prstGeom>
            <a:solidFill>
              <a:schemeClr val="accent1">
                <a:alpha val="60000"/>
              </a:schemeClr>
            </a:solidFill>
          </p:spPr>
        </p:sp>
        <p:sp>
          <p:nvSpPr>
            <p:cNvPr id="27" name="AutoShape 27"/>
            <p:cNvSpPr/>
            <p:nvPr/>
          </p:nvSpPr>
          <p:spPr>
            <a:xfrm>
              <a:off x="799768" y="466203"/>
              <a:ext cx="69238" cy="69238"/>
            </a:xfrm>
            <a:prstGeom prst="ellipse">
              <a:avLst/>
            </a:prstGeom>
            <a:solidFill>
              <a:schemeClr val="accent1">
                <a:alpha val="40000"/>
              </a:schemeClr>
            </a:solidFill>
          </p:spPr>
        </p:sp>
        <p:sp>
          <p:nvSpPr>
            <p:cNvPr id="28" name="AutoShape 28"/>
            <p:cNvSpPr/>
            <p:nvPr/>
          </p:nvSpPr>
          <p:spPr>
            <a:xfrm>
              <a:off x="904945" y="462070"/>
              <a:ext cx="65594" cy="65594"/>
            </a:xfrm>
            <a:prstGeom prst="ellipse">
              <a:avLst/>
            </a:prstGeom>
            <a:solidFill>
              <a:schemeClr val="accent1">
                <a:alpha val="20000"/>
              </a:schemeClr>
            </a:solidFill>
          </p:spPr>
        </p:sp>
        <p:sp>
          <p:nvSpPr>
            <p:cNvPr id="29" name="AutoShape 29"/>
            <p:cNvSpPr/>
            <p:nvPr/>
          </p:nvSpPr>
          <p:spPr>
            <a:xfrm>
              <a:off x="454963" y="566715"/>
              <a:ext cx="84147" cy="84147"/>
            </a:xfrm>
            <a:prstGeom prst="ellipse">
              <a:avLst/>
            </a:prstGeom>
            <a:solidFill>
              <a:schemeClr val="accent1">
                <a:alpha val="100000"/>
              </a:schemeClr>
            </a:solidFill>
          </p:spPr>
        </p:sp>
        <p:sp>
          <p:nvSpPr>
            <p:cNvPr id="30" name="AutoShape 30"/>
            <p:cNvSpPr/>
            <p:nvPr/>
          </p:nvSpPr>
          <p:spPr>
            <a:xfrm>
              <a:off x="575049" y="573291"/>
              <a:ext cx="78137" cy="78137"/>
            </a:xfrm>
            <a:prstGeom prst="ellipse">
              <a:avLst/>
            </a:prstGeom>
            <a:solidFill>
              <a:schemeClr val="accent1">
                <a:alpha val="80000"/>
              </a:schemeClr>
            </a:solidFill>
          </p:spPr>
        </p:sp>
        <p:sp>
          <p:nvSpPr>
            <p:cNvPr id="31" name="AutoShape 31"/>
            <p:cNvSpPr/>
            <p:nvPr/>
          </p:nvSpPr>
          <p:spPr>
            <a:xfrm>
              <a:off x="689125" y="575007"/>
              <a:ext cx="74704" cy="74704"/>
            </a:xfrm>
            <a:prstGeom prst="ellipse">
              <a:avLst/>
            </a:prstGeom>
            <a:solidFill>
              <a:schemeClr val="accent1">
                <a:alpha val="60000"/>
              </a:schemeClr>
            </a:solidFill>
          </p:spPr>
        </p:sp>
        <p:sp>
          <p:nvSpPr>
            <p:cNvPr id="32" name="AutoShape 32"/>
            <p:cNvSpPr/>
            <p:nvPr/>
          </p:nvSpPr>
          <p:spPr>
            <a:xfrm>
              <a:off x="799768" y="583977"/>
              <a:ext cx="69238" cy="69238"/>
            </a:xfrm>
            <a:prstGeom prst="ellipse">
              <a:avLst/>
            </a:prstGeom>
            <a:solidFill>
              <a:schemeClr val="accent1">
                <a:alpha val="40000"/>
              </a:schemeClr>
            </a:solidFill>
          </p:spPr>
        </p:sp>
        <p:sp>
          <p:nvSpPr>
            <p:cNvPr id="33" name="AutoShape 33"/>
            <p:cNvSpPr/>
            <p:nvPr/>
          </p:nvSpPr>
          <p:spPr>
            <a:xfrm>
              <a:off x="904945" y="579844"/>
              <a:ext cx="65594" cy="65594"/>
            </a:xfrm>
            <a:prstGeom prst="ellipse">
              <a:avLst/>
            </a:prstGeom>
            <a:solidFill>
              <a:schemeClr val="accent1">
                <a:alpha val="20000"/>
              </a:schemeClr>
            </a:solidFill>
          </p:spPr>
        </p:sp>
        <p:sp>
          <p:nvSpPr>
            <p:cNvPr id="34" name="AutoShape 34"/>
            <p:cNvSpPr/>
            <p:nvPr/>
          </p:nvSpPr>
          <p:spPr>
            <a:xfrm>
              <a:off x="454963" y="684489"/>
              <a:ext cx="84147" cy="84147"/>
            </a:xfrm>
            <a:prstGeom prst="ellipse">
              <a:avLst/>
            </a:prstGeom>
            <a:solidFill>
              <a:schemeClr val="accent1">
                <a:alpha val="100000"/>
              </a:schemeClr>
            </a:solidFill>
          </p:spPr>
        </p:sp>
        <p:sp>
          <p:nvSpPr>
            <p:cNvPr id="35" name="AutoShape 35"/>
            <p:cNvSpPr/>
            <p:nvPr/>
          </p:nvSpPr>
          <p:spPr>
            <a:xfrm>
              <a:off x="575049" y="691064"/>
              <a:ext cx="78137" cy="78137"/>
            </a:xfrm>
            <a:prstGeom prst="ellipse">
              <a:avLst/>
            </a:prstGeom>
            <a:solidFill>
              <a:schemeClr val="accent1">
                <a:alpha val="80000"/>
              </a:schemeClr>
            </a:solidFill>
          </p:spPr>
        </p:sp>
        <p:sp>
          <p:nvSpPr>
            <p:cNvPr id="36" name="AutoShape 36"/>
            <p:cNvSpPr/>
            <p:nvPr/>
          </p:nvSpPr>
          <p:spPr>
            <a:xfrm>
              <a:off x="689125" y="692781"/>
              <a:ext cx="74704" cy="74704"/>
            </a:xfrm>
            <a:prstGeom prst="ellipse">
              <a:avLst/>
            </a:prstGeom>
            <a:solidFill>
              <a:schemeClr val="accent1">
                <a:alpha val="60000"/>
              </a:schemeClr>
            </a:solidFill>
          </p:spPr>
        </p:sp>
        <p:sp>
          <p:nvSpPr>
            <p:cNvPr id="37" name="AutoShape 37"/>
            <p:cNvSpPr/>
            <p:nvPr/>
          </p:nvSpPr>
          <p:spPr>
            <a:xfrm>
              <a:off x="799768" y="701751"/>
              <a:ext cx="69238" cy="69238"/>
            </a:xfrm>
            <a:prstGeom prst="ellipse">
              <a:avLst/>
            </a:prstGeom>
            <a:solidFill>
              <a:schemeClr val="accent1">
                <a:alpha val="40000"/>
              </a:schemeClr>
            </a:solidFill>
          </p:spPr>
        </p:sp>
        <p:sp>
          <p:nvSpPr>
            <p:cNvPr id="38" name="AutoShape 38"/>
            <p:cNvSpPr/>
            <p:nvPr/>
          </p:nvSpPr>
          <p:spPr>
            <a:xfrm>
              <a:off x="904945" y="697618"/>
              <a:ext cx="65594" cy="65594"/>
            </a:xfrm>
            <a:prstGeom prst="ellipse">
              <a:avLst/>
            </a:prstGeom>
            <a:solidFill>
              <a:schemeClr val="accent1">
                <a:alpha val="20000"/>
              </a:schemeClr>
            </a:solidFill>
          </p:spPr>
        </p:sp>
        <p:sp>
          <p:nvSpPr>
            <p:cNvPr id="39" name="TextBox 39"/>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marL="0" marR="0" lvl="0" indent="0" algn="l" defTabSz="914400" rtl="0" eaLnBrk="1" fontAlgn="auto" latinLnBrk="0" hangingPunct="1">
                <a:lnSpc>
                  <a:spcPct val="140000"/>
                </a:lnSpc>
                <a:spcBef>
                  <a:spcPts val="0"/>
                </a:spcBef>
                <a:spcAft>
                  <a:spcPts val="0"/>
                </a:spcAft>
                <a:buClrTx/>
                <a:buSzTx/>
                <a:buFontTx/>
                <a:buNone/>
                <a:defRPr/>
              </a:pPr>
              <a:r>
                <a:rPr kumimoji="0" lang="en-US"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2.3 </a:t>
              </a:r>
              <a:r>
                <a:rPr kumimoji="0" lang="zh-CN" altLang="en-US"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进程发送</a:t>
              </a:r>
              <a:endParaRPr kumimoji="0" lang="en-US"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grpSp>
      <p:graphicFrame>
        <p:nvGraphicFramePr>
          <p:cNvPr id="40" name="表格 39"/>
          <p:cNvGraphicFramePr>
            <a:graphicFrameLocks noGrp="1"/>
          </p:cNvGraphicFramePr>
          <p:nvPr/>
        </p:nvGraphicFramePr>
        <p:xfrm>
          <a:off x="443562" y="923529"/>
          <a:ext cx="11485086" cy="5840591"/>
        </p:xfrm>
        <a:graphic>
          <a:graphicData uri="http://schemas.openxmlformats.org/drawingml/2006/table">
            <a:tbl>
              <a:tblPr firstRow="1" bandRow="1">
                <a:tableStyleId>{5C22544A-7EE6-4342-B048-85BDC9FD1C3A}</a:tableStyleId>
              </a:tblPr>
              <a:tblGrid>
                <a:gridCol w="5742543"/>
                <a:gridCol w="5742543"/>
              </a:tblGrid>
              <a:tr h="771071">
                <a:tc>
                  <a:txBody>
                    <a:bodyPr/>
                    <a:lstStyle/>
                    <a:p>
                      <a:r>
                        <a:rPr lang="zh-CN" altLang="en-US" sz="3600" dirty="0">
                          <a:latin typeface="微软雅黑" panose="020B0503020204020204" charset="-122"/>
                          <a:ea typeface="微软雅黑" panose="020B0503020204020204" charset="-122"/>
                        </a:rPr>
                        <a:t>函数</a:t>
                      </a:r>
                      <a:endParaRPr lang="zh-CN" altLang="en-US" sz="3600" dirty="0">
                        <a:latin typeface="微软雅黑" panose="020B0503020204020204" charset="-122"/>
                        <a:ea typeface="微软雅黑" panose="020B0503020204020204" charset="-122"/>
                      </a:endParaRPr>
                    </a:p>
                  </a:txBody>
                  <a:tcPr/>
                </a:tc>
                <a:tc>
                  <a:txBody>
                    <a:bodyPr/>
                    <a:lstStyle/>
                    <a:p>
                      <a:r>
                        <a:rPr lang="zh-CN" altLang="en-US" sz="3600" dirty="0">
                          <a:latin typeface="微软雅黑" panose="020B0503020204020204" charset="-122"/>
                          <a:ea typeface="微软雅黑" panose="020B0503020204020204" charset="-122"/>
                        </a:rPr>
                        <a:t>描述</a:t>
                      </a:r>
                      <a:endParaRPr lang="zh-CN" altLang="en-US" sz="3600" dirty="0">
                        <a:latin typeface="微软雅黑" panose="020B0503020204020204" charset="-122"/>
                        <a:ea typeface="微软雅黑" panose="020B0503020204020204" charset="-122"/>
                      </a:endParaRPr>
                    </a:p>
                  </a:txBody>
                  <a:tcPr/>
                </a:tc>
              </a:tr>
              <a:tr h="974467">
                <a:tc>
                  <a:txBody>
                    <a:bodyPr/>
                    <a:lstStyle/>
                    <a:p>
                      <a:pPr latinLnBrk="1"/>
                      <a:r>
                        <a:rPr lang="sv-SE" sz="2400" dirty="0">
                          <a:effectLst/>
                        </a:rPr>
                        <a:t>int kill(pid_t pid, int sig);</a:t>
                      </a:r>
                      <a:endParaRPr lang="sv-SE" sz="2400" dirty="0">
                        <a:effectLst/>
                      </a:endParaRPr>
                    </a:p>
                  </a:txBody>
                  <a:tcPr marL="47625" marR="47625" marT="23813" marB="23813" anchor="ctr"/>
                </a:tc>
                <a:tc>
                  <a:txBody>
                    <a:bodyPr/>
                    <a:lstStyle/>
                    <a:p>
                      <a:pPr latinLnBrk="1"/>
                      <a:r>
                        <a:rPr lang="zh-CN" altLang="en-US" sz="2200" dirty="0">
                          <a:effectLst/>
                          <a:latin typeface="微软雅黑" panose="020B0503020204020204" charset="-122"/>
                          <a:ea typeface="微软雅黑" panose="020B0503020204020204" charset="-122"/>
                        </a:rPr>
                        <a:t>向指定的进程、指定进程组的所有成员或系统中的所有进程发送一个信号</a:t>
                      </a:r>
                      <a:endParaRPr lang="zh-CN" altLang="en-US" sz="2200" dirty="0">
                        <a:effectLst/>
                        <a:latin typeface="微软雅黑" panose="020B0503020204020204" charset="-122"/>
                        <a:ea typeface="微软雅黑" panose="020B0503020204020204" charset="-122"/>
                      </a:endParaRPr>
                    </a:p>
                  </a:txBody>
                  <a:tcPr marL="47625" marR="47625" marT="23813" marB="23813" anchor="ctr"/>
                </a:tc>
              </a:tr>
              <a:tr h="771071">
                <a:tc>
                  <a:txBody>
                    <a:bodyPr/>
                    <a:lstStyle/>
                    <a:p>
                      <a:pPr latinLnBrk="1"/>
                      <a:r>
                        <a:rPr lang="en-US" sz="2400" dirty="0">
                          <a:effectLst/>
                        </a:rPr>
                        <a:t>int raise(int sig);</a:t>
                      </a:r>
                      <a:endParaRPr lang="en-US" sz="2400" dirty="0">
                        <a:effectLst/>
                      </a:endParaRPr>
                    </a:p>
                  </a:txBody>
                  <a:tcPr marL="47625" marR="47625" marT="23813" marB="23813" anchor="ctr"/>
                </a:tc>
                <a:tc>
                  <a:txBody>
                    <a:bodyPr/>
                    <a:lstStyle/>
                    <a:p>
                      <a:pPr latinLnBrk="1"/>
                      <a:r>
                        <a:rPr lang="zh-CN" altLang="en-US" sz="2200" dirty="0">
                          <a:effectLst/>
                          <a:latin typeface="微软雅黑" panose="020B0503020204020204" charset="-122"/>
                          <a:ea typeface="微软雅黑" panose="020B0503020204020204" charset="-122"/>
                        </a:rPr>
                        <a:t>向调用该函数的线程发送一个信号</a:t>
                      </a:r>
                      <a:endParaRPr lang="en-US" sz="2200" dirty="0">
                        <a:effectLst/>
                        <a:latin typeface="微软雅黑" panose="020B0503020204020204" charset="-122"/>
                        <a:ea typeface="微软雅黑" panose="020B0503020204020204" charset="-122"/>
                      </a:endParaRPr>
                    </a:p>
                  </a:txBody>
                  <a:tcPr marL="47625" marR="47625" marT="23813" marB="23813" anchor="ctr"/>
                </a:tc>
              </a:tr>
              <a:tr h="771071">
                <a:tc>
                  <a:txBody>
                    <a:bodyPr/>
                    <a:lstStyle/>
                    <a:p>
                      <a:pPr latinLnBrk="1"/>
                      <a:r>
                        <a:rPr lang="sv-SE" sz="2400" dirty="0">
                          <a:effectLst/>
                        </a:rPr>
                        <a:t>int killpg(int pgrp, int sig);</a:t>
                      </a:r>
                      <a:endParaRPr lang="sv-SE" sz="2400" dirty="0">
                        <a:effectLst/>
                      </a:endParaRPr>
                    </a:p>
                  </a:txBody>
                  <a:tcPr marL="47625" marR="47625" marT="23813" marB="23813" anchor="ctr"/>
                </a:tc>
                <a:tc>
                  <a:txBody>
                    <a:bodyPr/>
                    <a:lstStyle/>
                    <a:p>
                      <a:pPr latinLnBrk="1"/>
                      <a:r>
                        <a:rPr lang="zh-CN" altLang="en-US" sz="2200" dirty="0">
                          <a:effectLst/>
                          <a:latin typeface="微软雅黑" panose="020B0503020204020204" charset="-122"/>
                          <a:ea typeface="微软雅黑" panose="020B0503020204020204" charset="-122"/>
                        </a:rPr>
                        <a:t>向指定进程组的所有成员发送一个信号</a:t>
                      </a:r>
                      <a:endParaRPr lang="en-US" sz="2200" dirty="0">
                        <a:effectLst/>
                        <a:latin typeface="微软雅黑" panose="020B0503020204020204" charset="-122"/>
                        <a:ea typeface="微软雅黑" panose="020B0503020204020204" charset="-122"/>
                      </a:endParaRPr>
                    </a:p>
                  </a:txBody>
                  <a:tcPr marL="47625" marR="47625" marT="23813" marB="23813" anchor="ctr"/>
                </a:tc>
              </a:tr>
              <a:tr h="789222">
                <a:tc>
                  <a:txBody>
                    <a:bodyPr/>
                    <a:lstStyle/>
                    <a:p>
                      <a:pPr latinLnBrk="1"/>
                      <a:r>
                        <a:rPr lang="en-US" sz="2400" dirty="0">
                          <a:effectLst/>
                        </a:rPr>
                        <a:t>int </a:t>
                      </a:r>
                      <a:r>
                        <a:rPr lang="en-US" sz="2400" dirty="0" err="1">
                          <a:effectLst/>
                        </a:rPr>
                        <a:t>pthread_kill</a:t>
                      </a:r>
                      <a:r>
                        <a:rPr lang="en-US" sz="2400" dirty="0">
                          <a:effectLst/>
                        </a:rPr>
                        <a:t>(</a:t>
                      </a:r>
                      <a:r>
                        <a:rPr lang="en-US" sz="2400" dirty="0" err="1">
                          <a:effectLst/>
                        </a:rPr>
                        <a:t>pthread_t</a:t>
                      </a:r>
                      <a:r>
                        <a:rPr lang="en-US" sz="2400" dirty="0">
                          <a:effectLst/>
                        </a:rPr>
                        <a:t> thread, int sig);</a:t>
                      </a:r>
                      <a:endParaRPr lang="en-US" sz="2400" dirty="0">
                        <a:effectLst/>
                      </a:endParaRPr>
                    </a:p>
                  </a:txBody>
                  <a:tcPr marL="47625" marR="47625" marT="23813" marB="23813" anchor="ctr"/>
                </a:tc>
                <a:tc>
                  <a:txBody>
                    <a:bodyPr/>
                    <a:lstStyle/>
                    <a:p>
                      <a:pPr latinLnBrk="1"/>
                      <a:r>
                        <a:rPr lang="zh-CN" altLang="en-US" sz="2200" dirty="0">
                          <a:effectLst/>
                          <a:latin typeface="微软雅黑" panose="020B0503020204020204" charset="-122"/>
                          <a:ea typeface="微软雅黑" panose="020B0503020204020204" charset="-122"/>
                        </a:rPr>
                        <a:t>向与调用者在同一进程中的指定</a:t>
                      </a:r>
                      <a:r>
                        <a:rPr lang="en-US" altLang="zh-CN" sz="2200" dirty="0">
                          <a:effectLst/>
                          <a:latin typeface="微软雅黑" panose="020B0503020204020204" charset="-122"/>
                          <a:ea typeface="微软雅黑" panose="020B0503020204020204" charset="-122"/>
                        </a:rPr>
                        <a:t>POSIX</a:t>
                      </a:r>
                      <a:r>
                        <a:rPr lang="zh-CN" altLang="en-US" sz="2200" dirty="0">
                          <a:effectLst/>
                          <a:latin typeface="微软雅黑" panose="020B0503020204020204" charset="-122"/>
                          <a:ea typeface="微软雅黑" panose="020B0503020204020204" charset="-122"/>
                        </a:rPr>
                        <a:t>线程发送一个信号</a:t>
                      </a:r>
                      <a:endParaRPr lang="en-US" sz="2200" dirty="0">
                        <a:effectLst/>
                        <a:latin typeface="微软雅黑" panose="020B0503020204020204" charset="-122"/>
                        <a:ea typeface="微软雅黑" panose="020B0503020204020204" charset="-122"/>
                      </a:endParaRPr>
                    </a:p>
                  </a:txBody>
                  <a:tcPr marL="47625" marR="47625" marT="23813" marB="23813" anchor="ctr"/>
                </a:tc>
              </a:tr>
              <a:tr h="974467">
                <a:tc>
                  <a:txBody>
                    <a:bodyPr/>
                    <a:lstStyle/>
                    <a:p>
                      <a:pPr latinLnBrk="1"/>
                      <a:r>
                        <a:rPr lang="sv-SE" sz="2400" dirty="0">
                          <a:effectLst/>
                        </a:rPr>
                        <a:t>int tgkill(pid_t tgid, pid_t tid, int sig);</a:t>
                      </a:r>
                      <a:endParaRPr lang="sv-SE" sz="2400" dirty="0">
                        <a:effectLst/>
                      </a:endParaRPr>
                    </a:p>
                  </a:txBody>
                  <a:tcPr marL="47625" marR="47625" marT="23813" marB="23813" anchor="ctr"/>
                </a:tc>
                <a:tc>
                  <a:txBody>
                    <a:bodyPr/>
                    <a:lstStyle/>
                    <a:p>
                      <a:pPr latinLnBrk="1"/>
                      <a:r>
                        <a:rPr lang="zh-CN" altLang="en-US" sz="2200" dirty="0">
                          <a:effectLst/>
                          <a:latin typeface="微软雅黑" panose="020B0503020204020204" charset="-122"/>
                          <a:ea typeface="微软雅黑" panose="020B0503020204020204" charset="-122"/>
                        </a:rPr>
                        <a:t>向指定进程内的指定线程发送一个信号（这是用于实现</a:t>
                      </a:r>
                      <a:r>
                        <a:rPr lang="en-US" altLang="zh-CN" sz="2200" dirty="0" err="1">
                          <a:effectLst/>
                          <a:latin typeface="微软雅黑" panose="020B0503020204020204" charset="-122"/>
                          <a:ea typeface="微软雅黑" panose="020B0503020204020204" charset="-122"/>
                        </a:rPr>
                        <a:t>pthread_kill</a:t>
                      </a:r>
                      <a:r>
                        <a:rPr lang="en-US" altLang="zh-CN" sz="2200" dirty="0">
                          <a:effectLst/>
                          <a:latin typeface="微软雅黑" panose="020B0503020204020204" charset="-122"/>
                          <a:ea typeface="微软雅黑" panose="020B0503020204020204" charset="-122"/>
                        </a:rPr>
                        <a:t>(3)</a:t>
                      </a:r>
                      <a:r>
                        <a:rPr lang="zh-CN" altLang="en-US" sz="2200" dirty="0">
                          <a:effectLst/>
                          <a:latin typeface="微软雅黑" panose="020B0503020204020204" charset="-122"/>
                          <a:ea typeface="微软雅黑" panose="020B0503020204020204" charset="-122"/>
                        </a:rPr>
                        <a:t>的系统调用）</a:t>
                      </a:r>
                      <a:endParaRPr lang="en-US" sz="2200" dirty="0">
                        <a:effectLst/>
                        <a:latin typeface="微软雅黑" panose="020B0503020204020204" charset="-122"/>
                        <a:ea typeface="微软雅黑" panose="020B0503020204020204" charset="-122"/>
                      </a:endParaRPr>
                    </a:p>
                  </a:txBody>
                  <a:tcPr marL="47625" marR="47625" marT="23813" marB="23813" anchor="ctr"/>
                </a:tc>
              </a:tr>
              <a:tr h="789222">
                <a:tc>
                  <a:txBody>
                    <a:bodyPr/>
                    <a:lstStyle/>
                    <a:p>
                      <a:pPr latinLnBrk="1"/>
                      <a:r>
                        <a:rPr lang="en-US" sz="2400" dirty="0">
                          <a:effectLst/>
                        </a:rPr>
                        <a:t>int </a:t>
                      </a:r>
                      <a:r>
                        <a:rPr lang="en-US" sz="2400" dirty="0" err="1">
                          <a:effectLst/>
                        </a:rPr>
                        <a:t>sigqueue</a:t>
                      </a:r>
                      <a:r>
                        <a:rPr lang="en-US" sz="2400" dirty="0">
                          <a:effectLst/>
                        </a:rPr>
                        <a:t>(</a:t>
                      </a:r>
                      <a:r>
                        <a:rPr lang="en-US" sz="2400" dirty="0" err="1">
                          <a:effectLst/>
                        </a:rPr>
                        <a:t>pid_t</a:t>
                      </a:r>
                      <a:r>
                        <a:rPr lang="en-US" sz="2400" dirty="0">
                          <a:effectLst/>
                        </a:rPr>
                        <a:t> </a:t>
                      </a:r>
                      <a:r>
                        <a:rPr lang="en-US" sz="2400" dirty="0" err="1">
                          <a:effectLst/>
                        </a:rPr>
                        <a:t>pid</a:t>
                      </a:r>
                      <a:r>
                        <a:rPr lang="en-US" sz="2400" dirty="0">
                          <a:effectLst/>
                        </a:rPr>
                        <a:t>, int sig, const union </a:t>
                      </a:r>
                      <a:r>
                        <a:rPr lang="en-US" sz="2400" dirty="0" err="1">
                          <a:effectLst/>
                        </a:rPr>
                        <a:t>sigval</a:t>
                      </a:r>
                      <a:r>
                        <a:rPr lang="en-US" sz="2400" dirty="0">
                          <a:effectLst/>
                        </a:rPr>
                        <a:t> value);</a:t>
                      </a:r>
                      <a:endParaRPr lang="en-US" sz="2400" dirty="0">
                        <a:effectLst/>
                      </a:endParaRPr>
                    </a:p>
                  </a:txBody>
                  <a:tcPr marL="47625" marR="47625" marT="23813" marB="23813" anchor="ctr"/>
                </a:tc>
                <a:tc>
                  <a:txBody>
                    <a:bodyPr/>
                    <a:lstStyle/>
                    <a:p>
                      <a:pPr latinLnBrk="1"/>
                      <a:r>
                        <a:rPr lang="zh-CN" altLang="en-US" sz="2200" dirty="0">
                          <a:effectLst/>
                          <a:latin typeface="微软雅黑" panose="020B0503020204020204" charset="-122"/>
                          <a:ea typeface="微软雅黑" panose="020B0503020204020204" charset="-122"/>
                        </a:rPr>
                        <a:t>向指定的进程发送一个带有附加数据的实时信号</a:t>
                      </a:r>
                      <a:endParaRPr lang="en-US" sz="2200" dirty="0">
                        <a:effectLst/>
                        <a:latin typeface="微软雅黑" panose="020B0503020204020204" charset="-122"/>
                        <a:ea typeface="微软雅黑" panose="020B0503020204020204" charset="-122"/>
                      </a:endParaRPr>
                    </a:p>
                  </a:txBody>
                  <a:tcPr marL="47625" marR="47625" marT="23813" marB="23813"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2340" y="228600"/>
            <a:ext cx="10705465" cy="6541135"/>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 typeface="+mj-ea"/>
              <a:buNone/>
              <a:defRPr/>
            </a:pPr>
            <a:endParaRPr kumimoji="0" lang="zh-CN" altLang="en-US" sz="2000" b="1" i="0" u="none" strike="noStrike" kern="1200" cap="none" spc="0" normalizeH="0" baseline="0" noProof="0" dirty="0">
              <a:ln>
                <a:noFill/>
              </a:ln>
              <a:solidFill>
                <a:srgbClr val="3045FD">
                  <a:lumMod val="75000"/>
                </a:srgbClr>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1487488" y="934642"/>
            <a:ext cx="8568952" cy="5815182"/>
          </a:xfrm>
          <a:prstGeom prst="rect">
            <a:avLst/>
          </a:prstGeom>
        </p:spPr>
      </p:pic>
      <p:sp>
        <p:nvSpPr>
          <p:cNvPr id="5" name="文本框 4"/>
          <p:cNvSpPr txBox="1"/>
          <p:nvPr/>
        </p:nvSpPr>
        <p:spPr>
          <a:xfrm>
            <a:off x="1350661" y="13679"/>
            <a:ext cx="1029714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调用</a:t>
            </a:r>
            <a:r>
              <a:rPr kumimoji="0" lang="en-US" altLang="zh-CN" sz="3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kill</a:t>
            </a:r>
            <a:r>
              <a:rPr kumimoji="0" lang="zh-CN" altLang="en-US" sz="3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函数向指定进程发送指定的信号例子：</a:t>
            </a:r>
            <a:endParaRPr kumimoji="0" lang="zh-CN" altLang="en-US" sz="3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959741" y="1197945"/>
            <a:ext cx="8683143" cy="1408399"/>
          </a:xfrm>
          <a:prstGeom prst="rect">
            <a:avLst/>
          </a:prstGeom>
        </p:spPr>
        <p:txBody>
          <a:bodyPr vert="horz" wrap="square" lIns="114300" tIns="57150" rIns="114300" bIns="57150" rtlCol="0" anchor="t" anchorCtr="0">
            <a:spAutoFit/>
          </a:bodyPr>
          <a:lstStyle/>
          <a:p>
            <a:pPr>
              <a:lnSpc>
                <a:spcPct val="120000"/>
              </a:lnSpc>
            </a:pPr>
            <a:r>
              <a:rPr lang="en-US" sz="7650" b="1" dirty="0">
                <a:solidFill>
                  <a:srgbClr val="FFFFFF">
                    <a:alpha val="100000"/>
                  </a:srgbClr>
                </a:solidFill>
                <a:latin typeface="微软雅黑" panose="020B0503020204020204" charset="-122"/>
                <a:ea typeface="微软雅黑" panose="020B0503020204020204" charset="-122"/>
                <a:cs typeface="微软雅黑" panose="020B0503020204020204" charset="-122"/>
              </a:rPr>
              <a:t>03</a:t>
            </a:r>
            <a:endParaRPr lang="en-US" sz="7650" b="1"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959741" y="3134894"/>
            <a:ext cx="5561990" cy="926729"/>
          </a:xfrm>
          <a:prstGeom prst="rect">
            <a:avLst/>
          </a:prstGeom>
        </p:spPr>
        <p:txBody>
          <a:bodyPr vert="horz" wrap="square" lIns="114300" tIns="57150" rIns="114300" bIns="57150" rtlCol="0" anchor="t" anchorCtr="0">
            <a:spAutoFit/>
          </a:bodyPr>
          <a:lstStyle/>
          <a:p>
            <a:pPr>
              <a:lnSpc>
                <a:spcPct val="120000"/>
              </a:lnSpc>
            </a:pPr>
            <a:r>
              <a:rPr lang="zh-CN" altLang="en-US" sz="48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信号的投递</a:t>
            </a:r>
            <a:endParaRPr lang="zh-CN" altLang="en-US" sz="48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pSp>
        <p:nvGrpSpPr>
          <p:cNvPr id="9" name="Group 9"/>
          <p:cNvGrpSpPr/>
          <p:nvPr>
            <p:custDataLst>
              <p:tags r:id="rId2"/>
            </p:custDataLst>
          </p:nvPr>
        </p:nvGrpSpPr>
        <p:grpSpPr>
          <a:xfrm>
            <a:off x="328760" y="1470704"/>
            <a:ext cx="9851577" cy="2482205"/>
            <a:chOff x="328760" y="1470704"/>
            <a:chExt cx="9851577" cy="2482205"/>
          </a:xfrm>
        </p:grpSpPr>
        <p:sp>
          <p:nvSpPr>
            <p:cNvPr id="10" name="TextBox 10"/>
            <p:cNvSpPr txBox="1"/>
            <p:nvPr>
              <p:custDataLst>
                <p:tags r:id="rId3"/>
              </p:custDataLst>
            </p:nvPr>
          </p:nvSpPr>
          <p:spPr>
            <a:xfrm>
              <a:off x="5659243" y="1470704"/>
              <a:ext cx="4521094" cy="445770"/>
            </a:xfrm>
            <a:prstGeom prst="rect">
              <a:avLst/>
            </a:prstGeom>
          </p:spPr>
          <p:txBody>
            <a:bodyPr vert="horz" wrap="square" lIns="114300" tIns="57150" rIns="114300" bIns="57150" rtlCol="0" anchor="t" anchorCtr="0">
              <a:spAutoFit/>
            </a:bodyPr>
            <a:lstStyle/>
            <a:p>
              <a:pPr>
                <a:lnSpc>
                  <a:spcPct val="77000"/>
                </a:lnSpc>
              </a:pPr>
              <a:endParaRPr lang="en-US" sz="28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custDataLst>
                <p:tags r:id="rId4"/>
              </p:custDataLst>
            </p:nvPr>
          </p:nvSpPr>
          <p:spPr>
            <a:xfrm>
              <a:off x="328760" y="2760788"/>
              <a:ext cx="4307416" cy="1192121"/>
            </a:xfrm>
            <a:prstGeom prst="rect">
              <a:avLst/>
            </a:prstGeom>
          </p:spPr>
          <p:txBody>
            <a:bodyPr vert="horz" wrap="square" lIns="114300" tIns="57150" rIns="114300" bIns="57150" rtlCol="0" anchor="t" anchorCtr="0">
              <a:spAutoFit/>
            </a:bodyPr>
            <a:lstStyle/>
            <a:p>
              <a:pPr>
                <a:lnSpc>
                  <a:spcPct val="120000"/>
                </a:lnSpc>
              </a:pPr>
              <a:r>
                <a:rPr lang="zh-CN" altLang="en-US" sz="2000" dirty="0">
                  <a:solidFill>
                    <a:schemeClr val="dk1">
                      <a:alpha val="100000"/>
                    </a:schemeClr>
                  </a:solidFill>
                  <a:latin typeface="微软雅黑" panose="020B0503020204020204" charset="-122"/>
                  <a:ea typeface="微软雅黑" panose="020B0503020204020204" charset="-122"/>
                </a:rPr>
                <a:t>每个进程都有一个信号队列，每个线程也有一个信号队列。信号队列的数据结构如右边所示：</a:t>
              </a:r>
              <a:endParaRPr lang="zh-CN" altLang="en-US" sz="2000" dirty="0">
                <a:solidFill>
                  <a:schemeClr val="dk1">
                    <a:alpha val="100000"/>
                  </a:schemeClr>
                </a:solidFill>
                <a:latin typeface="微软雅黑" panose="020B0503020204020204" charset="-122"/>
                <a:ea typeface="微软雅黑" panose="020B0503020204020204" charset="-122"/>
              </a:endParaRPr>
            </a:p>
          </p:txBody>
        </p:sp>
      </p:grpSp>
      <p:sp>
        <p:nvSpPr>
          <p:cNvPr id="12" name="Freeform 12"/>
          <p:cNvSpPr/>
          <p:nvPr>
            <p:custDataLst>
              <p:tags r:id="rId5"/>
            </p:custDataLst>
          </p:nvPr>
        </p:nvSpPr>
        <p:spPr>
          <a:xfrm>
            <a:off x="4610240" y="4989683"/>
            <a:ext cx="553940" cy="553940"/>
          </a:xfrm>
          <a:custGeom>
            <a:avLst/>
            <a:gdLst/>
            <a:ahLst/>
            <a:cxnLst/>
            <a:rect l="l" t="t" r="r" b="b"/>
            <a:pathLst>
              <a:path w="304800" h="304800">
                <a:moveTo>
                  <a:pt x="190033" y="152400"/>
                </a:moveTo>
                <a:cubicBezTo>
                  <a:pt x="190033" y="90992"/>
                  <a:pt x="221771" y="56493"/>
                  <a:pt x="221771" y="56493"/>
                </a:cubicBezTo>
                <a:cubicBezTo>
                  <a:pt x="221771" y="56493"/>
                  <a:pt x="193758" y="33766"/>
                  <a:pt x="151924" y="33766"/>
                </a:cubicBezTo>
                <a:cubicBezTo>
                  <a:pt x="110090" y="33766"/>
                  <a:pt x="82067" y="56512"/>
                  <a:pt x="82067" y="56512"/>
                </a:cubicBezTo>
                <a:cubicBezTo>
                  <a:pt x="82067" y="56512"/>
                  <a:pt x="114376" y="82753"/>
                  <a:pt x="114376" y="152400"/>
                </a:cubicBezTo>
                <a:cubicBezTo>
                  <a:pt x="114376" y="219608"/>
                  <a:pt x="81858" y="248145"/>
                  <a:pt x="81858" y="248145"/>
                </a:cubicBezTo>
                <a:cubicBezTo>
                  <a:pt x="81858" y="248145"/>
                  <a:pt x="115662" y="271034"/>
                  <a:pt x="151924" y="271034"/>
                </a:cubicBezTo>
                <a:cubicBezTo>
                  <a:pt x="189043" y="271034"/>
                  <a:pt x="221799" y="248269"/>
                  <a:pt x="221799" y="248269"/>
                </a:cubicBezTo>
                <a:cubicBezTo>
                  <a:pt x="221799" y="248269"/>
                  <a:pt x="190033" y="218503"/>
                  <a:pt x="190033" y="152400"/>
                </a:cubicBezTo>
                <a:close/>
                <a:moveTo>
                  <a:pt x="74095" y="62789"/>
                </a:moveTo>
                <a:cubicBezTo>
                  <a:pt x="74095" y="62789"/>
                  <a:pt x="34633" y="86839"/>
                  <a:pt x="34633" y="152800"/>
                </a:cubicBezTo>
                <a:cubicBezTo>
                  <a:pt x="34633" y="218751"/>
                  <a:pt x="74533" y="240335"/>
                  <a:pt x="74533" y="240335"/>
                </a:cubicBezTo>
                <a:cubicBezTo>
                  <a:pt x="74533" y="240335"/>
                  <a:pt x="103613" y="218742"/>
                  <a:pt x="103613" y="152800"/>
                </a:cubicBezTo>
                <a:cubicBezTo>
                  <a:pt x="103613" y="86839"/>
                  <a:pt x="74095" y="62789"/>
                  <a:pt x="74095" y="62789"/>
                </a:cubicBezTo>
                <a:close/>
                <a:moveTo>
                  <a:pt x="229753" y="64570"/>
                </a:moveTo>
                <a:cubicBezTo>
                  <a:pt x="229753" y="64570"/>
                  <a:pt x="200244" y="86839"/>
                  <a:pt x="200244" y="152800"/>
                </a:cubicBezTo>
                <a:cubicBezTo>
                  <a:pt x="200244" y="218751"/>
                  <a:pt x="229305" y="240335"/>
                  <a:pt x="229305" y="240335"/>
                </a:cubicBezTo>
                <a:cubicBezTo>
                  <a:pt x="229305" y="240335"/>
                  <a:pt x="270158" y="218742"/>
                  <a:pt x="270158" y="152800"/>
                </a:cubicBezTo>
                <a:cubicBezTo>
                  <a:pt x="270158" y="86839"/>
                  <a:pt x="229753" y="64570"/>
                  <a:pt x="229753" y="64570"/>
                </a:cubicBezTo>
                <a:close/>
              </a:path>
            </a:pathLst>
          </a:custGeom>
          <a:solidFill>
            <a:srgbClr val="FFFFFF">
              <a:alpha val="100000"/>
            </a:srgbClr>
          </a:solidFill>
        </p:spPr>
      </p:sp>
      <p:sp>
        <p:nvSpPr>
          <p:cNvPr id="15" name="Freeform 15"/>
          <p:cNvSpPr/>
          <p:nvPr>
            <p:custDataLst>
              <p:tags r:id="rId6"/>
            </p:custDataLst>
          </p:nvPr>
        </p:nvSpPr>
        <p:spPr>
          <a:xfrm>
            <a:off x="4666510" y="1762961"/>
            <a:ext cx="405314" cy="405314"/>
          </a:xfrm>
          <a:custGeom>
            <a:avLst/>
            <a:gdLst/>
            <a:ahLst/>
            <a:cxnLst/>
            <a:rect l="l" t="t" r="r" b="b"/>
            <a:pathLst>
              <a:path w="304800" h="304800">
                <a:moveTo>
                  <a:pt x="173841" y="122930"/>
                </a:moveTo>
                <a:cubicBezTo>
                  <a:pt x="179718" y="102937"/>
                  <a:pt x="177232" y="81020"/>
                  <a:pt x="166392" y="62665"/>
                </a:cubicBezTo>
                <a:cubicBezTo>
                  <a:pt x="166630" y="62998"/>
                  <a:pt x="62770" y="167697"/>
                  <a:pt x="62027" y="167040"/>
                </a:cubicBezTo>
                <a:cubicBezTo>
                  <a:pt x="80077" y="177698"/>
                  <a:pt x="101994" y="180699"/>
                  <a:pt x="121720" y="175193"/>
                </a:cubicBezTo>
                <a:cubicBezTo>
                  <a:pt x="121577" y="174689"/>
                  <a:pt x="173422" y="122853"/>
                  <a:pt x="173841" y="122930"/>
                </a:cubicBezTo>
                <a:close/>
                <a:moveTo>
                  <a:pt x="155315" y="45968"/>
                </a:moveTo>
                <a:cubicBezTo>
                  <a:pt x="141322" y="32175"/>
                  <a:pt x="121301" y="22822"/>
                  <a:pt x="100127" y="22822"/>
                </a:cubicBezTo>
                <a:cubicBezTo>
                  <a:pt x="57331" y="22822"/>
                  <a:pt x="22631" y="57607"/>
                  <a:pt x="22631" y="100508"/>
                </a:cubicBezTo>
                <a:cubicBezTo>
                  <a:pt x="22631" y="121444"/>
                  <a:pt x="32156" y="141713"/>
                  <a:pt x="45587" y="155686"/>
                </a:cubicBezTo>
                <a:cubicBezTo>
                  <a:pt x="45615" y="155686"/>
                  <a:pt x="154657" y="46863"/>
                  <a:pt x="155315" y="45968"/>
                </a:cubicBezTo>
                <a:close/>
                <a:moveTo>
                  <a:pt x="264909" y="252089"/>
                </a:moveTo>
                <a:cubicBezTo>
                  <a:pt x="264909" y="252089"/>
                  <a:pt x="267443" y="230200"/>
                  <a:pt x="261128" y="223885"/>
                </a:cubicBezTo>
                <a:cubicBezTo>
                  <a:pt x="260709" y="223466"/>
                  <a:pt x="188300" y="135065"/>
                  <a:pt x="188300" y="135065"/>
                </a:cubicBezTo>
                <a:lnTo>
                  <a:pt x="134417" y="188947"/>
                </a:lnTo>
                <a:lnTo>
                  <a:pt x="222818" y="262185"/>
                </a:lnTo>
                <a:cubicBezTo>
                  <a:pt x="228714" y="268919"/>
                  <a:pt x="251441" y="265557"/>
                  <a:pt x="251441" y="265557"/>
                </a:cubicBezTo>
                <a:lnTo>
                  <a:pt x="269538" y="281978"/>
                </a:lnTo>
                <a:lnTo>
                  <a:pt x="282169" y="269348"/>
                </a:lnTo>
                <a:lnTo>
                  <a:pt x="264909" y="252089"/>
                </a:lnTo>
                <a:close/>
              </a:path>
            </a:pathLst>
          </a:custGeom>
          <a:solidFill>
            <a:srgbClr val="FFFFFF">
              <a:alpha val="100000"/>
            </a:srgbClr>
          </a:solidFill>
        </p:spPr>
      </p:sp>
      <p:sp>
        <p:nvSpPr>
          <p:cNvPr id="16" name="Freeform 16"/>
          <p:cNvSpPr/>
          <p:nvPr>
            <p:custDataLst>
              <p:tags r:id="rId7"/>
            </p:custDataLst>
          </p:nvPr>
        </p:nvSpPr>
        <p:spPr>
          <a:xfrm>
            <a:off x="4678702" y="3406734"/>
            <a:ext cx="424244" cy="424244"/>
          </a:xfrm>
          <a:custGeom>
            <a:avLst/>
            <a:gdLst/>
            <a:ahLst/>
            <a:cxnLst/>
            <a:rect l="l" t="t" r="r" b="b"/>
            <a:pathLst>
              <a:path w="304800" h="304800">
                <a:moveTo>
                  <a:pt x="167640" y="106680"/>
                </a:moveTo>
                <a:lnTo>
                  <a:pt x="189586" y="139598"/>
                </a:lnTo>
                <a:cubicBezTo>
                  <a:pt x="194310" y="146761"/>
                  <a:pt x="204978" y="152400"/>
                  <a:pt x="213512" y="152400"/>
                </a:cubicBezTo>
                <a:lnTo>
                  <a:pt x="259080" y="152400"/>
                </a:lnTo>
                <a:lnTo>
                  <a:pt x="259080" y="121920"/>
                </a:lnTo>
                <a:lnTo>
                  <a:pt x="213360" y="121920"/>
                </a:lnTo>
                <a:lnTo>
                  <a:pt x="191414" y="89002"/>
                </a:lnTo>
                <a:cubicBezTo>
                  <a:pt x="185452" y="80686"/>
                  <a:pt x="178394" y="73628"/>
                  <a:pt x="170345" y="67847"/>
                </a:cubicBezTo>
                <a:lnTo>
                  <a:pt x="170069" y="67666"/>
                </a:lnTo>
                <a:lnTo>
                  <a:pt x="149952" y="54254"/>
                </a:lnTo>
                <a:cubicBezTo>
                  <a:pt x="146104" y="51911"/>
                  <a:pt x="141446" y="50521"/>
                  <a:pt x="136465" y="50521"/>
                </a:cubicBezTo>
                <a:cubicBezTo>
                  <a:pt x="131912" y="50521"/>
                  <a:pt x="127635" y="51683"/>
                  <a:pt x="123911" y="53721"/>
                </a:cubicBezTo>
                <a:lnTo>
                  <a:pt x="124044" y="53654"/>
                </a:lnTo>
                <a:lnTo>
                  <a:pt x="60950" y="91450"/>
                </a:lnTo>
                <a:lnTo>
                  <a:pt x="60950" y="167650"/>
                </a:lnTo>
                <a:lnTo>
                  <a:pt x="91430" y="167650"/>
                </a:lnTo>
                <a:lnTo>
                  <a:pt x="91430" y="106690"/>
                </a:lnTo>
                <a:lnTo>
                  <a:pt x="121910" y="91450"/>
                </a:lnTo>
                <a:lnTo>
                  <a:pt x="76190" y="304810"/>
                </a:lnTo>
                <a:lnTo>
                  <a:pt x="106670" y="304810"/>
                </a:lnTo>
                <a:lnTo>
                  <a:pt x="142484" y="188224"/>
                </a:lnTo>
                <a:lnTo>
                  <a:pt x="167630" y="213370"/>
                </a:lnTo>
                <a:lnTo>
                  <a:pt x="167630" y="304810"/>
                </a:lnTo>
                <a:lnTo>
                  <a:pt x="198110" y="304810"/>
                </a:lnTo>
                <a:lnTo>
                  <a:pt x="198110" y="182890"/>
                </a:lnTo>
                <a:lnTo>
                  <a:pt x="156962" y="141742"/>
                </a:lnTo>
                <a:lnTo>
                  <a:pt x="167630" y="106690"/>
                </a:lnTo>
                <a:close/>
                <a:moveTo>
                  <a:pt x="182880" y="60960"/>
                </a:moveTo>
                <a:cubicBezTo>
                  <a:pt x="199711" y="60960"/>
                  <a:pt x="213360" y="47311"/>
                  <a:pt x="213360" y="30480"/>
                </a:cubicBezTo>
                <a:cubicBezTo>
                  <a:pt x="213360" y="13649"/>
                  <a:pt x="199711" y="0"/>
                  <a:pt x="182880" y="0"/>
                </a:cubicBezTo>
                <a:lnTo>
                  <a:pt x="182880" y="0"/>
                </a:lnTo>
                <a:cubicBezTo>
                  <a:pt x="166049" y="0"/>
                  <a:pt x="152400" y="13649"/>
                  <a:pt x="152400" y="30480"/>
                </a:cubicBezTo>
                <a:cubicBezTo>
                  <a:pt x="152400" y="47311"/>
                  <a:pt x="166049" y="60960"/>
                  <a:pt x="182880" y="60960"/>
                </a:cubicBezTo>
                <a:lnTo>
                  <a:pt x="182880" y="60960"/>
                </a:lnTo>
                <a:close/>
              </a:path>
            </a:pathLst>
          </a:custGeom>
          <a:solidFill>
            <a:srgbClr val="FFFFFF">
              <a:alpha val="100000"/>
            </a:srgbClr>
          </a:solidFill>
        </p:spPr>
      </p:sp>
      <p:grpSp>
        <p:nvGrpSpPr>
          <p:cNvPr id="19" name="Group 19"/>
          <p:cNvGrpSpPr/>
          <p:nvPr/>
        </p:nvGrpSpPr>
        <p:grpSpPr>
          <a:xfrm>
            <a:off x="454963" y="93878"/>
            <a:ext cx="10641129" cy="826316"/>
            <a:chOff x="454963" y="93878"/>
            <a:chExt cx="10641129" cy="826316"/>
          </a:xfrm>
        </p:grpSpPr>
        <p:sp>
          <p:nvSpPr>
            <p:cNvPr id="20" name="AutoShape 20"/>
            <p:cNvSpPr/>
            <p:nvPr/>
          </p:nvSpPr>
          <p:spPr>
            <a:xfrm>
              <a:off x="454963" y="331168"/>
              <a:ext cx="84147" cy="84147"/>
            </a:xfrm>
            <a:prstGeom prst="ellipse">
              <a:avLst/>
            </a:prstGeom>
            <a:solidFill>
              <a:schemeClr val="accent1">
                <a:alpha val="100000"/>
              </a:schemeClr>
            </a:solidFill>
          </p:spPr>
        </p:sp>
        <p:sp>
          <p:nvSpPr>
            <p:cNvPr id="21" name="AutoShape 21"/>
            <p:cNvSpPr/>
            <p:nvPr/>
          </p:nvSpPr>
          <p:spPr>
            <a:xfrm>
              <a:off x="575049" y="337743"/>
              <a:ext cx="78137" cy="78137"/>
            </a:xfrm>
            <a:prstGeom prst="ellipse">
              <a:avLst/>
            </a:prstGeom>
            <a:solidFill>
              <a:schemeClr val="accent1">
                <a:alpha val="80000"/>
              </a:schemeClr>
            </a:solidFill>
          </p:spPr>
        </p:sp>
        <p:sp>
          <p:nvSpPr>
            <p:cNvPr id="22" name="AutoShape 22"/>
            <p:cNvSpPr/>
            <p:nvPr/>
          </p:nvSpPr>
          <p:spPr>
            <a:xfrm>
              <a:off x="689125" y="339460"/>
              <a:ext cx="74704" cy="74704"/>
            </a:xfrm>
            <a:prstGeom prst="ellipse">
              <a:avLst/>
            </a:prstGeom>
            <a:solidFill>
              <a:schemeClr val="accent1">
                <a:alpha val="60000"/>
              </a:schemeClr>
            </a:solidFill>
          </p:spPr>
        </p:sp>
        <p:sp>
          <p:nvSpPr>
            <p:cNvPr id="23" name="AutoShape 23"/>
            <p:cNvSpPr/>
            <p:nvPr/>
          </p:nvSpPr>
          <p:spPr>
            <a:xfrm>
              <a:off x="799768" y="348430"/>
              <a:ext cx="69238" cy="69238"/>
            </a:xfrm>
            <a:prstGeom prst="ellipse">
              <a:avLst/>
            </a:prstGeom>
            <a:solidFill>
              <a:schemeClr val="accent1">
                <a:alpha val="40000"/>
              </a:schemeClr>
            </a:solidFill>
          </p:spPr>
        </p:sp>
        <p:sp>
          <p:nvSpPr>
            <p:cNvPr id="24" name="AutoShape 24"/>
            <p:cNvSpPr/>
            <p:nvPr/>
          </p:nvSpPr>
          <p:spPr>
            <a:xfrm>
              <a:off x="904945" y="344297"/>
              <a:ext cx="65594" cy="65594"/>
            </a:xfrm>
            <a:prstGeom prst="ellipse">
              <a:avLst/>
            </a:prstGeom>
            <a:solidFill>
              <a:schemeClr val="accent1">
                <a:alpha val="20000"/>
              </a:schemeClr>
            </a:solidFill>
          </p:spPr>
        </p:sp>
        <p:sp>
          <p:nvSpPr>
            <p:cNvPr id="25" name="AutoShape 25"/>
            <p:cNvSpPr/>
            <p:nvPr/>
          </p:nvSpPr>
          <p:spPr>
            <a:xfrm>
              <a:off x="454963" y="448942"/>
              <a:ext cx="84147" cy="84147"/>
            </a:xfrm>
            <a:prstGeom prst="ellipse">
              <a:avLst/>
            </a:prstGeom>
            <a:solidFill>
              <a:schemeClr val="accent1">
                <a:alpha val="100000"/>
              </a:schemeClr>
            </a:solidFill>
          </p:spPr>
        </p:sp>
        <p:sp>
          <p:nvSpPr>
            <p:cNvPr id="26" name="AutoShape 26"/>
            <p:cNvSpPr/>
            <p:nvPr/>
          </p:nvSpPr>
          <p:spPr>
            <a:xfrm>
              <a:off x="575049" y="455517"/>
              <a:ext cx="78137" cy="78137"/>
            </a:xfrm>
            <a:prstGeom prst="ellipse">
              <a:avLst/>
            </a:prstGeom>
            <a:solidFill>
              <a:schemeClr val="accent1">
                <a:alpha val="80000"/>
              </a:schemeClr>
            </a:solidFill>
          </p:spPr>
        </p:sp>
        <p:sp>
          <p:nvSpPr>
            <p:cNvPr id="27" name="AutoShape 27"/>
            <p:cNvSpPr/>
            <p:nvPr/>
          </p:nvSpPr>
          <p:spPr>
            <a:xfrm>
              <a:off x="689125" y="457233"/>
              <a:ext cx="74704" cy="74704"/>
            </a:xfrm>
            <a:prstGeom prst="ellipse">
              <a:avLst/>
            </a:prstGeom>
            <a:solidFill>
              <a:schemeClr val="accent1">
                <a:alpha val="60000"/>
              </a:schemeClr>
            </a:solidFill>
          </p:spPr>
        </p:sp>
        <p:sp>
          <p:nvSpPr>
            <p:cNvPr id="28" name="AutoShape 28"/>
            <p:cNvSpPr/>
            <p:nvPr/>
          </p:nvSpPr>
          <p:spPr>
            <a:xfrm>
              <a:off x="799768" y="466203"/>
              <a:ext cx="69238" cy="69238"/>
            </a:xfrm>
            <a:prstGeom prst="ellipse">
              <a:avLst/>
            </a:prstGeom>
            <a:solidFill>
              <a:schemeClr val="accent1">
                <a:alpha val="40000"/>
              </a:schemeClr>
            </a:solidFill>
          </p:spPr>
        </p:sp>
        <p:sp>
          <p:nvSpPr>
            <p:cNvPr id="29" name="AutoShape 29"/>
            <p:cNvSpPr/>
            <p:nvPr/>
          </p:nvSpPr>
          <p:spPr>
            <a:xfrm>
              <a:off x="904945" y="462070"/>
              <a:ext cx="65594" cy="65594"/>
            </a:xfrm>
            <a:prstGeom prst="ellipse">
              <a:avLst/>
            </a:prstGeom>
            <a:solidFill>
              <a:schemeClr val="accent1">
                <a:alpha val="20000"/>
              </a:schemeClr>
            </a:solidFill>
          </p:spPr>
        </p:sp>
        <p:sp>
          <p:nvSpPr>
            <p:cNvPr id="30" name="AutoShape 30"/>
            <p:cNvSpPr/>
            <p:nvPr/>
          </p:nvSpPr>
          <p:spPr>
            <a:xfrm>
              <a:off x="454963" y="566715"/>
              <a:ext cx="84147" cy="84147"/>
            </a:xfrm>
            <a:prstGeom prst="ellipse">
              <a:avLst/>
            </a:prstGeom>
            <a:solidFill>
              <a:schemeClr val="accent1">
                <a:alpha val="100000"/>
              </a:schemeClr>
            </a:solidFill>
          </p:spPr>
        </p:sp>
        <p:sp>
          <p:nvSpPr>
            <p:cNvPr id="31" name="AutoShape 31"/>
            <p:cNvSpPr/>
            <p:nvPr/>
          </p:nvSpPr>
          <p:spPr>
            <a:xfrm>
              <a:off x="575049" y="573291"/>
              <a:ext cx="78137" cy="78137"/>
            </a:xfrm>
            <a:prstGeom prst="ellipse">
              <a:avLst/>
            </a:prstGeom>
            <a:solidFill>
              <a:schemeClr val="accent1">
                <a:alpha val="80000"/>
              </a:schemeClr>
            </a:solidFill>
          </p:spPr>
        </p:sp>
        <p:sp>
          <p:nvSpPr>
            <p:cNvPr id="32" name="AutoShape 32"/>
            <p:cNvSpPr/>
            <p:nvPr/>
          </p:nvSpPr>
          <p:spPr>
            <a:xfrm>
              <a:off x="689125" y="575007"/>
              <a:ext cx="74704" cy="74704"/>
            </a:xfrm>
            <a:prstGeom prst="ellipse">
              <a:avLst/>
            </a:prstGeom>
            <a:solidFill>
              <a:schemeClr val="accent1">
                <a:alpha val="60000"/>
              </a:schemeClr>
            </a:solidFill>
          </p:spPr>
        </p:sp>
        <p:sp>
          <p:nvSpPr>
            <p:cNvPr id="33" name="AutoShape 33"/>
            <p:cNvSpPr/>
            <p:nvPr/>
          </p:nvSpPr>
          <p:spPr>
            <a:xfrm>
              <a:off x="799768" y="583977"/>
              <a:ext cx="69238" cy="69238"/>
            </a:xfrm>
            <a:prstGeom prst="ellipse">
              <a:avLst/>
            </a:prstGeom>
            <a:solidFill>
              <a:schemeClr val="accent1">
                <a:alpha val="40000"/>
              </a:schemeClr>
            </a:solidFill>
          </p:spPr>
        </p:sp>
        <p:sp>
          <p:nvSpPr>
            <p:cNvPr id="34" name="AutoShape 34"/>
            <p:cNvSpPr/>
            <p:nvPr/>
          </p:nvSpPr>
          <p:spPr>
            <a:xfrm>
              <a:off x="904945" y="579844"/>
              <a:ext cx="65594" cy="65594"/>
            </a:xfrm>
            <a:prstGeom prst="ellipse">
              <a:avLst/>
            </a:prstGeom>
            <a:solidFill>
              <a:schemeClr val="accent1">
                <a:alpha val="20000"/>
              </a:schemeClr>
            </a:solidFill>
          </p:spPr>
        </p:sp>
        <p:sp>
          <p:nvSpPr>
            <p:cNvPr id="35" name="AutoShape 35"/>
            <p:cNvSpPr/>
            <p:nvPr/>
          </p:nvSpPr>
          <p:spPr>
            <a:xfrm>
              <a:off x="454963" y="684489"/>
              <a:ext cx="84147" cy="84147"/>
            </a:xfrm>
            <a:prstGeom prst="ellipse">
              <a:avLst/>
            </a:prstGeom>
            <a:solidFill>
              <a:schemeClr val="accent1">
                <a:alpha val="100000"/>
              </a:schemeClr>
            </a:solidFill>
          </p:spPr>
        </p:sp>
        <p:sp>
          <p:nvSpPr>
            <p:cNvPr id="36" name="AutoShape 36"/>
            <p:cNvSpPr/>
            <p:nvPr/>
          </p:nvSpPr>
          <p:spPr>
            <a:xfrm>
              <a:off x="575049" y="691064"/>
              <a:ext cx="78137" cy="78137"/>
            </a:xfrm>
            <a:prstGeom prst="ellipse">
              <a:avLst/>
            </a:prstGeom>
            <a:solidFill>
              <a:schemeClr val="accent1">
                <a:alpha val="80000"/>
              </a:schemeClr>
            </a:solidFill>
          </p:spPr>
        </p:sp>
        <p:sp>
          <p:nvSpPr>
            <p:cNvPr id="37" name="AutoShape 37"/>
            <p:cNvSpPr/>
            <p:nvPr/>
          </p:nvSpPr>
          <p:spPr>
            <a:xfrm>
              <a:off x="689125" y="692781"/>
              <a:ext cx="74704" cy="74704"/>
            </a:xfrm>
            <a:prstGeom prst="ellipse">
              <a:avLst/>
            </a:prstGeom>
            <a:solidFill>
              <a:schemeClr val="accent1">
                <a:alpha val="60000"/>
              </a:schemeClr>
            </a:solidFill>
          </p:spPr>
        </p:sp>
        <p:sp>
          <p:nvSpPr>
            <p:cNvPr id="38" name="AutoShape 38"/>
            <p:cNvSpPr/>
            <p:nvPr/>
          </p:nvSpPr>
          <p:spPr>
            <a:xfrm>
              <a:off x="799768" y="701751"/>
              <a:ext cx="69238" cy="69238"/>
            </a:xfrm>
            <a:prstGeom prst="ellipse">
              <a:avLst/>
            </a:prstGeom>
            <a:solidFill>
              <a:schemeClr val="accent1">
                <a:alpha val="40000"/>
              </a:schemeClr>
            </a:solidFill>
          </p:spPr>
        </p:sp>
        <p:sp>
          <p:nvSpPr>
            <p:cNvPr id="39" name="AutoShape 39"/>
            <p:cNvSpPr/>
            <p:nvPr/>
          </p:nvSpPr>
          <p:spPr>
            <a:xfrm>
              <a:off x="904945" y="697618"/>
              <a:ext cx="65594" cy="65594"/>
            </a:xfrm>
            <a:prstGeom prst="ellipse">
              <a:avLst/>
            </a:prstGeom>
            <a:solidFill>
              <a:schemeClr val="accent1">
                <a:alpha val="20000"/>
              </a:schemeClr>
            </a:solidFill>
          </p:spPr>
        </p:sp>
        <p:sp>
          <p:nvSpPr>
            <p:cNvPr id="40" name="TextBox 40"/>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3.1</a:t>
              </a:r>
              <a:r>
                <a:rPr lang="zh-CN" alt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信号待决队列</a:t>
              </a:r>
              <a:endParaRPr 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41" name="文本框 40"/>
          <p:cNvSpPr txBox="1"/>
          <p:nvPr/>
        </p:nvSpPr>
        <p:spPr>
          <a:xfrm>
            <a:off x="905510" y="6096000"/>
            <a:ext cx="9932035" cy="612140"/>
          </a:xfrm>
          <a:prstGeom prst="rect">
            <a:avLst/>
          </a:prstGeom>
          <a:noFill/>
        </p:spPr>
        <p:txBody>
          <a:bodyPr wrap="square" rtlCol="0">
            <a:noAutofit/>
          </a:bodyPr>
          <a:lstStyle/>
          <a:p>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5" name="Rectangle 4"/>
          <p:cNvSpPr>
            <a:spLocks noChangeArrowheads="1"/>
          </p:cNvSpPr>
          <p:nvPr/>
        </p:nvSpPr>
        <p:spPr bwMode="auto">
          <a:xfrm>
            <a:off x="5628371" y="2602425"/>
            <a:ext cx="6331862"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3600" b="0" i="0" u="none" strike="noStrike" cap="none" normalizeH="0" baseline="0" dirty="0">
                <a:ln>
                  <a:noFill/>
                </a:ln>
                <a:solidFill>
                  <a:srgbClr val="CA7D37"/>
                </a:solidFill>
                <a:effectLst/>
                <a:latin typeface="Consolas" panose="020B0609020204030204" pitchFamily="49" charset="0"/>
              </a:rPr>
              <a:t>struct</a:t>
            </a:r>
            <a:r>
              <a:rPr kumimoji="0" lang="zh-CN" altLang="zh-CN" sz="3600" b="0" i="0" u="none" strike="noStrike" cap="none" normalizeH="0" baseline="0" dirty="0">
                <a:ln>
                  <a:noFill/>
                </a:ln>
                <a:solidFill>
                  <a:srgbClr val="333333"/>
                </a:solidFill>
                <a:effectLst/>
                <a:latin typeface="Consolas" panose="020B0609020204030204" pitchFamily="49" charset="0"/>
              </a:rPr>
              <a:t> </a:t>
            </a:r>
            <a:r>
              <a:rPr kumimoji="0" lang="zh-CN" altLang="zh-CN" sz="3600" b="0" i="0" u="none" strike="noStrike" cap="none" normalizeH="0" baseline="0" dirty="0">
                <a:ln>
                  <a:noFill/>
                </a:ln>
                <a:solidFill>
                  <a:srgbClr val="0E9CE5"/>
                </a:solidFill>
                <a:effectLst/>
                <a:latin typeface="Consolas" panose="020B0609020204030204" pitchFamily="49" charset="0"/>
              </a:rPr>
              <a:t>sigpending</a:t>
            </a:r>
            <a:r>
              <a:rPr kumimoji="0" lang="zh-CN" altLang="zh-CN" sz="3600" b="0" i="0" u="none" strike="noStrike" cap="none" normalizeH="0" baseline="0" dirty="0">
                <a:ln>
                  <a:noFill/>
                </a:ln>
                <a:solidFill>
                  <a:srgbClr val="333333"/>
                </a:solidFill>
                <a:effectLst/>
                <a:latin typeface="Consolas" panose="020B0609020204030204" pitchFamily="49" charset="0"/>
              </a:rPr>
              <a:t> { </a:t>
            </a:r>
            <a:endParaRPr kumimoji="0" lang="en-US" altLang="zh-CN" sz="3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3600" b="0" i="0" u="none" strike="noStrike" cap="none" normalizeH="0" baseline="0" dirty="0">
                <a:ln>
                  <a:noFill/>
                </a:ln>
                <a:solidFill>
                  <a:srgbClr val="CA7D37"/>
                </a:solidFill>
                <a:effectLst/>
                <a:latin typeface="Consolas" panose="020B0609020204030204" pitchFamily="49" charset="0"/>
              </a:rPr>
              <a:t>  </a:t>
            </a:r>
            <a:r>
              <a:rPr kumimoji="0" lang="zh-CN" altLang="zh-CN" sz="3600" b="0" i="0" u="none" strike="noStrike" cap="none" normalizeH="0" baseline="0" dirty="0">
                <a:ln>
                  <a:noFill/>
                </a:ln>
                <a:solidFill>
                  <a:srgbClr val="CA7D37"/>
                </a:solidFill>
                <a:effectLst/>
                <a:latin typeface="Consolas" panose="020B0609020204030204" pitchFamily="49" charset="0"/>
              </a:rPr>
              <a:t>struct</a:t>
            </a:r>
            <a:r>
              <a:rPr kumimoji="0" lang="zh-CN" altLang="zh-CN" sz="3600" b="0" i="0" u="none" strike="noStrike" cap="none" normalizeH="0" baseline="0" dirty="0">
                <a:ln>
                  <a:noFill/>
                </a:ln>
                <a:solidFill>
                  <a:srgbClr val="333333"/>
                </a:solidFill>
                <a:effectLst/>
                <a:latin typeface="Consolas" panose="020B0609020204030204" pitchFamily="49" charset="0"/>
              </a:rPr>
              <a:t> </a:t>
            </a:r>
            <a:r>
              <a:rPr kumimoji="0" lang="zh-CN" altLang="zh-CN" sz="3600" b="0" i="0" u="none" strike="noStrike" cap="none" normalizeH="0" baseline="0" dirty="0">
                <a:ln>
                  <a:noFill/>
                </a:ln>
                <a:solidFill>
                  <a:srgbClr val="0E9CE5"/>
                </a:solidFill>
                <a:effectLst/>
                <a:latin typeface="Consolas" panose="020B0609020204030204" pitchFamily="49" charset="0"/>
              </a:rPr>
              <a:t>list_head</a:t>
            </a:r>
            <a:r>
              <a:rPr kumimoji="0" lang="zh-CN" altLang="zh-CN" sz="3600" b="0" i="0" u="none" strike="noStrike" cap="none" normalizeH="0" baseline="0" dirty="0">
                <a:ln>
                  <a:noFill/>
                </a:ln>
                <a:solidFill>
                  <a:srgbClr val="333333"/>
                </a:solidFill>
                <a:effectLst/>
                <a:latin typeface="Consolas" panose="020B0609020204030204" pitchFamily="49" charset="0"/>
              </a:rPr>
              <a:t> </a:t>
            </a:r>
            <a:r>
              <a:rPr kumimoji="0" lang="zh-CN" altLang="zh-CN" sz="3600" b="0" i="0" u="none" strike="noStrike" cap="none" normalizeH="0" baseline="0" dirty="0">
                <a:ln>
                  <a:noFill/>
                </a:ln>
                <a:solidFill>
                  <a:srgbClr val="0E9CE5"/>
                </a:solidFill>
                <a:effectLst/>
                <a:latin typeface="Consolas" panose="020B0609020204030204" pitchFamily="49" charset="0"/>
              </a:rPr>
              <a:t>list</a:t>
            </a:r>
            <a:r>
              <a:rPr kumimoji="0" lang="zh-CN" altLang="zh-CN" sz="3600" b="0" i="0" u="none" strike="noStrike" cap="none" normalizeH="0" baseline="0" dirty="0">
                <a:ln>
                  <a:noFill/>
                </a:ln>
                <a:solidFill>
                  <a:srgbClr val="333333"/>
                </a:solidFill>
                <a:effectLst/>
                <a:latin typeface="Consolas" panose="020B0609020204030204" pitchFamily="49" charset="0"/>
              </a:rPr>
              <a:t>; </a:t>
            </a:r>
            <a:endParaRPr kumimoji="0" lang="en-US" altLang="zh-CN" sz="3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3600" b="0" i="0" u="none" strike="noStrike" cap="none" normalizeH="0" baseline="0" dirty="0">
                <a:ln>
                  <a:noFill/>
                </a:ln>
                <a:solidFill>
                  <a:srgbClr val="CA7D37"/>
                </a:solidFill>
                <a:effectLst/>
                <a:latin typeface="Consolas" panose="020B0609020204030204" pitchFamily="49" charset="0"/>
              </a:rPr>
              <a:t>  </a:t>
            </a:r>
            <a:r>
              <a:rPr kumimoji="0" lang="zh-CN" altLang="zh-CN" sz="3600" b="0" i="0" u="none" strike="noStrike" cap="none" normalizeH="0" baseline="0" dirty="0">
                <a:ln>
                  <a:noFill/>
                </a:ln>
                <a:solidFill>
                  <a:srgbClr val="CA7D37"/>
                </a:solidFill>
                <a:effectLst/>
                <a:latin typeface="Consolas" panose="020B0609020204030204" pitchFamily="49" charset="0"/>
              </a:rPr>
              <a:t>sigset_t</a:t>
            </a:r>
            <a:r>
              <a:rPr kumimoji="0" lang="zh-CN" altLang="zh-CN" sz="3600" b="0" i="0" u="none" strike="noStrike" cap="none" normalizeH="0" baseline="0" dirty="0">
                <a:ln>
                  <a:noFill/>
                </a:ln>
                <a:solidFill>
                  <a:srgbClr val="333333"/>
                </a:solidFill>
                <a:effectLst/>
                <a:latin typeface="Consolas" panose="020B0609020204030204" pitchFamily="49" charset="0"/>
              </a:rPr>
              <a:t> signal;</a:t>
            </a:r>
            <a:endParaRPr kumimoji="0" lang="en-US" altLang="zh-CN" sz="3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3600" b="0" i="0" u="none" strike="noStrike" cap="none" normalizeH="0" baseline="0" dirty="0">
                <a:ln>
                  <a:noFill/>
                </a:ln>
                <a:solidFill>
                  <a:srgbClr val="333333"/>
                </a:solidFill>
                <a:effectLst/>
                <a:latin typeface="Consolas" panose="020B0609020204030204" pitchFamily="49" charset="0"/>
              </a:rPr>
              <a:t>};</a:t>
            </a:r>
            <a:r>
              <a:rPr kumimoji="0" lang="zh-CN" altLang="zh-CN" sz="3600" b="0" i="0" u="none" strike="noStrike" cap="none" normalizeH="0" baseline="0" dirty="0">
                <a:ln>
                  <a:noFill/>
                </a:ln>
                <a:solidFill>
                  <a:schemeClr val="tx1"/>
                </a:solidFill>
                <a:effectLst/>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
        <p:nvSpPr>
          <p:cNvPr id="48" name="文本框 47"/>
          <p:cNvSpPr txBox="1"/>
          <p:nvPr/>
        </p:nvSpPr>
        <p:spPr>
          <a:xfrm>
            <a:off x="5375920" y="1701685"/>
            <a:ext cx="6096000" cy="461665"/>
          </a:xfrm>
          <a:prstGeom prst="rect">
            <a:avLst/>
          </a:prstGeom>
          <a:noFill/>
        </p:spPr>
        <p:txBody>
          <a:bodyPr wrap="square">
            <a:spAutoFit/>
          </a:bodyPr>
          <a:lstStyle/>
          <a:p>
            <a:r>
              <a:rPr lang="en-US" altLang="zh-CN" sz="2400" b="0" i="0" dirty="0" err="1">
                <a:effectLst/>
                <a:latin typeface="system-ui"/>
              </a:rPr>
              <a:t>linux-src</a:t>
            </a:r>
            <a:r>
              <a:rPr lang="en-US" altLang="zh-CN" sz="2400" b="0" i="0" dirty="0">
                <a:effectLst/>
                <a:latin typeface="system-ui"/>
              </a:rPr>
              <a:t>/include/</a:t>
            </a:r>
            <a:r>
              <a:rPr lang="en-US" altLang="zh-CN" sz="2400" b="0" i="0" dirty="0" err="1">
                <a:effectLst/>
                <a:latin typeface="system-ui"/>
              </a:rPr>
              <a:t>linux</a:t>
            </a:r>
            <a:r>
              <a:rPr lang="en-US" altLang="zh-CN" sz="2400" b="0" i="0" dirty="0">
                <a:effectLst/>
                <a:latin typeface="system-ui"/>
              </a:rPr>
              <a:t>/</a:t>
            </a:r>
            <a:r>
              <a:rPr lang="en-US" altLang="zh-CN" sz="2400" b="0" i="0" dirty="0" err="1">
                <a:effectLst/>
                <a:latin typeface="system-ui"/>
              </a:rPr>
              <a:t>signal_types.h</a:t>
            </a:r>
            <a:endParaRPr lang="zh-CN"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9"/>
          <p:cNvGrpSpPr/>
          <p:nvPr/>
        </p:nvGrpSpPr>
        <p:grpSpPr>
          <a:xfrm>
            <a:off x="454963" y="93878"/>
            <a:ext cx="10641129" cy="826316"/>
            <a:chOff x="454963" y="93878"/>
            <a:chExt cx="10641129" cy="826316"/>
          </a:xfrm>
        </p:grpSpPr>
        <p:sp>
          <p:nvSpPr>
            <p:cNvPr id="20" name="AutoShape 20"/>
            <p:cNvSpPr/>
            <p:nvPr/>
          </p:nvSpPr>
          <p:spPr>
            <a:xfrm>
              <a:off x="454963" y="331168"/>
              <a:ext cx="84147" cy="84147"/>
            </a:xfrm>
            <a:prstGeom prst="ellipse">
              <a:avLst/>
            </a:prstGeom>
            <a:solidFill>
              <a:schemeClr val="accent1">
                <a:alpha val="100000"/>
              </a:schemeClr>
            </a:solidFill>
          </p:spPr>
        </p:sp>
        <p:sp>
          <p:nvSpPr>
            <p:cNvPr id="21" name="AutoShape 21"/>
            <p:cNvSpPr/>
            <p:nvPr/>
          </p:nvSpPr>
          <p:spPr>
            <a:xfrm>
              <a:off x="575049" y="337743"/>
              <a:ext cx="78137" cy="78137"/>
            </a:xfrm>
            <a:prstGeom prst="ellipse">
              <a:avLst/>
            </a:prstGeom>
            <a:solidFill>
              <a:schemeClr val="accent1">
                <a:alpha val="80000"/>
              </a:schemeClr>
            </a:solidFill>
          </p:spPr>
        </p:sp>
        <p:sp>
          <p:nvSpPr>
            <p:cNvPr id="22" name="AutoShape 22"/>
            <p:cNvSpPr/>
            <p:nvPr/>
          </p:nvSpPr>
          <p:spPr>
            <a:xfrm>
              <a:off x="689125" y="339460"/>
              <a:ext cx="74704" cy="74704"/>
            </a:xfrm>
            <a:prstGeom prst="ellipse">
              <a:avLst/>
            </a:prstGeom>
            <a:solidFill>
              <a:schemeClr val="accent1">
                <a:alpha val="60000"/>
              </a:schemeClr>
            </a:solidFill>
          </p:spPr>
        </p:sp>
        <p:sp>
          <p:nvSpPr>
            <p:cNvPr id="23" name="AutoShape 23"/>
            <p:cNvSpPr/>
            <p:nvPr/>
          </p:nvSpPr>
          <p:spPr>
            <a:xfrm>
              <a:off x="799768" y="348430"/>
              <a:ext cx="69238" cy="69238"/>
            </a:xfrm>
            <a:prstGeom prst="ellipse">
              <a:avLst/>
            </a:prstGeom>
            <a:solidFill>
              <a:schemeClr val="accent1">
                <a:alpha val="40000"/>
              </a:schemeClr>
            </a:solidFill>
          </p:spPr>
        </p:sp>
        <p:sp>
          <p:nvSpPr>
            <p:cNvPr id="24" name="AutoShape 24"/>
            <p:cNvSpPr/>
            <p:nvPr/>
          </p:nvSpPr>
          <p:spPr>
            <a:xfrm>
              <a:off x="904945" y="344297"/>
              <a:ext cx="65594" cy="65594"/>
            </a:xfrm>
            <a:prstGeom prst="ellipse">
              <a:avLst/>
            </a:prstGeom>
            <a:solidFill>
              <a:schemeClr val="accent1">
                <a:alpha val="20000"/>
              </a:schemeClr>
            </a:solidFill>
          </p:spPr>
        </p:sp>
        <p:sp>
          <p:nvSpPr>
            <p:cNvPr id="25" name="AutoShape 25"/>
            <p:cNvSpPr/>
            <p:nvPr/>
          </p:nvSpPr>
          <p:spPr>
            <a:xfrm>
              <a:off x="454963" y="448942"/>
              <a:ext cx="84147" cy="84147"/>
            </a:xfrm>
            <a:prstGeom prst="ellipse">
              <a:avLst/>
            </a:prstGeom>
            <a:solidFill>
              <a:schemeClr val="accent1">
                <a:alpha val="100000"/>
              </a:schemeClr>
            </a:solidFill>
          </p:spPr>
        </p:sp>
        <p:sp>
          <p:nvSpPr>
            <p:cNvPr id="26" name="AutoShape 26"/>
            <p:cNvSpPr/>
            <p:nvPr/>
          </p:nvSpPr>
          <p:spPr>
            <a:xfrm>
              <a:off x="575049" y="455517"/>
              <a:ext cx="78137" cy="78137"/>
            </a:xfrm>
            <a:prstGeom prst="ellipse">
              <a:avLst/>
            </a:prstGeom>
            <a:solidFill>
              <a:schemeClr val="accent1">
                <a:alpha val="80000"/>
              </a:schemeClr>
            </a:solidFill>
          </p:spPr>
        </p:sp>
        <p:sp>
          <p:nvSpPr>
            <p:cNvPr id="27" name="AutoShape 27"/>
            <p:cNvSpPr/>
            <p:nvPr/>
          </p:nvSpPr>
          <p:spPr>
            <a:xfrm>
              <a:off x="689125" y="457233"/>
              <a:ext cx="74704" cy="74704"/>
            </a:xfrm>
            <a:prstGeom prst="ellipse">
              <a:avLst/>
            </a:prstGeom>
            <a:solidFill>
              <a:schemeClr val="accent1">
                <a:alpha val="60000"/>
              </a:schemeClr>
            </a:solidFill>
          </p:spPr>
        </p:sp>
        <p:sp>
          <p:nvSpPr>
            <p:cNvPr id="28" name="AutoShape 28"/>
            <p:cNvSpPr/>
            <p:nvPr/>
          </p:nvSpPr>
          <p:spPr>
            <a:xfrm>
              <a:off x="799768" y="466203"/>
              <a:ext cx="69238" cy="69238"/>
            </a:xfrm>
            <a:prstGeom prst="ellipse">
              <a:avLst/>
            </a:prstGeom>
            <a:solidFill>
              <a:schemeClr val="accent1">
                <a:alpha val="40000"/>
              </a:schemeClr>
            </a:solidFill>
          </p:spPr>
        </p:sp>
        <p:sp>
          <p:nvSpPr>
            <p:cNvPr id="29" name="AutoShape 29"/>
            <p:cNvSpPr/>
            <p:nvPr/>
          </p:nvSpPr>
          <p:spPr>
            <a:xfrm>
              <a:off x="904945" y="462070"/>
              <a:ext cx="65594" cy="65594"/>
            </a:xfrm>
            <a:prstGeom prst="ellipse">
              <a:avLst/>
            </a:prstGeom>
            <a:solidFill>
              <a:schemeClr val="accent1">
                <a:alpha val="20000"/>
              </a:schemeClr>
            </a:solidFill>
          </p:spPr>
        </p:sp>
        <p:sp>
          <p:nvSpPr>
            <p:cNvPr id="30" name="AutoShape 30"/>
            <p:cNvSpPr/>
            <p:nvPr/>
          </p:nvSpPr>
          <p:spPr>
            <a:xfrm>
              <a:off x="454963" y="566715"/>
              <a:ext cx="84147" cy="84147"/>
            </a:xfrm>
            <a:prstGeom prst="ellipse">
              <a:avLst/>
            </a:prstGeom>
            <a:solidFill>
              <a:schemeClr val="accent1">
                <a:alpha val="100000"/>
              </a:schemeClr>
            </a:solidFill>
          </p:spPr>
        </p:sp>
        <p:sp>
          <p:nvSpPr>
            <p:cNvPr id="31" name="AutoShape 31"/>
            <p:cNvSpPr/>
            <p:nvPr/>
          </p:nvSpPr>
          <p:spPr>
            <a:xfrm>
              <a:off x="575049" y="573291"/>
              <a:ext cx="78137" cy="78137"/>
            </a:xfrm>
            <a:prstGeom prst="ellipse">
              <a:avLst/>
            </a:prstGeom>
            <a:solidFill>
              <a:schemeClr val="accent1">
                <a:alpha val="80000"/>
              </a:schemeClr>
            </a:solidFill>
          </p:spPr>
        </p:sp>
        <p:sp>
          <p:nvSpPr>
            <p:cNvPr id="32" name="AutoShape 32"/>
            <p:cNvSpPr/>
            <p:nvPr/>
          </p:nvSpPr>
          <p:spPr>
            <a:xfrm>
              <a:off x="689125" y="575007"/>
              <a:ext cx="74704" cy="74704"/>
            </a:xfrm>
            <a:prstGeom prst="ellipse">
              <a:avLst/>
            </a:prstGeom>
            <a:solidFill>
              <a:schemeClr val="accent1">
                <a:alpha val="60000"/>
              </a:schemeClr>
            </a:solidFill>
          </p:spPr>
        </p:sp>
        <p:sp>
          <p:nvSpPr>
            <p:cNvPr id="33" name="AutoShape 33"/>
            <p:cNvSpPr/>
            <p:nvPr/>
          </p:nvSpPr>
          <p:spPr>
            <a:xfrm>
              <a:off x="799768" y="583977"/>
              <a:ext cx="69238" cy="69238"/>
            </a:xfrm>
            <a:prstGeom prst="ellipse">
              <a:avLst/>
            </a:prstGeom>
            <a:solidFill>
              <a:schemeClr val="accent1">
                <a:alpha val="40000"/>
              </a:schemeClr>
            </a:solidFill>
          </p:spPr>
        </p:sp>
        <p:sp>
          <p:nvSpPr>
            <p:cNvPr id="34" name="AutoShape 34"/>
            <p:cNvSpPr/>
            <p:nvPr/>
          </p:nvSpPr>
          <p:spPr>
            <a:xfrm>
              <a:off x="904945" y="579844"/>
              <a:ext cx="65594" cy="65594"/>
            </a:xfrm>
            <a:prstGeom prst="ellipse">
              <a:avLst/>
            </a:prstGeom>
            <a:solidFill>
              <a:schemeClr val="accent1">
                <a:alpha val="20000"/>
              </a:schemeClr>
            </a:solidFill>
          </p:spPr>
        </p:sp>
        <p:sp>
          <p:nvSpPr>
            <p:cNvPr id="35" name="AutoShape 35"/>
            <p:cNvSpPr/>
            <p:nvPr/>
          </p:nvSpPr>
          <p:spPr>
            <a:xfrm>
              <a:off x="454963" y="684489"/>
              <a:ext cx="84147" cy="84147"/>
            </a:xfrm>
            <a:prstGeom prst="ellipse">
              <a:avLst/>
            </a:prstGeom>
            <a:solidFill>
              <a:schemeClr val="accent1">
                <a:alpha val="100000"/>
              </a:schemeClr>
            </a:solidFill>
          </p:spPr>
        </p:sp>
        <p:sp>
          <p:nvSpPr>
            <p:cNvPr id="36" name="AutoShape 36"/>
            <p:cNvSpPr/>
            <p:nvPr/>
          </p:nvSpPr>
          <p:spPr>
            <a:xfrm>
              <a:off x="575049" y="691064"/>
              <a:ext cx="78137" cy="78137"/>
            </a:xfrm>
            <a:prstGeom prst="ellipse">
              <a:avLst/>
            </a:prstGeom>
            <a:solidFill>
              <a:schemeClr val="accent1">
                <a:alpha val="80000"/>
              </a:schemeClr>
            </a:solidFill>
          </p:spPr>
        </p:sp>
        <p:sp>
          <p:nvSpPr>
            <p:cNvPr id="37" name="AutoShape 37"/>
            <p:cNvSpPr/>
            <p:nvPr/>
          </p:nvSpPr>
          <p:spPr>
            <a:xfrm>
              <a:off x="689125" y="692781"/>
              <a:ext cx="74704" cy="74704"/>
            </a:xfrm>
            <a:prstGeom prst="ellipse">
              <a:avLst/>
            </a:prstGeom>
            <a:solidFill>
              <a:schemeClr val="accent1">
                <a:alpha val="60000"/>
              </a:schemeClr>
            </a:solidFill>
          </p:spPr>
        </p:sp>
        <p:sp>
          <p:nvSpPr>
            <p:cNvPr id="38" name="AutoShape 38"/>
            <p:cNvSpPr/>
            <p:nvPr/>
          </p:nvSpPr>
          <p:spPr>
            <a:xfrm>
              <a:off x="799768" y="701751"/>
              <a:ext cx="69238" cy="69238"/>
            </a:xfrm>
            <a:prstGeom prst="ellipse">
              <a:avLst/>
            </a:prstGeom>
            <a:solidFill>
              <a:schemeClr val="accent1">
                <a:alpha val="40000"/>
              </a:schemeClr>
            </a:solidFill>
          </p:spPr>
        </p:sp>
        <p:sp>
          <p:nvSpPr>
            <p:cNvPr id="39" name="AutoShape 39"/>
            <p:cNvSpPr/>
            <p:nvPr/>
          </p:nvSpPr>
          <p:spPr>
            <a:xfrm>
              <a:off x="904945" y="697618"/>
              <a:ext cx="65594" cy="65594"/>
            </a:xfrm>
            <a:prstGeom prst="ellipse">
              <a:avLst/>
            </a:prstGeom>
            <a:solidFill>
              <a:schemeClr val="accent1">
                <a:alpha val="20000"/>
              </a:schemeClr>
            </a:solidFill>
          </p:spPr>
        </p:sp>
        <p:sp>
          <p:nvSpPr>
            <p:cNvPr id="40" name="TextBox 40"/>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3.1</a:t>
              </a:r>
              <a:r>
                <a:rPr lang="zh-CN" alt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信号待决队列</a:t>
              </a:r>
              <a:endParaRPr 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41" name="文本框 40"/>
          <p:cNvSpPr txBox="1"/>
          <p:nvPr/>
        </p:nvSpPr>
        <p:spPr>
          <a:xfrm>
            <a:off x="905510" y="6096000"/>
            <a:ext cx="9932035" cy="612140"/>
          </a:xfrm>
          <a:prstGeom prst="rect">
            <a:avLst/>
          </a:prstGeom>
          <a:noFill/>
        </p:spPr>
        <p:txBody>
          <a:bodyPr wrap="square" rtlCol="0">
            <a:noAutofit/>
          </a:bodyPr>
          <a:lstStyle/>
          <a:p>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 name="Rectangle 4"/>
          <p:cNvSpPr>
            <a:spLocks noChangeArrowheads="1"/>
          </p:cNvSpPr>
          <p:nvPr/>
        </p:nvSpPr>
        <p:spPr bwMode="auto">
          <a:xfrm>
            <a:off x="5447928" y="2166379"/>
            <a:ext cx="6585136"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3600" b="0" i="0" u="none" strike="noStrike" cap="none" normalizeH="0" baseline="0" dirty="0">
                <a:ln>
                  <a:noFill/>
                </a:ln>
                <a:solidFill>
                  <a:srgbClr val="CA7D37"/>
                </a:solidFill>
                <a:effectLst/>
                <a:latin typeface="Consolas" panose="020B0609020204030204" pitchFamily="49" charset="0"/>
              </a:rPr>
              <a:t>struct</a:t>
            </a:r>
            <a:r>
              <a:rPr kumimoji="0" lang="zh-CN" altLang="zh-CN" sz="3600" b="0" i="0" u="none" strike="noStrike" cap="none" normalizeH="0" baseline="0" dirty="0">
                <a:ln>
                  <a:noFill/>
                </a:ln>
                <a:solidFill>
                  <a:srgbClr val="333333"/>
                </a:solidFill>
                <a:effectLst/>
                <a:latin typeface="Consolas" panose="020B0609020204030204" pitchFamily="49" charset="0"/>
              </a:rPr>
              <a:t> </a:t>
            </a:r>
            <a:r>
              <a:rPr kumimoji="0" lang="zh-CN" altLang="zh-CN" sz="3600" b="0" i="0" u="none" strike="noStrike" cap="none" normalizeH="0" baseline="0" dirty="0">
                <a:ln>
                  <a:noFill/>
                </a:ln>
                <a:solidFill>
                  <a:srgbClr val="0E9CE5"/>
                </a:solidFill>
                <a:effectLst/>
                <a:latin typeface="Consolas" panose="020B0609020204030204" pitchFamily="49" charset="0"/>
              </a:rPr>
              <a:t>sigqueue</a:t>
            </a:r>
            <a:r>
              <a:rPr kumimoji="0" lang="zh-CN" altLang="zh-CN" sz="3600" b="0" i="0" u="none" strike="noStrike" cap="none" normalizeH="0" baseline="0" dirty="0">
                <a:ln>
                  <a:noFill/>
                </a:ln>
                <a:solidFill>
                  <a:srgbClr val="333333"/>
                </a:solidFill>
                <a:effectLst/>
                <a:latin typeface="Consolas" panose="020B0609020204030204" pitchFamily="49" charset="0"/>
              </a:rPr>
              <a:t> {</a:t>
            </a:r>
            <a:endParaRPr kumimoji="0" lang="en-US" altLang="zh-CN" sz="3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3600" dirty="0">
                <a:solidFill>
                  <a:srgbClr val="333333"/>
                </a:solidFill>
                <a:latin typeface="Consolas" panose="020B0609020204030204" pitchFamily="49" charset="0"/>
              </a:rPr>
              <a:t> </a:t>
            </a:r>
            <a:r>
              <a:rPr kumimoji="0" lang="zh-CN" altLang="zh-CN" sz="3600" b="0" i="0" u="none" strike="noStrike" cap="none" normalizeH="0" baseline="0" dirty="0">
                <a:ln>
                  <a:noFill/>
                </a:ln>
                <a:solidFill>
                  <a:srgbClr val="333333"/>
                </a:solidFill>
                <a:effectLst/>
                <a:latin typeface="Consolas" panose="020B0609020204030204" pitchFamily="49" charset="0"/>
              </a:rPr>
              <a:t> </a:t>
            </a:r>
            <a:r>
              <a:rPr kumimoji="0" lang="zh-CN" altLang="zh-CN" sz="3600" b="0" i="0" u="none" strike="noStrike" cap="none" normalizeH="0" baseline="0" dirty="0">
                <a:ln>
                  <a:noFill/>
                </a:ln>
                <a:solidFill>
                  <a:srgbClr val="CA7D37"/>
                </a:solidFill>
                <a:effectLst/>
                <a:latin typeface="Consolas" panose="020B0609020204030204" pitchFamily="49" charset="0"/>
              </a:rPr>
              <a:t>struct</a:t>
            </a:r>
            <a:r>
              <a:rPr kumimoji="0" lang="zh-CN" altLang="zh-CN" sz="3600" b="0" i="0" u="none" strike="noStrike" cap="none" normalizeH="0" baseline="0" dirty="0">
                <a:ln>
                  <a:noFill/>
                </a:ln>
                <a:solidFill>
                  <a:srgbClr val="333333"/>
                </a:solidFill>
                <a:effectLst/>
                <a:latin typeface="Consolas" panose="020B0609020204030204" pitchFamily="49" charset="0"/>
              </a:rPr>
              <a:t> </a:t>
            </a:r>
            <a:r>
              <a:rPr kumimoji="0" lang="zh-CN" altLang="zh-CN" sz="3600" b="0" i="0" u="none" strike="noStrike" cap="none" normalizeH="0" baseline="0" dirty="0">
                <a:ln>
                  <a:noFill/>
                </a:ln>
                <a:solidFill>
                  <a:srgbClr val="0E9CE5"/>
                </a:solidFill>
                <a:effectLst/>
                <a:latin typeface="Consolas" panose="020B0609020204030204" pitchFamily="49" charset="0"/>
              </a:rPr>
              <a:t>list_head</a:t>
            </a:r>
            <a:r>
              <a:rPr kumimoji="0" lang="zh-CN" altLang="zh-CN" sz="3600" b="0" i="0" u="none" strike="noStrike" cap="none" normalizeH="0" baseline="0" dirty="0">
                <a:ln>
                  <a:noFill/>
                </a:ln>
                <a:solidFill>
                  <a:srgbClr val="333333"/>
                </a:solidFill>
                <a:effectLst/>
                <a:latin typeface="Consolas" panose="020B0609020204030204" pitchFamily="49" charset="0"/>
              </a:rPr>
              <a:t> </a:t>
            </a:r>
            <a:r>
              <a:rPr kumimoji="0" lang="zh-CN" altLang="zh-CN" sz="3600" b="0" i="0" u="none" strike="noStrike" cap="none" normalizeH="0" baseline="0" dirty="0">
                <a:ln>
                  <a:noFill/>
                </a:ln>
                <a:solidFill>
                  <a:srgbClr val="0E9CE5"/>
                </a:solidFill>
                <a:effectLst/>
                <a:latin typeface="Consolas" panose="020B0609020204030204" pitchFamily="49" charset="0"/>
              </a:rPr>
              <a:t>list</a:t>
            </a:r>
            <a:r>
              <a:rPr kumimoji="0" lang="zh-CN" altLang="zh-CN" sz="3600" b="0" i="0" u="none" strike="noStrike" cap="none" normalizeH="0" baseline="0" dirty="0">
                <a:ln>
                  <a:noFill/>
                </a:ln>
                <a:solidFill>
                  <a:srgbClr val="333333"/>
                </a:solidFill>
                <a:effectLst/>
                <a:latin typeface="Consolas" panose="020B0609020204030204" pitchFamily="49" charset="0"/>
              </a:rPr>
              <a:t>;</a:t>
            </a:r>
            <a:endParaRPr kumimoji="0" lang="en-US" altLang="zh-CN" sz="3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3600" dirty="0">
                <a:solidFill>
                  <a:srgbClr val="333333"/>
                </a:solidFill>
                <a:latin typeface="Consolas" panose="020B0609020204030204" pitchFamily="49" charset="0"/>
              </a:rPr>
              <a:t> </a:t>
            </a:r>
            <a:r>
              <a:rPr kumimoji="0" lang="zh-CN" altLang="zh-CN" sz="3600" b="0" i="0" u="none" strike="noStrike" cap="none" normalizeH="0" baseline="0" dirty="0">
                <a:ln>
                  <a:noFill/>
                </a:ln>
                <a:solidFill>
                  <a:srgbClr val="333333"/>
                </a:solidFill>
                <a:effectLst/>
                <a:latin typeface="Consolas" panose="020B0609020204030204" pitchFamily="49" charset="0"/>
              </a:rPr>
              <a:t> </a:t>
            </a:r>
            <a:r>
              <a:rPr kumimoji="0" lang="zh-CN" altLang="zh-CN" sz="3600" b="0" i="0" u="none" strike="noStrike" cap="none" normalizeH="0" baseline="0" dirty="0">
                <a:ln>
                  <a:noFill/>
                </a:ln>
                <a:solidFill>
                  <a:srgbClr val="CA7D37"/>
                </a:solidFill>
                <a:effectLst/>
                <a:latin typeface="Consolas" panose="020B0609020204030204" pitchFamily="49" charset="0"/>
              </a:rPr>
              <a:t>int</a:t>
            </a:r>
            <a:r>
              <a:rPr kumimoji="0" lang="zh-CN" altLang="zh-CN" sz="3600" b="0" i="0" u="none" strike="noStrike" cap="none" normalizeH="0" baseline="0" dirty="0">
                <a:ln>
                  <a:noFill/>
                </a:ln>
                <a:solidFill>
                  <a:srgbClr val="333333"/>
                </a:solidFill>
                <a:effectLst/>
                <a:latin typeface="Consolas" panose="020B0609020204030204" pitchFamily="49" charset="0"/>
              </a:rPr>
              <a:t> flags;</a:t>
            </a:r>
            <a:endParaRPr kumimoji="0" lang="en-US" altLang="zh-CN" sz="3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3600" dirty="0">
                <a:solidFill>
                  <a:srgbClr val="333333"/>
                </a:solidFill>
                <a:latin typeface="Consolas" panose="020B0609020204030204" pitchFamily="49" charset="0"/>
              </a:rPr>
              <a:t> </a:t>
            </a:r>
            <a:r>
              <a:rPr kumimoji="0" lang="zh-CN" altLang="zh-CN" sz="3600" b="0" i="0" u="none" strike="noStrike" cap="none" normalizeH="0" baseline="0" dirty="0">
                <a:ln>
                  <a:noFill/>
                </a:ln>
                <a:solidFill>
                  <a:srgbClr val="333333"/>
                </a:solidFill>
                <a:effectLst/>
                <a:latin typeface="Consolas" panose="020B0609020204030204" pitchFamily="49" charset="0"/>
              </a:rPr>
              <a:t> </a:t>
            </a:r>
            <a:r>
              <a:rPr kumimoji="0" lang="zh-CN" altLang="zh-CN" sz="3600" b="0" i="0" u="none" strike="noStrike" cap="none" normalizeH="0" baseline="0" dirty="0">
                <a:ln>
                  <a:noFill/>
                </a:ln>
                <a:solidFill>
                  <a:srgbClr val="CA7D37"/>
                </a:solidFill>
                <a:effectLst/>
                <a:latin typeface="Consolas" panose="020B0609020204030204" pitchFamily="49" charset="0"/>
              </a:rPr>
              <a:t>kernel_siginfo_t</a:t>
            </a:r>
            <a:r>
              <a:rPr kumimoji="0" lang="zh-CN" altLang="zh-CN" sz="3600" b="0" i="0" u="none" strike="noStrike" cap="none" normalizeH="0" baseline="0" dirty="0">
                <a:ln>
                  <a:noFill/>
                </a:ln>
                <a:solidFill>
                  <a:srgbClr val="333333"/>
                </a:solidFill>
                <a:effectLst/>
                <a:latin typeface="Consolas" panose="020B0609020204030204" pitchFamily="49" charset="0"/>
              </a:rPr>
              <a:t> info;</a:t>
            </a:r>
            <a:endParaRPr kumimoji="0" lang="en-US" altLang="zh-CN" sz="3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sz="3600" dirty="0">
                <a:solidFill>
                  <a:srgbClr val="333333"/>
                </a:solidFill>
                <a:latin typeface="Consolas" panose="020B0609020204030204" pitchFamily="49" charset="0"/>
              </a:rPr>
              <a:t> </a:t>
            </a:r>
            <a:r>
              <a:rPr kumimoji="0" lang="zh-CN" altLang="zh-CN" sz="3600" b="0" i="0" u="none" strike="noStrike" cap="none" normalizeH="0" baseline="0" dirty="0">
                <a:ln>
                  <a:noFill/>
                </a:ln>
                <a:solidFill>
                  <a:srgbClr val="333333"/>
                </a:solidFill>
                <a:effectLst/>
                <a:latin typeface="Consolas" panose="020B0609020204030204" pitchFamily="49" charset="0"/>
              </a:rPr>
              <a:t> </a:t>
            </a:r>
            <a:r>
              <a:rPr kumimoji="0" lang="zh-CN" altLang="zh-CN" sz="3600" b="0" i="0" u="none" strike="noStrike" cap="none" normalizeH="0" baseline="0" dirty="0">
                <a:ln>
                  <a:noFill/>
                </a:ln>
                <a:solidFill>
                  <a:srgbClr val="CA7D37"/>
                </a:solidFill>
                <a:effectLst/>
                <a:latin typeface="Consolas" panose="020B0609020204030204" pitchFamily="49" charset="0"/>
              </a:rPr>
              <a:t>struct</a:t>
            </a:r>
            <a:r>
              <a:rPr kumimoji="0" lang="zh-CN" altLang="zh-CN" sz="3600" b="0" i="0" u="none" strike="noStrike" cap="none" normalizeH="0" baseline="0" dirty="0">
                <a:ln>
                  <a:noFill/>
                </a:ln>
                <a:solidFill>
                  <a:srgbClr val="333333"/>
                </a:solidFill>
                <a:effectLst/>
                <a:latin typeface="Consolas" panose="020B0609020204030204" pitchFamily="49" charset="0"/>
              </a:rPr>
              <a:t> </a:t>
            </a:r>
            <a:r>
              <a:rPr kumimoji="0" lang="zh-CN" altLang="zh-CN" sz="3600" b="0" i="0" u="none" strike="noStrike" cap="none" normalizeH="0" baseline="0" dirty="0">
                <a:ln>
                  <a:noFill/>
                </a:ln>
                <a:solidFill>
                  <a:srgbClr val="0E9CE5"/>
                </a:solidFill>
                <a:effectLst/>
                <a:latin typeface="Consolas" panose="020B0609020204030204" pitchFamily="49" charset="0"/>
              </a:rPr>
              <a:t>ucounts</a:t>
            </a:r>
            <a:r>
              <a:rPr kumimoji="0" lang="zh-CN" altLang="zh-CN" sz="3600" b="0" i="0" u="none" strike="noStrike" cap="none" normalizeH="0" baseline="0" dirty="0">
                <a:ln>
                  <a:noFill/>
                </a:ln>
                <a:solidFill>
                  <a:srgbClr val="333333"/>
                </a:solidFill>
                <a:effectLst/>
                <a:latin typeface="Consolas" panose="020B0609020204030204" pitchFamily="49" charset="0"/>
              </a:rPr>
              <a:t> *</a:t>
            </a:r>
            <a:r>
              <a:rPr kumimoji="0" lang="zh-CN" altLang="zh-CN" sz="3600" b="0" i="0" u="none" strike="noStrike" cap="none" normalizeH="0" baseline="0" dirty="0">
                <a:ln>
                  <a:noFill/>
                </a:ln>
                <a:solidFill>
                  <a:srgbClr val="0E9CE5"/>
                </a:solidFill>
                <a:effectLst/>
                <a:latin typeface="Consolas" panose="020B0609020204030204" pitchFamily="49" charset="0"/>
              </a:rPr>
              <a:t>ucounts</a:t>
            </a:r>
            <a:r>
              <a:rPr kumimoji="0" lang="zh-CN" altLang="zh-CN" sz="3600" b="0" i="0" u="none" strike="noStrike" cap="none" normalizeH="0" baseline="0" dirty="0">
                <a:ln>
                  <a:noFill/>
                </a:ln>
                <a:solidFill>
                  <a:srgbClr val="333333"/>
                </a:solidFill>
                <a:effectLst/>
                <a:latin typeface="Consolas" panose="020B0609020204030204" pitchFamily="49" charset="0"/>
              </a:rPr>
              <a:t>;</a:t>
            </a:r>
            <a:endParaRPr kumimoji="0" lang="en-US" altLang="zh-CN" sz="36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3600" b="0" i="0" u="none" strike="noStrike" cap="none" normalizeH="0" baseline="0" dirty="0">
                <a:ln>
                  <a:noFill/>
                </a:ln>
                <a:solidFill>
                  <a:srgbClr val="333333"/>
                </a:solidFill>
                <a:effectLst/>
                <a:latin typeface="Consolas" panose="020B0609020204030204" pitchFamily="49" charset="0"/>
              </a:rPr>
              <a:t>};</a:t>
            </a:r>
            <a:r>
              <a:rPr kumimoji="0" lang="zh-CN" altLang="zh-CN" sz="3600" b="0" i="0" u="none" strike="noStrike" cap="none" normalizeH="0" baseline="0" dirty="0">
                <a:ln>
                  <a:noFill/>
                </a:ln>
                <a:solidFill>
                  <a:schemeClr val="tx1"/>
                </a:solidFill>
                <a:effectLst/>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
        <p:nvSpPr>
          <p:cNvPr id="7" name="文本框 6"/>
          <p:cNvSpPr txBox="1"/>
          <p:nvPr/>
        </p:nvSpPr>
        <p:spPr>
          <a:xfrm>
            <a:off x="5419016" y="1634555"/>
            <a:ext cx="6126480" cy="400110"/>
          </a:xfrm>
          <a:prstGeom prst="rect">
            <a:avLst/>
          </a:prstGeom>
          <a:noFill/>
        </p:spPr>
        <p:txBody>
          <a:bodyPr wrap="square">
            <a:spAutoFit/>
          </a:bodyPr>
          <a:lstStyle/>
          <a:p>
            <a:r>
              <a:rPr lang="zh-CN" altLang="en-US" sz="2000" b="0" i="0" dirty="0">
                <a:effectLst/>
                <a:latin typeface="微软雅黑" panose="020B0503020204020204" charset="-122"/>
                <a:ea typeface="微软雅黑" panose="020B0503020204020204" charset="-122"/>
              </a:rPr>
              <a:t>信号队列里的条目</a:t>
            </a:r>
            <a:endParaRPr lang="zh-CN" altLang="en-US" sz="2000" dirty="0">
              <a:latin typeface="微软雅黑" panose="020B0503020204020204" charset="-122"/>
              <a:ea typeface="微软雅黑" panose="020B0503020204020204" charset="-122"/>
            </a:endParaRPr>
          </a:p>
        </p:txBody>
      </p:sp>
      <p:sp>
        <p:nvSpPr>
          <p:cNvPr id="13" name="文本框 12"/>
          <p:cNvSpPr txBox="1"/>
          <p:nvPr/>
        </p:nvSpPr>
        <p:spPr>
          <a:xfrm>
            <a:off x="614117" y="2034665"/>
            <a:ext cx="4438543" cy="3170099"/>
          </a:xfrm>
          <a:prstGeom prst="rect">
            <a:avLst/>
          </a:prstGeom>
          <a:noFill/>
        </p:spPr>
        <p:txBody>
          <a:bodyPr wrap="square">
            <a:spAutoFit/>
          </a:bodyPr>
          <a:lstStyle/>
          <a:p>
            <a:pPr marL="342900" indent="-342900">
              <a:buFont typeface="Arial" panose="020B0604020202020204" pitchFamily="34" charset="0"/>
              <a:buChar char="•"/>
            </a:pPr>
            <a:r>
              <a:rPr lang="zh-CN" altLang="en-US" sz="2000" b="0" i="0" dirty="0">
                <a:effectLst/>
                <a:latin typeface="微软雅黑" panose="020B0503020204020204" charset="-122"/>
                <a:ea typeface="微软雅黑" panose="020B0503020204020204" charset="-122"/>
              </a:rPr>
              <a:t>每个</a:t>
            </a:r>
            <a:r>
              <a:rPr lang="en-US" altLang="zh-CN" sz="2000" b="0" i="0" dirty="0" err="1">
                <a:effectLst/>
                <a:latin typeface="微软雅黑" panose="020B0503020204020204" charset="-122"/>
                <a:ea typeface="微软雅黑" panose="020B0503020204020204" charset="-122"/>
              </a:rPr>
              <a:t>task_struct</a:t>
            </a:r>
            <a:r>
              <a:rPr lang="zh-CN" altLang="en-US" sz="2000" b="0" i="0" dirty="0">
                <a:effectLst/>
                <a:latin typeface="微软雅黑" panose="020B0503020204020204" charset="-122"/>
                <a:ea typeface="微软雅黑" panose="020B0503020204020204" charset="-122"/>
              </a:rPr>
              <a:t>都代表一个线程，里面包含了一个</a:t>
            </a:r>
            <a:r>
              <a:rPr lang="en-US" altLang="zh-CN" sz="2000" b="0" i="0" dirty="0" err="1">
                <a:effectLst/>
                <a:latin typeface="微软雅黑" panose="020B0503020204020204" charset="-122"/>
                <a:ea typeface="微软雅黑" panose="020B0503020204020204" charset="-122"/>
              </a:rPr>
              <a:t>sigpending</a:t>
            </a:r>
            <a:r>
              <a:rPr lang="en-US" altLang="zh-CN" sz="2000" b="0" i="0" dirty="0">
                <a:effectLst/>
                <a:latin typeface="微软雅黑" panose="020B0503020204020204" charset="-122"/>
                <a:ea typeface="微软雅黑" panose="020B0503020204020204" charset="-122"/>
              </a:rPr>
              <a:t> </a:t>
            </a:r>
            <a:r>
              <a:rPr lang="zh-CN" altLang="en-US" sz="2000" b="0" i="0" dirty="0">
                <a:effectLst/>
                <a:latin typeface="微软雅黑" panose="020B0503020204020204" charset="-122"/>
                <a:ea typeface="微软雅黑" panose="020B0503020204020204" charset="-122"/>
              </a:rPr>
              <a:t>。</a:t>
            </a:r>
            <a:endParaRPr lang="en-US" altLang="zh-CN" sz="2000" b="0" i="0" dirty="0">
              <a:effectLst/>
              <a:latin typeface="微软雅黑" panose="020B0503020204020204" charset="-122"/>
              <a:ea typeface="微软雅黑" panose="020B0503020204020204" charset="-122"/>
            </a:endParaRPr>
          </a:p>
          <a:p>
            <a:pPr marL="342900" indent="-342900">
              <a:buFont typeface="Arial" panose="020B0604020202020204" pitchFamily="34" charset="0"/>
              <a:buChar char="•"/>
            </a:pPr>
            <a:endParaRPr lang="en-US" altLang="zh-CN" sz="2000" b="0" i="0" dirty="0">
              <a:effectLst/>
              <a:latin typeface="微软雅黑" panose="020B0503020204020204" charset="-122"/>
              <a:ea typeface="微软雅黑" panose="020B0503020204020204" charset="-122"/>
            </a:endParaRPr>
          </a:p>
          <a:p>
            <a:pPr marL="342900" indent="-342900">
              <a:buFont typeface="Arial" panose="020B0604020202020204" pitchFamily="34" charset="0"/>
              <a:buChar char="•"/>
            </a:pPr>
            <a:r>
              <a:rPr lang="en-US" altLang="zh-CN" sz="2000" b="0" i="0" dirty="0">
                <a:effectLst/>
                <a:latin typeface="微软雅黑" panose="020B0503020204020204" charset="-122"/>
                <a:ea typeface="微软雅黑" panose="020B0503020204020204" charset="-122"/>
              </a:rPr>
              <a:t>Linux</a:t>
            </a:r>
            <a:r>
              <a:rPr lang="zh-CN" altLang="en-US" sz="2000" b="0" i="0" dirty="0">
                <a:effectLst/>
                <a:latin typeface="微软雅黑" panose="020B0503020204020204" charset="-122"/>
                <a:ea typeface="微软雅黑" panose="020B0503020204020204" charset="-122"/>
              </a:rPr>
              <a:t>里面没有直接代表进程的结构体，但是一个进程的所有线程都共享同一个</a:t>
            </a:r>
            <a:r>
              <a:rPr lang="en-US" altLang="zh-CN" sz="2000" b="0" i="0" dirty="0" err="1">
                <a:effectLst/>
                <a:latin typeface="微软雅黑" panose="020B0503020204020204" charset="-122"/>
                <a:ea typeface="微软雅黑" panose="020B0503020204020204" charset="-122"/>
              </a:rPr>
              <a:t>signal_struct</a:t>
            </a:r>
            <a:r>
              <a:rPr lang="zh-CN" altLang="en-US" sz="2000" b="0" i="0" dirty="0">
                <a:effectLst/>
                <a:latin typeface="微软雅黑" panose="020B0503020204020204" charset="-122"/>
                <a:ea typeface="微软雅黑" panose="020B0503020204020204" charset="-122"/>
              </a:rPr>
              <a:t>。</a:t>
            </a:r>
            <a:endParaRPr lang="en-US" altLang="zh-CN" sz="2000" b="0" i="0" dirty="0">
              <a:effectLst/>
              <a:latin typeface="微软雅黑" panose="020B0503020204020204" charset="-122"/>
              <a:ea typeface="微软雅黑" panose="020B0503020204020204" charset="-122"/>
            </a:endParaRPr>
          </a:p>
          <a:p>
            <a:pPr marL="342900" indent="-342900">
              <a:buFont typeface="Arial" panose="020B0604020202020204" pitchFamily="34" charset="0"/>
              <a:buChar char="•"/>
            </a:pPr>
            <a:endParaRPr lang="en-US" altLang="zh-CN" sz="2000" b="0" i="0" dirty="0">
              <a:effectLst/>
              <a:latin typeface="微软雅黑" panose="020B0503020204020204" charset="-122"/>
              <a:ea typeface="微软雅黑" panose="020B0503020204020204" charset="-122"/>
            </a:endParaRPr>
          </a:p>
          <a:p>
            <a:pPr marL="342900" indent="-342900">
              <a:buFont typeface="Arial" panose="020B0604020202020204" pitchFamily="34" charset="0"/>
              <a:buChar char="•"/>
            </a:pPr>
            <a:r>
              <a:rPr lang="en-US" altLang="zh-CN" sz="2000" b="0" i="0" dirty="0" err="1">
                <a:effectLst/>
                <a:latin typeface="微软雅黑" panose="020B0503020204020204" charset="-122"/>
                <a:ea typeface="微软雅黑" panose="020B0503020204020204" charset="-122"/>
              </a:rPr>
              <a:t>Signal_struct</a:t>
            </a:r>
            <a:r>
              <a:rPr lang="zh-CN" altLang="en-US" sz="2000" b="0" i="0" dirty="0">
                <a:effectLst/>
                <a:latin typeface="微软雅黑" panose="020B0503020204020204" charset="-122"/>
                <a:ea typeface="微软雅黑" panose="020B0503020204020204" charset="-122"/>
              </a:rPr>
              <a:t>里面也包含了一个</a:t>
            </a:r>
            <a:r>
              <a:rPr lang="en-US" altLang="zh-CN" sz="2000" b="0" i="0" dirty="0" err="1">
                <a:effectLst/>
                <a:latin typeface="微软雅黑" panose="020B0503020204020204" charset="-122"/>
                <a:ea typeface="微软雅黑" panose="020B0503020204020204" charset="-122"/>
              </a:rPr>
              <a:t>sigpending</a:t>
            </a:r>
            <a:r>
              <a:rPr lang="zh-CN" altLang="en-US" sz="2000" b="0" i="0" dirty="0">
                <a:effectLst/>
                <a:latin typeface="微软雅黑" panose="020B0503020204020204" charset="-122"/>
                <a:ea typeface="微软雅黑" panose="020B0503020204020204" charset="-122"/>
              </a:rPr>
              <a:t>，这个</a:t>
            </a:r>
            <a:r>
              <a:rPr lang="en-US" altLang="zh-CN" sz="2000" b="0" i="0" dirty="0" err="1">
                <a:effectLst/>
                <a:latin typeface="微软雅黑" panose="020B0503020204020204" charset="-122"/>
                <a:ea typeface="微软雅黑" panose="020B0503020204020204" charset="-122"/>
              </a:rPr>
              <a:t>sigpending</a:t>
            </a:r>
            <a:r>
              <a:rPr lang="zh-CN" altLang="en-US" sz="2000" b="0" i="0" dirty="0">
                <a:effectLst/>
                <a:latin typeface="微软雅黑" panose="020B0503020204020204" charset="-122"/>
                <a:ea typeface="微软雅黑" panose="020B0503020204020204" charset="-122"/>
              </a:rPr>
              <a:t>代表进程的信号队列。</a:t>
            </a:r>
            <a:endParaRPr lang="zh-CN" altLang="en-US" sz="2000" dirty="0">
              <a:latin typeface="微软雅黑" panose="020B0503020204020204" charset="-122"/>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2"/>
          <p:cNvSpPr/>
          <p:nvPr>
            <p:custDataLst>
              <p:tags r:id="rId1"/>
            </p:custDataLst>
          </p:nvPr>
        </p:nvSpPr>
        <p:spPr>
          <a:xfrm>
            <a:off x="4610240" y="4989683"/>
            <a:ext cx="553940" cy="553940"/>
          </a:xfrm>
          <a:custGeom>
            <a:avLst/>
            <a:gdLst/>
            <a:ahLst/>
            <a:cxnLst/>
            <a:rect l="l" t="t" r="r" b="b"/>
            <a:pathLst>
              <a:path w="304800" h="304800">
                <a:moveTo>
                  <a:pt x="190033" y="152400"/>
                </a:moveTo>
                <a:cubicBezTo>
                  <a:pt x="190033" y="90992"/>
                  <a:pt x="221771" y="56493"/>
                  <a:pt x="221771" y="56493"/>
                </a:cubicBezTo>
                <a:cubicBezTo>
                  <a:pt x="221771" y="56493"/>
                  <a:pt x="193758" y="33766"/>
                  <a:pt x="151924" y="33766"/>
                </a:cubicBezTo>
                <a:cubicBezTo>
                  <a:pt x="110090" y="33766"/>
                  <a:pt x="82067" y="56512"/>
                  <a:pt x="82067" y="56512"/>
                </a:cubicBezTo>
                <a:cubicBezTo>
                  <a:pt x="82067" y="56512"/>
                  <a:pt x="114376" y="82753"/>
                  <a:pt x="114376" y="152400"/>
                </a:cubicBezTo>
                <a:cubicBezTo>
                  <a:pt x="114376" y="219608"/>
                  <a:pt x="81858" y="248145"/>
                  <a:pt x="81858" y="248145"/>
                </a:cubicBezTo>
                <a:cubicBezTo>
                  <a:pt x="81858" y="248145"/>
                  <a:pt x="115662" y="271034"/>
                  <a:pt x="151924" y="271034"/>
                </a:cubicBezTo>
                <a:cubicBezTo>
                  <a:pt x="189043" y="271034"/>
                  <a:pt x="221799" y="248269"/>
                  <a:pt x="221799" y="248269"/>
                </a:cubicBezTo>
                <a:cubicBezTo>
                  <a:pt x="221799" y="248269"/>
                  <a:pt x="190033" y="218503"/>
                  <a:pt x="190033" y="152400"/>
                </a:cubicBezTo>
                <a:close/>
                <a:moveTo>
                  <a:pt x="74095" y="62789"/>
                </a:moveTo>
                <a:cubicBezTo>
                  <a:pt x="74095" y="62789"/>
                  <a:pt x="34633" y="86839"/>
                  <a:pt x="34633" y="152800"/>
                </a:cubicBezTo>
                <a:cubicBezTo>
                  <a:pt x="34633" y="218751"/>
                  <a:pt x="74533" y="240335"/>
                  <a:pt x="74533" y="240335"/>
                </a:cubicBezTo>
                <a:cubicBezTo>
                  <a:pt x="74533" y="240335"/>
                  <a:pt x="103613" y="218742"/>
                  <a:pt x="103613" y="152800"/>
                </a:cubicBezTo>
                <a:cubicBezTo>
                  <a:pt x="103613" y="86839"/>
                  <a:pt x="74095" y="62789"/>
                  <a:pt x="74095" y="62789"/>
                </a:cubicBezTo>
                <a:close/>
                <a:moveTo>
                  <a:pt x="229753" y="64570"/>
                </a:moveTo>
                <a:cubicBezTo>
                  <a:pt x="229753" y="64570"/>
                  <a:pt x="200244" y="86839"/>
                  <a:pt x="200244" y="152800"/>
                </a:cubicBezTo>
                <a:cubicBezTo>
                  <a:pt x="200244" y="218751"/>
                  <a:pt x="229305" y="240335"/>
                  <a:pt x="229305" y="240335"/>
                </a:cubicBezTo>
                <a:cubicBezTo>
                  <a:pt x="229305" y="240335"/>
                  <a:pt x="270158" y="218742"/>
                  <a:pt x="270158" y="152800"/>
                </a:cubicBezTo>
                <a:cubicBezTo>
                  <a:pt x="270158" y="86839"/>
                  <a:pt x="229753" y="64570"/>
                  <a:pt x="229753" y="64570"/>
                </a:cubicBezTo>
                <a:close/>
              </a:path>
            </a:pathLst>
          </a:custGeom>
          <a:solidFill>
            <a:srgbClr val="FFFFFF">
              <a:alpha val="100000"/>
            </a:srgbClr>
          </a:solidFill>
        </p:spPr>
      </p:sp>
      <p:sp>
        <p:nvSpPr>
          <p:cNvPr id="16" name="Freeform 16"/>
          <p:cNvSpPr/>
          <p:nvPr>
            <p:custDataLst>
              <p:tags r:id="rId2"/>
            </p:custDataLst>
          </p:nvPr>
        </p:nvSpPr>
        <p:spPr>
          <a:xfrm>
            <a:off x="4678702" y="3406734"/>
            <a:ext cx="424244" cy="424244"/>
          </a:xfrm>
          <a:custGeom>
            <a:avLst/>
            <a:gdLst/>
            <a:ahLst/>
            <a:cxnLst/>
            <a:rect l="l" t="t" r="r" b="b"/>
            <a:pathLst>
              <a:path w="304800" h="304800">
                <a:moveTo>
                  <a:pt x="167640" y="106680"/>
                </a:moveTo>
                <a:lnTo>
                  <a:pt x="189586" y="139598"/>
                </a:lnTo>
                <a:cubicBezTo>
                  <a:pt x="194310" y="146761"/>
                  <a:pt x="204978" y="152400"/>
                  <a:pt x="213512" y="152400"/>
                </a:cubicBezTo>
                <a:lnTo>
                  <a:pt x="259080" y="152400"/>
                </a:lnTo>
                <a:lnTo>
                  <a:pt x="259080" y="121920"/>
                </a:lnTo>
                <a:lnTo>
                  <a:pt x="213360" y="121920"/>
                </a:lnTo>
                <a:lnTo>
                  <a:pt x="191414" y="89002"/>
                </a:lnTo>
                <a:cubicBezTo>
                  <a:pt x="185452" y="80686"/>
                  <a:pt x="178394" y="73628"/>
                  <a:pt x="170345" y="67847"/>
                </a:cubicBezTo>
                <a:lnTo>
                  <a:pt x="170069" y="67666"/>
                </a:lnTo>
                <a:lnTo>
                  <a:pt x="149952" y="54254"/>
                </a:lnTo>
                <a:cubicBezTo>
                  <a:pt x="146104" y="51911"/>
                  <a:pt x="141446" y="50521"/>
                  <a:pt x="136465" y="50521"/>
                </a:cubicBezTo>
                <a:cubicBezTo>
                  <a:pt x="131912" y="50521"/>
                  <a:pt x="127635" y="51683"/>
                  <a:pt x="123911" y="53721"/>
                </a:cubicBezTo>
                <a:lnTo>
                  <a:pt x="124044" y="53654"/>
                </a:lnTo>
                <a:lnTo>
                  <a:pt x="60950" y="91450"/>
                </a:lnTo>
                <a:lnTo>
                  <a:pt x="60950" y="167650"/>
                </a:lnTo>
                <a:lnTo>
                  <a:pt x="91430" y="167650"/>
                </a:lnTo>
                <a:lnTo>
                  <a:pt x="91430" y="106690"/>
                </a:lnTo>
                <a:lnTo>
                  <a:pt x="121910" y="91450"/>
                </a:lnTo>
                <a:lnTo>
                  <a:pt x="76190" y="304810"/>
                </a:lnTo>
                <a:lnTo>
                  <a:pt x="106670" y="304810"/>
                </a:lnTo>
                <a:lnTo>
                  <a:pt x="142484" y="188224"/>
                </a:lnTo>
                <a:lnTo>
                  <a:pt x="167630" y="213370"/>
                </a:lnTo>
                <a:lnTo>
                  <a:pt x="167630" y="304810"/>
                </a:lnTo>
                <a:lnTo>
                  <a:pt x="198110" y="304810"/>
                </a:lnTo>
                <a:lnTo>
                  <a:pt x="198110" y="182890"/>
                </a:lnTo>
                <a:lnTo>
                  <a:pt x="156962" y="141742"/>
                </a:lnTo>
                <a:lnTo>
                  <a:pt x="167630" y="106690"/>
                </a:lnTo>
                <a:close/>
                <a:moveTo>
                  <a:pt x="182880" y="60960"/>
                </a:moveTo>
                <a:cubicBezTo>
                  <a:pt x="199711" y="60960"/>
                  <a:pt x="213360" y="47311"/>
                  <a:pt x="213360" y="30480"/>
                </a:cubicBezTo>
                <a:cubicBezTo>
                  <a:pt x="213360" y="13649"/>
                  <a:pt x="199711" y="0"/>
                  <a:pt x="182880" y="0"/>
                </a:cubicBezTo>
                <a:lnTo>
                  <a:pt x="182880" y="0"/>
                </a:lnTo>
                <a:cubicBezTo>
                  <a:pt x="166049" y="0"/>
                  <a:pt x="152400" y="13649"/>
                  <a:pt x="152400" y="30480"/>
                </a:cubicBezTo>
                <a:cubicBezTo>
                  <a:pt x="152400" y="47311"/>
                  <a:pt x="166049" y="60960"/>
                  <a:pt x="182880" y="60960"/>
                </a:cubicBezTo>
                <a:lnTo>
                  <a:pt x="182880" y="60960"/>
                </a:lnTo>
                <a:close/>
              </a:path>
            </a:pathLst>
          </a:custGeom>
          <a:solidFill>
            <a:srgbClr val="FFFFFF">
              <a:alpha val="100000"/>
            </a:srgbClr>
          </a:solidFill>
        </p:spPr>
      </p:sp>
      <p:grpSp>
        <p:nvGrpSpPr>
          <p:cNvPr id="19" name="Group 19"/>
          <p:cNvGrpSpPr/>
          <p:nvPr/>
        </p:nvGrpSpPr>
        <p:grpSpPr>
          <a:xfrm>
            <a:off x="454963" y="93878"/>
            <a:ext cx="10641129" cy="826316"/>
            <a:chOff x="454963" y="93878"/>
            <a:chExt cx="10641129" cy="826316"/>
          </a:xfrm>
        </p:grpSpPr>
        <p:sp>
          <p:nvSpPr>
            <p:cNvPr id="20" name="AutoShape 20"/>
            <p:cNvSpPr/>
            <p:nvPr/>
          </p:nvSpPr>
          <p:spPr>
            <a:xfrm>
              <a:off x="454963" y="331168"/>
              <a:ext cx="84147" cy="84147"/>
            </a:xfrm>
            <a:prstGeom prst="ellipse">
              <a:avLst/>
            </a:prstGeom>
            <a:solidFill>
              <a:schemeClr val="accent1">
                <a:alpha val="100000"/>
              </a:schemeClr>
            </a:solidFill>
          </p:spPr>
        </p:sp>
        <p:sp>
          <p:nvSpPr>
            <p:cNvPr id="21" name="AutoShape 21"/>
            <p:cNvSpPr/>
            <p:nvPr/>
          </p:nvSpPr>
          <p:spPr>
            <a:xfrm>
              <a:off x="575049" y="337743"/>
              <a:ext cx="78137" cy="78137"/>
            </a:xfrm>
            <a:prstGeom prst="ellipse">
              <a:avLst/>
            </a:prstGeom>
            <a:solidFill>
              <a:schemeClr val="accent1">
                <a:alpha val="80000"/>
              </a:schemeClr>
            </a:solidFill>
          </p:spPr>
        </p:sp>
        <p:sp>
          <p:nvSpPr>
            <p:cNvPr id="22" name="AutoShape 22"/>
            <p:cNvSpPr/>
            <p:nvPr/>
          </p:nvSpPr>
          <p:spPr>
            <a:xfrm>
              <a:off x="689125" y="339460"/>
              <a:ext cx="74704" cy="74704"/>
            </a:xfrm>
            <a:prstGeom prst="ellipse">
              <a:avLst/>
            </a:prstGeom>
            <a:solidFill>
              <a:schemeClr val="accent1">
                <a:alpha val="60000"/>
              </a:schemeClr>
            </a:solidFill>
          </p:spPr>
        </p:sp>
        <p:sp>
          <p:nvSpPr>
            <p:cNvPr id="23" name="AutoShape 23"/>
            <p:cNvSpPr/>
            <p:nvPr/>
          </p:nvSpPr>
          <p:spPr>
            <a:xfrm>
              <a:off x="799768" y="348430"/>
              <a:ext cx="69238" cy="69238"/>
            </a:xfrm>
            <a:prstGeom prst="ellipse">
              <a:avLst/>
            </a:prstGeom>
            <a:solidFill>
              <a:schemeClr val="accent1">
                <a:alpha val="40000"/>
              </a:schemeClr>
            </a:solidFill>
          </p:spPr>
        </p:sp>
        <p:sp>
          <p:nvSpPr>
            <p:cNvPr id="24" name="AutoShape 24"/>
            <p:cNvSpPr/>
            <p:nvPr/>
          </p:nvSpPr>
          <p:spPr>
            <a:xfrm>
              <a:off x="904945" y="344297"/>
              <a:ext cx="65594" cy="65594"/>
            </a:xfrm>
            <a:prstGeom prst="ellipse">
              <a:avLst/>
            </a:prstGeom>
            <a:solidFill>
              <a:schemeClr val="accent1">
                <a:alpha val="20000"/>
              </a:schemeClr>
            </a:solidFill>
          </p:spPr>
        </p:sp>
        <p:sp>
          <p:nvSpPr>
            <p:cNvPr id="25" name="AutoShape 25"/>
            <p:cNvSpPr/>
            <p:nvPr/>
          </p:nvSpPr>
          <p:spPr>
            <a:xfrm>
              <a:off x="454963" y="448942"/>
              <a:ext cx="84147" cy="84147"/>
            </a:xfrm>
            <a:prstGeom prst="ellipse">
              <a:avLst/>
            </a:prstGeom>
            <a:solidFill>
              <a:schemeClr val="accent1">
                <a:alpha val="100000"/>
              </a:schemeClr>
            </a:solidFill>
          </p:spPr>
        </p:sp>
        <p:sp>
          <p:nvSpPr>
            <p:cNvPr id="26" name="AutoShape 26"/>
            <p:cNvSpPr/>
            <p:nvPr/>
          </p:nvSpPr>
          <p:spPr>
            <a:xfrm>
              <a:off x="575049" y="455517"/>
              <a:ext cx="78137" cy="78137"/>
            </a:xfrm>
            <a:prstGeom prst="ellipse">
              <a:avLst/>
            </a:prstGeom>
            <a:solidFill>
              <a:schemeClr val="accent1">
                <a:alpha val="80000"/>
              </a:schemeClr>
            </a:solidFill>
          </p:spPr>
        </p:sp>
        <p:sp>
          <p:nvSpPr>
            <p:cNvPr id="27" name="AutoShape 27"/>
            <p:cNvSpPr/>
            <p:nvPr/>
          </p:nvSpPr>
          <p:spPr>
            <a:xfrm>
              <a:off x="689125" y="457233"/>
              <a:ext cx="74704" cy="74704"/>
            </a:xfrm>
            <a:prstGeom prst="ellipse">
              <a:avLst/>
            </a:prstGeom>
            <a:solidFill>
              <a:schemeClr val="accent1">
                <a:alpha val="60000"/>
              </a:schemeClr>
            </a:solidFill>
          </p:spPr>
        </p:sp>
        <p:sp>
          <p:nvSpPr>
            <p:cNvPr id="28" name="AutoShape 28"/>
            <p:cNvSpPr/>
            <p:nvPr/>
          </p:nvSpPr>
          <p:spPr>
            <a:xfrm>
              <a:off x="799768" y="466203"/>
              <a:ext cx="69238" cy="69238"/>
            </a:xfrm>
            <a:prstGeom prst="ellipse">
              <a:avLst/>
            </a:prstGeom>
            <a:solidFill>
              <a:schemeClr val="accent1">
                <a:alpha val="40000"/>
              </a:schemeClr>
            </a:solidFill>
          </p:spPr>
        </p:sp>
        <p:sp>
          <p:nvSpPr>
            <p:cNvPr id="29" name="AutoShape 29"/>
            <p:cNvSpPr/>
            <p:nvPr/>
          </p:nvSpPr>
          <p:spPr>
            <a:xfrm>
              <a:off x="904945" y="462070"/>
              <a:ext cx="65594" cy="65594"/>
            </a:xfrm>
            <a:prstGeom prst="ellipse">
              <a:avLst/>
            </a:prstGeom>
            <a:solidFill>
              <a:schemeClr val="accent1">
                <a:alpha val="20000"/>
              </a:schemeClr>
            </a:solidFill>
          </p:spPr>
        </p:sp>
        <p:sp>
          <p:nvSpPr>
            <p:cNvPr id="30" name="AutoShape 30"/>
            <p:cNvSpPr/>
            <p:nvPr/>
          </p:nvSpPr>
          <p:spPr>
            <a:xfrm>
              <a:off x="454963" y="566715"/>
              <a:ext cx="84147" cy="84147"/>
            </a:xfrm>
            <a:prstGeom prst="ellipse">
              <a:avLst/>
            </a:prstGeom>
            <a:solidFill>
              <a:schemeClr val="accent1">
                <a:alpha val="100000"/>
              </a:schemeClr>
            </a:solidFill>
          </p:spPr>
        </p:sp>
        <p:sp>
          <p:nvSpPr>
            <p:cNvPr id="31" name="AutoShape 31"/>
            <p:cNvSpPr/>
            <p:nvPr/>
          </p:nvSpPr>
          <p:spPr>
            <a:xfrm>
              <a:off x="575049" y="573291"/>
              <a:ext cx="78137" cy="78137"/>
            </a:xfrm>
            <a:prstGeom prst="ellipse">
              <a:avLst/>
            </a:prstGeom>
            <a:solidFill>
              <a:schemeClr val="accent1">
                <a:alpha val="80000"/>
              </a:schemeClr>
            </a:solidFill>
          </p:spPr>
        </p:sp>
        <p:sp>
          <p:nvSpPr>
            <p:cNvPr id="32" name="AutoShape 32"/>
            <p:cNvSpPr/>
            <p:nvPr/>
          </p:nvSpPr>
          <p:spPr>
            <a:xfrm>
              <a:off x="689125" y="575007"/>
              <a:ext cx="74704" cy="74704"/>
            </a:xfrm>
            <a:prstGeom prst="ellipse">
              <a:avLst/>
            </a:prstGeom>
            <a:solidFill>
              <a:schemeClr val="accent1">
                <a:alpha val="60000"/>
              </a:schemeClr>
            </a:solidFill>
          </p:spPr>
        </p:sp>
        <p:sp>
          <p:nvSpPr>
            <p:cNvPr id="33" name="AutoShape 33"/>
            <p:cNvSpPr/>
            <p:nvPr/>
          </p:nvSpPr>
          <p:spPr>
            <a:xfrm>
              <a:off x="799768" y="583977"/>
              <a:ext cx="69238" cy="69238"/>
            </a:xfrm>
            <a:prstGeom prst="ellipse">
              <a:avLst/>
            </a:prstGeom>
            <a:solidFill>
              <a:schemeClr val="accent1">
                <a:alpha val="40000"/>
              </a:schemeClr>
            </a:solidFill>
          </p:spPr>
        </p:sp>
        <p:sp>
          <p:nvSpPr>
            <p:cNvPr id="34" name="AutoShape 34"/>
            <p:cNvSpPr/>
            <p:nvPr/>
          </p:nvSpPr>
          <p:spPr>
            <a:xfrm>
              <a:off x="904945" y="579844"/>
              <a:ext cx="65594" cy="65594"/>
            </a:xfrm>
            <a:prstGeom prst="ellipse">
              <a:avLst/>
            </a:prstGeom>
            <a:solidFill>
              <a:schemeClr val="accent1">
                <a:alpha val="20000"/>
              </a:schemeClr>
            </a:solidFill>
          </p:spPr>
        </p:sp>
        <p:sp>
          <p:nvSpPr>
            <p:cNvPr id="35" name="AutoShape 35"/>
            <p:cNvSpPr/>
            <p:nvPr/>
          </p:nvSpPr>
          <p:spPr>
            <a:xfrm>
              <a:off x="454963" y="684489"/>
              <a:ext cx="84147" cy="84147"/>
            </a:xfrm>
            <a:prstGeom prst="ellipse">
              <a:avLst/>
            </a:prstGeom>
            <a:solidFill>
              <a:schemeClr val="accent1">
                <a:alpha val="100000"/>
              </a:schemeClr>
            </a:solidFill>
          </p:spPr>
        </p:sp>
        <p:sp>
          <p:nvSpPr>
            <p:cNvPr id="36" name="AutoShape 36"/>
            <p:cNvSpPr/>
            <p:nvPr/>
          </p:nvSpPr>
          <p:spPr>
            <a:xfrm>
              <a:off x="575049" y="691064"/>
              <a:ext cx="78137" cy="78137"/>
            </a:xfrm>
            <a:prstGeom prst="ellipse">
              <a:avLst/>
            </a:prstGeom>
            <a:solidFill>
              <a:schemeClr val="accent1">
                <a:alpha val="80000"/>
              </a:schemeClr>
            </a:solidFill>
          </p:spPr>
        </p:sp>
        <p:sp>
          <p:nvSpPr>
            <p:cNvPr id="37" name="AutoShape 37"/>
            <p:cNvSpPr/>
            <p:nvPr/>
          </p:nvSpPr>
          <p:spPr>
            <a:xfrm>
              <a:off x="689125" y="692781"/>
              <a:ext cx="74704" cy="74704"/>
            </a:xfrm>
            <a:prstGeom prst="ellipse">
              <a:avLst/>
            </a:prstGeom>
            <a:solidFill>
              <a:schemeClr val="accent1">
                <a:alpha val="60000"/>
              </a:schemeClr>
            </a:solidFill>
          </p:spPr>
        </p:sp>
        <p:sp>
          <p:nvSpPr>
            <p:cNvPr id="38" name="AutoShape 38"/>
            <p:cNvSpPr/>
            <p:nvPr/>
          </p:nvSpPr>
          <p:spPr>
            <a:xfrm>
              <a:off x="799768" y="701751"/>
              <a:ext cx="69238" cy="69238"/>
            </a:xfrm>
            <a:prstGeom prst="ellipse">
              <a:avLst/>
            </a:prstGeom>
            <a:solidFill>
              <a:schemeClr val="accent1">
                <a:alpha val="40000"/>
              </a:schemeClr>
            </a:solidFill>
          </p:spPr>
        </p:sp>
        <p:sp>
          <p:nvSpPr>
            <p:cNvPr id="39" name="AutoShape 39"/>
            <p:cNvSpPr/>
            <p:nvPr/>
          </p:nvSpPr>
          <p:spPr>
            <a:xfrm>
              <a:off x="904945" y="697618"/>
              <a:ext cx="65594" cy="65594"/>
            </a:xfrm>
            <a:prstGeom prst="ellipse">
              <a:avLst/>
            </a:prstGeom>
            <a:solidFill>
              <a:schemeClr val="accent1">
                <a:alpha val="20000"/>
              </a:schemeClr>
            </a:solidFill>
          </p:spPr>
        </p:sp>
        <p:sp>
          <p:nvSpPr>
            <p:cNvPr id="40" name="TextBox 40"/>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3.2</a:t>
              </a:r>
              <a:r>
                <a:rPr lang="zh-CN" alt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信号投递流程</a:t>
              </a:r>
              <a:endParaRPr 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5" name="文本框 4"/>
          <p:cNvSpPr txBox="1"/>
          <p:nvPr/>
        </p:nvSpPr>
        <p:spPr>
          <a:xfrm>
            <a:off x="6810228" y="1751990"/>
            <a:ext cx="4830388" cy="4154984"/>
          </a:xfrm>
          <a:prstGeom prst="rect">
            <a:avLst/>
          </a:prstGeom>
          <a:noFill/>
        </p:spPr>
        <p:txBody>
          <a:bodyPr wrap="square">
            <a:spAutoFit/>
          </a:bodyPr>
          <a:lstStyle/>
          <a:p>
            <a:r>
              <a:rPr lang="zh-CN" altLang="en-US" sz="2000" b="1" dirty="0">
                <a:solidFill>
                  <a:schemeClr val="accent1">
                    <a:alpha val="100000"/>
                  </a:schemeClr>
                </a:solidFill>
                <a:latin typeface="微软雅黑" panose="020B0503020204020204" charset="-122"/>
                <a:ea typeface="微软雅黑" panose="020B0503020204020204" charset="-122"/>
              </a:rPr>
              <a:t>发送信号的方法：</a:t>
            </a:r>
            <a:endParaRPr lang="en-US" altLang="zh-CN" sz="2000" b="1" dirty="0">
              <a:solidFill>
                <a:schemeClr val="accent1">
                  <a:alpha val="100000"/>
                </a:schemeClr>
              </a:solidFill>
              <a:latin typeface="微软雅黑" panose="020B0503020204020204" charset="-122"/>
              <a:ea typeface="微软雅黑" panose="020B0503020204020204" charset="-122"/>
            </a:endParaRPr>
          </a:p>
          <a:p>
            <a:endParaRPr lang="en-US" altLang="zh-CN" sz="2000" dirty="0">
              <a:latin typeface="微软雅黑" panose="020B0503020204020204" charset="-122"/>
              <a:ea typeface="微软雅黑" panose="020B0503020204020204" charset="-122"/>
            </a:endParaRPr>
          </a:p>
          <a:p>
            <a:pPr marL="342900" indent="-342900">
              <a:buFont typeface="Arial" panose="020B0604020202020204" pitchFamily="34" charset="0"/>
              <a:buChar char="•"/>
            </a:pPr>
            <a:r>
              <a:rPr lang="zh-CN" altLang="en-US" sz="2000" b="0" i="0" dirty="0">
                <a:effectLst/>
                <a:latin typeface="微软雅黑" panose="020B0503020204020204" charset="-122"/>
                <a:ea typeface="微软雅黑" panose="020B0503020204020204" charset="-122"/>
              </a:rPr>
              <a:t>普通发送</a:t>
            </a:r>
            <a:endParaRPr lang="en-US" altLang="zh-CN" sz="2000" dirty="0">
              <a:latin typeface="微软雅黑" panose="020B0503020204020204" charset="-122"/>
              <a:ea typeface="微软雅黑" panose="020B0503020204020204" charset="-122"/>
            </a:endParaRPr>
          </a:p>
          <a:p>
            <a:pPr marL="342900" indent="-342900">
              <a:buFont typeface="Arial" panose="020B0604020202020204" pitchFamily="34" charset="0"/>
              <a:buChar char="•"/>
            </a:pPr>
            <a:r>
              <a:rPr lang="zh-CN" altLang="en-US" sz="2000" b="0" i="0" dirty="0">
                <a:effectLst/>
                <a:latin typeface="微软雅黑" panose="020B0503020204020204" charset="-122"/>
                <a:ea typeface="微软雅黑" panose="020B0503020204020204" charset="-122"/>
              </a:rPr>
              <a:t>强制发送</a:t>
            </a:r>
            <a:endParaRPr lang="en-US" altLang="zh-CN" sz="2000" b="0" i="0" dirty="0">
              <a:effectLst/>
              <a:latin typeface="微软雅黑" panose="020B0503020204020204" charset="-122"/>
              <a:ea typeface="微软雅黑" panose="020B0503020204020204" charset="-122"/>
            </a:endParaRPr>
          </a:p>
          <a:p>
            <a:endParaRPr lang="en-US" altLang="zh-CN" sz="2000" b="0" i="0" dirty="0">
              <a:effectLst/>
              <a:latin typeface="微软雅黑" panose="020B0503020204020204" charset="-122"/>
              <a:ea typeface="微软雅黑" panose="020B0503020204020204" charset="-122"/>
            </a:endParaRPr>
          </a:p>
          <a:p>
            <a:r>
              <a:rPr lang="zh-CN" altLang="en-US" sz="2000" b="0" i="0" dirty="0">
                <a:effectLst/>
                <a:latin typeface="微软雅黑" panose="020B0503020204020204" charset="-122"/>
                <a:ea typeface="微软雅黑" panose="020B0503020204020204" charset="-122"/>
              </a:rPr>
              <a:t>异常处理发送信号都是用的强制发送，其它的基本上都是用的普通发送，但也有一些其它情况用的是强制发送。这两类方法方法最终都会调用同一个函数来发送信号，即</a:t>
            </a:r>
            <a:r>
              <a:rPr lang="en-US" altLang="zh-CN" sz="2000" b="0" i="0" dirty="0" err="1">
                <a:effectLst/>
                <a:latin typeface="微软雅黑" panose="020B0503020204020204" charset="-122"/>
                <a:ea typeface="微软雅黑" panose="020B0503020204020204" charset="-122"/>
              </a:rPr>
              <a:t>send_signal</a:t>
            </a:r>
            <a:r>
              <a:rPr lang="zh-CN" altLang="en-US" sz="2000" b="0" i="0" dirty="0">
                <a:effectLst/>
                <a:latin typeface="微软雅黑" panose="020B0503020204020204" charset="-122"/>
                <a:ea typeface="微软雅黑" panose="020B0503020204020204" charset="-122"/>
              </a:rPr>
              <a:t>：</a:t>
            </a:r>
            <a:br>
              <a:rPr lang="zh-CN" altLang="en-US" b="0" i="0" dirty="0">
                <a:effectLst/>
                <a:latin typeface="system-ui"/>
              </a:rPr>
            </a:br>
            <a:endParaRPr lang="zh-CN" altLang="en-US" b="0" i="0" dirty="0">
              <a:effectLst/>
              <a:latin typeface="system-ui"/>
            </a:endParaRPr>
          </a:p>
          <a:p>
            <a:br>
              <a:rPr lang="zh-CN" altLang="en-US" dirty="0"/>
            </a:br>
            <a:endParaRPr lang="zh-CN" altLang="en-US" dirty="0"/>
          </a:p>
        </p:txBody>
      </p:sp>
      <p:sp>
        <p:nvSpPr>
          <p:cNvPr id="17" name="Freeform 3"/>
          <p:cNvSpPr/>
          <p:nvPr/>
        </p:nvSpPr>
        <p:spPr>
          <a:xfrm>
            <a:off x="1780524" y="1984015"/>
            <a:ext cx="2204933" cy="2157159"/>
          </a:xfrm>
          <a:custGeom>
            <a:avLst/>
            <a:gdLst/>
            <a:ahLst/>
            <a:cxnLst/>
            <a:rect l="l" t="t" r="r" b="b"/>
            <a:pathLst>
              <a:path w="1905000" h="1863725">
                <a:moveTo>
                  <a:pt x="952500" y="355818"/>
                </a:moveTo>
                <a:cubicBezTo>
                  <a:pt x="634360" y="355818"/>
                  <a:pt x="376456" y="613722"/>
                  <a:pt x="376456" y="931862"/>
                </a:cubicBezTo>
                <a:cubicBezTo>
                  <a:pt x="376456" y="1250002"/>
                  <a:pt x="634360" y="1507906"/>
                  <a:pt x="952500" y="1507906"/>
                </a:cubicBezTo>
                <a:cubicBezTo>
                  <a:pt x="1270640" y="1507906"/>
                  <a:pt x="1528544" y="1250002"/>
                  <a:pt x="1528544" y="931862"/>
                </a:cubicBezTo>
                <a:cubicBezTo>
                  <a:pt x="1528544" y="613722"/>
                  <a:pt x="1270640" y="355818"/>
                  <a:pt x="952500" y="355818"/>
                </a:cubicBezTo>
                <a:close/>
                <a:moveTo>
                  <a:pt x="747804" y="0"/>
                </a:moveTo>
                <a:lnTo>
                  <a:pt x="752363" y="0"/>
                </a:lnTo>
                <a:lnTo>
                  <a:pt x="756921" y="650"/>
                </a:lnTo>
                <a:lnTo>
                  <a:pt x="761262" y="1735"/>
                </a:lnTo>
                <a:lnTo>
                  <a:pt x="765604" y="3253"/>
                </a:lnTo>
                <a:lnTo>
                  <a:pt x="769728" y="4988"/>
                </a:lnTo>
                <a:lnTo>
                  <a:pt x="773635" y="7374"/>
                </a:lnTo>
                <a:lnTo>
                  <a:pt x="777108" y="9977"/>
                </a:lnTo>
                <a:lnTo>
                  <a:pt x="780798" y="12796"/>
                </a:lnTo>
                <a:lnTo>
                  <a:pt x="783837" y="16050"/>
                </a:lnTo>
                <a:lnTo>
                  <a:pt x="786660" y="19736"/>
                </a:lnTo>
                <a:lnTo>
                  <a:pt x="789264" y="23640"/>
                </a:lnTo>
                <a:lnTo>
                  <a:pt x="791218" y="27978"/>
                </a:lnTo>
                <a:lnTo>
                  <a:pt x="793172" y="32316"/>
                </a:lnTo>
                <a:lnTo>
                  <a:pt x="841361" y="181970"/>
                </a:lnTo>
                <a:lnTo>
                  <a:pt x="855036" y="180018"/>
                </a:lnTo>
                <a:lnTo>
                  <a:pt x="868929" y="178499"/>
                </a:lnTo>
                <a:lnTo>
                  <a:pt x="882604" y="176981"/>
                </a:lnTo>
                <a:lnTo>
                  <a:pt x="896497" y="175897"/>
                </a:lnTo>
                <a:lnTo>
                  <a:pt x="910389" y="175029"/>
                </a:lnTo>
                <a:lnTo>
                  <a:pt x="924281" y="174378"/>
                </a:lnTo>
                <a:lnTo>
                  <a:pt x="938391" y="173945"/>
                </a:lnTo>
                <a:lnTo>
                  <a:pt x="952500" y="173945"/>
                </a:lnTo>
                <a:lnTo>
                  <a:pt x="966392" y="173945"/>
                </a:lnTo>
                <a:lnTo>
                  <a:pt x="980719" y="174378"/>
                </a:lnTo>
                <a:lnTo>
                  <a:pt x="994612" y="175029"/>
                </a:lnTo>
                <a:lnTo>
                  <a:pt x="1008505" y="175897"/>
                </a:lnTo>
                <a:lnTo>
                  <a:pt x="1022397" y="176981"/>
                </a:lnTo>
                <a:lnTo>
                  <a:pt x="1035855" y="178499"/>
                </a:lnTo>
                <a:lnTo>
                  <a:pt x="1049747" y="180018"/>
                </a:lnTo>
                <a:lnTo>
                  <a:pt x="1063423" y="181970"/>
                </a:lnTo>
                <a:lnTo>
                  <a:pt x="1112046" y="32316"/>
                </a:lnTo>
                <a:lnTo>
                  <a:pt x="1113783" y="27762"/>
                </a:lnTo>
                <a:lnTo>
                  <a:pt x="1115954" y="23640"/>
                </a:lnTo>
                <a:lnTo>
                  <a:pt x="1118558" y="19736"/>
                </a:lnTo>
                <a:lnTo>
                  <a:pt x="1121380" y="16050"/>
                </a:lnTo>
                <a:lnTo>
                  <a:pt x="1124419" y="12796"/>
                </a:lnTo>
                <a:lnTo>
                  <a:pt x="1127675" y="9977"/>
                </a:lnTo>
                <a:lnTo>
                  <a:pt x="1131582" y="7157"/>
                </a:lnTo>
                <a:lnTo>
                  <a:pt x="1135490" y="4988"/>
                </a:lnTo>
                <a:lnTo>
                  <a:pt x="1139614" y="3253"/>
                </a:lnTo>
                <a:lnTo>
                  <a:pt x="1143738" y="1735"/>
                </a:lnTo>
                <a:lnTo>
                  <a:pt x="1148080" y="650"/>
                </a:lnTo>
                <a:lnTo>
                  <a:pt x="1152638" y="0"/>
                </a:lnTo>
                <a:lnTo>
                  <a:pt x="1157414" y="0"/>
                </a:lnTo>
                <a:lnTo>
                  <a:pt x="1161972" y="216"/>
                </a:lnTo>
                <a:lnTo>
                  <a:pt x="1166531" y="868"/>
                </a:lnTo>
                <a:lnTo>
                  <a:pt x="1171306" y="1952"/>
                </a:lnTo>
                <a:lnTo>
                  <a:pt x="1322169" y="51402"/>
                </a:lnTo>
                <a:lnTo>
                  <a:pt x="1326945" y="52921"/>
                </a:lnTo>
                <a:lnTo>
                  <a:pt x="1331069" y="55090"/>
                </a:lnTo>
                <a:lnTo>
                  <a:pt x="1335194" y="57475"/>
                </a:lnTo>
                <a:lnTo>
                  <a:pt x="1338666" y="60295"/>
                </a:lnTo>
                <a:lnTo>
                  <a:pt x="1342139" y="63765"/>
                </a:lnTo>
                <a:lnTo>
                  <a:pt x="1344962" y="67018"/>
                </a:lnTo>
                <a:lnTo>
                  <a:pt x="1347349" y="70706"/>
                </a:lnTo>
                <a:lnTo>
                  <a:pt x="1349737" y="74392"/>
                </a:lnTo>
                <a:lnTo>
                  <a:pt x="1351474" y="78514"/>
                </a:lnTo>
                <a:lnTo>
                  <a:pt x="1353210" y="82852"/>
                </a:lnTo>
                <a:lnTo>
                  <a:pt x="1354079" y="87406"/>
                </a:lnTo>
                <a:lnTo>
                  <a:pt x="1354730" y="91961"/>
                </a:lnTo>
                <a:lnTo>
                  <a:pt x="1354946" y="96515"/>
                </a:lnTo>
                <a:lnTo>
                  <a:pt x="1354296" y="101287"/>
                </a:lnTo>
                <a:lnTo>
                  <a:pt x="1353645" y="105842"/>
                </a:lnTo>
                <a:lnTo>
                  <a:pt x="1352559" y="110396"/>
                </a:lnTo>
                <a:lnTo>
                  <a:pt x="1303718" y="260050"/>
                </a:lnTo>
                <a:lnTo>
                  <a:pt x="1316091" y="266773"/>
                </a:lnTo>
                <a:lnTo>
                  <a:pt x="1328464" y="273497"/>
                </a:lnTo>
                <a:lnTo>
                  <a:pt x="1340403" y="280654"/>
                </a:lnTo>
                <a:lnTo>
                  <a:pt x="1352342" y="287811"/>
                </a:lnTo>
                <a:lnTo>
                  <a:pt x="1364281" y="295186"/>
                </a:lnTo>
                <a:lnTo>
                  <a:pt x="1375785" y="302994"/>
                </a:lnTo>
                <a:lnTo>
                  <a:pt x="1387073" y="310585"/>
                </a:lnTo>
                <a:lnTo>
                  <a:pt x="1398578" y="318827"/>
                </a:lnTo>
                <a:lnTo>
                  <a:pt x="1409648" y="327068"/>
                </a:lnTo>
                <a:lnTo>
                  <a:pt x="1420719" y="335527"/>
                </a:lnTo>
                <a:lnTo>
                  <a:pt x="1431572" y="344203"/>
                </a:lnTo>
                <a:lnTo>
                  <a:pt x="1442209" y="353095"/>
                </a:lnTo>
                <a:lnTo>
                  <a:pt x="1452628" y="361988"/>
                </a:lnTo>
                <a:lnTo>
                  <a:pt x="1463047" y="371314"/>
                </a:lnTo>
                <a:lnTo>
                  <a:pt x="1473250" y="380857"/>
                </a:lnTo>
                <a:lnTo>
                  <a:pt x="1483234" y="390400"/>
                </a:lnTo>
                <a:lnTo>
                  <a:pt x="1610872" y="297788"/>
                </a:lnTo>
                <a:lnTo>
                  <a:pt x="1614779" y="295186"/>
                </a:lnTo>
                <a:lnTo>
                  <a:pt x="1619120" y="293017"/>
                </a:lnTo>
                <a:lnTo>
                  <a:pt x="1623244" y="291499"/>
                </a:lnTo>
                <a:lnTo>
                  <a:pt x="1627803" y="290197"/>
                </a:lnTo>
                <a:lnTo>
                  <a:pt x="1632144" y="289330"/>
                </a:lnTo>
                <a:lnTo>
                  <a:pt x="1636702" y="288896"/>
                </a:lnTo>
                <a:lnTo>
                  <a:pt x="1641261" y="288896"/>
                </a:lnTo>
                <a:lnTo>
                  <a:pt x="1645603" y="289330"/>
                </a:lnTo>
                <a:lnTo>
                  <a:pt x="1649944" y="290414"/>
                </a:lnTo>
                <a:lnTo>
                  <a:pt x="1654285" y="291715"/>
                </a:lnTo>
                <a:lnTo>
                  <a:pt x="1658410" y="293451"/>
                </a:lnTo>
                <a:lnTo>
                  <a:pt x="1662534" y="295619"/>
                </a:lnTo>
                <a:lnTo>
                  <a:pt x="1666441" y="298005"/>
                </a:lnTo>
                <a:lnTo>
                  <a:pt x="1670132" y="301259"/>
                </a:lnTo>
                <a:lnTo>
                  <a:pt x="1673171" y="304512"/>
                </a:lnTo>
                <a:lnTo>
                  <a:pt x="1676210" y="308416"/>
                </a:lnTo>
                <a:lnTo>
                  <a:pt x="1769766" y="436597"/>
                </a:lnTo>
                <a:lnTo>
                  <a:pt x="1772371" y="440718"/>
                </a:lnTo>
                <a:lnTo>
                  <a:pt x="1774542" y="444839"/>
                </a:lnTo>
                <a:lnTo>
                  <a:pt x="1776278" y="449177"/>
                </a:lnTo>
                <a:lnTo>
                  <a:pt x="1777581" y="453515"/>
                </a:lnTo>
                <a:lnTo>
                  <a:pt x="1778449" y="458069"/>
                </a:lnTo>
                <a:lnTo>
                  <a:pt x="1778666" y="462624"/>
                </a:lnTo>
                <a:lnTo>
                  <a:pt x="1778666" y="467178"/>
                </a:lnTo>
                <a:lnTo>
                  <a:pt x="1778015" y="471516"/>
                </a:lnTo>
                <a:lnTo>
                  <a:pt x="1777146" y="475854"/>
                </a:lnTo>
                <a:lnTo>
                  <a:pt x="1775844" y="480409"/>
                </a:lnTo>
                <a:lnTo>
                  <a:pt x="1774325" y="484529"/>
                </a:lnTo>
                <a:lnTo>
                  <a:pt x="1771937" y="488651"/>
                </a:lnTo>
                <a:lnTo>
                  <a:pt x="1769332" y="492337"/>
                </a:lnTo>
                <a:lnTo>
                  <a:pt x="1766510" y="496025"/>
                </a:lnTo>
                <a:lnTo>
                  <a:pt x="1763254" y="499278"/>
                </a:lnTo>
                <a:lnTo>
                  <a:pt x="1759564" y="502098"/>
                </a:lnTo>
                <a:lnTo>
                  <a:pt x="1631927" y="594709"/>
                </a:lnTo>
                <a:lnTo>
                  <a:pt x="1637788" y="607072"/>
                </a:lnTo>
                <a:lnTo>
                  <a:pt x="1643866" y="619651"/>
                </a:lnTo>
                <a:lnTo>
                  <a:pt x="1649293" y="632231"/>
                </a:lnTo>
                <a:lnTo>
                  <a:pt x="1654502" y="644810"/>
                </a:lnTo>
                <a:lnTo>
                  <a:pt x="1659712" y="657607"/>
                </a:lnTo>
                <a:lnTo>
                  <a:pt x="1664704" y="670620"/>
                </a:lnTo>
                <a:lnTo>
                  <a:pt x="1669263" y="683634"/>
                </a:lnTo>
                <a:lnTo>
                  <a:pt x="1673605" y="696647"/>
                </a:lnTo>
                <a:lnTo>
                  <a:pt x="1677946" y="710094"/>
                </a:lnTo>
                <a:lnTo>
                  <a:pt x="1681853" y="723541"/>
                </a:lnTo>
                <a:lnTo>
                  <a:pt x="1685760" y="736771"/>
                </a:lnTo>
                <a:lnTo>
                  <a:pt x="1689017" y="750436"/>
                </a:lnTo>
                <a:lnTo>
                  <a:pt x="1692489" y="764099"/>
                </a:lnTo>
                <a:lnTo>
                  <a:pt x="1695311" y="777764"/>
                </a:lnTo>
                <a:lnTo>
                  <a:pt x="1698133" y="791644"/>
                </a:lnTo>
                <a:lnTo>
                  <a:pt x="1700738" y="805525"/>
                </a:lnTo>
                <a:lnTo>
                  <a:pt x="1857896" y="805525"/>
                </a:lnTo>
                <a:lnTo>
                  <a:pt x="1862672" y="805742"/>
                </a:lnTo>
                <a:lnTo>
                  <a:pt x="1867448" y="806609"/>
                </a:lnTo>
                <a:lnTo>
                  <a:pt x="1872006" y="807477"/>
                </a:lnTo>
                <a:lnTo>
                  <a:pt x="1876130" y="809429"/>
                </a:lnTo>
                <a:lnTo>
                  <a:pt x="1880255" y="811164"/>
                </a:lnTo>
                <a:lnTo>
                  <a:pt x="1884161" y="813550"/>
                </a:lnTo>
                <a:lnTo>
                  <a:pt x="1887635" y="816370"/>
                </a:lnTo>
                <a:lnTo>
                  <a:pt x="1891108" y="819406"/>
                </a:lnTo>
                <a:lnTo>
                  <a:pt x="1894147" y="822659"/>
                </a:lnTo>
                <a:lnTo>
                  <a:pt x="1896969" y="826346"/>
                </a:lnTo>
                <a:lnTo>
                  <a:pt x="1899356" y="830250"/>
                </a:lnTo>
                <a:lnTo>
                  <a:pt x="1901310" y="833937"/>
                </a:lnTo>
                <a:lnTo>
                  <a:pt x="1902830" y="838275"/>
                </a:lnTo>
                <a:lnTo>
                  <a:pt x="1903915" y="843047"/>
                </a:lnTo>
                <a:lnTo>
                  <a:pt x="1904566" y="847601"/>
                </a:lnTo>
                <a:lnTo>
                  <a:pt x="1905000" y="852156"/>
                </a:lnTo>
                <a:lnTo>
                  <a:pt x="1905000" y="1011353"/>
                </a:lnTo>
                <a:lnTo>
                  <a:pt x="1904566" y="1015907"/>
                </a:lnTo>
                <a:lnTo>
                  <a:pt x="1904132" y="1020896"/>
                </a:lnTo>
                <a:lnTo>
                  <a:pt x="1902830" y="1025234"/>
                </a:lnTo>
                <a:lnTo>
                  <a:pt x="1901310" y="1029571"/>
                </a:lnTo>
                <a:lnTo>
                  <a:pt x="1899356" y="1033692"/>
                </a:lnTo>
                <a:lnTo>
                  <a:pt x="1896969" y="1037596"/>
                </a:lnTo>
                <a:lnTo>
                  <a:pt x="1894147" y="1041283"/>
                </a:lnTo>
                <a:lnTo>
                  <a:pt x="1891325" y="1044536"/>
                </a:lnTo>
                <a:lnTo>
                  <a:pt x="1887852" y="1047356"/>
                </a:lnTo>
                <a:lnTo>
                  <a:pt x="1884161" y="1050175"/>
                </a:lnTo>
                <a:lnTo>
                  <a:pt x="1880255" y="1052562"/>
                </a:lnTo>
                <a:lnTo>
                  <a:pt x="1876130" y="1054513"/>
                </a:lnTo>
                <a:lnTo>
                  <a:pt x="1872006" y="1056032"/>
                </a:lnTo>
                <a:lnTo>
                  <a:pt x="1867448" y="1057116"/>
                </a:lnTo>
                <a:lnTo>
                  <a:pt x="1862672" y="1057983"/>
                </a:lnTo>
                <a:lnTo>
                  <a:pt x="1858113" y="1058201"/>
                </a:lnTo>
                <a:lnTo>
                  <a:pt x="1700738" y="1058201"/>
                </a:lnTo>
                <a:lnTo>
                  <a:pt x="1698133" y="1072082"/>
                </a:lnTo>
                <a:lnTo>
                  <a:pt x="1695311" y="1085962"/>
                </a:lnTo>
                <a:lnTo>
                  <a:pt x="1692489" y="1099626"/>
                </a:lnTo>
                <a:lnTo>
                  <a:pt x="1689017" y="1113507"/>
                </a:lnTo>
                <a:lnTo>
                  <a:pt x="1685760" y="1126737"/>
                </a:lnTo>
                <a:lnTo>
                  <a:pt x="1681853" y="1140401"/>
                </a:lnTo>
                <a:lnTo>
                  <a:pt x="1677946" y="1153848"/>
                </a:lnTo>
                <a:lnTo>
                  <a:pt x="1673605" y="1166862"/>
                </a:lnTo>
                <a:lnTo>
                  <a:pt x="1669263" y="1180092"/>
                </a:lnTo>
                <a:lnTo>
                  <a:pt x="1664704" y="1193105"/>
                </a:lnTo>
                <a:lnTo>
                  <a:pt x="1659712" y="1205902"/>
                </a:lnTo>
                <a:lnTo>
                  <a:pt x="1654502" y="1218698"/>
                </a:lnTo>
                <a:lnTo>
                  <a:pt x="1649293" y="1231711"/>
                </a:lnTo>
                <a:lnTo>
                  <a:pt x="1643866" y="1244291"/>
                </a:lnTo>
                <a:lnTo>
                  <a:pt x="1637788" y="1256654"/>
                </a:lnTo>
                <a:lnTo>
                  <a:pt x="1631927" y="1269016"/>
                </a:lnTo>
                <a:lnTo>
                  <a:pt x="1759564" y="1361411"/>
                </a:lnTo>
                <a:lnTo>
                  <a:pt x="1763254" y="1364231"/>
                </a:lnTo>
                <a:lnTo>
                  <a:pt x="1766510" y="1367701"/>
                </a:lnTo>
                <a:lnTo>
                  <a:pt x="1769332" y="1371171"/>
                </a:lnTo>
                <a:lnTo>
                  <a:pt x="1771937" y="1375075"/>
                </a:lnTo>
                <a:lnTo>
                  <a:pt x="1774325" y="1379196"/>
                </a:lnTo>
                <a:lnTo>
                  <a:pt x="1775844" y="1383317"/>
                </a:lnTo>
                <a:lnTo>
                  <a:pt x="1777146" y="1387654"/>
                </a:lnTo>
                <a:lnTo>
                  <a:pt x="1778015" y="1391992"/>
                </a:lnTo>
                <a:lnTo>
                  <a:pt x="1778666" y="1396330"/>
                </a:lnTo>
                <a:lnTo>
                  <a:pt x="1778666" y="1401101"/>
                </a:lnTo>
                <a:lnTo>
                  <a:pt x="1778449" y="1405439"/>
                </a:lnTo>
                <a:lnTo>
                  <a:pt x="1777581" y="1409994"/>
                </a:lnTo>
                <a:lnTo>
                  <a:pt x="1776278" y="1414332"/>
                </a:lnTo>
                <a:lnTo>
                  <a:pt x="1774542" y="1418886"/>
                </a:lnTo>
                <a:lnTo>
                  <a:pt x="1772371" y="1422790"/>
                </a:lnTo>
                <a:lnTo>
                  <a:pt x="1769766" y="1426694"/>
                </a:lnTo>
                <a:lnTo>
                  <a:pt x="1676210" y="1555526"/>
                </a:lnTo>
                <a:lnTo>
                  <a:pt x="1673171" y="1559214"/>
                </a:lnTo>
                <a:lnTo>
                  <a:pt x="1670132" y="1562467"/>
                </a:lnTo>
                <a:lnTo>
                  <a:pt x="1666441" y="1565503"/>
                </a:lnTo>
                <a:lnTo>
                  <a:pt x="1662534" y="1567889"/>
                </a:lnTo>
                <a:lnTo>
                  <a:pt x="1658410" y="1570275"/>
                </a:lnTo>
                <a:lnTo>
                  <a:pt x="1654285" y="1572010"/>
                </a:lnTo>
                <a:lnTo>
                  <a:pt x="1649944" y="1573311"/>
                </a:lnTo>
                <a:lnTo>
                  <a:pt x="1645603" y="1573962"/>
                </a:lnTo>
                <a:lnTo>
                  <a:pt x="1641261" y="1574612"/>
                </a:lnTo>
                <a:lnTo>
                  <a:pt x="1636702" y="1574830"/>
                </a:lnTo>
                <a:lnTo>
                  <a:pt x="1632144" y="1574179"/>
                </a:lnTo>
                <a:lnTo>
                  <a:pt x="1627586" y="1573528"/>
                </a:lnTo>
                <a:lnTo>
                  <a:pt x="1623244" y="1572227"/>
                </a:lnTo>
                <a:lnTo>
                  <a:pt x="1618903" y="1570708"/>
                </a:lnTo>
                <a:lnTo>
                  <a:pt x="1614779" y="1568323"/>
                </a:lnTo>
                <a:lnTo>
                  <a:pt x="1610872" y="1565720"/>
                </a:lnTo>
                <a:lnTo>
                  <a:pt x="1483234" y="1473326"/>
                </a:lnTo>
                <a:lnTo>
                  <a:pt x="1473250" y="1483085"/>
                </a:lnTo>
                <a:lnTo>
                  <a:pt x="1463047" y="1492195"/>
                </a:lnTo>
                <a:lnTo>
                  <a:pt x="1452628" y="1501521"/>
                </a:lnTo>
                <a:lnTo>
                  <a:pt x="1442209" y="1510631"/>
                </a:lnTo>
                <a:lnTo>
                  <a:pt x="1431572" y="1519523"/>
                </a:lnTo>
                <a:lnTo>
                  <a:pt x="1420719" y="1527982"/>
                </a:lnTo>
                <a:lnTo>
                  <a:pt x="1409648" y="1536440"/>
                </a:lnTo>
                <a:lnTo>
                  <a:pt x="1398578" y="1544682"/>
                </a:lnTo>
                <a:lnTo>
                  <a:pt x="1387290" y="1552923"/>
                </a:lnTo>
                <a:lnTo>
                  <a:pt x="1375785" y="1560731"/>
                </a:lnTo>
                <a:lnTo>
                  <a:pt x="1364281" y="1568323"/>
                </a:lnTo>
                <a:lnTo>
                  <a:pt x="1352342" y="1575914"/>
                </a:lnTo>
                <a:lnTo>
                  <a:pt x="1340403" y="1583071"/>
                </a:lnTo>
                <a:lnTo>
                  <a:pt x="1328464" y="1590228"/>
                </a:lnTo>
                <a:lnTo>
                  <a:pt x="1316091" y="1596952"/>
                </a:lnTo>
                <a:lnTo>
                  <a:pt x="1303718" y="1603676"/>
                </a:lnTo>
                <a:lnTo>
                  <a:pt x="1352559" y="1753112"/>
                </a:lnTo>
                <a:lnTo>
                  <a:pt x="1353645" y="1757883"/>
                </a:lnTo>
                <a:lnTo>
                  <a:pt x="1354296" y="1762655"/>
                </a:lnTo>
                <a:lnTo>
                  <a:pt x="1354946" y="1767426"/>
                </a:lnTo>
                <a:lnTo>
                  <a:pt x="1354730" y="1771764"/>
                </a:lnTo>
                <a:lnTo>
                  <a:pt x="1354079" y="1776319"/>
                </a:lnTo>
                <a:lnTo>
                  <a:pt x="1353210" y="1780657"/>
                </a:lnTo>
                <a:lnTo>
                  <a:pt x="1351474" y="1784995"/>
                </a:lnTo>
                <a:lnTo>
                  <a:pt x="1349737" y="1789115"/>
                </a:lnTo>
                <a:lnTo>
                  <a:pt x="1347349" y="1793019"/>
                </a:lnTo>
                <a:lnTo>
                  <a:pt x="1344962" y="1796707"/>
                </a:lnTo>
                <a:lnTo>
                  <a:pt x="1342139" y="1799960"/>
                </a:lnTo>
                <a:lnTo>
                  <a:pt x="1338666" y="1803214"/>
                </a:lnTo>
                <a:lnTo>
                  <a:pt x="1335194" y="1806033"/>
                </a:lnTo>
                <a:lnTo>
                  <a:pt x="1331286" y="1808419"/>
                </a:lnTo>
                <a:lnTo>
                  <a:pt x="1326945" y="1810588"/>
                </a:lnTo>
                <a:lnTo>
                  <a:pt x="1322603" y="1812323"/>
                </a:lnTo>
                <a:lnTo>
                  <a:pt x="1171306" y="1861556"/>
                </a:lnTo>
                <a:lnTo>
                  <a:pt x="1166531" y="1862641"/>
                </a:lnTo>
                <a:lnTo>
                  <a:pt x="1161972" y="1863508"/>
                </a:lnTo>
                <a:lnTo>
                  <a:pt x="1157414" y="1863725"/>
                </a:lnTo>
                <a:lnTo>
                  <a:pt x="1152638" y="1863725"/>
                </a:lnTo>
                <a:lnTo>
                  <a:pt x="1148080" y="1862858"/>
                </a:lnTo>
                <a:lnTo>
                  <a:pt x="1143738" y="1861990"/>
                </a:lnTo>
                <a:lnTo>
                  <a:pt x="1139614" y="1860472"/>
                </a:lnTo>
                <a:lnTo>
                  <a:pt x="1135490" y="1858520"/>
                </a:lnTo>
                <a:lnTo>
                  <a:pt x="1131365" y="1856568"/>
                </a:lnTo>
                <a:lnTo>
                  <a:pt x="1127675" y="1853748"/>
                </a:lnTo>
                <a:lnTo>
                  <a:pt x="1124419" y="1850929"/>
                </a:lnTo>
                <a:lnTo>
                  <a:pt x="1121380" y="1847459"/>
                </a:lnTo>
                <a:lnTo>
                  <a:pt x="1118558" y="1843989"/>
                </a:lnTo>
                <a:lnTo>
                  <a:pt x="1115954" y="1840085"/>
                </a:lnTo>
                <a:lnTo>
                  <a:pt x="1113783" y="1835747"/>
                </a:lnTo>
                <a:lnTo>
                  <a:pt x="1112046" y="1831409"/>
                </a:lnTo>
                <a:lnTo>
                  <a:pt x="1063423" y="1681538"/>
                </a:lnTo>
                <a:lnTo>
                  <a:pt x="1049747" y="1683491"/>
                </a:lnTo>
                <a:lnTo>
                  <a:pt x="1036289" y="1685009"/>
                </a:lnTo>
                <a:lnTo>
                  <a:pt x="1022397" y="1686310"/>
                </a:lnTo>
                <a:lnTo>
                  <a:pt x="1008505" y="1687611"/>
                </a:lnTo>
                <a:lnTo>
                  <a:pt x="994612" y="1688479"/>
                </a:lnTo>
                <a:lnTo>
                  <a:pt x="980719" y="1689130"/>
                </a:lnTo>
                <a:lnTo>
                  <a:pt x="966392" y="1689346"/>
                </a:lnTo>
                <a:lnTo>
                  <a:pt x="952500" y="1689780"/>
                </a:lnTo>
                <a:lnTo>
                  <a:pt x="938391" y="1689346"/>
                </a:lnTo>
                <a:lnTo>
                  <a:pt x="924281" y="1689130"/>
                </a:lnTo>
                <a:lnTo>
                  <a:pt x="910389" y="1688479"/>
                </a:lnTo>
                <a:lnTo>
                  <a:pt x="896497" y="1687611"/>
                </a:lnTo>
                <a:lnTo>
                  <a:pt x="882604" y="1686310"/>
                </a:lnTo>
                <a:lnTo>
                  <a:pt x="868929" y="1685009"/>
                </a:lnTo>
                <a:lnTo>
                  <a:pt x="855036" y="1683491"/>
                </a:lnTo>
                <a:lnTo>
                  <a:pt x="841361" y="1681538"/>
                </a:lnTo>
                <a:lnTo>
                  <a:pt x="793172" y="1831409"/>
                </a:lnTo>
                <a:lnTo>
                  <a:pt x="791218" y="1835963"/>
                </a:lnTo>
                <a:lnTo>
                  <a:pt x="789264" y="1840085"/>
                </a:lnTo>
                <a:lnTo>
                  <a:pt x="786660" y="1843989"/>
                </a:lnTo>
                <a:lnTo>
                  <a:pt x="783837" y="1847459"/>
                </a:lnTo>
                <a:lnTo>
                  <a:pt x="780798" y="1850929"/>
                </a:lnTo>
                <a:lnTo>
                  <a:pt x="777108" y="1853748"/>
                </a:lnTo>
                <a:lnTo>
                  <a:pt x="773635" y="1856568"/>
                </a:lnTo>
                <a:lnTo>
                  <a:pt x="769728" y="1858520"/>
                </a:lnTo>
                <a:lnTo>
                  <a:pt x="765604" y="1860472"/>
                </a:lnTo>
                <a:lnTo>
                  <a:pt x="761262" y="1861990"/>
                </a:lnTo>
                <a:lnTo>
                  <a:pt x="756921" y="1862858"/>
                </a:lnTo>
                <a:lnTo>
                  <a:pt x="752145" y="1863725"/>
                </a:lnTo>
                <a:lnTo>
                  <a:pt x="747804" y="1863725"/>
                </a:lnTo>
                <a:lnTo>
                  <a:pt x="743246" y="1863508"/>
                </a:lnTo>
                <a:lnTo>
                  <a:pt x="738470" y="1862641"/>
                </a:lnTo>
                <a:lnTo>
                  <a:pt x="733694" y="1861340"/>
                </a:lnTo>
                <a:lnTo>
                  <a:pt x="582614" y="1812323"/>
                </a:lnTo>
                <a:lnTo>
                  <a:pt x="578056" y="1810588"/>
                </a:lnTo>
                <a:lnTo>
                  <a:pt x="573931" y="1808419"/>
                </a:lnTo>
                <a:lnTo>
                  <a:pt x="570024" y="1806033"/>
                </a:lnTo>
                <a:lnTo>
                  <a:pt x="566551" y="1803214"/>
                </a:lnTo>
                <a:lnTo>
                  <a:pt x="563078" y="1799960"/>
                </a:lnTo>
                <a:lnTo>
                  <a:pt x="560039" y="1796707"/>
                </a:lnTo>
                <a:lnTo>
                  <a:pt x="557434" y="1793019"/>
                </a:lnTo>
                <a:lnTo>
                  <a:pt x="555481" y="1789115"/>
                </a:lnTo>
                <a:lnTo>
                  <a:pt x="553310" y="1784995"/>
                </a:lnTo>
                <a:lnTo>
                  <a:pt x="552007" y="1780657"/>
                </a:lnTo>
                <a:lnTo>
                  <a:pt x="550922" y="1776319"/>
                </a:lnTo>
                <a:lnTo>
                  <a:pt x="550271" y="1771764"/>
                </a:lnTo>
                <a:lnTo>
                  <a:pt x="550271" y="1767426"/>
                </a:lnTo>
                <a:lnTo>
                  <a:pt x="550488" y="1762655"/>
                </a:lnTo>
                <a:lnTo>
                  <a:pt x="551356" y="1757883"/>
                </a:lnTo>
                <a:lnTo>
                  <a:pt x="552224" y="1753112"/>
                </a:lnTo>
                <a:lnTo>
                  <a:pt x="601282" y="1603676"/>
                </a:lnTo>
                <a:lnTo>
                  <a:pt x="588909" y="1596952"/>
                </a:lnTo>
                <a:lnTo>
                  <a:pt x="576753" y="1590228"/>
                </a:lnTo>
                <a:lnTo>
                  <a:pt x="564597" y="1583071"/>
                </a:lnTo>
                <a:lnTo>
                  <a:pt x="552658" y="1575914"/>
                </a:lnTo>
                <a:lnTo>
                  <a:pt x="540936" y="1568323"/>
                </a:lnTo>
                <a:lnTo>
                  <a:pt x="529215" y="1560731"/>
                </a:lnTo>
                <a:lnTo>
                  <a:pt x="517927" y="1552923"/>
                </a:lnTo>
                <a:lnTo>
                  <a:pt x="506423" y="1544682"/>
                </a:lnTo>
                <a:lnTo>
                  <a:pt x="495135" y="1536440"/>
                </a:lnTo>
                <a:lnTo>
                  <a:pt x="484281" y="1527982"/>
                </a:lnTo>
                <a:lnTo>
                  <a:pt x="473428" y="1519306"/>
                </a:lnTo>
                <a:lnTo>
                  <a:pt x="462791" y="1510631"/>
                </a:lnTo>
                <a:lnTo>
                  <a:pt x="452155" y="1501521"/>
                </a:lnTo>
                <a:lnTo>
                  <a:pt x="441953" y="1492195"/>
                </a:lnTo>
                <a:lnTo>
                  <a:pt x="431751" y="1482869"/>
                </a:lnTo>
                <a:lnTo>
                  <a:pt x="421549" y="1473108"/>
                </a:lnTo>
                <a:lnTo>
                  <a:pt x="294346" y="1565720"/>
                </a:lnTo>
                <a:lnTo>
                  <a:pt x="290222" y="1568323"/>
                </a:lnTo>
                <a:lnTo>
                  <a:pt x="286097" y="1570708"/>
                </a:lnTo>
                <a:lnTo>
                  <a:pt x="281756" y="1572227"/>
                </a:lnTo>
                <a:lnTo>
                  <a:pt x="277197" y="1573528"/>
                </a:lnTo>
                <a:lnTo>
                  <a:pt x="272856" y="1574179"/>
                </a:lnTo>
                <a:lnTo>
                  <a:pt x="268298" y="1574830"/>
                </a:lnTo>
                <a:lnTo>
                  <a:pt x="263739" y="1574830"/>
                </a:lnTo>
                <a:lnTo>
                  <a:pt x="259397" y="1574179"/>
                </a:lnTo>
                <a:lnTo>
                  <a:pt x="254839" y="1573311"/>
                </a:lnTo>
                <a:lnTo>
                  <a:pt x="250498" y="1572010"/>
                </a:lnTo>
                <a:lnTo>
                  <a:pt x="246374" y="1570275"/>
                </a:lnTo>
                <a:lnTo>
                  <a:pt x="242249" y="1568106"/>
                </a:lnTo>
                <a:lnTo>
                  <a:pt x="238776" y="1565503"/>
                </a:lnTo>
                <a:lnTo>
                  <a:pt x="235086" y="1562467"/>
                </a:lnTo>
                <a:lnTo>
                  <a:pt x="231829" y="1559214"/>
                </a:lnTo>
                <a:lnTo>
                  <a:pt x="228791" y="1555526"/>
                </a:lnTo>
                <a:lnTo>
                  <a:pt x="135017" y="1426694"/>
                </a:lnTo>
                <a:lnTo>
                  <a:pt x="132412" y="1422790"/>
                </a:lnTo>
                <a:lnTo>
                  <a:pt x="130458" y="1418886"/>
                </a:lnTo>
                <a:lnTo>
                  <a:pt x="128722" y="1414332"/>
                </a:lnTo>
                <a:lnTo>
                  <a:pt x="127419" y="1409994"/>
                </a:lnTo>
                <a:lnTo>
                  <a:pt x="126551" y="1405439"/>
                </a:lnTo>
                <a:lnTo>
                  <a:pt x="126334" y="1401101"/>
                </a:lnTo>
                <a:lnTo>
                  <a:pt x="126334" y="1396330"/>
                </a:lnTo>
                <a:lnTo>
                  <a:pt x="126768" y="1391992"/>
                </a:lnTo>
                <a:lnTo>
                  <a:pt x="127853" y="1387654"/>
                </a:lnTo>
                <a:lnTo>
                  <a:pt x="129156" y="1383317"/>
                </a:lnTo>
                <a:lnTo>
                  <a:pt x="130893" y="1379196"/>
                </a:lnTo>
                <a:lnTo>
                  <a:pt x="133063" y="1375075"/>
                </a:lnTo>
                <a:lnTo>
                  <a:pt x="135668" y="1371171"/>
                </a:lnTo>
                <a:lnTo>
                  <a:pt x="138490" y="1367701"/>
                </a:lnTo>
                <a:lnTo>
                  <a:pt x="141746" y="1364447"/>
                </a:lnTo>
                <a:lnTo>
                  <a:pt x="145653" y="1361411"/>
                </a:lnTo>
                <a:lnTo>
                  <a:pt x="272856" y="1269016"/>
                </a:lnTo>
                <a:lnTo>
                  <a:pt x="266995" y="1256654"/>
                </a:lnTo>
                <a:lnTo>
                  <a:pt x="261351" y="1244074"/>
                </a:lnTo>
                <a:lnTo>
                  <a:pt x="255707" y="1231711"/>
                </a:lnTo>
                <a:lnTo>
                  <a:pt x="250281" y="1218698"/>
                </a:lnTo>
                <a:lnTo>
                  <a:pt x="245071" y="1205902"/>
                </a:lnTo>
                <a:lnTo>
                  <a:pt x="240295" y="1193105"/>
                </a:lnTo>
                <a:lnTo>
                  <a:pt x="235737" y="1180092"/>
                </a:lnTo>
                <a:lnTo>
                  <a:pt x="231178" y="1166862"/>
                </a:lnTo>
                <a:lnTo>
                  <a:pt x="227054" y="1153848"/>
                </a:lnTo>
                <a:lnTo>
                  <a:pt x="222930" y="1140401"/>
                </a:lnTo>
                <a:lnTo>
                  <a:pt x="219457" y="1126737"/>
                </a:lnTo>
                <a:lnTo>
                  <a:pt x="215767" y="1113507"/>
                </a:lnTo>
                <a:lnTo>
                  <a:pt x="212728" y="1099626"/>
                </a:lnTo>
                <a:lnTo>
                  <a:pt x="209689" y="1085962"/>
                </a:lnTo>
                <a:lnTo>
                  <a:pt x="207084" y="1072082"/>
                </a:lnTo>
                <a:lnTo>
                  <a:pt x="204479" y="1058201"/>
                </a:lnTo>
                <a:lnTo>
                  <a:pt x="47104" y="1058201"/>
                </a:lnTo>
                <a:lnTo>
                  <a:pt x="42111" y="1057983"/>
                </a:lnTo>
                <a:lnTo>
                  <a:pt x="37552" y="1057116"/>
                </a:lnTo>
                <a:lnTo>
                  <a:pt x="32994" y="1056032"/>
                </a:lnTo>
                <a:lnTo>
                  <a:pt x="28653" y="1054513"/>
                </a:lnTo>
                <a:lnTo>
                  <a:pt x="24745" y="1052562"/>
                </a:lnTo>
                <a:lnTo>
                  <a:pt x="20839" y="1050175"/>
                </a:lnTo>
                <a:lnTo>
                  <a:pt x="16931" y="1047356"/>
                </a:lnTo>
                <a:lnTo>
                  <a:pt x="13892" y="1044536"/>
                </a:lnTo>
                <a:lnTo>
                  <a:pt x="10853" y="1041283"/>
                </a:lnTo>
                <a:lnTo>
                  <a:pt x="8032" y="1037596"/>
                </a:lnTo>
                <a:lnTo>
                  <a:pt x="5644" y="1033692"/>
                </a:lnTo>
                <a:lnTo>
                  <a:pt x="3690" y="1029571"/>
                </a:lnTo>
                <a:lnTo>
                  <a:pt x="1954" y="1025234"/>
                </a:lnTo>
                <a:lnTo>
                  <a:pt x="1085" y="1020896"/>
                </a:lnTo>
                <a:lnTo>
                  <a:pt x="217" y="1015907"/>
                </a:lnTo>
                <a:lnTo>
                  <a:pt x="0" y="1011353"/>
                </a:lnTo>
                <a:lnTo>
                  <a:pt x="0" y="852156"/>
                </a:lnTo>
                <a:lnTo>
                  <a:pt x="217" y="847601"/>
                </a:lnTo>
                <a:lnTo>
                  <a:pt x="1085" y="843047"/>
                </a:lnTo>
                <a:lnTo>
                  <a:pt x="1954" y="838275"/>
                </a:lnTo>
                <a:lnTo>
                  <a:pt x="3690" y="833937"/>
                </a:lnTo>
                <a:lnTo>
                  <a:pt x="5644" y="830250"/>
                </a:lnTo>
                <a:lnTo>
                  <a:pt x="8032" y="826346"/>
                </a:lnTo>
                <a:lnTo>
                  <a:pt x="10853" y="822659"/>
                </a:lnTo>
                <a:lnTo>
                  <a:pt x="13892" y="819406"/>
                </a:lnTo>
                <a:lnTo>
                  <a:pt x="16931" y="816370"/>
                </a:lnTo>
                <a:lnTo>
                  <a:pt x="20839" y="813550"/>
                </a:lnTo>
                <a:lnTo>
                  <a:pt x="24745" y="811164"/>
                </a:lnTo>
                <a:lnTo>
                  <a:pt x="28653" y="809429"/>
                </a:lnTo>
                <a:lnTo>
                  <a:pt x="32994" y="807477"/>
                </a:lnTo>
                <a:lnTo>
                  <a:pt x="37552" y="806609"/>
                </a:lnTo>
                <a:lnTo>
                  <a:pt x="42111" y="805742"/>
                </a:lnTo>
                <a:lnTo>
                  <a:pt x="47104" y="805525"/>
                </a:lnTo>
                <a:lnTo>
                  <a:pt x="204479" y="805525"/>
                </a:lnTo>
                <a:lnTo>
                  <a:pt x="207084" y="791644"/>
                </a:lnTo>
                <a:lnTo>
                  <a:pt x="209689" y="777764"/>
                </a:lnTo>
                <a:lnTo>
                  <a:pt x="212728" y="764099"/>
                </a:lnTo>
                <a:lnTo>
                  <a:pt x="215767" y="750436"/>
                </a:lnTo>
                <a:lnTo>
                  <a:pt x="219457" y="736771"/>
                </a:lnTo>
                <a:lnTo>
                  <a:pt x="222930" y="723324"/>
                </a:lnTo>
                <a:lnTo>
                  <a:pt x="227054" y="709877"/>
                </a:lnTo>
                <a:lnTo>
                  <a:pt x="231178" y="696647"/>
                </a:lnTo>
                <a:lnTo>
                  <a:pt x="235737" y="683634"/>
                </a:lnTo>
                <a:lnTo>
                  <a:pt x="240295" y="670620"/>
                </a:lnTo>
                <a:lnTo>
                  <a:pt x="245071" y="657607"/>
                </a:lnTo>
                <a:lnTo>
                  <a:pt x="250281" y="644810"/>
                </a:lnTo>
                <a:lnTo>
                  <a:pt x="255707" y="632014"/>
                </a:lnTo>
                <a:lnTo>
                  <a:pt x="261351" y="619434"/>
                </a:lnTo>
                <a:lnTo>
                  <a:pt x="266995" y="607072"/>
                </a:lnTo>
                <a:lnTo>
                  <a:pt x="272856" y="594709"/>
                </a:lnTo>
                <a:lnTo>
                  <a:pt x="145653" y="502098"/>
                </a:lnTo>
                <a:lnTo>
                  <a:pt x="141746" y="499061"/>
                </a:lnTo>
                <a:lnTo>
                  <a:pt x="138490" y="495808"/>
                </a:lnTo>
                <a:lnTo>
                  <a:pt x="135668" y="492337"/>
                </a:lnTo>
                <a:lnTo>
                  <a:pt x="133063" y="488651"/>
                </a:lnTo>
                <a:lnTo>
                  <a:pt x="130893" y="484529"/>
                </a:lnTo>
                <a:lnTo>
                  <a:pt x="129156" y="480409"/>
                </a:lnTo>
                <a:lnTo>
                  <a:pt x="127853" y="475854"/>
                </a:lnTo>
                <a:lnTo>
                  <a:pt x="126768" y="471516"/>
                </a:lnTo>
                <a:lnTo>
                  <a:pt x="126334" y="467178"/>
                </a:lnTo>
                <a:lnTo>
                  <a:pt x="126334" y="462624"/>
                </a:lnTo>
                <a:lnTo>
                  <a:pt x="126551" y="458069"/>
                </a:lnTo>
                <a:lnTo>
                  <a:pt x="127419" y="453515"/>
                </a:lnTo>
                <a:lnTo>
                  <a:pt x="128722" y="449177"/>
                </a:lnTo>
                <a:lnTo>
                  <a:pt x="130458" y="444839"/>
                </a:lnTo>
                <a:lnTo>
                  <a:pt x="132412" y="440718"/>
                </a:lnTo>
                <a:lnTo>
                  <a:pt x="135017" y="436597"/>
                </a:lnTo>
                <a:lnTo>
                  <a:pt x="228791" y="308416"/>
                </a:lnTo>
                <a:lnTo>
                  <a:pt x="231829" y="304512"/>
                </a:lnTo>
                <a:lnTo>
                  <a:pt x="235086" y="301259"/>
                </a:lnTo>
                <a:lnTo>
                  <a:pt x="238776" y="298005"/>
                </a:lnTo>
                <a:lnTo>
                  <a:pt x="242249" y="295619"/>
                </a:lnTo>
                <a:lnTo>
                  <a:pt x="246374" y="293451"/>
                </a:lnTo>
                <a:lnTo>
                  <a:pt x="250498" y="291715"/>
                </a:lnTo>
                <a:lnTo>
                  <a:pt x="254839" y="290414"/>
                </a:lnTo>
                <a:lnTo>
                  <a:pt x="259397" y="289330"/>
                </a:lnTo>
                <a:lnTo>
                  <a:pt x="263739" y="288896"/>
                </a:lnTo>
                <a:lnTo>
                  <a:pt x="268298" y="288896"/>
                </a:lnTo>
                <a:lnTo>
                  <a:pt x="272856" y="289330"/>
                </a:lnTo>
                <a:lnTo>
                  <a:pt x="277197" y="290197"/>
                </a:lnTo>
                <a:lnTo>
                  <a:pt x="281756" y="291499"/>
                </a:lnTo>
                <a:lnTo>
                  <a:pt x="286097" y="293017"/>
                </a:lnTo>
                <a:lnTo>
                  <a:pt x="290222" y="295186"/>
                </a:lnTo>
                <a:lnTo>
                  <a:pt x="294346" y="297788"/>
                </a:lnTo>
                <a:lnTo>
                  <a:pt x="421549" y="390400"/>
                </a:lnTo>
                <a:lnTo>
                  <a:pt x="431751" y="380857"/>
                </a:lnTo>
                <a:lnTo>
                  <a:pt x="441953" y="371314"/>
                </a:lnTo>
                <a:lnTo>
                  <a:pt x="452155" y="361988"/>
                </a:lnTo>
                <a:lnTo>
                  <a:pt x="462791" y="353095"/>
                </a:lnTo>
                <a:lnTo>
                  <a:pt x="473645" y="344203"/>
                </a:lnTo>
                <a:lnTo>
                  <a:pt x="484281" y="335527"/>
                </a:lnTo>
                <a:lnTo>
                  <a:pt x="495135" y="327068"/>
                </a:lnTo>
                <a:lnTo>
                  <a:pt x="506423" y="318827"/>
                </a:lnTo>
                <a:lnTo>
                  <a:pt x="517927" y="310585"/>
                </a:lnTo>
                <a:lnTo>
                  <a:pt x="529215" y="302994"/>
                </a:lnTo>
                <a:lnTo>
                  <a:pt x="540936" y="295186"/>
                </a:lnTo>
                <a:lnTo>
                  <a:pt x="552658" y="287811"/>
                </a:lnTo>
                <a:lnTo>
                  <a:pt x="564597" y="280654"/>
                </a:lnTo>
                <a:lnTo>
                  <a:pt x="576753" y="273497"/>
                </a:lnTo>
                <a:lnTo>
                  <a:pt x="588909" y="266773"/>
                </a:lnTo>
                <a:lnTo>
                  <a:pt x="601282" y="260050"/>
                </a:lnTo>
                <a:lnTo>
                  <a:pt x="552224" y="110396"/>
                </a:lnTo>
                <a:lnTo>
                  <a:pt x="550922" y="105842"/>
                </a:lnTo>
                <a:lnTo>
                  <a:pt x="550488" y="100853"/>
                </a:lnTo>
                <a:lnTo>
                  <a:pt x="550053" y="96299"/>
                </a:lnTo>
                <a:lnTo>
                  <a:pt x="550271" y="91961"/>
                </a:lnTo>
                <a:lnTo>
                  <a:pt x="550704" y="87406"/>
                </a:lnTo>
                <a:lnTo>
                  <a:pt x="552007" y="82852"/>
                </a:lnTo>
                <a:lnTo>
                  <a:pt x="553310" y="78514"/>
                </a:lnTo>
                <a:lnTo>
                  <a:pt x="555046" y="74826"/>
                </a:lnTo>
                <a:lnTo>
                  <a:pt x="557434" y="70706"/>
                </a:lnTo>
                <a:lnTo>
                  <a:pt x="560039" y="67018"/>
                </a:lnTo>
                <a:lnTo>
                  <a:pt x="563078" y="63765"/>
                </a:lnTo>
                <a:lnTo>
                  <a:pt x="566551" y="60512"/>
                </a:lnTo>
                <a:lnTo>
                  <a:pt x="570024" y="57693"/>
                </a:lnTo>
                <a:lnTo>
                  <a:pt x="573931" y="55090"/>
                </a:lnTo>
                <a:lnTo>
                  <a:pt x="578056" y="53137"/>
                </a:lnTo>
                <a:lnTo>
                  <a:pt x="582614" y="51402"/>
                </a:lnTo>
                <a:lnTo>
                  <a:pt x="733912" y="1952"/>
                </a:lnTo>
                <a:lnTo>
                  <a:pt x="738470" y="868"/>
                </a:lnTo>
                <a:lnTo>
                  <a:pt x="743246" y="216"/>
                </a:lnTo>
                <a:close/>
              </a:path>
            </a:pathLst>
          </a:custGeom>
          <a:solidFill>
            <a:schemeClr val="accent1">
              <a:alpha val="100000"/>
            </a:schemeClr>
          </a:solidFill>
        </p:spPr>
      </p:sp>
      <p:sp>
        <p:nvSpPr>
          <p:cNvPr id="18" name="Freeform 4"/>
          <p:cNvSpPr/>
          <p:nvPr/>
        </p:nvSpPr>
        <p:spPr>
          <a:xfrm>
            <a:off x="3279872" y="3539082"/>
            <a:ext cx="2116735" cy="2070873"/>
          </a:xfrm>
          <a:custGeom>
            <a:avLst/>
            <a:gdLst/>
            <a:ahLst/>
            <a:cxnLst/>
            <a:rect l="l" t="t" r="r" b="b"/>
            <a:pathLst>
              <a:path w="1905000" h="1863725">
                <a:moveTo>
                  <a:pt x="952500" y="355818"/>
                </a:moveTo>
                <a:cubicBezTo>
                  <a:pt x="634360" y="355818"/>
                  <a:pt x="376456" y="613722"/>
                  <a:pt x="376456" y="931862"/>
                </a:cubicBezTo>
                <a:cubicBezTo>
                  <a:pt x="376456" y="1250002"/>
                  <a:pt x="634360" y="1507906"/>
                  <a:pt x="952500" y="1507906"/>
                </a:cubicBezTo>
                <a:cubicBezTo>
                  <a:pt x="1270640" y="1507906"/>
                  <a:pt x="1528544" y="1250002"/>
                  <a:pt x="1528544" y="931862"/>
                </a:cubicBezTo>
                <a:cubicBezTo>
                  <a:pt x="1528544" y="613722"/>
                  <a:pt x="1270640" y="355818"/>
                  <a:pt x="952500" y="355818"/>
                </a:cubicBezTo>
                <a:close/>
                <a:moveTo>
                  <a:pt x="747804" y="0"/>
                </a:moveTo>
                <a:lnTo>
                  <a:pt x="752363" y="0"/>
                </a:lnTo>
                <a:lnTo>
                  <a:pt x="756921" y="650"/>
                </a:lnTo>
                <a:lnTo>
                  <a:pt x="761262" y="1735"/>
                </a:lnTo>
                <a:lnTo>
                  <a:pt x="765604" y="3253"/>
                </a:lnTo>
                <a:lnTo>
                  <a:pt x="769728" y="4988"/>
                </a:lnTo>
                <a:lnTo>
                  <a:pt x="773635" y="7374"/>
                </a:lnTo>
                <a:lnTo>
                  <a:pt x="777108" y="9977"/>
                </a:lnTo>
                <a:lnTo>
                  <a:pt x="780798" y="12796"/>
                </a:lnTo>
                <a:lnTo>
                  <a:pt x="783837" y="16050"/>
                </a:lnTo>
                <a:lnTo>
                  <a:pt x="786660" y="19736"/>
                </a:lnTo>
                <a:lnTo>
                  <a:pt x="789264" y="23640"/>
                </a:lnTo>
                <a:lnTo>
                  <a:pt x="791218" y="27978"/>
                </a:lnTo>
                <a:lnTo>
                  <a:pt x="793172" y="32316"/>
                </a:lnTo>
                <a:lnTo>
                  <a:pt x="841361" y="181970"/>
                </a:lnTo>
                <a:lnTo>
                  <a:pt x="855036" y="180018"/>
                </a:lnTo>
                <a:lnTo>
                  <a:pt x="868929" y="178499"/>
                </a:lnTo>
                <a:lnTo>
                  <a:pt x="882604" y="176981"/>
                </a:lnTo>
                <a:lnTo>
                  <a:pt x="896497" y="175897"/>
                </a:lnTo>
                <a:lnTo>
                  <a:pt x="910389" y="175029"/>
                </a:lnTo>
                <a:lnTo>
                  <a:pt x="924281" y="174378"/>
                </a:lnTo>
                <a:lnTo>
                  <a:pt x="938391" y="173945"/>
                </a:lnTo>
                <a:lnTo>
                  <a:pt x="952500" y="173945"/>
                </a:lnTo>
                <a:lnTo>
                  <a:pt x="966392" y="173945"/>
                </a:lnTo>
                <a:lnTo>
                  <a:pt x="980719" y="174378"/>
                </a:lnTo>
                <a:lnTo>
                  <a:pt x="994612" y="175029"/>
                </a:lnTo>
                <a:lnTo>
                  <a:pt x="1008505" y="175897"/>
                </a:lnTo>
                <a:lnTo>
                  <a:pt x="1022397" y="176981"/>
                </a:lnTo>
                <a:lnTo>
                  <a:pt x="1035855" y="178499"/>
                </a:lnTo>
                <a:lnTo>
                  <a:pt x="1049747" y="180018"/>
                </a:lnTo>
                <a:lnTo>
                  <a:pt x="1063423" y="181970"/>
                </a:lnTo>
                <a:lnTo>
                  <a:pt x="1112046" y="32316"/>
                </a:lnTo>
                <a:lnTo>
                  <a:pt x="1113783" y="27762"/>
                </a:lnTo>
                <a:lnTo>
                  <a:pt x="1115954" y="23640"/>
                </a:lnTo>
                <a:lnTo>
                  <a:pt x="1118558" y="19736"/>
                </a:lnTo>
                <a:lnTo>
                  <a:pt x="1121380" y="16050"/>
                </a:lnTo>
                <a:lnTo>
                  <a:pt x="1124419" y="12796"/>
                </a:lnTo>
                <a:lnTo>
                  <a:pt x="1127675" y="9977"/>
                </a:lnTo>
                <a:lnTo>
                  <a:pt x="1131582" y="7157"/>
                </a:lnTo>
                <a:lnTo>
                  <a:pt x="1135490" y="4988"/>
                </a:lnTo>
                <a:lnTo>
                  <a:pt x="1139614" y="3253"/>
                </a:lnTo>
                <a:lnTo>
                  <a:pt x="1143738" y="1735"/>
                </a:lnTo>
                <a:lnTo>
                  <a:pt x="1148080" y="650"/>
                </a:lnTo>
                <a:lnTo>
                  <a:pt x="1152638" y="0"/>
                </a:lnTo>
                <a:lnTo>
                  <a:pt x="1157414" y="0"/>
                </a:lnTo>
                <a:lnTo>
                  <a:pt x="1161972" y="216"/>
                </a:lnTo>
                <a:lnTo>
                  <a:pt x="1166531" y="868"/>
                </a:lnTo>
                <a:lnTo>
                  <a:pt x="1171306" y="1952"/>
                </a:lnTo>
                <a:lnTo>
                  <a:pt x="1322169" y="51402"/>
                </a:lnTo>
                <a:lnTo>
                  <a:pt x="1326945" y="52921"/>
                </a:lnTo>
                <a:lnTo>
                  <a:pt x="1331069" y="55090"/>
                </a:lnTo>
                <a:lnTo>
                  <a:pt x="1335194" y="57475"/>
                </a:lnTo>
                <a:lnTo>
                  <a:pt x="1338666" y="60295"/>
                </a:lnTo>
                <a:lnTo>
                  <a:pt x="1342139" y="63765"/>
                </a:lnTo>
                <a:lnTo>
                  <a:pt x="1344962" y="67018"/>
                </a:lnTo>
                <a:lnTo>
                  <a:pt x="1347349" y="70706"/>
                </a:lnTo>
                <a:lnTo>
                  <a:pt x="1349737" y="74392"/>
                </a:lnTo>
                <a:lnTo>
                  <a:pt x="1351474" y="78514"/>
                </a:lnTo>
                <a:lnTo>
                  <a:pt x="1353210" y="82852"/>
                </a:lnTo>
                <a:lnTo>
                  <a:pt x="1354079" y="87406"/>
                </a:lnTo>
                <a:lnTo>
                  <a:pt x="1354730" y="91961"/>
                </a:lnTo>
                <a:lnTo>
                  <a:pt x="1354946" y="96515"/>
                </a:lnTo>
                <a:lnTo>
                  <a:pt x="1354296" y="101287"/>
                </a:lnTo>
                <a:lnTo>
                  <a:pt x="1353645" y="105842"/>
                </a:lnTo>
                <a:lnTo>
                  <a:pt x="1352559" y="110396"/>
                </a:lnTo>
                <a:lnTo>
                  <a:pt x="1303718" y="260050"/>
                </a:lnTo>
                <a:lnTo>
                  <a:pt x="1316091" y="266773"/>
                </a:lnTo>
                <a:lnTo>
                  <a:pt x="1328464" y="273497"/>
                </a:lnTo>
                <a:lnTo>
                  <a:pt x="1340403" y="280654"/>
                </a:lnTo>
                <a:lnTo>
                  <a:pt x="1352342" y="287811"/>
                </a:lnTo>
                <a:lnTo>
                  <a:pt x="1364281" y="295186"/>
                </a:lnTo>
                <a:lnTo>
                  <a:pt x="1375785" y="302994"/>
                </a:lnTo>
                <a:lnTo>
                  <a:pt x="1387073" y="310585"/>
                </a:lnTo>
                <a:lnTo>
                  <a:pt x="1398578" y="318827"/>
                </a:lnTo>
                <a:lnTo>
                  <a:pt x="1409648" y="327068"/>
                </a:lnTo>
                <a:lnTo>
                  <a:pt x="1420719" y="335527"/>
                </a:lnTo>
                <a:lnTo>
                  <a:pt x="1431572" y="344203"/>
                </a:lnTo>
                <a:lnTo>
                  <a:pt x="1442209" y="353095"/>
                </a:lnTo>
                <a:lnTo>
                  <a:pt x="1452628" y="361988"/>
                </a:lnTo>
                <a:lnTo>
                  <a:pt x="1463047" y="371314"/>
                </a:lnTo>
                <a:lnTo>
                  <a:pt x="1473250" y="380857"/>
                </a:lnTo>
                <a:lnTo>
                  <a:pt x="1483234" y="390400"/>
                </a:lnTo>
                <a:lnTo>
                  <a:pt x="1610872" y="297788"/>
                </a:lnTo>
                <a:lnTo>
                  <a:pt x="1614779" y="295186"/>
                </a:lnTo>
                <a:lnTo>
                  <a:pt x="1619120" y="293017"/>
                </a:lnTo>
                <a:lnTo>
                  <a:pt x="1623244" y="291499"/>
                </a:lnTo>
                <a:lnTo>
                  <a:pt x="1627803" y="290197"/>
                </a:lnTo>
                <a:lnTo>
                  <a:pt x="1632144" y="289330"/>
                </a:lnTo>
                <a:lnTo>
                  <a:pt x="1636702" y="288896"/>
                </a:lnTo>
                <a:lnTo>
                  <a:pt x="1641261" y="288896"/>
                </a:lnTo>
                <a:lnTo>
                  <a:pt x="1645603" y="289330"/>
                </a:lnTo>
                <a:lnTo>
                  <a:pt x="1649944" y="290414"/>
                </a:lnTo>
                <a:lnTo>
                  <a:pt x="1654285" y="291715"/>
                </a:lnTo>
                <a:lnTo>
                  <a:pt x="1658410" y="293451"/>
                </a:lnTo>
                <a:lnTo>
                  <a:pt x="1662534" y="295619"/>
                </a:lnTo>
                <a:lnTo>
                  <a:pt x="1666441" y="298005"/>
                </a:lnTo>
                <a:lnTo>
                  <a:pt x="1670132" y="301259"/>
                </a:lnTo>
                <a:lnTo>
                  <a:pt x="1673171" y="304512"/>
                </a:lnTo>
                <a:lnTo>
                  <a:pt x="1676210" y="308416"/>
                </a:lnTo>
                <a:lnTo>
                  <a:pt x="1769766" y="436597"/>
                </a:lnTo>
                <a:lnTo>
                  <a:pt x="1772371" y="440718"/>
                </a:lnTo>
                <a:lnTo>
                  <a:pt x="1774542" y="444839"/>
                </a:lnTo>
                <a:lnTo>
                  <a:pt x="1776278" y="449177"/>
                </a:lnTo>
                <a:lnTo>
                  <a:pt x="1777581" y="453515"/>
                </a:lnTo>
                <a:lnTo>
                  <a:pt x="1778449" y="458069"/>
                </a:lnTo>
                <a:lnTo>
                  <a:pt x="1778666" y="462624"/>
                </a:lnTo>
                <a:lnTo>
                  <a:pt x="1778666" y="467178"/>
                </a:lnTo>
                <a:lnTo>
                  <a:pt x="1778015" y="471516"/>
                </a:lnTo>
                <a:lnTo>
                  <a:pt x="1777146" y="475854"/>
                </a:lnTo>
                <a:lnTo>
                  <a:pt x="1775844" y="480409"/>
                </a:lnTo>
                <a:lnTo>
                  <a:pt x="1774325" y="484529"/>
                </a:lnTo>
                <a:lnTo>
                  <a:pt x="1771937" y="488651"/>
                </a:lnTo>
                <a:lnTo>
                  <a:pt x="1769332" y="492337"/>
                </a:lnTo>
                <a:lnTo>
                  <a:pt x="1766510" y="496025"/>
                </a:lnTo>
                <a:lnTo>
                  <a:pt x="1763254" y="499278"/>
                </a:lnTo>
                <a:lnTo>
                  <a:pt x="1759564" y="502098"/>
                </a:lnTo>
                <a:lnTo>
                  <a:pt x="1631927" y="594709"/>
                </a:lnTo>
                <a:lnTo>
                  <a:pt x="1637788" y="607072"/>
                </a:lnTo>
                <a:lnTo>
                  <a:pt x="1643866" y="619651"/>
                </a:lnTo>
                <a:lnTo>
                  <a:pt x="1649293" y="632231"/>
                </a:lnTo>
                <a:lnTo>
                  <a:pt x="1654502" y="644810"/>
                </a:lnTo>
                <a:lnTo>
                  <a:pt x="1659712" y="657607"/>
                </a:lnTo>
                <a:lnTo>
                  <a:pt x="1664704" y="670620"/>
                </a:lnTo>
                <a:lnTo>
                  <a:pt x="1669263" y="683634"/>
                </a:lnTo>
                <a:lnTo>
                  <a:pt x="1673605" y="696647"/>
                </a:lnTo>
                <a:lnTo>
                  <a:pt x="1677946" y="710094"/>
                </a:lnTo>
                <a:lnTo>
                  <a:pt x="1681853" y="723541"/>
                </a:lnTo>
                <a:lnTo>
                  <a:pt x="1685760" y="736771"/>
                </a:lnTo>
                <a:lnTo>
                  <a:pt x="1689017" y="750436"/>
                </a:lnTo>
                <a:lnTo>
                  <a:pt x="1692489" y="764099"/>
                </a:lnTo>
                <a:lnTo>
                  <a:pt x="1695311" y="777764"/>
                </a:lnTo>
                <a:lnTo>
                  <a:pt x="1698133" y="791644"/>
                </a:lnTo>
                <a:lnTo>
                  <a:pt x="1700738" y="805525"/>
                </a:lnTo>
                <a:lnTo>
                  <a:pt x="1857896" y="805525"/>
                </a:lnTo>
                <a:lnTo>
                  <a:pt x="1862672" y="805742"/>
                </a:lnTo>
                <a:lnTo>
                  <a:pt x="1867448" y="806609"/>
                </a:lnTo>
                <a:lnTo>
                  <a:pt x="1872006" y="807477"/>
                </a:lnTo>
                <a:lnTo>
                  <a:pt x="1876130" y="809429"/>
                </a:lnTo>
                <a:lnTo>
                  <a:pt x="1880255" y="811164"/>
                </a:lnTo>
                <a:lnTo>
                  <a:pt x="1884161" y="813550"/>
                </a:lnTo>
                <a:lnTo>
                  <a:pt x="1887635" y="816370"/>
                </a:lnTo>
                <a:lnTo>
                  <a:pt x="1891108" y="819406"/>
                </a:lnTo>
                <a:lnTo>
                  <a:pt x="1894147" y="822659"/>
                </a:lnTo>
                <a:lnTo>
                  <a:pt x="1896969" y="826346"/>
                </a:lnTo>
                <a:lnTo>
                  <a:pt x="1899356" y="830250"/>
                </a:lnTo>
                <a:lnTo>
                  <a:pt x="1901310" y="833937"/>
                </a:lnTo>
                <a:lnTo>
                  <a:pt x="1902830" y="838275"/>
                </a:lnTo>
                <a:lnTo>
                  <a:pt x="1903915" y="843047"/>
                </a:lnTo>
                <a:lnTo>
                  <a:pt x="1904566" y="847601"/>
                </a:lnTo>
                <a:lnTo>
                  <a:pt x="1905000" y="852156"/>
                </a:lnTo>
                <a:lnTo>
                  <a:pt x="1905000" y="1011353"/>
                </a:lnTo>
                <a:lnTo>
                  <a:pt x="1904566" y="1015907"/>
                </a:lnTo>
                <a:lnTo>
                  <a:pt x="1904132" y="1020896"/>
                </a:lnTo>
                <a:lnTo>
                  <a:pt x="1902830" y="1025234"/>
                </a:lnTo>
                <a:lnTo>
                  <a:pt x="1901310" y="1029571"/>
                </a:lnTo>
                <a:lnTo>
                  <a:pt x="1899356" y="1033692"/>
                </a:lnTo>
                <a:lnTo>
                  <a:pt x="1896969" y="1037596"/>
                </a:lnTo>
                <a:lnTo>
                  <a:pt x="1894147" y="1041283"/>
                </a:lnTo>
                <a:lnTo>
                  <a:pt x="1891325" y="1044536"/>
                </a:lnTo>
                <a:lnTo>
                  <a:pt x="1887852" y="1047356"/>
                </a:lnTo>
                <a:lnTo>
                  <a:pt x="1884161" y="1050175"/>
                </a:lnTo>
                <a:lnTo>
                  <a:pt x="1880255" y="1052562"/>
                </a:lnTo>
                <a:lnTo>
                  <a:pt x="1876130" y="1054513"/>
                </a:lnTo>
                <a:lnTo>
                  <a:pt x="1872006" y="1056032"/>
                </a:lnTo>
                <a:lnTo>
                  <a:pt x="1867448" y="1057116"/>
                </a:lnTo>
                <a:lnTo>
                  <a:pt x="1862672" y="1057983"/>
                </a:lnTo>
                <a:lnTo>
                  <a:pt x="1858113" y="1058201"/>
                </a:lnTo>
                <a:lnTo>
                  <a:pt x="1700738" y="1058201"/>
                </a:lnTo>
                <a:lnTo>
                  <a:pt x="1698133" y="1072082"/>
                </a:lnTo>
                <a:lnTo>
                  <a:pt x="1695311" y="1085962"/>
                </a:lnTo>
                <a:lnTo>
                  <a:pt x="1692489" y="1099626"/>
                </a:lnTo>
                <a:lnTo>
                  <a:pt x="1689017" y="1113507"/>
                </a:lnTo>
                <a:lnTo>
                  <a:pt x="1685760" y="1126737"/>
                </a:lnTo>
                <a:lnTo>
                  <a:pt x="1681853" y="1140401"/>
                </a:lnTo>
                <a:lnTo>
                  <a:pt x="1677946" y="1153848"/>
                </a:lnTo>
                <a:lnTo>
                  <a:pt x="1673605" y="1166862"/>
                </a:lnTo>
                <a:lnTo>
                  <a:pt x="1669263" y="1180092"/>
                </a:lnTo>
                <a:lnTo>
                  <a:pt x="1664704" y="1193105"/>
                </a:lnTo>
                <a:lnTo>
                  <a:pt x="1659712" y="1205902"/>
                </a:lnTo>
                <a:lnTo>
                  <a:pt x="1654502" y="1218698"/>
                </a:lnTo>
                <a:lnTo>
                  <a:pt x="1649293" y="1231711"/>
                </a:lnTo>
                <a:lnTo>
                  <a:pt x="1643866" y="1244291"/>
                </a:lnTo>
                <a:lnTo>
                  <a:pt x="1637788" y="1256654"/>
                </a:lnTo>
                <a:lnTo>
                  <a:pt x="1631927" y="1269016"/>
                </a:lnTo>
                <a:lnTo>
                  <a:pt x="1759564" y="1361411"/>
                </a:lnTo>
                <a:lnTo>
                  <a:pt x="1763254" y="1364231"/>
                </a:lnTo>
                <a:lnTo>
                  <a:pt x="1766510" y="1367701"/>
                </a:lnTo>
                <a:lnTo>
                  <a:pt x="1769332" y="1371171"/>
                </a:lnTo>
                <a:lnTo>
                  <a:pt x="1771937" y="1375075"/>
                </a:lnTo>
                <a:lnTo>
                  <a:pt x="1774325" y="1379196"/>
                </a:lnTo>
                <a:lnTo>
                  <a:pt x="1775844" y="1383317"/>
                </a:lnTo>
                <a:lnTo>
                  <a:pt x="1777146" y="1387654"/>
                </a:lnTo>
                <a:lnTo>
                  <a:pt x="1778015" y="1391992"/>
                </a:lnTo>
                <a:lnTo>
                  <a:pt x="1778666" y="1396330"/>
                </a:lnTo>
                <a:lnTo>
                  <a:pt x="1778666" y="1401101"/>
                </a:lnTo>
                <a:lnTo>
                  <a:pt x="1778449" y="1405439"/>
                </a:lnTo>
                <a:lnTo>
                  <a:pt x="1777581" y="1409994"/>
                </a:lnTo>
                <a:lnTo>
                  <a:pt x="1776278" y="1414332"/>
                </a:lnTo>
                <a:lnTo>
                  <a:pt x="1774542" y="1418886"/>
                </a:lnTo>
                <a:lnTo>
                  <a:pt x="1772371" y="1422790"/>
                </a:lnTo>
                <a:lnTo>
                  <a:pt x="1769766" y="1426694"/>
                </a:lnTo>
                <a:lnTo>
                  <a:pt x="1676210" y="1555526"/>
                </a:lnTo>
                <a:lnTo>
                  <a:pt x="1673171" y="1559214"/>
                </a:lnTo>
                <a:lnTo>
                  <a:pt x="1670132" y="1562467"/>
                </a:lnTo>
                <a:lnTo>
                  <a:pt x="1666441" y="1565503"/>
                </a:lnTo>
                <a:lnTo>
                  <a:pt x="1662534" y="1567889"/>
                </a:lnTo>
                <a:lnTo>
                  <a:pt x="1658410" y="1570275"/>
                </a:lnTo>
                <a:lnTo>
                  <a:pt x="1654285" y="1572010"/>
                </a:lnTo>
                <a:lnTo>
                  <a:pt x="1649944" y="1573311"/>
                </a:lnTo>
                <a:lnTo>
                  <a:pt x="1645603" y="1573962"/>
                </a:lnTo>
                <a:lnTo>
                  <a:pt x="1641261" y="1574612"/>
                </a:lnTo>
                <a:lnTo>
                  <a:pt x="1636702" y="1574830"/>
                </a:lnTo>
                <a:lnTo>
                  <a:pt x="1632144" y="1574179"/>
                </a:lnTo>
                <a:lnTo>
                  <a:pt x="1627586" y="1573528"/>
                </a:lnTo>
                <a:lnTo>
                  <a:pt x="1623244" y="1572227"/>
                </a:lnTo>
                <a:lnTo>
                  <a:pt x="1618903" y="1570708"/>
                </a:lnTo>
                <a:lnTo>
                  <a:pt x="1614779" y="1568323"/>
                </a:lnTo>
                <a:lnTo>
                  <a:pt x="1610872" y="1565720"/>
                </a:lnTo>
                <a:lnTo>
                  <a:pt x="1483234" y="1473326"/>
                </a:lnTo>
                <a:lnTo>
                  <a:pt x="1473250" y="1483085"/>
                </a:lnTo>
                <a:lnTo>
                  <a:pt x="1463047" y="1492195"/>
                </a:lnTo>
                <a:lnTo>
                  <a:pt x="1452628" y="1501521"/>
                </a:lnTo>
                <a:lnTo>
                  <a:pt x="1442209" y="1510631"/>
                </a:lnTo>
                <a:lnTo>
                  <a:pt x="1431572" y="1519523"/>
                </a:lnTo>
                <a:lnTo>
                  <a:pt x="1420719" y="1527982"/>
                </a:lnTo>
                <a:lnTo>
                  <a:pt x="1409648" y="1536440"/>
                </a:lnTo>
                <a:lnTo>
                  <a:pt x="1398578" y="1544682"/>
                </a:lnTo>
                <a:lnTo>
                  <a:pt x="1387290" y="1552923"/>
                </a:lnTo>
                <a:lnTo>
                  <a:pt x="1375785" y="1560731"/>
                </a:lnTo>
                <a:lnTo>
                  <a:pt x="1364281" y="1568323"/>
                </a:lnTo>
                <a:lnTo>
                  <a:pt x="1352342" y="1575914"/>
                </a:lnTo>
                <a:lnTo>
                  <a:pt x="1340403" y="1583071"/>
                </a:lnTo>
                <a:lnTo>
                  <a:pt x="1328464" y="1590228"/>
                </a:lnTo>
                <a:lnTo>
                  <a:pt x="1316091" y="1596952"/>
                </a:lnTo>
                <a:lnTo>
                  <a:pt x="1303718" y="1603676"/>
                </a:lnTo>
                <a:lnTo>
                  <a:pt x="1352559" y="1753112"/>
                </a:lnTo>
                <a:lnTo>
                  <a:pt x="1353645" y="1757883"/>
                </a:lnTo>
                <a:lnTo>
                  <a:pt x="1354296" y="1762655"/>
                </a:lnTo>
                <a:lnTo>
                  <a:pt x="1354946" y="1767426"/>
                </a:lnTo>
                <a:lnTo>
                  <a:pt x="1354730" y="1771764"/>
                </a:lnTo>
                <a:lnTo>
                  <a:pt x="1354079" y="1776319"/>
                </a:lnTo>
                <a:lnTo>
                  <a:pt x="1353210" y="1780657"/>
                </a:lnTo>
                <a:lnTo>
                  <a:pt x="1351474" y="1784995"/>
                </a:lnTo>
                <a:lnTo>
                  <a:pt x="1349737" y="1789115"/>
                </a:lnTo>
                <a:lnTo>
                  <a:pt x="1347349" y="1793019"/>
                </a:lnTo>
                <a:lnTo>
                  <a:pt x="1344962" y="1796707"/>
                </a:lnTo>
                <a:lnTo>
                  <a:pt x="1342139" y="1799960"/>
                </a:lnTo>
                <a:lnTo>
                  <a:pt x="1338666" y="1803214"/>
                </a:lnTo>
                <a:lnTo>
                  <a:pt x="1335194" y="1806033"/>
                </a:lnTo>
                <a:lnTo>
                  <a:pt x="1331286" y="1808419"/>
                </a:lnTo>
                <a:lnTo>
                  <a:pt x="1326945" y="1810588"/>
                </a:lnTo>
                <a:lnTo>
                  <a:pt x="1322603" y="1812323"/>
                </a:lnTo>
                <a:lnTo>
                  <a:pt x="1171306" y="1861556"/>
                </a:lnTo>
                <a:lnTo>
                  <a:pt x="1166531" y="1862641"/>
                </a:lnTo>
                <a:lnTo>
                  <a:pt x="1161972" y="1863508"/>
                </a:lnTo>
                <a:lnTo>
                  <a:pt x="1157414" y="1863725"/>
                </a:lnTo>
                <a:lnTo>
                  <a:pt x="1152638" y="1863725"/>
                </a:lnTo>
                <a:lnTo>
                  <a:pt x="1148080" y="1862858"/>
                </a:lnTo>
                <a:lnTo>
                  <a:pt x="1143738" y="1861990"/>
                </a:lnTo>
                <a:lnTo>
                  <a:pt x="1139614" y="1860472"/>
                </a:lnTo>
                <a:lnTo>
                  <a:pt x="1135490" y="1858520"/>
                </a:lnTo>
                <a:lnTo>
                  <a:pt x="1131365" y="1856568"/>
                </a:lnTo>
                <a:lnTo>
                  <a:pt x="1127675" y="1853748"/>
                </a:lnTo>
                <a:lnTo>
                  <a:pt x="1124419" y="1850929"/>
                </a:lnTo>
                <a:lnTo>
                  <a:pt x="1121380" y="1847459"/>
                </a:lnTo>
                <a:lnTo>
                  <a:pt x="1118558" y="1843989"/>
                </a:lnTo>
                <a:lnTo>
                  <a:pt x="1115954" y="1840085"/>
                </a:lnTo>
                <a:lnTo>
                  <a:pt x="1113783" y="1835747"/>
                </a:lnTo>
                <a:lnTo>
                  <a:pt x="1112046" y="1831409"/>
                </a:lnTo>
                <a:lnTo>
                  <a:pt x="1063423" y="1681538"/>
                </a:lnTo>
                <a:lnTo>
                  <a:pt x="1049747" y="1683491"/>
                </a:lnTo>
                <a:lnTo>
                  <a:pt x="1036289" y="1685009"/>
                </a:lnTo>
                <a:lnTo>
                  <a:pt x="1022397" y="1686310"/>
                </a:lnTo>
                <a:lnTo>
                  <a:pt x="1008505" y="1687611"/>
                </a:lnTo>
                <a:lnTo>
                  <a:pt x="994612" y="1688479"/>
                </a:lnTo>
                <a:lnTo>
                  <a:pt x="980719" y="1689130"/>
                </a:lnTo>
                <a:lnTo>
                  <a:pt x="966392" y="1689346"/>
                </a:lnTo>
                <a:lnTo>
                  <a:pt x="952500" y="1689780"/>
                </a:lnTo>
                <a:lnTo>
                  <a:pt x="938391" y="1689346"/>
                </a:lnTo>
                <a:lnTo>
                  <a:pt x="924281" y="1689130"/>
                </a:lnTo>
                <a:lnTo>
                  <a:pt x="910389" y="1688479"/>
                </a:lnTo>
                <a:lnTo>
                  <a:pt x="896497" y="1687611"/>
                </a:lnTo>
                <a:lnTo>
                  <a:pt x="882604" y="1686310"/>
                </a:lnTo>
                <a:lnTo>
                  <a:pt x="868929" y="1685009"/>
                </a:lnTo>
                <a:lnTo>
                  <a:pt x="855036" y="1683491"/>
                </a:lnTo>
                <a:lnTo>
                  <a:pt x="841361" y="1681538"/>
                </a:lnTo>
                <a:lnTo>
                  <a:pt x="793172" y="1831409"/>
                </a:lnTo>
                <a:lnTo>
                  <a:pt x="791218" y="1835963"/>
                </a:lnTo>
                <a:lnTo>
                  <a:pt x="789264" y="1840085"/>
                </a:lnTo>
                <a:lnTo>
                  <a:pt x="786660" y="1843989"/>
                </a:lnTo>
                <a:lnTo>
                  <a:pt x="783837" y="1847459"/>
                </a:lnTo>
                <a:lnTo>
                  <a:pt x="780798" y="1850929"/>
                </a:lnTo>
                <a:lnTo>
                  <a:pt x="777108" y="1853748"/>
                </a:lnTo>
                <a:lnTo>
                  <a:pt x="773635" y="1856568"/>
                </a:lnTo>
                <a:lnTo>
                  <a:pt x="769728" y="1858520"/>
                </a:lnTo>
                <a:lnTo>
                  <a:pt x="765604" y="1860472"/>
                </a:lnTo>
                <a:lnTo>
                  <a:pt x="761262" y="1861990"/>
                </a:lnTo>
                <a:lnTo>
                  <a:pt x="756921" y="1862858"/>
                </a:lnTo>
                <a:lnTo>
                  <a:pt x="752145" y="1863725"/>
                </a:lnTo>
                <a:lnTo>
                  <a:pt x="747804" y="1863725"/>
                </a:lnTo>
                <a:lnTo>
                  <a:pt x="743246" y="1863508"/>
                </a:lnTo>
                <a:lnTo>
                  <a:pt x="738470" y="1862641"/>
                </a:lnTo>
                <a:lnTo>
                  <a:pt x="733694" y="1861340"/>
                </a:lnTo>
                <a:lnTo>
                  <a:pt x="582614" y="1812323"/>
                </a:lnTo>
                <a:lnTo>
                  <a:pt x="578056" y="1810588"/>
                </a:lnTo>
                <a:lnTo>
                  <a:pt x="573931" y="1808419"/>
                </a:lnTo>
                <a:lnTo>
                  <a:pt x="570024" y="1806033"/>
                </a:lnTo>
                <a:lnTo>
                  <a:pt x="566551" y="1803214"/>
                </a:lnTo>
                <a:lnTo>
                  <a:pt x="563078" y="1799960"/>
                </a:lnTo>
                <a:lnTo>
                  <a:pt x="560039" y="1796707"/>
                </a:lnTo>
                <a:lnTo>
                  <a:pt x="557434" y="1793019"/>
                </a:lnTo>
                <a:lnTo>
                  <a:pt x="555481" y="1789115"/>
                </a:lnTo>
                <a:lnTo>
                  <a:pt x="553310" y="1784995"/>
                </a:lnTo>
                <a:lnTo>
                  <a:pt x="552007" y="1780657"/>
                </a:lnTo>
                <a:lnTo>
                  <a:pt x="550922" y="1776319"/>
                </a:lnTo>
                <a:lnTo>
                  <a:pt x="550271" y="1771764"/>
                </a:lnTo>
                <a:lnTo>
                  <a:pt x="550271" y="1767426"/>
                </a:lnTo>
                <a:lnTo>
                  <a:pt x="550488" y="1762655"/>
                </a:lnTo>
                <a:lnTo>
                  <a:pt x="551356" y="1757883"/>
                </a:lnTo>
                <a:lnTo>
                  <a:pt x="552224" y="1753112"/>
                </a:lnTo>
                <a:lnTo>
                  <a:pt x="601282" y="1603676"/>
                </a:lnTo>
                <a:lnTo>
                  <a:pt x="588909" y="1596952"/>
                </a:lnTo>
                <a:lnTo>
                  <a:pt x="576753" y="1590228"/>
                </a:lnTo>
                <a:lnTo>
                  <a:pt x="564597" y="1583071"/>
                </a:lnTo>
                <a:lnTo>
                  <a:pt x="552658" y="1575914"/>
                </a:lnTo>
                <a:lnTo>
                  <a:pt x="540936" y="1568323"/>
                </a:lnTo>
                <a:lnTo>
                  <a:pt x="529215" y="1560731"/>
                </a:lnTo>
                <a:lnTo>
                  <a:pt x="517927" y="1552923"/>
                </a:lnTo>
                <a:lnTo>
                  <a:pt x="506423" y="1544682"/>
                </a:lnTo>
                <a:lnTo>
                  <a:pt x="495135" y="1536440"/>
                </a:lnTo>
                <a:lnTo>
                  <a:pt x="484281" y="1527982"/>
                </a:lnTo>
                <a:lnTo>
                  <a:pt x="473428" y="1519306"/>
                </a:lnTo>
                <a:lnTo>
                  <a:pt x="462791" y="1510631"/>
                </a:lnTo>
                <a:lnTo>
                  <a:pt x="452155" y="1501521"/>
                </a:lnTo>
                <a:lnTo>
                  <a:pt x="441953" y="1492195"/>
                </a:lnTo>
                <a:lnTo>
                  <a:pt x="431751" y="1482869"/>
                </a:lnTo>
                <a:lnTo>
                  <a:pt x="421549" y="1473108"/>
                </a:lnTo>
                <a:lnTo>
                  <a:pt x="294346" y="1565720"/>
                </a:lnTo>
                <a:lnTo>
                  <a:pt x="290222" y="1568323"/>
                </a:lnTo>
                <a:lnTo>
                  <a:pt x="286097" y="1570708"/>
                </a:lnTo>
                <a:lnTo>
                  <a:pt x="281756" y="1572227"/>
                </a:lnTo>
                <a:lnTo>
                  <a:pt x="277197" y="1573528"/>
                </a:lnTo>
                <a:lnTo>
                  <a:pt x="272856" y="1574179"/>
                </a:lnTo>
                <a:lnTo>
                  <a:pt x="268298" y="1574830"/>
                </a:lnTo>
                <a:lnTo>
                  <a:pt x="263739" y="1574830"/>
                </a:lnTo>
                <a:lnTo>
                  <a:pt x="259397" y="1574179"/>
                </a:lnTo>
                <a:lnTo>
                  <a:pt x="254839" y="1573311"/>
                </a:lnTo>
                <a:lnTo>
                  <a:pt x="250498" y="1572010"/>
                </a:lnTo>
                <a:lnTo>
                  <a:pt x="246374" y="1570275"/>
                </a:lnTo>
                <a:lnTo>
                  <a:pt x="242249" y="1568106"/>
                </a:lnTo>
                <a:lnTo>
                  <a:pt x="238776" y="1565503"/>
                </a:lnTo>
                <a:lnTo>
                  <a:pt x="235086" y="1562467"/>
                </a:lnTo>
                <a:lnTo>
                  <a:pt x="231829" y="1559214"/>
                </a:lnTo>
                <a:lnTo>
                  <a:pt x="228791" y="1555526"/>
                </a:lnTo>
                <a:lnTo>
                  <a:pt x="135017" y="1426694"/>
                </a:lnTo>
                <a:lnTo>
                  <a:pt x="132412" y="1422790"/>
                </a:lnTo>
                <a:lnTo>
                  <a:pt x="130458" y="1418886"/>
                </a:lnTo>
                <a:lnTo>
                  <a:pt x="128722" y="1414332"/>
                </a:lnTo>
                <a:lnTo>
                  <a:pt x="127419" y="1409994"/>
                </a:lnTo>
                <a:lnTo>
                  <a:pt x="126551" y="1405439"/>
                </a:lnTo>
                <a:lnTo>
                  <a:pt x="126334" y="1401101"/>
                </a:lnTo>
                <a:lnTo>
                  <a:pt x="126334" y="1396330"/>
                </a:lnTo>
                <a:lnTo>
                  <a:pt x="126768" y="1391992"/>
                </a:lnTo>
                <a:lnTo>
                  <a:pt x="127853" y="1387654"/>
                </a:lnTo>
                <a:lnTo>
                  <a:pt x="129156" y="1383317"/>
                </a:lnTo>
                <a:lnTo>
                  <a:pt x="130893" y="1379196"/>
                </a:lnTo>
                <a:lnTo>
                  <a:pt x="133063" y="1375075"/>
                </a:lnTo>
                <a:lnTo>
                  <a:pt x="135668" y="1371171"/>
                </a:lnTo>
                <a:lnTo>
                  <a:pt x="138490" y="1367701"/>
                </a:lnTo>
                <a:lnTo>
                  <a:pt x="141746" y="1364447"/>
                </a:lnTo>
                <a:lnTo>
                  <a:pt x="145653" y="1361411"/>
                </a:lnTo>
                <a:lnTo>
                  <a:pt x="272856" y="1269016"/>
                </a:lnTo>
                <a:lnTo>
                  <a:pt x="266995" y="1256654"/>
                </a:lnTo>
                <a:lnTo>
                  <a:pt x="261351" y="1244074"/>
                </a:lnTo>
                <a:lnTo>
                  <a:pt x="255707" y="1231711"/>
                </a:lnTo>
                <a:lnTo>
                  <a:pt x="250281" y="1218698"/>
                </a:lnTo>
                <a:lnTo>
                  <a:pt x="245071" y="1205902"/>
                </a:lnTo>
                <a:lnTo>
                  <a:pt x="240295" y="1193105"/>
                </a:lnTo>
                <a:lnTo>
                  <a:pt x="235737" y="1180092"/>
                </a:lnTo>
                <a:lnTo>
                  <a:pt x="231178" y="1166862"/>
                </a:lnTo>
                <a:lnTo>
                  <a:pt x="227054" y="1153848"/>
                </a:lnTo>
                <a:lnTo>
                  <a:pt x="222930" y="1140401"/>
                </a:lnTo>
                <a:lnTo>
                  <a:pt x="219457" y="1126737"/>
                </a:lnTo>
                <a:lnTo>
                  <a:pt x="215767" y="1113507"/>
                </a:lnTo>
                <a:lnTo>
                  <a:pt x="212728" y="1099626"/>
                </a:lnTo>
                <a:lnTo>
                  <a:pt x="209689" y="1085962"/>
                </a:lnTo>
                <a:lnTo>
                  <a:pt x="207084" y="1072082"/>
                </a:lnTo>
                <a:lnTo>
                  <a:pt x="204479" y="1058201"/>
                </a:lnTo>
                <a:lnTo>
                  <a:pt x="47104" y="1058201"/>
                </a:lnTo>
                <a:lnTo>
                  <a:pt x="42111" y="1057983"/>
                </a:lnTo>
                <a:lnTo>
                  <a:pt x="37552" y="1057116"/>
                </a:lnTo>
                <a:lnTo>
                  <a:pt x="32994" y="1056032"/>
                </a:lnTo>
                <a:lnTo>
                  <a:pt x="28653" y="1054513"/>
                </a:lnTo>
                <a:lnTo>
                  <a:pt x="24745" y="1052562"/>
                </a:lnTo>
                <a:lnTo>
                  <a:pt x="20839" y="1050175"/>
                </a:lnTo>
                <a:lnTo>
                  <a:pt x="16931" y="1047356"/>
                </a:lnTo>
                <a:lnTo>
                  <a:pt x="13892" y="1044536"/>
                </a:lnTo>
                <a:lnTo>
                  <a:pt x="10853" y="1041283"/>
                </a:lnTo>
                <a:lnTo>
                  <a:pt x="8032" y="1037596"/>
                </a:lnTo>
                <a:lnTo>
                  <a:pt x="5644" y="1033692"/>
                </a:lnTo>
                <a:lnTo>
                  <a:pt x="3690" y="1029571"/>
                </a:lnTo>
                <a:lnTo>
                  <a:pt x="1954" y="1025234"/>
                </a:lnTo>
                <a:lnTo>
                  <a:pt x="1085" y="1020896"/>
                </a:lnTo>
                <a:lnTo>
                  <a:pt x="217" y="1015907"/>
                </a:lnTo>
                <a:lnTo>
                  <a:pt x="0" y="1011353"/>
                </a:lnTo>
                <a:lnTo>
                  <a:pt x="0" y="852156"/>
                </a:lnTo>
                <a:lnTo>
                  <a:pt x="217" y="847601"/>
                </a:lnTo>
                <a:lnTo>
                  <a:pt x="1085" y="843047"/>
                </a:lnTo>
                <a:lnTo>
                  <a:pt x="1954" y="838275"/>
                </a:lnTo>
                <a:lnTo>
                  <a:pt x="3690" y="833937"/>
                </a:lnTo>
                <a:lnTo>
                  <a:pt x="5644" y="830250"/>
                </a:lnTo>
                <a:lnTo>
                  <a:pt x="8032" y="826346"/>
                </a:lnTo>
                <a:lnTo>
                  <a:pt x="10853" y="822659"/>
                </a:lnTo>
                <a:lnTo>
                  <a:pt x="13892" y="819406"/>
                </a:lnTo>
                <a:lnTo>
                  <a:pt x="16931" y="816370"/>
                </a:lnTo>
                <a:lnTo>
                  <a:pt x="20839" y="813550"/>
                </a:lnTo>
                <a:lnTo>
                  <a:pt x="24745" y="811164"/>
                </a:lnTo>
                <a:lnTo>
                  <a:pt x="28653" y="809429"/>
                </a:lnTo>
                <a:lnTo>
                  <a:pt x="32994" y="807477"/>
                </a:lnTo>
                <a:lnTo>
                  <a:pt x="37552" y="806609"/>
                </a:lnTo>
                <a:lnTo>
                  <a:pt x="42111" y="805742"/>
                </a:lnTo>
                <a:lnTo>
                  <a:pt x="47104" y="805525"/>
                </a:lnTo>
                <a:lnTo>
                  <a:pt x="204479" y="805525"/>
                </a:lnTo>
                <a:lnTo>
                  <a:pt x="207084" y="791644"/>
                </a:lnTo>
                <a:lnTo>
                  <a:pt x="209689" y="777764"/>
                </a:lnTo>
                <a:lnTo>
                  <a:pt x="212728" y="764099"/>
                </a:lnTo>
                <a:lnTo>
                  <a:pt x="215767" y="750436"/>
                </a:lnTo>
                <a:lnTo>
                  <a:pt x="219457" y="736771"/>
                </a:lnTo>
                <a:lnTo>
                  <a:pt x="222930" y="723324"/>
                </a:lnTo>
                <a:lnTo>
                  <a:pt x="227054" y="709877"/>
                </a:lnTo>
                <a:lnTo>
                  <a:pt x="231178" y="696647"/>
                </a:lnTo>
                <a:lnTo>
                  <a:pt x="235737" y="683634"/>
                </a:lnTo>
                <a:lnTo>
                  <a:pt x="240295" y="670620"/>
                </a:lnTo>
                <a:lnTo>
                  <a:pt x="245071" y="657607"/>
                </a:lnTo>
                <a:lnTo>
                  <a:pt x="250281" y="644810"/>
                </a:lnTo>
                <a:lnTo>
                  <a:pt x="255707" y="632014"/>
                </a:lnTo>
                <a:lnTo>
                  <a:pt x="261351" y="619434"/>
                </a:lnTo>
                <a:lnTo>
                  <a:pt x="266995" y="607072"/>
                </a:lnTo>
                <a:lnTo>
                  <a:pt x="272856" y="594709"/>
                </a:lnTo>
                <a:lnTo>
                  <a:pt x="145653" y="502098"/>
                </a:lnTo>
                <a:lnTo>
                  <a:pt x="141746" y="499061"/>
                </a:lnTo>
                <a:lnTo>
                  <a:pt x="138490" y="495808"/>
                </a:lnTo>
                <a:lnTo>
                  <a:pt x="135668" y="492337"/>
                </a:lnTo>
                <a:lnTo>
                  <a:pt x="133063" y="488651"/>
                </a:lnTo>
                <a:lnTo>
                  <a:pt x="130893" y="484529"/>
                </a:lnTo>
                <a:lnTo>
                  <a:pt x="129156" y="480409"/>
                </a:lnTo>
                <a:lnTo>
                  <a:pt x="127853" y="475854"/>
                </a:lnTo>
                <a:lnTo>
                  <a:pt x="126768" y="471516"/>
                </a:lnTo>
                <a:lnTo>
                  <a:pt x="126334" y="467178"/>
                </a:lnTo>
                <a:lnTo>
                  <a:pt x="126334" y="462624"/>
                </a:lnTo>
                <a:lnTo>
                  <a:pt x="126551" y="458069"/>
                </a:lnTo>
                <a:lnTo>
                  <a:pt x="127419" y="453515"/>
                </a:lnTo>
                <a:lnTo>
                  <a:pt x="128722" y="449177"/>
                </a:lnTo>
                <a:lnTo>
                  <a:pt x="130458" y="444839"/>
                </a:lnTo>
                <a:lnTo>
                  <a:pt x="132412" y="440718"/>
                </a:lnTo>
                <a:lnTo>
                  <a:pt x="135017" y="436597"/>
                </a:lnTo>
                <a:lnTo>
                  <a:pt x="228791" y="308416"/>
                </a:lnTo>
                <a:lnTo>
                  <a:pt x="231829" y="304512"/>
                </a:lnTo>
                <a:lnTo>
                  <a:pt x="235086" y="301259"/>
                </a:lnTo>
                <a:lnTo>
                  <a:pt x="238776" y="298005"/>
                </a:lnTo>
                <a:lnTo>
                  <a:pt x="242249" y="295619"/>
                </a:lnTo>
                <a:lnTo>
                  <a:pt x="246374" y="293451"/>
                </a:lnTo>
                <a:lnTo>
                  <a:pt x="250498" y="291715"/>
                </a:lnTo>
                <a:lnTo>
                  <a:pt x="254839" y="290414"/>
                </a:lnTo>
                <a:lnTo>
                  <a:pt x="259397" y="289330"/>
                </a:lnTo>
                <a:lnTo>
                  <a:pt x="263739" y="288896"/>
                </a:lnTo>
                <a:lnTo>
                  <a:pt x="268298" y="288896"/>
                </a:lnTo>
                <a:lnTo>
                  <a:pt x="272856" y="289330"/>
                </a:lnTo>
                <a:lnTo>
                  <a:pt x="277197" y="290197"/>
                </a:lnTo>
                <a:lnTo>
                  <a:pt x="281756" y="291499"/>
                </a:lnTo>
                <a:lnTo>
                  <a:pt x="286097" y="293017"/>
                </a:lnTo>
                <a:lnTo>
                  <a:pt x="290222" y="295186"/>
                </a:lnTo>
                <a:lnTo>
                  <a:pt x="294346" y="297788"/>
                </a:lnTo>
                <a:lnTo>
                  <a:pt x="421549" y="390400"/>
                </a:lnTo>
                <a:lnTo>
                  <a:pt x="431751" y="380857"/>
                </a:lnTo>
                <a:lnTo>
                  <a:pt x="441953" y="371314"/>
                </a:lnTo>
                <a:lnTo>
                  <a:pt x="452155" y="361988"/>
                </a:lnTo>
                <a:lnTo>
                  <a:pt x="462791" y="353095"/>
                </a:lnTo>
                <a:lnTo>
                  <a:pt x="473645" y="344203"/>
                </a:lnTo>
                <a:lnTo>
                  <a:pt x="484281" y="335527"/>
                </a:lnTo>
                <a:lnTo>
                  <a:pt x="495135" y="327068"/>
                </a:lnTo>
                <a:lnTo>
                  <a:pt x="506423" y="318827"/>
                </a:lnTo>
                <a:lnTo>
                  <a:pt x="517927" y="310585"/>
                </a:lnTo>
                <a:lnTo>
                  <a:pt x="529215" y="302994"/>
                </a:lnTo>
                <a:lnTo>
                  <a:pt x="540936" y="295186"/>
                </a:lnTo>
                <a:lnTo>
                  <a:pt x="552658" y="287811"/>
                </a:lnTo>
                <a:lnTo>
                  <a:pt x="564597" y="280654"/>
                </a:lnTo>
                <a:lnTo>
                  <a:pt x="576753" y="273497"/>
                </a:lnTo>
                <a:lnTo>
                  <a:pt x="588909" y="266773"/>
                </a:lnTo>
                <a:lnTo>
                  <a:pt x="601282" y="260050"/>
                </a:lnTo>
                <a:lnTo>
                  <a:pt x="552224" y="110396"/>
                </a:lnTo>
                <a:lnTo>
                  <a:pt x="550922" y="105842"/>
                </a:lnTo>
                <a:lnTo>
                  <a:pt x="550488" y="100853"/>
                </a:lnTo>
                <a:lnTo>
                  <a:pt x="550053" y="96299"/>
                </a:lnTo>
                <a:lnTo>
                  <a:pt x="550271" y="91961"/>
                </a:lnTo>
                <a:lnTo>
                  <a:pt x="550704" y="87406"/>
                </a:lnTo>
                <a:lnTo>
                  <a:pt x="552007" y="82852"/>
                </a:lnTo>
                <a:lnTo>
                  <a:pt x="553310" y="78514"/>
                </a:lnTo>
                <a:lnTo>
                  <a:pt x="555046" y="74826"/>
                </a:lnTo>
                <a:lnTo>
                  <a:pt x="557434" y="70706"/>
                </a:lnTo>
                <a:lnTo>
                  <a:pt x="560039" y="67018"/>
                </a:lnTo>
                <a:lnTo>
                  <a:pt x="563078" y="63765"/>
                </a:lnTo>
                <a:lnTo>
                  <a:pt x="566551" y="60512"/>
                </a:lnTo>
                <a:lnTo>
                  <a:pt x="570024" y="57693"/>
                </a:lnTo>
                <a:lnTo>
                  <a:pt x="573931" y="55090"/>
                </a:lnTo>
                <a:lnTo>
                  <a:pt x="578056" y="53137"/>
                </a:lnTo>
                <a:lnTo>
                  <a:pt x="582614" y="51402"/>
                </a:lnTo>
                <a:lnTo>
                  <a:pt x="733912" y="1952"/>
                </a:lnTo>
                <a:lnTo>
                  <a:pt x="738470" y="868"/>
                </a:lnTo>
                <a:lnTo>
                  <a:pt x="743246" y="216"/>
                </a:lnTo>
                <a:close/>
              </a:path>
            </a:pathLst>
          </a:custGeom>
          <a:solidFill>
            <a:schemeClr val="accent1">
              <a:lumMod val="75000"/>
              <a:alpha val="100000"/>
            </a:schemeClr>
          </a:solidFill>
        </p:spPr>
      </p:sp>
      <p:sp>
        <p:nvSpPr>
          <p:cNvPr id="42" name="Freeform 5"/>
          <p:cNvSpPr/>
          <p:nvPr/>
        </p:nvSpPr>
        <p:spPr>
          <a:xfrm>
            <a:off x="4779230" y="2392515"/>
            <a:ext cx="1702240" cy="1665358"/>
          </a:xfrm>
          <a:custGeom>
            <a:avLst/>
            <a:gdLst/>
            <a:ahLst/>
            <a:cxnLst/>
            <a:rect l="l" t="t" r="r" b="b"/>
            <a:pathLst>
              <a:path w="1905000" h="1863725">
                <a:moveTo>
                  <a:pt x="952500" y="355818"/>
                </a:moveTo>
                <a:cubicBezTo>
                  <a:pt x="634360" y="355818"/>
                  <a:pt x="376456" y="613722"/>
                  <a:pt x="376456" y="931862"/>
                </a:cubicBezTo>
                <a:cubicBezTo>
                  <a:pt x="376456" y="1250002"/>
                  <a:pt x="634360" y="1507906"/>
                  <a:pt x="952500" y="1507906"/>
                </a:cubicBezTo>
                <a:cubicBezTo>
                  <a:pt x="1270640" y="1507906"/>
                  <a:pt x="1528544" y="1250002"/>
                  <a:pt x="1528544" y="931862"/>
                </a:cubicBezTo>
                <a:cubicBezTo>
                  <a:pt x="1528544" y="613722"/>
                  <a:pt x="1270640" y="355818"/>
                  <a:pt x="952500" y="355818"/>
                </a:cubicBezTo>
                <a:close/>
                <a:moveTo>
                  <a:pt x="747804" y="0"/>
                </a:moveTo>
                <a:lnTo>
                  <a:pt x="752363" y="0"/>
                </a:lnTo>
                <a:lnTo>
                  <a:pt x="756921" y="650"/>
                </a:lnTo>
                <a:lnTo>
                  <a:pt x="761262" y="1735"/>
                </a:lnTo>
                <a:lnTo>
                  <a:pt x="765604" y="3253"/>
                </a:lnTo>
                <a:lnTo>
                  <a:pt x="769728" y="4988"/>
                </a:lnTo>
                <a:lnTo>
                  <a:pt x="773635" y="7374"/>
                </a:lnTo>
                <a:lnTo>
                  <a:pt x="777108" y="9977"/>
                </a:lnTo>
                <a:lnTo>
                  <a:pt x="780798" y="12796"/>
                </a:lnTo>
                <a:lnTo>
                  <a:pt x="783837" y="16050"/>
                </a:lnTo>
                <a:lnTo>
                  <a:pt x="786660" y="19736"/>
                </a:lnTo>
                <a:lnTo>
                  <a:pt x="789264" y="23640"/>
                </a:lnTo>
                <a:lnTo>
                  <a:pt x="791218" y="27978"/>
                </a:lnTo>
                <a:lnTo>
                  <a:pt x="793172" y="32316"/>
                </a:lnTo>
                <a:lnTo>
                  <a:pt x="841361" y="181970"/>
                </a:lnTo>
                <a:lnTo>
                  <a:pt x="855036" y="180018"/>
                </a:lnTo>
                <a:lnTo>
                  <a:pt x="868929" y="178499"/>
                </a:lnTo>
                <a:lnTo>
                  <a:pt x="882604" y="176981"/>
                </a:lnTo>
                <a:lnTo>
                  <a:pt x="896497" y="175897"/>
                </a:lnTo>
                <a:lnTo>
                  <a:pt x="910389" y="175029"/>
                </a:lnTo>
                <a:lnTo>
                  <a:pt x="924281" y="174378"/>
                </a:lnTo>
                <a:lnTo>
                  <a:pt x="938391" y="173945"/>
                </a:lnTo>
                <a:lnTo>
                  <a:pt x="952500" y="173945"/>
                </a:lnTo>
                <a:lnTo>
                  <a:pt x="966392" y="173945"/>
                </a:lnTo>
                <a:lnTo>
                  <a:pt x="980719" y="174378"/>
                </a:lnTo>
                <a:lnTo>
                  <a:pt x="994612" y="175029"/>
                </a:lnTo>
                <a:lnTo>
                  <a:pt x="1008505" y="175897"/>
                </a:lnTo>
                <a:lnTo>
                  <a:pt x="1022397" y="176981"/>
                </a:lnTo>
                <a:lnTo>
                  <a:pt x="1035855" y="178499"/>
                </a:lnTo>
                <a:lnTo>
                  <a:pt x="1049747" y="180018"/>
                </a:lnTo>
                <a:lnTo>
                  <a:pt x="1063423" y="181970"/>
                </a:lnTo>
                <a:lnTo>
                  <a:pt x="1112046" y="32316"/>
                </a:lnTo>
                <a:lnTo>
                  <a:pt x="1113783" y="27762"/>
                </a:lnTo>
                <a:lnTo>
                  <a:pt x="1115954" y="23640"/>
                </a:lnTo>
                <a:lnTo>
                  <a:pt x="1118558" y="19736"/>
                </a:lnTo>
                <a:lnTo>
                  <a:pt x="1121380" y="16050"/>
                </a:lnTo>
                <a:lnTo>
                  <a:pt x="1124419" y="12796"/>
                </a:lnTo>
                <a:lnTo>
                  <a:pt x="1127675" y="9977"/>
                </a:lnTo>
                <a:lnTo>
                  <a:pt x="1131582" y="7157"/>
                </a:lnTo>
                <a:lnTo>
                  <a:pt x="1135490" y="4988"/>
                </a:lnTo>
                <a:lnTo>
                  <a:pt x="1139614" y="3253"/>
                </a:lnTo>
                <a:lnTo>
                  <a:pt x="1143738" y="1735"/>
                </a:lnTo>
                <a:lnTo>
                  <a:pt x="1148080" y="650"/>
                </a:lnTo>
                <a:lnTo>
                  <a:pt x="1152638" y="0"/>
                </a:lnTo>
                <a:lnTo>
                  <a:pt x="1157414" y="0"/>
                </a:lnTo>
                <a:lnTo>
                  <a:pt x="1161972" y="216"/>
                </a:lnTo>
                <a:lnTo>
                  <a:pt x="1166531" y="868"/>
                </a:lnTo>
                <a:lnTo>
                  <a:pt x="1171306" y="1952"/>
                </a:lnTo>
                <a:lnTo>
                  <a:pt x="1322169" y="51402"/>
                </a:lnTo>
                <a:lnTo>
                  <a:pt x="1326945" y="52921"/>
                </a:lnTo>
                <a:lnTo>
                  <a:pt x="1331069" y="55090"/>
                </a:lnTo>
                <a:lnTo>
                  <a:pt x="1335194" y="57475"/>
                </a:lnTo>
                <a:lnTo>
                  <a:pt x="1338666" y="60295"/>
                </a:lnTo>
                <a:lnTo>
                  <a:pt x="1342139" y="63765"/>
                </a:lnTo>
                <a:lnTo>
                  <a:pt x="1344962" y="67018"/>
                </a:lnTo>
                <a:lnTo>
                  <a:pt x="1347349" y="70706"/>
                </a:lnTo>
                <a:lnTo>
                  <a:pt x="1349737" y="74392"/>
                </a:lnTo>
                <a:lnTo>
                  <a:pt x="1351474" y="78514"/>
                </a:lnTo>
                <a:lnTo>
                  <a:pt x="1353210" y="82852"/>
                </a:lnTo>
                <a:lnTo>
                  <a:pt x="1354079" y="87406"/>
                </a:lnTo>
                <a:lnTo>
                  <a:pt x="1354730" y="91961"/>
                </a:lnTo>
                <a:lnTo>
                  <a:pt x="1354946" y="96515"/>
                </a:lnTo>
                <a:lnTo>
                  <a:pt x="1354296" y="101287"/>
                </a:lnTo>
                <a:lnTo>
                  <a:pt x="1353645" y="105842"/>
                </a:lnTo>
                <a:lnTo>
                  <a:pt x="1352559" y="110396"/>
                </a:lnTo>
                <a:lnTo>
                  <a:pt x="1303718" y="260050"/>
                </a:lnTo>
                <a:lnTo>
                  <a:pt x="1316091" y="266773"/>
                </a:lnTo>
                <a:lnTo>
                  <a:pt x="1328464" y="273497"/>
                </a:lnTo>
                <a:lnTo>
                  <a:pt x="1340403" y="280654"/>
                </a:lnTo>
                <a:lnTo>
                  <a:pt x="1352342" y="287811"/>
                </a:lnTo>
                <a:lnTo>
                  <a:pt x="1364281" y="295186"/>
                </a:lnTo>
                <a:lnTo>
                  <a:pt x="1375785" y="302994"/>
                </a:lnTo>
                <a:lnTo>
                  <a:pt x="1387073" y="310585"/>
                </a:lnTo>
                <a:lnTo>
                  <a:pt x="1398578" y="318827"/>
                </a:lnTo>
                <a:lnTo>
                  <a:pt x="1409648" y="327068"/>
                </a:lnTo>
                <a:lnTo>
                  <a:pt x="1420719" y="335527"/>
                </a:lnTo>
                <a:lnTo>
                  <a:pt x="1431572" y="344203"/>
                </a:lnTo>
                <a:lnTo>
                  <a:pt x="1442209" y="353095"/>
                </a:lnTo>
                <a:lnTo>
                  <a:pt x="1452628" y="361988"/>
                </a:lnTo>
                <a:lnTo>
                  <a:pt x="1463047" y="371314"/>
                </a:lnTo>
                <a:lnTo>
                  <a:pt x="1473250" y="380857"/>
                </a:lnTo>
                <a:lnTo>
                  <a:pt x="1483234" y="390400"/>
                </a:lnTo>
                <a:lnTo>
                  <a:pt x="1610872" y="297788"/>
                </a:lnTo>
                <a:lnTo>
                  <a:pt x="1614779" y="295186"/>
                </a:lnTo>
                <a:lnTo>
                  <a:pt x="1619120" y="293017"/>
                </a:lnTo>
                <a:lnTo>
                  <a:pt x="1623244" y="291499"/>
                </a:lnTo>
                <a:lnTo>
                  <a:pt x="1627803" y="290197"/>
                </a:lnTo>
                <a:lnTo>
                  <a:pt x="1632144" y="289330"/>
                </a:lnTo>
                <a:lnTo>
                  <a:pt x="1636702" y="288896"/>
                </a:lnTo>
                <a:lnTo>
                  <a:pt x="1641261" y="288896"/>
                </a:lnTo>
                <a:lnTo>
                  <a:pt x="1645603" y="289330"/>
                </a:lnTo>
                <a:lnTo>
                  <a:pt x="1649944" y="290414"/>
                </a:lnTo>
                <a:lnTo>
                  <a:pt x="1654285" y="291715"/>
                </a:lnTo>
                <a:lnTo>
                  <a:pt x="1658410" y="293451"/>
                </a:lnTo>
                <a:lnTo>
                  <a:pt x="1662534" y="295619"/>
                </a:lnTo>
                <a:lnTo>
                  <a:pt x="1666441" y="298005"/>
                </a:lnTo>
                <a:lnTo>
                  <a:pt x="1670132" y="301259"/>
                </a:lnTo>
                <a:lnTo>
                  <a:pt x="1673171" y="304512"/>
                </a:lnTo>
                <a:lnTo>
                  <a:pt x="1676210" y="308416"/>
                </a:lnTo>
                <a:lnTo>
                  <a:pt x="1769766" y="436597"/>
                </a:lnTo>
                <a:lnTo>
                  <a:pt x="1772371" y="440718"/>
                </a:lnTo>
                <a:lnTo>
                  <a:pt x="1774542" y="444839"/>
                </a:lnTo>
                <a:lnTo>
                  <a:pt x="1776278" y="449177"/>
                </a:lnTo>
                <a:lnTo>
                  <a:pt x="1777581" y="453515"/>
                </a:lnTo>
                <a:lnTo>
                  <a:pt x="1778449" y="458069"/>
                </a:lnTo>
                <a:lnTo>
                  <a:pt x="1778666" y="462624"/>
                </a:lnTo>
                <a:lnTo>
                  <a:pt x="1778666" y="467178"/>
                </a:lnTo>
                <a:lnTo>
                  <a:pt x="1778015" y="471516"/>
                </a:lnTo>
                <a:lnTo>
                  <a:pt x="1777146" y="475854"/>
                </a:lnTo>
                <a:lnTo>
                  <a:pt x="1775844" y="480409"/>
                </a:lnTo>
                <a:lnTo>
                  <a:pt x="1774325" y="484529"/>
                </a:lnTo>
                <a:lnTo>
                  <a:pt x="1771937" y="488651"/>
                </a:lnTo>
                <a:lnTo>
                  <a:pt x="1769332" y="492337"/>
                </a:lnTo>
                <a:lnTo>
                  <a:pt x="1766510" y="496025"/>
                </a:lnTo>
                <a:lnTo>
                  <a:pt x="1763254" y="499278"/>
                </a:lnTo>
                <a:lnTo>
                  <a:pt x="1759564" y="502098"/>
                </a:lnTo>
                <a:lnTo>
                  <a:pt x="1631927" y="594709"/>
                </a:lnTo>
                <a:lnTo>
                  <a:pt x="1637788" y="607072"/>
                </a:lnTo>
                <a:lnTo>
                  <a:pt x="1643866" y="619651"/>
                </a:lnTo>
                <a:lnTo>
                  <a:pt x="1649293" y="632231"/>
                </a:lnTo>
                <a:lnTo>
                  <a:pt x="1654502" y="644810"/>
                </a:lnTo>
                <a:lnTo>
                  <a:pt x="1659712" y="657607"/>
                </a:lnTo>
                <a:lnTo>
                  <a:pt x="1664704" y="670620"/>
                </a:lnTo>
                <a:lnTo>
                  <a:pt x="1669263" y="683634"/>
                </a:lnTo>
                <a:lnTo>
                  <a:pt x="1673605" y="696647"/>
                </a:lnTo>
                <a:lnTo>
                  <a:pt x="1677946" y="710094"/>
                </a:lnTo>
                <a:lnTo>
                  <a:pt x="1681853" y="723541"/>
                </a:lnTo>
                <a:lnTo>
                  <a:pt x="1685760" y="736771"/>
                </a:lnTo>
                <a:lnTo>
                  <a:pt x="1689017" y="750436"/>
                </a:lnTo>
                <a:lnTo>
                  <a:pt x="1692489" y="764099"/>
                </a:lnTo>
                <a:lnTo>
                  <a:pt x="1695311" y="777764"/>
                </a:lnTo>
                <a:lnTo>
                  <a:pt x="1698133" y="791644"/>
                </a:lnTo>
                <a:lnTo>
                  <a:pt x="1700738" y="805525"/>
                </a:lnTo>
                <a:lnTo>
                  <a:pt x="1857896" y="805525"/>
                </a:lnTo>
                <a:lnTo>
                  <a:pt x="1862672" y="805742"/>
                </a:lnTo>
                <a:lnTo>
                  <a:pt x="1867448" y="806609"/>
                </a:lnTo>
                <a:lnTo>
                  <a:pt x="1872006" y="807477"/>
                </a:lnTo>
                <a:lnTo>
                  <a:pt x="1876130" y="809429"/>
                </a:lnTo>
                <a:lnTo>
                  <a:pt x="1880255" y="811164"/>
                </a:lnTo>
                <a:lnTo>
                  <a:pt x="1884161" y="813550"/>
                </a:lnTo>
                <a:lnTo>
                  <a:pt x="1887635" y="816370"/>
                </a:lnTo>
                <a:lnTo>
                  <a:pt x="1891108" y="819406"/>
                </a:lnTo>
                <a:lnTo>
                  <a:pt x="1894147" y="822659"/>
                </a:lnTo>
                <a:lnTo>
                  <a:pt x="1896969" y="826346"/>
                </a:lnTo>
                <a:lnTo>
                  <a:pt x="1899356" y="830250"/>
                </a:lnTo>
                <a:lnTo>
                  <a:pt x="1901310" y="833937"/>
                </a:lnTo>
                <a:lnTo>
                  <a:pt x="1902830" y="838275"/>
                </a:lnTo>
                <a:lnTo>
                  <a:pt x="1903915" y="843047"/>
                </a:lnTo>
                <a:lnTo>
                  <a:pt x="1904566" y="847601"/>
                </a:lnTo>
                <a:lnTo>
                  <a:pt x="1905000" y="852156"/>
                </a:lnTo>
                <a:lnTo>
                  <a:pt x="1905000" y="1011353"/>
                </a:lnTo>
                <a:lnTo>
                  <a:pt x="1904566" y="1015907"/>
                </a:lnTo>
                <a:lnTo>
                  <a:pt x="1904132" y="1020896"/>
                </a:lnTo>
                <a:lnTo>
                  <a:pt x="1902830" y="1025234"/>
                </a:lnTo>
                <a:lnTo>
                  <a:pt x="1901310" y="1029571"/>
                </a:lnTo>
                <a:lnTo>
                  <a:pt x="1899356" y="1033692"/>
                </a:lnTo>
                <a:lnTo>
                  <a:pt x="1896969" y="1037596"/>
                </a:lnTo>
                <a:lnTo>
                  <a:pt x="1894147" y="1041283"/>
                </a:lnTo>
                <a:lnTo>
                  <a:pt x="1891325" y="1044536"/>
                </a:lnTo>
                <a:lnTo>
                  <a:pt x="1887852" y="1047356"/>
                </a:lnTo>
                <a:lnTo>
                  <a:pt x="1884161" y="1050175"/>
                </a:lnTo>
                <a:lnTo>
                  <a:pt x="1880255" y="1052562"/>
                </a:lnTo>
                <a:lnTo>
                  <a:pt x="1876130" y="1054513"/>
                </a:lnTo>
                <a:lnTo>
                  <a:pt x="1872006" y="1056032"/>
                </a:lnTo>
                <a:lnTo>
                  <a:pt x="1867448" y="1057116"/>
                </a:lnTo>
                <a:lnTo>
                  <a:pt x="1862672" y="1057983"/>
                </a:lnTo>
                <a:lnTo>
                  <a:pt x="1858113" y="1058201"/>
                </a:lnTo>
                <a:lnTo>
                  <a:pt x="1700738" y="1058201"/>
                </a:lnTo>
                <a:lnTo>
                  <a:pt x="1698133" y="1072082"/>
                </a:lnTo>
                <a:lnTo>
                  <a:pt x="1695311" y="1085962"/>
                </a:lnTo>
                <a:lnTo>
                  <a:pt x="1692489" y="1099626"/>
                </a:lnTo>
                <a:lnTo>
                  <a:pt x="1689017" y="1113507"/>
                </a:lnTo>
                <a:lnTo>
                  <a:pt x="1685760" y="1126737"/>
                </a:lnTo>
                <a:lnTo>
                  <a:pt x="1681853" y="1140401"/>
                </a:lnTo>
                <a:lnTo>
                  <a:pt x="1677946" y="1153848"/>
                </a:lnTo>
                <a:lnTo>
                  <a:pt x="1673605" y="1166862"/>
                </a:lnTo>
                <a:lnTo>
                  <a:pt x="1669263" y="1180092"/>
                </a:lnTo>
                <a:lnTo>
                  <a:pt x="1664704" y="1193105"/>
                </a:lnTo>
                <a:lnTo>
                  <a:pt x="1659712" y="1205902"/>
                </a:lnTo>
                <a:lnTo>
                  <a:pt x="1654502" y="1218698"/>
                </a:lnTo>
                <a:lnTo>
                  <a:pt x="1649293" y="1231711"/>
                </a:lnTo>
                <a:lnTo>
                  <a:pt x="1643866" y="1244291"/>
                </a:lnTo>
                <a:lnTo>
                  <a:pt x="1637788" y="1256654"/>
                </a:lnTo>
                <a:lnTo>
                  <a:pt x="1631927" y="1269016"/>
                </a:lnTo>
                <a:lnTo>
                  <a:pt x="1759564" y="1361411"/>
                </a:lnTo>
                <a:lnTo>
                  <a:pt x="1763254" y="1364231"/>
                </a:lnTo>
                <a:lnTo>
                  <a:pt x="1766510" y="1367701"/>
                </a:lnTo>
                <a:lnTo>
                  <a:pt x="1769332" y="1371171"/>
                </a:lnTo>
                <a:lnTo>
                  <a:pt x="1771937" y="1375075"/>
                </a:lnTo>
                <a:lnTo>
                  <a:pt x="1774325" y="1379196"/>
                </a:lnTo>
                <a:lnTo>
                  <a:pt x="1775844" y="1383317"/>
                </a:lnTo>
                <a:lnTo>
                  <a:pt x="1777146" y="1387654"/>
                </a:lnTo>
                <a:lnTo>
                  <a:pt x="1778015" y="1391992"/>
                </a:lnTo>
                <a:lnTo>
                  <a:pt x="1778666" y="1396330"/>
                </a:lnTo>
                <a:lnTo>
                  <a:pt x="1778666" y="1401101"/>
                </a:lnTo>
                <a:lnTo>
                  <a:pt x="1778449" y="1405439"/>
                </a:lnTo>
                <a:lnTo>
                  <a:pt x="1777581" y="1409994"/>
                </a:lnTo>
                <a:lnTo>
                  <a:pt x="1776278" y="1414332"/>
                </a:lnTo>
                <a:lnTo>
                  <a:pt x="1774542" y="1418886"/>
                </a:lnTo>
                <a:lnTo>
                  <a:pt x="1772371" y="1422790"/>
                </a:lnTo>
                <a:lnTo>
                  <a:pt x="1769766" y="1426694"/>
                </a:lnTo>
                <a:lnTo>
                  <a:pt x="1676210" y="1555526"/>
                </a:lnTo>
                <a:lnTo>
                  <a:pt x="1673171" y="1559214"/>
                </a:lnTo>
                <a:lnTo>
                  <a:pt x="1670132" y="1562467"/>
                </a:lnTo>
                <a:lnTo>
                  <a:pt x="1666441" y="1565503"/>
                </a:lnTo>
                <a:lnTo>
                  <a:pt x="1662534" y="1567889"/>
                </a:lnTo>
                <a:lnTo>
                  <a:pt x="1658410" y="1570275"/>
                </a:lnTo>
                <a:lnTo>
                  <a:pt x="1654285" y="1572010"/>
                </a:lnTo>
                <a:lnTo>
                  <a:pt x="1649944" y="1573311"/>
                </a:lnTo>
                <a:lnTo>
                  <a:pt x="1645603" y="1573962"/>
                </a:lnTo>
                <a:lnTo>
                  <a:pt x="1641261" y="1574612"/>
                </a:lnTo>
                <a:lnTo>
                  <a:pt x="1636702" y="1574830"/>
                </a:lnTo>
                <a:lnTo>
                  <a:pt x="1632144" y="1574179"/>
                </a:lnTo>
                <a:lnTo>
                  <a:pt x="1627586" y="1573528"/>
                </a:lnTo>
                <a:lnTo>
                  <a:pt x="1623244" y="1572227"/>
                </a:lnTo>
                <a:lnTo>
                  <a:pt x="1618903" y="1570708"/>
                </a:lnTo>
                <a:lnTo>
                  <a:pt x="1614779" y="1568323"/>
                </a:lnTo>
                <a:lnTo>
                  <a:pt x="1610872" y="1565720"/>
                </a:lnTo>
                <a:lnTo>
                  <a:pt x="1483234" y="1473326"/>
                </a:lnTo>
                <a:lnTo>
                  <a:pt x="1473250" y="1483085"/>
                </a:lnTo>
                <a:lnTo>
                  <a:pt x="1463047" y="1492195"/>
                </a:lnTo>
                <a:lnTo>
                  <a:pt x="1452628" y="1501521"/>
                </a:lnTo>
                <a:lnTo>
                  <a:pt x="1442209" y="1510631"/>
                </a:lnTo>
                <a:lnTo>
                  <a:pt x="1431572" y="1519523"/>
                </a:lnTo>
                <a:lnTo>
                  <a:pt x="1420719" y="1527982"/>
                </a:lnTo>
                <a:lnTo>
                  <a:pt x="1409648" y="1536440"/>
                </a:lnTo>
                <a:lnTo>
                  <a:pt x="1398578" y="1544682"/>
                </a:lnTo>
                <a:lnTo>
                  <a:pt x="1387290" y="1552923"/>
                </a:lnTo>
                <a:lnTo>
                  <a:pt x="1375785" y="1560731"/>
                </a:lnTo>
                <a:lnTo>
                  <a:pt x="1364281" y="1568323"/>
                </a:lnTo>
                <a:lnTo>
                  <a:pt x="1352342" y="1575914"/>
                </a:lnTo>
                <a:lnTo>
                  <a:pt x="1340403" y="1583071"/>
                </a:lnTo>
                <a:lnTo>
                  <a:pt x="1328464" y="1590228"/>
                </a:lnTo>
                <a:lnTo>
                  <a:pt x="1316091" y="1596952"/>
                </a:lnTo>
                <a:lnTo>
                  <a:pt x="1303718" y="1603676"/>
                </a:lnTo>
                <a:lnTo>
                  <a:pt x="1352559" y="1753112"/>
                </a:lnTo>
                <a:lnTo>
                  <a:pt x="1353645" y="1757883"/>
                </a:lnTo>
                <a:lnTo>
                  <a:pt x="1354296" y="1762655"/>
                </a:lnTo>
                <a:lnTo>
                  <a:pt x="1354946" y="1767426"/>
                </a:lnTo>
                <a:lnTo>
                  <a:pt x="1354730" y="1771764"/>
                </a:lnTo>
                <a:lnTo>
                  <a:pt x="1354079" y="1776319"/>
                </a:lnTo>
                <a:lnTo>
                  <a:pt x="1353210" y="1780657"/>
                </a:lnTo>
                <a:lnTo>
                  <a:pt x="1351474" y="1784995"/>
                </a:lnTo>
                <a:lnTo>
                  <a:pt x="1349737" y="1789115"/>
                </a:lnTo>
                <a:lnTo>
                  <a:pt x="1347349" y="1793019"/>
                </a:lnTo>
                <a:lnTo>
                  <a:pt x="1344962" y="1796707"/>
                </a:lnTo>
                <a:lnTo>
                  <a:pt x="1342139" y="1799960"/>
                </a:lnTo>
                <a:lnTo>
                  <a:pt x="1338666" y="1803214"/>
                </a:lnTo>
                <a:lnTo>
                  <a:pt x="1335194" y="1806033"/>
                </a:lnTo>
                <a:lnTo>
                  <a:pt x="1331286" y="1808419"/>
                </a:lnTo>
                <a:lnTo>
                  <a:pt x="1326945" y="1810588"/>
                </a:lnTo>
                <a:lnTo>
                  <a:pt x="1322603" y="1812323"/>
                </a:lnTo>
                <a:lnTo>
                  <a:pt x="1171306" y="1861556"/>
                </a:lnTo>
                <a:lnTo>
                  <a:pt x="1166531" y="1862641"/>
                </a:lnTo>
                <a:lnTo>
                  <a:pt x="1161972" y="1863508"/>
                </a:lnTo>
                <a:lnTo>
                  <a:pt x="1157414" y="1863725"/>
                </a:lnTo>
                <a:lnTo>
                  <a:pt x="1152638" y="1863725"/>
                </a:lnTo>
                <a:lnTo>
                  <a:pt x="1148080" y="1862858"/>
                </a:lnTo>
                <a:lnTo>
                  <a:pt x="1143738" y="1861990"/>
                </a:lnTo>
                <a:lnTo>
                  <a:pt x="1139614" y="1860472"/>
                </a:lnTo>
                <a:lnTo>
                  <a:pt x="1135490" y="1858520"/>
                </a:lnTo>
                <a:lnTo>
                  <a:pt x="1131365" y="1856568"/>
                </a:lnTo>
                <a:lnTo>
                  <a:pt x="1127675" y="1853748"/>
                </a:lnTo>
                <a:lnTo>
                  <a:pt x="1124419" y="1850929"/>
                </a:lnTo>
                <a:lnTo>
                  <a:pt x="1121380" y="1847459"/>
                </a:lnTo>
                <a:lnTo>
                  <a:pt x="1118558" y="1843989"/>
                </a:lnTo>
                <a:lnTo>
                  <a:pt x="1115954" y="1840085"/>
                </a:lnTo>
                <a:lnTo>
                  <a:pt x="1113783" y="1835747"/>
                </a:lnTo>
                <a:lnTo>
                  <a:pt x="1112046" y="1831409"/>
                </a:lnTo>
                <a:lnTo>
                  <a:pt x="1063423" y="1681538"/>
                </a:lnTo>
                <a:lnTo>
                  <a:pt x="1049747" y="1683491"/>
                </a:lnTo>
                <a:lnTo>
                  <a:pt x="1036289" y="1685009"/>
                </a:lnTo>
                <a:lnTo>
                  <a:pt x="1022397" y="1686310"/>
                </a:lnTo>
                <a:lnTo>
                  <a:pt x="1008505" y="1687611"/>
                </a:lnTo>
                <a:lnTo>
                  <a:pt x="994612" y="1688479"/>
                </a:lnTo>
                <a:lnTo>
                  <a:pt x="980719" y="1689130"/>
                </a:lnTo>
                <a:lnTo>
                  <a:pt x="966392" y="1689346"/>
                </a:lnTo>
                <a:lnTo>
                  <a:pt x="952500" y="1689780"/>
                </a:lnTo>
                <a:lnTo>
                  <a:pt x="938391" y="1689346"/>
                </a:lnTo>
                <a:lnTo>
                  <a:pt x="924281" y="1689130"/>
                </a:lnTo>
                <a:lnTo>
                  <a:pt x="910389" y="1688479"/>
                </a:lnTo>
                <a:lnTo>
                  <a:pt x="896497" y="1687611"/>
                </a:lnTo>
                <a:lnTo>
                  <a:pt x="882604" y="1686310"/>
                </a:lnTo>
                <a:lnTo>
                  <a:pt x="868929" y="1685009"/>
                </a:lnTo>
                <a:lnTo>
                  <a:pt x="855036" y="1683491"/>
                </a:lnTo>
                <a:lnTo>
                  <a:pt x="841361" y="1681538"/>
                </a:lnTo>
                <a:lnTo>
                  <a:pt x="793172" y="1831409"/>
                </a:lnTo>
                <a:lnTo>
                  <a:pt x="791218" y="1835963"/>
                </a:lnTo>
                <a:lnTo>
                  <a:pt x="789264" y="1840085"/>
                </a:lnTo>
                <a:lnTo>
                  <a:pt x="786660" y="1843989"/>
                </a:lnTo>
                <a:lnTo>
                  <a:pt x="783837" y="1847459"/>
                </a:lnTo>
                <a:lnTo>
                  <a:pt x="780798" y="1850929"/>
                </a:lnTo>
                <a:lnTo>
                  <a:pt x="777108" y="1853748"/>
                </a:lnTo>
                <a:lnTo>
                  <a:pt x="773635" y="1856568"/>
                </a:lnTo>
                <a:lnTo>
                  <a:pt x="769728" y="1858520"/>
                </a:lnTo>
                <a:lnTo>
                  <a:pt x="765604" y="1860472"/>
                </a:lnTo>
                <a:lnTo>
                  <a:pt x="761262" y="1861990"/>
                </a:lnTo>
                <a:lnTo>
                  <a:pt x="756921" y="1862858"/>
                </a:lnTo>
                <a:lnTo>
                  <a:pt x="752145" y="1863725"/>
                </a:lnTo>
                <a:lnTo>
                  <a:pt x="747804" y="1863725"/>
                </a:lnTo>
                <a:lnTo>
                  <a:pt x="743246" y="1863508"/>
                </a:lnTo>
                <a:lnTo>
                  <a:pt x="738470" y="1862641"/>
                </a:lnTo>
                <a:lnTo>
                  <a:pt x="733694" y="1861340"/>
                </a:lnTo>
                <a:lnTo>
                  <a:pt x="582614" y="1812323"/>
                </a:lnTo>
                <a:lnTo>
                  <a:pt x="578056" y="1810588"/>
                </a:lnTo>
                <a:lnTo>
                  <a:pt x="573931" y="1808419"/>
                </a:lnTo>
                <a:lnTo>
                  <a:pt x="570024" y="1806033"/>
                </a:lnTo>
                <a:lnTo>
                  <a:pt x="566551" y="1803214"/>
                </a:lnTo>
                <a:lnTo>
                  <a:pt x="563078" y="1799960"/>
                </a:lnTo>
                <a:lnTo>
                  <a:pt x="560039" y="1796707"/>
                </a:lnTo>
                <a:lnTo>
                  <a:pt x="557434" y="1793019"/>
                </a:lnTo>
                <a:lnTo>
                  <a:pt x="555481" y="1789115"/>
                </a:lnTo>
                <a:lnTo>
                  <a:pt x="553310" y="1784995"/>
                </a:lnTo>
                <a:lnTo>
                  <a:pt x="552007" y="1780657"/>
                </a:lnTo>
                <a:lnTo>
                  <a:pt x="550922" y="1776319"/>
                </a:lnTo>
                <a:lnTo>
                  <a:pt x="550271" y="1771764"/>
                </a:lnTo>
                <a:lnTo>
                  <a:pt x="550271" y="1767426"/>
                </a:lnTo>
                <a:lnTo>
                  <a:pt x="550488" y="1762655"/>
                </a:lnTo>
                <a:lnTo>
                  <a:pt x="551356" y="1757883"/>
                </a:lnTo>
                <a:lnTo>
                  <a:pt x="552224" y="1753112"/>
                </a:lnTo>
                <a:lnTo>
                  <a:pt x="601282" y="1603676"/>
                </a:lnTo>
                <a:lnTo>
                  <a:pt x="588909" y="1596952"/>
                </a:lnTo>
                <a:lnTo>
                  <a:pt x="576753" y="1590228"/>
                </a:lnTo>
                <a:lnTo>
                  <a:pt x="564597" y="1583071"/>
                </a:lnTo>
                <a:lnTo>
                  <a:pt x="552658" y="1575914"/>
                </a:lnTo>
                <a:lnTo>
                  <a:pt x="540936" y="1568323"/>
                </a:lnTo>
                <a:lnTo>
                  <a:pt x="529215" y="1560731"/>
                </a:lnTo>
                <a:lnTo>
                  <a:pt x="517927" y="1552923"/>
                </a:lnTo>
                <a:lnTo>
                  <a:pt x="506423" y="1544682"/>
                </a:lnTo>
                <a:lnTo>
                  <a:pt x="495135" y="1536440"/>
                </a:lnTo>
                <a:lnTo>
                  <a:pt x="484281" y="1527982"/>
                </a:lnTo>
                <a:lnTo>
                  <a:pt x="473428" y="1519306"/>
                </a:lnTo>
                <a:lnTo>
                  <a:pt x="462791" y="1510631"/>
                </a:lnTo>
                <a:lnTo>
                  <a:pt x="452155" y="1501521"/>
                </a:lnTo>
                <a:lnTo>
                  <a:pt x="441953" y="1492195"/>
                </a:lnTo>
                <a:lnTo>
                  <a:pt x="431751" y="1482869"/>
                </a:lnTo>
                <a:lnTo>
                  <a:pt x="421549" y="1473108"/>
                </a:lnTo>
                <a:lnTo>
                  <a:pt x="294346" y="1565720"/>
                </a:lnTo>
                <a:lnTo>
                  <a:pt x="290222" y="1568323"/>
                </a:lnTo>
                <a:lnTo>
                  <a:pt x="286097" y="1570708"/>
                </a:lnTo>
                <a:lnTo>
                  <a:pt x="281756" y="1572227"/>
                </a:lnTo>
                <a:lnTo>
                  <a:pt x="277197" y="1573528"/>
                </a:lnTo>
                <a:lnTo>
                  <a:pt x="272856" y="1574179"/>
                </a:lnTo>
                <a:lnTo>
                  <a:pt x="268298" y="1574830"/>
                </a:lnTo>
                <a:lnTo>
                  <a:pt x="263739" y="1574830"/>
                </a:lnTo>
                <a:lnTo>
                  <a:pt x="259397" y="1574179"/>
                </a:lnTo>
                <a:lnTo>
                  <a:pt x="254839" y="1573311"/>
                </a:lnTo>
                <a:lnTo>
                  <a:pt x="250498" y="1572010"/>
                </a:lnTo>
                <a:lnTo>
                  <a:pt x="246374" y="1570275"/>
                </a:lnTo>
                <a:lnTo>
                  <a:pt x="242249" y="1568106"/>
                </a:lnTo>
                <a:lnTo>
                  <a:pt x="238776" y="1565503"/>
                </a:lnTo>
                <a:lnTo>
                  <a:pt x="235086" y="1562467"/>
                </a:lnTo>
                <a:lnTo>
                  <a:pt x="231829" y="1559214"/>
                </a:lnTo>
                <a:lnTo>
                  <a:pt x="228791" y="1555526"/>
                </a:lnTo>
                <a:lnTo>
                  <a:pt x="135017" y="1426694"/>
                </a:lnTo>
                <a:lnTo>
                  <a:pt x="132412" y="1422790"/>
                </a:lnTo>
                <a:lnTo>
                  <a:pt x="130458" y="1418886"/>
                </a:lnTo>
                <a:lnTo>
                  <a:pt x="128722" y="1414332"/>
                </a:lnTo>
                <a:lnTo>
                  <a:pt x="127419" y="1409994"/>
                </a:lnTo>
                <a:lnTo>
                  <a:pt x="126551" y="1405439"/>
                </a:lnTo>
                <a:lnTo>
                  <a:pt x="126334" y="1401101"/>
                </a:lnTo>
                <a:lnTo>
                  <a:pt x="126334" y="1396330"/>
                </a:lnTo>
                <a:lnTo>
                  <a:pt x="126768" y="1391992"/>
                </a:lnTo>
                <a:lnTo>
                  <a:pt x="127853" y="1387654"/>
                </a:lnTo>
                <a:lnTo>
                  <a:pt x="129156" y="1383317"/>
                </a:lnTo>
                <a:lnTo>
                  <a:pt x="130893" y="1379196"/>
                </a:lnTo>
                <a:lnTo>
                  <a:pt x="133063" y="1375075"/>
                </a:lnTo>
                <a:lnTo>
                  <a:pt x="135668" y="1371171"/>
                </a:lnTo>
                <a:lnTo>
                  <a:pt x="138490" y="1367701"/>
                </a:lnTo>
                <a:lnTo>
                  <a:pt x="141746" y="1364447"/>
                </a:lnTo>
                <a:lnTo>
                  <a:pt x="145653" y="1361411"/>
                </a:lnTo>
                <a:lnTo>
                  <a:pt x="272856" y="1269016"/>
                </a:lnTo>
                <a:lnTo>
                  <a:pt x="266995" y="1256654"/>
                </a:lnTo>
                <a:lnTo>
                  <a:pt x="261351" y="1244074"/>
                </a:lnTo>
                <a:lnTo>
                  <a:pt x="255707" y="1231711"/>
                </a:lnTo>
                <a:lnTo>
                  <a:pt x="250281" y="1218698"/>
                </a:lnTo>
                <a:lnTo>
                  <a:pt x="245071" y="1205902"/>
                </a:lnTo>
                <a:lnTo>
                  <a:pt x="240295" y="1193105"/>
                </a:lnTo>
                <a:lnTo>
                  <a:pt x="235737" y="1180092"/>
                </a:lnTo>
                <a:lnTo>
                  <a:pt x="231178" y="1166862"/>
                </a:lnTo>
                <a:lnTo>
                  <a:pt x="227054" y="1153848"/>
                </a:lnTo>
                <a:lnTo>
                  <a:pt x="222930" y="1140401"/>
                </a:lnTo>
                <a:lnTo>
                  <a:pt x="219457" y="1126737"/>
                </a:lnTo>
                <a:lnTo>
                  <a:pt x="215767" y="1113507"/>
                </a:lnTo>
                <a:lnTo>
                  <a:pt x="212728" y="1099626"/>
                </a:lnTo>
                <a:lnTo>
                  <a:pt x="209689" y="1085962"/>
                </a:lnTo>
                <a:lnTo>
                  <a:pt x="207084" y="1072082"/>
                </a:lnTo>
                <a:lnTo>
                  <a:pt x="204479" y="1058201"/>
                </a:lnTo>
                <a:lnTo>
                  <a:pt x="47104" y="1058201"/>
                </a:lnTo>
                <a:lnTo>
                  <a:pt x="42111" y="1057983"/>
                </a:lnTo>
                <a:lnTo>
                  <a:pt x="37552" y="1057116"/>
                </a:lnTo>
                <a:lnTo>
                  <a:pt x="32994" y="1056032"/>
                </a:lnTo>
                <a:lnTo>
                  <a:pt x="28653" y="1054513"/>
                </a:lnTo>
                <a:lnTo>
                  <a:pt x="24745" y="1052562"/>
                </a:lnTo>
                <a:lnTo>
                  <a:pt x="20839" y="1050175"/>
                </a:lnTo>
                <a:lnTo>
                  <a:pt x="16931" y="1047356"/>
                </a:lnTo>
                <a:lnTo>
                  <a:pt x="13892" y="1044536"/>
                </a:lnTo>
                <a:lnTo>
                  <a:pt x="10853" y="1041283"/>
                </a:lnTo>
                <a:lnTo>
                  <a:pt x="8032" y="1037596"/>
                </a:lnTo>
                <a:lnTo>
                  <a:pt x="5644" y="1033692"/>
                </a:lnTo>
                <a:lnTo>
                  <a:pt x="3690" y="1029571"/>
                </a:lnTo>
                <a:lnTo>
                  <a:pt x="1954" y="1025234"/>
                </a:lnTo>
                <a:lnTo>
                  <a:pt x="1085" y="1020896"/>
                </a:lnTo>
                <a:lnTo>
                  <a:pt x="217" y="1015907"/>
                </a:lnTo>
                <a:lnTo>
                  <a:pt x="0" y="1011353"/>
                </a:lnTo>
                <a:lnTo>
                  <a:pt x="0" y="852156"/>
                </a:lnTo>
                <a:lnTo>
                  <a:pt x="217" y="847601"/>
                </a:lnTo>
                <a:lnTo>
                  <a:pt x="1085" y="843047"/>
                </a:lnTo>
                <a:lnTo>
                  <a:pt x="1954" y="838275"/>
                </a:lnTo>
                <a:lnTo>
                  <a:pt x="3690" y="833937"/>
                </a:lnTo>
                <a:lnTo>
                  <a:pt x="5644" y="830250"/>
                </a:lnTo>
                <a:lnTo>
                  <a:pt x="8032" y="826346"/>
                </a:lnTo>
                <a:lnTo>
                  <a:pt x="10853" y="822659"/>
                </a:lnTo>
                <a:lnTo>
                  <a:pt x="13892" y="819406"/>
                </a:lnTo>
                <a:lnTo>
                  <a:pt x="16931" y="816370"/>
                </a:lnTo>
                <a:lnTo>
                  <a:pt x="20839" y="813550"/>
                </a:lnTo>
                <a:lnTo>
                  <a:pt x="24745" y="811164"/>
                </a:lnTo>
                <a:lnTo>
                  <a:pt x="28653" y="809429"/>
                </a:lnTo>
                <a:lnTo>
                  <a:pt x="32994" y="807477"/>
                </a:lnTo>
                <a:lnTo>
                  <a:pt x="37552" y="806609"/>
                </a:lnTo>
                <a:lnTo>
                  <a:pt x="42111" y="805742"/>
                </a:lnTo>
                <a:lnTo>
                  <a:pt x="47104" y="805525"/>
                </a:lnTo>
                <a:lnTo>
                  <a:pt x="204479" y="805525"/>
                </a:lnTo>
                <a:lnTo>
                  <a:pt x="207084" y="791644"/>
                </a:lnTo>
                <a:lnTo>
                  <a:pt x="209689" y="777764"/>
                </a:lnTo>
                <a:lnTo>
                  <a:pt x="212728" y="764099"/>
                </a:lnTo>
                <a:lnTo>
                  <a:pt x="215767" y="750436"/>
                </a:lnTo>
                <a:lnTo>
                  <a:pt x="219457" y="736771"/>
                </a:lnTo>
                <a:lnTo>
                  <a:pt x="222930" y="723324"/>
                </a:lnTo>
                <a:lnTo>
                  <a:pt x="227054" y="709877"/>
                </a:lnTo>
                <a:lnTo>
                  <a:pt x="231178" y="696647"/>
                </a:lnTo>
                <a:lnTo>
                  <a:pt x="235737" y="683634"/>
                </a:lnTo>
                <a:lnTo>
                  <a:pt x="240295" y="670620"/>
                </a:lnTo>
                <a:lnTo>
                  <a:pt x="245071" y="657607"/>
                </a:lnTo>
                <a:lnTo>
                  <a:pt x="250281" y="644810"/>
                </a:lnTo>
                <a:lnTo>
                  <a:pt x="255707" y="632014"/>
                </a:lnTo>
                <a:lnTo>
                  <a:pt x="261351" y="619434"/>
                </a:lnTo>
                <a:lnTo>
                  <a:pt x="266995" y="607072"/>
                </a:lnTo>
                <a:lnTo>
                  <a:pt x="272856" y="594709"/>
                </a:lnTo>
                <a:lnTo>
                  <a:pt x="145653" y="502098"/>
                </a:lnTo>
                <a:lnTo>
                  <a:pt x="141746" y="499061"/>
                </a:lnTo>
                <a:lnTo>
                  <a:pt x="138490" y="495808"/>
                </a:lnTo>
                <a:lnTo>
                  <a:pt x="135668" y="492337"/>
                </a:lnTo>
                <a:lnTo>
                  <a:pt x="133063" y="488651"/>
                </a:lnTo>
                <a:lnTo>
                  <a:pt x="130893" y="484529"/>
                </a:lnTo>
                <a:lnTo>
                  <a:pt x="129156" y="480409"/>
                </a:lnTo>
                <a:lnTo>
                  <a:pt x="127853" y="475854"/>
                </a:lnTo>
                <a:lnTo>
                  <a:pt x="126768" y="471516"/>
                </a:lnTo>
                <a:lnTo>
                  <a:pt x="126334" y="467178"/>
                </a:lnTo>
                <a:lnTo>
                  <a:pt x="126334" y="462624"/>
                </a:lnTo>
                <a:lnTo>
                  <a:pt x="126551" y="458069"/>
                </a:lnTo>
                <a:lnTo>
                  <a:pt x="127419" y="453515"/>
                </a:lnTo>
                <a:lnTo>
                  <a:pt x="128722" y="449177"/>
                </a:lnTo>
                <a:lnTo>
                  <a:pt x="130458" y="444839"/>
                </a:lnTo>
                <a:lnTo>
                  <a:pt x="132412" y="440718"/>
                </a:lnTo>
                <a:lnTo>
                  <a:pt x="135017" y="436597"/>
                </a:lnTo>
                <a:lnTo>
                  <a:pt x="228791" y="308416"/>
                </a:lnTo>
                <a:lnTo>
                  <a:pt x="231829" y="304512"/>
                </a:lnTo>
                <a:lnTo>
                  <a:pt x="235086" y="301259"/>
                </a:lnTo>
                <a:lnTo>
                  <a:pt x="238776" y="298005"/>
                </a:lnTo>
                <a:lnTo>
                  <a:pt x="242249" y="295619"/>
                </a:lnTo>
                <a:lnTo>
                  <a:pt x="246374" y="293451"/>
                </a:lnTo>
                <a:lnTo>
                  <a:pt x="250498" y="291715"/>
                </a:lnTo>
                <a:lnTo>
                  <a:pt x="254839" y="290414"/>
                </a:lnTo>
                <a:lnTo>
                  <a:pt x="259397" y="289330"/>
                </a:lnTo>
                <a:lnTo>
                  <a:pt x="263739" y="288896"/>
                </a:lnTo>
                <a:lnTo>
                  <a:pt x="268298" y="288896"/>
                </a:lnTo>
                <a:lnTo>
                  <a:pt x="272856" y="289330"/>
                </a:lnTo>
                <a:lnTo>
                  <a:pt x="277197" y="290197"/>
                </a:lnTo>
                <a:lnTo>
                  <a:pt x="281756" y="291499"/>
                </a:lnTo>
                <a:lnTo>
                  <a:pt x="286097" y="293017"/>
                </a:lnTo>
                <a:lnTo>
                  <a:pt x="290222" y="295186"/>
                </a:lnTo>
                <a:lnTo>
                  <a:pt x="294346" y="297788"/>
                </a:lnTo>
                <a:lnTo>
                  <a:pt x="421549" y="390400"/>
                </a:lnTo>
                <a:lnTo>
                  <a:pt x="431751" y="380857"/>
                </a:lnTo>
                <a:lnTo>
                  <a:pt x="441953" y="371314"/>
                </a:lnTo>
                <a:lnTo>
                  <a:pt x="452155" y="361988"/>
                </a:lnTo>
                <a:lnTo>
                  <a:pt x="462791" y="353095"/>
                </a:lnTo>
                <a:lnTo>
                  <a:pt x="473645" y="344203"/>
                </a:lnTo>
                <a:lnTo>
                  <a:pt x="484281" y="335527"/>
                </a:lnTo>
                <a:lnTo>
                  <a:pt x="495135" y="327068"/>
                </a:lnTo>
                <a:lnTo>
                  <a:pt x="506423" y="318827"/>
                </a:lnTo>
                <a:lnTo>
                  <a:pt x="517927" y="310585"/>
                </a:lnTo>
                <a:lnTo>
                  <a:pt x="529215" y="302994"/>
                </a:lnTo>
                <a:lnTo>
                  <a:pt x="540936" y="295186"/>
                </a:lnTo>
                <a:lnTo>
                  <a:pt x="552658" y="287811"/>
                </a:lnTo>
                <a:lnTo>
                  <a:pt x="564597" y="280654"/>
                </a:lnTo>
                <a:lnTo>
                  <a:pt x="576753" y="273497"/>
                </a:lnTo>
                <a:lnTo>
                  <a:pt x="588909" y="266773"/>
                </a:lnTo>
                <a:lnTo>
                  <a:pt x="601282" y="260050"/>
                </a:lnTo>
                <a:lnTo>
                  <a:pt x="552224" y="110396"/>
                </a:lnTo>
                <a:lnTo>
                  <a:pt x="550922" y="105842"/>
                </a:lnTo>
                <a:lnTo>
                  <a:pt x="550488" y="100853"/>
                </a:lnTo>
                <a:lnTo>
                  <a:pt x="550053" y="96299"/>
                </a:lnTo>
                <a:lnTo>
                  <a:pt x="550271" y="91961"/>
                </a:lnTo>
                <a:lnTo>
                  <a:pt x="550704" y="87406"/>
                </a:lnTo>
                <a:lnTo>
                  <a:pt x="552007" y="82852"/>
                </a:lnTo>
                <a:lnTo>
                  <a:pt x="553310" y="78514"/>
                </a:lnTo>
                <a:lnTo>
                  <a:pt x="555046" y="74826"/>
                </a:lnTo>
                <a:lnTo>
                  <a:pt x="557434" y="70706"/>
                </a:lnTo>
                <a:lnTo>
                  <a:pt x="560039" y="67018"/>
                </a:lnTo>
                <a:lnTo>
                  <a:pt x="563078" y="63765"/>
                </a:lnTo>
                <a:lnTo>
                  <a:pt x="566551" y="60512"/>
                </a:lnTo>
                <a:lnTo>
                  <a:pt x="570024" y="57693"/>
                </a:lnTo>
                <a:lnTo>
                  <a:pt x="573931" y="55090"/>
                </a:lnTo>
                <a:lnTo>
                  <a:pt x="578056" y="53137"/>
                </a:lnTo>
                <a:lnTo>
                  <a:pt x="582614" y="51402"/>
                </a:lnTo>
                <a:lnTo>
                  <a:pt x="733912" y="1952"/>
                </a:lnTo>
                <a:lnTo>
                  <a:pt x="738470" y="868"/>
                </a:lnTo>
                <a:lnTo>
                  <a:pt x="743246" y="216"/>
                </a:lnTo>
                <a:close/>
              </a:path>
            </a:pathLst>
          </a:custGeom>
          <a:solidFill>
            <a:schemeClr val="accent1">
              <a:alpha val="100000"/>
            </a:schemeClr>
          </a:solidFill>
        </p:spPr>
      </p:sp>
      <p:sp>
        <p:nvSpPr>
          <p:cNvPr id="43" name="Freeform 6"/>
          <p:cNvSpPr/>
          <p:nvPr/>
        </p:nvSpPr>
        <p:spPr>
          <a:xfrm>
            <a:off x="5562818" y="3040397"/>
            <a:ext cx="147161" cy="176213"/>
          </a:xfrm>
          <a:custGeom>
            <a:avLst/>
            <a:gdLst/>
            <a:ahLst/>
            <a:cxnLst/>
            <a:rect l="l" t="t" r="r" b="b"/>
            <a:pathLst>
              <a:path w="56" h="67">
                <a:moveTo>
                  <a:pt x="28" y="0"/>
                </a:moveTo>
                <a:cubicBezTo>
                  <a:pt x="13" y="0"/>
                  <a:pt x="0" y="13"/>
                  <a:pt x="0" y="28"/>
                </a:cubicBezTo>
                <a:cubicBezTo>
                  <a:pt x="0" y="34"/>
                  <a:pt x="2" y="40"/>
                  <a:pt x="7" y="46"/>
                </a:cubicBezTo>
                <a:cubicBezTo>
                  <a:pt x="11" y="52"/>
                  <a:pt x="15" y="58"/>
                  <a:pt x="16" y="65"/>
                </a:cubicBezTo>
                <a:cubicBezTo>
                  <a:pt x="16" y="67"/>
                  <a:pt x="16" y="67"/>
                  <a:pt x="16" y="67"/>
                </a:cubicBezTo>
                <a:cubicBezTo>
                  <a:pt x="25" y="67"/>
                  <a:pt x="25" y="67"/>
                  <a:pt x="25" y="67"/>
                </a:cubicBezTo>
                <a:cubicBezTo>
                  <a:pt x="26" y="65"/>
                  <a:pt x="26" y="65"/>
                  <a:pt x="26" y="65"/>
                </a:cubicBezTo>
                <a:cubicBezTo>
                  <a:pt x="26" y="61"/>
                  <a:pt x="26" y="50"/>
                  <a:pt x="22" y="42"/>
                </a:cubicBezTo>
                <a:cubicBezTo>
                  <a:pt x="24" y="42"/>
                  <a:pt x="26" y="41"/>
                  <a:pt x="28" y="41"/>
                </a:cubicBezTo>
                <a:cubicBezTo>
                  <a:pt x="29" y="41"/>
                  <a:pt x="29" y="41"/>
                  <a:pt x="29" y="41"/>
                </a:cubicBezTo>
                <a:cubicBezTo>
                  <a:pt x="31" y="41"/>
                  <a:pt x="33" y="42"/>
                  <a:pt x="34" y="42"/>
                </a:cubicBezTo>
                <a:cubicBezTo>
                  <a:pt x="32" y="48"/>
                  <a:pt x="31" y="55"/>
                  <a:pt x="31" y="65"/>
                </a:cubicBezTo>
                <a:cubicBezTo>
                  <a:pt x="31" y="67"/>
                  <a:pt x="31" y="67"/>
                  <a:pt x="31" y="67"/>
                </a:cubicBezTo>
                <a:cubicBezTo>
                  <a:pt x="40" y="67"/>
                  <a:pt x="40" y="67"/>
                  <a:pt x="40" y="67"/>
                </a:cubicBezTo>
                <a:cubicBezTo>
                  <a:pt x="41" y="65"/>
                  <a:pt x="41" y="65"/>
                  <a:pt x="41" y="65"/>
                </a:cubicBezTo>
                <a:cubicBezTo>
                  <a:pt x="42" y="58"/>
                  <a:pt x="46" y="52"/>
                  <a:pt x="50" y="46"/>
                </a:cubicBezTo>
                <a:cubicBezTo>
                  <a:pt x="54" y="41"/>
                  <a:pt x="56" y="34"/>
                  <a:pt x="56" y="28"/>
                </a:cubicBezTo>
                <a:cubicBezTo>
                  <a:pt x="56" y="13"/>
                  <a:pt x="44" y="0"/>
                  <a:pt x="28" y="0"/>
                </a:cubicBezTo>
                <a:close/>
              </a:path>
            </a:pathLst>
          </a:custGeom>
          <a:solidFill>
            <a:schemeClr val="accent1">
              <a:alpha val="100000"/>
            </a:schemeClr>
          </a:solidFill>
        </p:spPr>
      </p:sp>
      <p:sp>
        <p:nvSpPr>
          <p:cNvPr id="44" name="Freeform 7"/>
          <p:cNvSpPr/>
          <p:nvPr/>
        </p:nvSpPr>
        <p:spPr>
          <a:xfrm>
            <a:off x="5396607" y="2934479"/>
            <a:ext cx="461677" cy="550831"/>
          </a:xfrm>
          <a:custGeom>
            <a:avLst/>
            <a:gdLst/>
            <a:ahLst/>
            <a:cxnLst/>
            <a:rect l="l" t="t" r="r" b="b"/>
            <a:pathLst>
              <a:path w="175" h="209">
                <a:moveTo>
                  <a:pt x="146" y="24"/>
                </a:moveTo>
                <a:cubicBezTo>
                  <a:pt x="126" y="8"/>
                  <a:pt x="100" y="0"/>
                  <a:pt x="66" y="8"/>
                </a:cubicBezTo>
                <a:cubicBezTo>
                  <a:pt x="42" y="15"/>
                  <a:pt x="21" y="33"/>
                  <a:pt x="16" y="67"/>
                </a:cubicBezTo>
                <a:cubicBezTo>
                  <a:pt x="14" y="78"/>
                  <a:pt x="16" y="84"/>
                  <a:pt x="16" y="85"/>
                </a:cubicBezTo>
                <a:cubicBezTo>
                  <a:pt x="18" y="87"/>
                  <a:pt x="20" y="91"/>
                  <a:pt x="20" y="94"/>
                </a:cubicBezTo>
                <a:cubicBezTo>
                  <a:pt x="20" y="95"/>
                  <a:pt x="19" y="96"/>
                  <a:pt x="19" y="97"/>
                </a:cubicBezTo>
                <a:cubicBezTo>
                  <a:pt x="2" y="121"/>
                  <a:pt x="2" y="121"/>
                  <a:pt x="2" y="121"/>
                </a:cubicBezTo>
                <a:cubicBezTo>
                  <a:pt x="1" y="123"/>
                  <a:pt x="0" y="125"/>
                  <a:pt x="1" y="127"/>
                </a:cubicBezTo>
                <a:cubicBezTo>
                  <a:pt x="4" y="132"/>
                  <a:pt x="12" y="131"/>
                  <a:pt x="14" y="132"/>
                </a:cubicBezTo>
                <a:cubicBezTo>
                  <a:pt x="16" y="133"/>
                  <a:pt x="17" y="136"/>
                  <a:pt x="16" y="139"/>
                </a:cubicBezTo>
                <a:cubicBezTo>
                  <a:pt x="15" y="141"/>
                  <a:pt x="13" y="145"/>
                  <a:pt x="15" y="146"/>
                </a:cubicBezTo>
                <a:cubicBezTo>
                  <a:pt x="17" y="147"/>
                  <a:pt x="19" y="148"/>
                  <a:pt x="19" y="148"/>
                </a:cubicBezTo>
                <a:cubicBezTo>
                  <a:pt x="19" y="148"/>
                  <a:pt x="16" y="149"/>
                  <a:pt x="16" y="151"/>
                </a:cubicBezTo>
                <a:cubicBezTo>
                  <a:pt x="15" y="153"/>
                  <a:pt x="16" y="156"/>
                  <a:pt x="19" y="157"/>
                </a:cubicBezTo>
                <a:cubicBezTo>
                  <a:pt x="19" y="157"/>
                  <a:pt x="22" y="164"/>
                  <a:pt x="21" y="171"/>
                </a:cubicBezTo>
                <a:cubicBezTo>
                  <a:pt x="20" y="177"/>
                  <a:pt x="18" y="183"/>
                  <a:pt x="23" y="187"/>
                </a:cubicBezTo>
                <a:cubicBezTo>
                  <a:pt x="28" y="191"/>
                  <a:pt x="48" y="188"/>
                  <a:pt x="60" y="184"/>
                </a:cubicBezTo>
                <a:cubicBezTo>
                  <a:pt x="60" y="184"/>
                  <a:pt x="64" y="191"/>
                  <a:pt x="68" y="209"/>
                </a:cubicBezTo>
                <a:cubicBezTo>
                  <a:pt x="152" y="183"/>
                  <a:pt x="152" y="183"/>
                  <a:pt x="152" y="183"/>
                </a:cubicBezTo>
                <a:cubicBezTo>
                  <a:pt x="147" y="170"/>
                  <a:pt x="145" y="163"/>
                  <a:pt x="145" y="159"/>
                </a:cubicBezTo>
                <a:cubicBezTo>
                  <a:pt x="143" y="148"/>
                  <a:pt x="160" y="128"/>
                  <a:pt x="166" y="106"/>
                </a:cubicBezTo>
                <a:cubicBezTo>
                  <a:pt x="173" y="81"/>
                  <a:pt x="175" y="48"/>
                  <a:pt x="146" y="24"/>
                </a:cubicBezTo>
                <a:close/>
                <a:moveTo>
                  <a:pt x="118" y="90"/>
                </a:moveTo>
                <a:cubicBezTo>
                  <a:pt x="112" y="98"/>
                  <a:pt x="110" y="104"/>
                  <a:pt x="110" y="110"/>
                </a:cubicBezTo>
                <a:cubicBezTo>
                  <a:pt x="110" y="128"/>
                  <a:pt x="110" y="128"/>
                  <a:pt x="110" y="128"/>
                </a:cubicBezTo>
                <a:cubicBezTo>
                  <a:pt x="110" y="133"/>
                  <a:pt x="107" y="136"/>
                  <a:pt x="104" y="136"/>
                </a:cubicBezTo>
                <a:cubicBezTo>
                  <a:pt x="97" y="136"/>
                  <a:pt x="97" y="136"/>
                  <a:pt x="97" y="136"/>
                </a:cubicBezTo>
                <a:cubicBezTo>
                  <a:pt x="96" y="136"/>
                  <a:pt x="96" y="136"/>
                  <a:pt x="96" y="136"/>
                </a:cubicBezTo>
                <a:cubicBezTo>
                  <a:pt x="95" y="138"/>
                  <a:pt x="93" y="139"/>
                  <a:pt x="91" y="139"/>
                </a:cubicBezTo>
                <a:cubicBezTo>
                  <a:pt x="89" y="139"/>
                  <a:pt x="88" y="138"/>
                  <a:pt x="87" y="136"/>
                </a:cubicBezTo>
                <a:cubicBezTo>
                  <a:pt x="86" y="136"/>
                  <a:pt x="86" y="136"/>
                  <a:pt x="86" y="136"/>
                </a:cubicBezTo>
                <a:cubicBezTo>
                  <a:pt x="79" y="136"/>
                  <a:pt x="79" y="136"/>
                  <a:pt x="79" y="136"/>
                </a:cubicBezTo>
                <a:cubicBezTo>
                  <a:pt x="76" y="136"/>
                  <a:pt x="73" y="133"/>
                  <a:pt x="73" y="129"/>
                </a:cubicBezTo>
                <a:cubicBezTo>
                  <a:pt x="73" y="110"/>
                  <a:pt x="73" y="110"/>
                  <a:pt x="73" y="110"/>
                </a:cubicBezTo>
                <a:cubicBezTo>
                  <a:pt x="73" y="104"/>
                  <a:pt x="70" y="98"/>
                  <a:pt x="65" y="90"/>
                </a:cubicBezTo>
                <a:cubicBezTo>
                  <a:pt x="59" y="83"/>
                  <a:pt x="57" y="76"/>
                  <a:pt x="57" y="68"/>
                </a:cubicBezTo>
                <a:cubicBezTo>
                  <a:pt x="57" y="49"/>
                  <a:pt x="72" y="34"/>
                  <a:pt x="91" y="34"/>
                </a:cubicBezTo>
                <a:cubicBezTo>
                  <a:pt x="110" y="34"/>
                  <a:pt x="126" y="49"/>
                  <a:pt x="126" y="68"/>
                </a:cubicBezTo>
                <a:cubicBezTo>
                  <a:pt x="126" y="76"/>
                  <a:pt x="123" y="83"/>
                  <a:pt x="118" y="90"/>
                </a:cubicBezTo>
                <a:close/>
              </a:path>
            </a:pathLst>
          </a:custGeom>
          <a:solidFill>
            <a:schemeClr val="accent1">
              <a:alpha val="100000"/>
            </a:schemeClr>
          </a:solidFill>
        </p:spPr>
      </p:sp>
      <p:sp>
        <p:nvSpPr>
          <p:cNvPr id="46" name="Freeform 8"/>
          <p:cNvSpPr/>
          <p:nvPr/>
        </p:nvSpPr>
        <p:spPr>
          <a:xfrm>
            <a:off x="1208439" y="4261188"/>
            <a:ext cx="440436" cy="440436"/>
          </a:xfrm>
          <a:custGeom>
            <a:avLst/>
            <a:gdLst/>
            <a:ahLst/>
            <a:cxnLst/>
            <a:rect l="l" t="t" r="r" b="b"/>
            <a:pathLst>
              <a:path w="167" h="167">
                <a:moveTo>
                  <a:pt x="161" y="71"/>
                </a:moveTo>
                <a:cubicBezTo>
                  <a:pt x="148" y="71"/>
                  <a:pt x="148" y="71"/>
                  <a:pt x="148" y="71"/>
                </a:cubicBezTo>
                <a:cubicBezTo>
                  <a:pt x="146" y="62"/>
                  <a:pt x="143" y="54"/>
                  <a:pt x="138" y="47"/>
                </a:cubicBezTo>
                <a:cubicBezTo>
                  <a:pt x="147" y="38"/>
                  <a:pt x="147" y="38"/>
                  <a:pt x="147" y="38"/>
                </a:cubicBezTo>
                <a:cubicBezTo>
                  <a:pt x="149" y="36"/>
                  <a:pt x="150" y="32"/>
                  <a:pt x="148" y="31"/>
                </a:cubicBezTo>
                <a:cubicBezTo>
                  <a:pt x="136" y="19"/>
                  <a:pt x="136" y="19"/>
                  <a:pt x="136" y="19"/>
                </a:cubicBezTo>
                <a:cubicBezTo>
                  <a:pt x="135" y="17"/>
                  <a:pt x="131" y="18"/>
                  <a:pt x="129" y="20"/>
                </a:cubicBezTo>
                <a:cubicBezTo>
                  <a:pt x="120" y="29"/>
                  <a:pt x="120" y="29"/>
                  <a:pt x="120" y="29"/>
                </a:cubicBezTo>
                <a:cubicBezTo>
                  <a:pt x="113" y="24"/>
                  <a:pt x="105" y="21"/>
                  <a:pt x="96" y="19"/>
                </a:cubicBezTo>
                <a:cubicBezTo>
                  <a:pt x="96" y="6"/>
                  <a:pt x="96" y="6"/>
                  <a:pt x="96" y="6"/>
                </a:cubicBezTo>
                <a:cubicBezTo>
                  <a:pt x="96" y="3"/>
                  <a:pt x="94" y="0"/>
                  <a:pt x="92" y="0"/>
                </a:cubicBezTo>
                <a:cubicBezTo>
                  <a:pt x="75" y="0"/>
                  <a:pt x="75" y="0"/>
                  <a:pt x="75" y="0"/>
                </a:cubicBezTo>
                <a:cubicBezTo>
                  <a:pt x="73" y="0"/>
                  <a:pt x="71" y="3"/>
                  <a:pt x="71" y="6"/>
                </a:cubicBezTo>
                <a:cubicBezTo>
                  <a:pt x="71" y="19"/>
                  <a:pt x="71" y="19"/>
                  <a:pt x="71" y="19"/>
                </a:cubicBezTo>
                <a:cubicBezTo>
                  <a:pt x="62" y="21"/>
                  <a:pt x="54" y="24"/>
                  <a:pt x="46" y="29"/>
                </a:cubicBezTo>
                <a:cubicBezTo>
                  <a:pt x="37" y="20"/>
                  <a:pt x="37" y="20"/>
                  <a:pt x="37" y="20"/>
                </a:cubicBezTo>
                <a:cubicBezTo>
                  <a:pt x="35" y="18"/>
                  <a:pt x="32" y="17"/>
                  <a:pt x="30" y="19"/>
                </a:cubicBezTo>
                <a:cubicBezTo>
                  <a:pt x="18" y="31"/>
                  <a:pt x="18" y="31"/>
                  <a:pt x="18" y="31"/>
                </a:cubicBezTo>
                <a:cubicBezTo>
                  <a:pt x="17" y="32"/>
                  <a:pt x="17" y="36"/>
                  <a:pt x="19" y="38"/>
                </a:cubicBezTo>
                <a:cubicBezTo>
                  <a:pt x="29" y="47"/>
                  <a:pt x="29" y="47"/>
                  <a:pt x="29" y="47"/>
                </a:cubicBezTo>
                <a:cubicBezTo>
                  <a:pt x="24" y="54"/>
                  <a:pt x="20" y="62"/>
                  <a:pt x="19" y="71"/>
                </a:cubicBezTo>
                <a:cubicBezTo>
                  <a:pt x="6" y="71"/>
                  <a:pt x="6" y="71"/>
                  <a:pt x="6" y="71"/>
                </a:cubicBezTo>
                <a:cubicBezTo>
                  <a:pt x="2" y="71"/>
                  <a:pt x="0" y="73"/>
                  <a:pt x="0" y="75"/>
                </a:cubicBezTo>
                <a:cubicBezTo>
                  <a:pt x="0" y="92"/>
                  <a:pt x="0" y="92"/>
                  <a:pt x="0" y="92"/>
                </a:cubicBezTo>
                <a:cubicBezTo>
                  <a:pt x="0" y="94"/>
                  <a:pt x="2" y="96"/>
                  <a:pt x="6" y="96"/>
                </a:cubicBezTo>
                <a:cubicBezTo>
                  <a:pt x="19" y="96"/>
                  <a:pt x="19" y="96"/>
                  <a:pt x="19" y="96"/>
                </a:cubicBezTo>
                <a:cubicBezTo>
                  <a:pt x="20" y="105"/>
                  <a:pt x="24" y="113"/>
                  <a:pt x="29" y="120"/>
                </a:cubicBezTo>
                <a:cubicBezTo>
                  <a:pt x="19" y="130"/>
                  <a:pt x="19" y="130"/>
                  <a:pt x="19" y="130"/>
                </a:cubicBezTo>
                <a:cubicBezTo>
                  <a:pt x="17" y="132"/>
                  <a:pt x="17" y="135"/>
                  <a:pt x="18" y="137"/>
                </a:cubicBezTo>
                <a:cubicBezTo>
                  <a:pt x="30" y="148"/>
                  <a:pt x="30" y="148"/>
                  <a:pt x="30" y="148"/>
                </a:cubicBezTo>
                <a:cubicBezTo>
                  <a:pt x="32" y="150"/>
                  <a:pt x="35" y="150"/>
                  <a:pt x="37" y="147"/>
                </a:cubicBezTo>
                <a:cubicBezTo>
                  <a:pt x="46" y="138"/>
                  <a:pt x="46" y="138"/>
                  <a:pt x="46" y="138"/>
                </a:cubicBezTo>
                <a:cubicBezTo>
                  <a:pt x="54" y="143"/>
                  <a:pt x="62" y="147"/>
                  <a:pt x="71" y="148"/>
                </a:cubicBezTo>
                <a:cubicBezTo>
                  <a:pt x="71" y="161"/>
                  <a:pt x="71" y="161"/>
                  <a:pt x="71" y="161"/>
                </a:cubicBezTo>
                <a:cubicBezTo>
                  <a:pt x="71" y="164"/>
                  <a:pt x="73" y="167"/>
                  <a:pt x="75" y="167"/>
                </a:cubicBezTo>
                <a:cubicBezTo>
                  <a:pt x="92" y="167"/>
                  <a:pt x="92" y="167"/>
                  <a:pt x="92" y="167"/>
                </a:cubicBezTo>
                <a:cubicBezTo>
                  <a:pt x="94" y="167"/>
                  <a:pt x="96" y="164"/>
                  <a:pt x="96" y="161"/>
                </a:cubicBezTo>
                <a:cubicBezTo>
                  <a:pt x="96" y="148"/>
                  <a:pt x="96" y="148"/>
                  <a:pt x="96" y="148"/>
                </a:cubicBezTo>
                <a:cubicBezTo>
                  <a:pt x="105" y="147"/>
                  <a:pt x="113" y="143"/>
                  <a:pt x="120" y="138"/>
                </a:cubicBezTo>
                <a:cubicBezTo>
                  <a:pt x="129" y="147"/>
                  <a:pt x="129" y="147"/>
                  <a:pt x="129" y="147"/>
                </a:cubicBezTo>
                <a:cubicBezTo>
                  <a:pt x="131" y="150"/>
                  <a:pt x="135" y="150"/>
                  <a:pt x="136" y="148"/>
                </a:cubicBezTo>
                <a:cubicBezTo>
                  <a:pt x="148" y="137"/>
                  <a:pt x="148" y="137"/>
                  <a:pt x="148" y="137"/>
                </a:cubicBezTo>
                <a:cubicBezTo>
                  <a:pt x="150" y="135"/>
                  <a:pt x="149" y="132"/>
                  <a:pt x="147" y="130"/>
                </a:cubicBezTo>
                <a:cubicBezTo>
                  <a:pt x="138" y="120"/>
                  <a:pt x="138" y="120"/>
                  <a:pt x="138" y="120"/>
                </a:cubicBezTo>
                <a:cubicBezTo>
                  <a:pt x="143" y="113"/>
                  <a:pt x="146" y="105"/>
                  <a:pt x="148" y="96"/>
                </a:cubicBezTo>
                <a:cubicBezTo>
                  <a:pt x="161" y="96"/>
                  <a:pt x="161" y="96"/>
                  <a:pt x="161" y="96"/>
                </a:cubicBezTo>
                <a:cubicBezTo>
                  <a:pt x="164" y="96"/>
                  <a:pt x="167" y="94"/>
                  <a:pt x="167" y="92"/>
                </a:cubicBezTo>
                <a:cubicBezTo>
                  <a:pt x="167" y="75"/>
                  <a:pt x="167" y="75"/>
                  <a:pt x="167" y="75"/>
                </a:cubicBezTo>
                <a:cubicBezTo>
                  <a:pt x="167" y="73"/>
                  <a:pt x="164" y="71"/>
                  <a:pt x="161" y="71"/>
                </a:cubicBezTo>
                <a:close/>
                <a:moveTo>
                  <a:pt x="83" y="114"/>
                </a:moveTo>
                <a:cubicBezTo>
                  <a:pt x="66" y="114"/>
                  <a:pt x="52" y="101"/>
                  <a:pt x="52" y="84"/>
                </a:cubicBezTo>
                <a:cubicBezTo>
                  <a:pt x="52" y="67"/>
                  <a:pt x="66" y="53"/>
                  <a:pt x="83" y="53"/>
                </a:cubicBezTo>
                <a:cubicBezTo>
                  <a:pt x="100" y="53"/>
                  <a:pt x="114" y="67"/>
                  <a:pt x="114" y="84"/>
                </a:cubicBezTo>
                <a:cubicBezTo>
                  <a:pt x="114" y="101"/>
                  <a:pt x="100" y="114"/>
                  <a:pt x="83" y="114"/>
                </a:cubicBezTo>
                <a:close/>
              </a:path>
            </a:pathLst>
          </a:custGeom>
          <a:solidFill>
            <a:schemeClr val="accent1">
              <a:lumMod val="75000"/>
              <a:alpha val="100000"/>
            </a:schemeClr>
          </a:solidFill>
        </p:spPr>
      </p:sp>
      <p:sp>
        <p:nvSpPr>
          <p:cNvPr id="47" name="Freeform 9"/>
          <p:cNvSpPr/>
          <p:nvPr/>
        </p:nvSpPr>
        <p:spPr>
          <a:xfrm>
            <a:off x="1554102" y="4121837"/>
            <a:ext cx="318897" cy="316706"/>
          </a:xfrm>
          <a:custGeom>
            <a:avLst/>
            <a:gdLst/>
            <a:ahLst/>
            <a:cxnLst/>
            <a:rect l="l" t="t" r="r" b="b"/>
            <a:pathLst>
              <a:path w="121" h="120">
                <a:moveTo>
                  <a:pt x="117" y="51"/>
                </a:moveTo>
                <a:cubicBezTo>
                  <a:pt x="108" y="51"/>
                  <a:pt x="108" y="51"/>
                  <a:pt x="108" y="51"/>
                </a:cubicBezTo>
                <a:cubicBezTo>
                  <a:pt x="106" y="44"/>
                  <a:pt x="104" y="38"/>
                  <a:pt x="100" y="33"/>
                </a:cubicBezTo>
                <a:cubicBezTo>
                  <a:pt x="107" y="27"/>
                  <a:pt x="107" y="27"/>
                  <a:pt x="107" y="27"/>
                </a:cubicBezTo>
                <a:cubicBezTo>
                  <a:pt x="109" y="25"/>
                  <a:pt x="109" y="23"/>
                  <a:pt x="108" y="22"/>
                </a:cubicBezTo>
                <a:cubicBezTo>
                  <a:pt x="99" y="13"/>
                  <a:pt x="99" y="13"/>
                  <a:pt x="99" y="13"/>
                </a:cubicBezTo>
                <a:cubicBezTo>
                  <a:pt x="98" y="12"/>
                  <a:pt x="96" y="12"/>
                  <a:pt x="94" y="14"/>
                </a:cubicBezTo>
                <a:cubicBezTo>
                  <a:pt x="87" y="20"/>
                  <a:pt x="87" y="20"/>
                  <a:pt x="87" y="20"/>
                </a:cubicBezTo>
                <a:cubicBezTo>
                  <a:pt x="82" y="17"/>
                  <a:pt x="76" y="14"/>
                  <a:pt x="70" y="13"/>
                </a:cubicBezTo>
                <a:cubicBezTo>
                  <a:pt x="70" y="4"/>
                  <a:pt x="70" y="4"/>
                  <a:pt x="70" y="4"/>
                </a:cubicBezTo>
                <a:cubicBezTo>
                  <a:pt x="70" y="1"/>
                  <a:pt x="69" y="0"/>
                  <a:pt x="67" y="0"/>
                </a:cubicBezTo>
                <a:cubicBezTo>
                  <a:pt x="55" y="0"/>
                  <a:pt x="55" y="0"/>
                  <a:pt x="55" y="0"/>
                </a:cubicBezTo>
                <a:cubicBezTo>
                  <a:pt x="53" y="0"/>
                  <a:pt x="52" y="1"/>
                  <a:pt x="52" y="4"/>
                </a:cubicBezTo>
                <a:cubicBezTo>
                  <a:pt x="52" y="13"/>
                  <a:pt x="52" y="13"/>
                  <a:pt x="52" y="13"/>
                </a:cubicBezTo>
                <a:cubicBezTo>
                  <a:pt x="45" y="14"/>
                  <a:pt x="39" y="17"/>
                  <a:pt x="34" y="20"/>
                </a:cubicBezTo>
                <a:cubicBezTo>
                  <a:pt x="28" y="14"/>
                  <a:pt x="28" y="14"/>
                  <a:pt x="28" y="14"/>
                </a:cubicBezTo>
                <a:cubicBezTo>
                  <a:pt x="26" y="12"/>
                  <a:pt x="24" y="12"/>
                  <a:pt x="22" y="13"/>
                </a:cubicBezTo>
                <a:cubicBezTo>
                  <a:pt x="14" y="22"/>
                  <a:pt x="14" y="22"/>
                  <a:pt x="14" y="22"/>
                </a:cubicBezTo>
                <a:cubicBezTo>
                  <a:pt x="13" y="23"/>
                  <a:pt x="13" y="25"/>
                  <a:pt x="15" y="27"/>
                </a:cubicBezTo>
                <a:cubicBezTo>
                  <a:pt x="21" y="33"/>
                  <a:pt x="21" y="33"/>
                  <a:pt x="21" y="33"/>
                </a:cubicBezTo>
                <a:cubicBezTo>
                  <a:pt x="18" y="38"/>
                  <a:pt x="15" y="44"/>
                  <a:pt x="14" y="51"/>
                </a:cubicBezTo>
                <a:cubicBezTo>
                  <a:pt x="5" y="51"/>
                  <a:pt x="5" y="51"/>
                  <a:pt x="5" y="51"/>
                </a:cubicBezTo>
                <a:cubicBezTo>
                  <a:pt x="2" y="51"/>
                  <a:pt x="0" y="52"/>
                  <a:pt x="0" y="54"/>
                </a:cubicBezTo>
                <a:cubicBezTo>
                  <a:pt x="0" y="66"/>
                  <a:pt x="0" y="66"/>
                  <a:pt x="0" y="66"/>
                </a:cubicBezTo>
                <a:cubicBezTo>
                  <a:pt x="0" y="68"/>
                  <a:pt x="2" y="69"/>
                  <a:pt x="5" y="69"/>
                </a:cubicBezTo>
                <a:cubicBezTo>
                  <a:pt x="14" y="69"/>
                  <a:pt x="14" y="69"/>
                  <a:pt x="14" y="69"/>
                </a:cubicBezTo>
                <a:cubicBezTo>
                  <a:pt x="15" y="76"/>
                  <a:pt x="18" y="81"/>
                  <a:pt x="21" y="87"/>
                </a:cubicBezTo>
                <a:cubicBezTo>
                  <a:pt x="15" y="93"/>
                  <a:pt x="15" y="93"/>
                  <a:pt x="15" y="93"/>
                </a:cubicBezTo>
                <a:cubicBezTo>
                  <a:pt x="13" y="95"/>
                  <a:pt x="13" y="97"/>
                  <a:pt x="14" y="98"/>
                </a:cubicBezTo>
                <a:cubicBezTo>
                  <a:pt x="22" y="107"/>
                  <a:pt x="22" y="107"/>
                  <a:pt x="22" y="107"/>
                </a:cubicBezTo>
                <a:cubicBezTo>
                  <a:pt x="24" y="108"/>
                  <a:pt x="26" y="108"/>
                  <a:pt x="28" y="106"/>
                </a:cubicBezTo>
                <a:cubicBezTo>
                  <a:pt x="34" y="100"/>
                  <a:pt x="34" y="100"/>
                  <a:pt x="34" y="100"/>
                </a:cubicBezTo>
                <a:cubicBezTo>
                  <a:pt x="39" y="103"/>
                  <a:pt x="45" y="106"/>
                  <a:pt x="52" y="107"/>
                </a:cubicBezTo>
                <a:cubicBezTo>
                  <a:pt x="52" y="116"/>
                  <a:pt x="52" y="116"/>
                  <a:pt x="52" y="116"/>
                </a:cubicBezTo>
                <a:cubicBezTo>
                  <a:pt x="52" y="118"/>
                  <a:pt x="53" y="120"/>
                  <a:pt x="55" y="120"/>
                </a:cubicBezTo>
                <a:cubicBezTo>
                  <a:pt x="67" y="120"/>
                  <a:pt x="67" y="120"/>
                  <a:pt x="67" y="120"/>
                </a:cubicBezTo>
                <a:cubicBezTo>
                  <a:pt x="69" y="120"/>
                  <a:pt x="70" y="118"/>
                  <a:pt x="70" y="116"/>
                </a:cubicBezTo>
                <a:cubicBezTo>
                  <a:pt x="70" y="107"/>
                  <a:pt x="70" y="107"/>
                  <a:pt x="70" y="107"/>
                </a:cubicBezTo>
                <a:cubicBezTo>
                  <a:pt x="76" y="106"/>
                  <a:pt x="82" y="103"/>
                  <a:pt x="87" y="100"/>
                </a:cubicBezTo>
                <a:cubicBezTo>
                  <a:pt x="94" y="106"/>
                  <a:pt x="94" y="106"/>
                  <a:pt x="94" y="106"/>
                </a:cubicBezTo>
                <a:cubicBezTo>
                  <a:pt x="96" y="108"/>
                  <a:pt x="98" y="108"/>
                  <a:pt x="99" y="107"/>
                </a:cubicBezTo>
                <a:cubicBezTo>
                  <a:pt x="108" y="98"/>
                  <a:pt x="108" y="98"/>
                  <a:pt x="108" y="98"/>
                </a:cubicBezTo>
                <a:cubicBezTo>
                  <a:pt x="109" y="97"/>
                  <a:pt x="109" y="95"/>
                  <a:pt x="107" y="93"/>
                </a:cubicBezTo>
                <a:cubicBezTo>
                  <a:pt x="100" y="87"/>
                  <a:pt x="100" y="87"/>
                  <a:pt x="100" y="87"/>
                </a:cubicBezTo>
                <a:cubicBezTo>
                  <a:pt x="104" y="81"/>
                  <a:pt x="106" y="76"/>
                  <a:pt x="108" y="69"/>
                </a:cubicBezTo>
                <a:cubicBezTo>
                  <a:pt x="117" y="69"/>
                  <a:pt x="117" y="69"/>
                  <a:pt x="117" y="69"/>
                </a:cubicBezTo>
                <a:cubicBezTo>
                  <a:pt x="119" y="69"/>
                  <a:pt x="121" y="68"/>
                  <a:pt x="121" y="66"/>
                </a:cubicBezTo>
                <a:cubicBezTo>
                  <a:pt x="121" y="54"/>
                  <a:pt x="121" y="54"/>
                  <a:pt x="121" y="54"/>
                </a:cubicBezTo>
                <a:cubicBezTo>
                  <a:pt x="121" y="52"/>
                  <a:pt x="119" y="51"/>
                  <a:pt x="117" y="51"/>
                </a:cubicBezTo>
                <a:close/>
                <a:moveTo>
                  <a:pt x="61" y="82"/>
                </a:moveTo>
                <a:cubicBezTo>
                  <a:pt x="48" y="82"/>
                  <a:pt x="38" y="72"/>
                  <a:pt x="38" y="60"/>
                </a:cubicBezTo>
                <a:cubicBezTo>
                  <a:pt x="38" y="48"/>
                  <a:pt x="48" y="38"/>
                  <a:pt x="61" y="38"/>
                </a:cubicBezTo>
                <a:cubicBezTo>
                  <a:pt x="73" y="38"/>
                  <a:pt x="83" y="48"/>
                  <a:pt x="83" y="60"/>
                </a:cubicBezTo>
                <a:cubicBezTo>
                  <a:pt x="83" y="72"/>
                  <a:pt x="73" y="82"/>
                  <a:pt x="61" y="82"/>
                </a:cubicBezTo>
                <a:close/>
              </a:path>
            </a:pathLst>
          </a:custGeom>
          <a:solidFill>
            <a:schemeClr val="accent1">
              <a:lumMod val="75000"/>
              <a:alpha val="100000"/>
            </a:schemeClr>
          </a:solidFill>
        </p:spPr>
      </p:sp>
      <p:sp>
        <p:nvSpPr>
          <p:cNvPr id="49" name="Freeform 10"/>
          <p:cNvSpPr/>
          <p:nvPr/>
        </p:nvSpPr>
        <p:spPr>
          <a:xfrm>
            <a:off x="4387341" y="4267290"/>
            <a:ext cx="239744" cy="269843"/>
          </a:xfrm>
          <a:custGeom>
            <a:avLst/>
            <a:gdLst/>
            <a:ahLst/>
            <a:cxnLst/>
            <a:rect l="l" t="t" r="r" b="b"/>
            <a:pathLst>
              <a:path w="91" h="102">
                <a:moveTo>
                  <a:pt x="76" y="45"/>
                </a:moveTo>
                <a:cubicBezTo>
                  <a:pt x="65" y="52"/>
                  <a:pt x="54" y="52"/>
                  <a:pt x="50" y="52"/>
                </a:cubicBezTo>
                <a:cubicBezTo>
                  <a:pt x="11" y="102"/>
                  <a:pt x="11" y="102"/>
                  <a:pt x="11" y="102"/>
                </a:cubicBezTo>
                <a:cubicBezTo>
                  <a:pt x="0" y="93"/>
                  <a:pt x="0" y="93"/>
                  <a:pt x="0" y="93"/>
                </a:cubicBezTo>
                <a:cubicBezTo>
                  <a:pt x="43" y="47"/>
                  <a:pt x="43" y="47"/>
                  <a:pt x="43" y="47"/>
                </a:cubicBezTo>
                <a:cubicBezTo>
                  <a:pt x="42" y="43"/>
                  <a:pt x="40" y="32"/>
                  <a:pt x="45" y="19"/>
                </a:cubicBezTo>
                <a:cubicBezTo>
                  <a:pt x="52" y="4"/>
                  <a:pt x="70" y="0"/>
                  <a:pt x="70" y="0"/>
                </a:cubicBezTo>
                <a:cubicBezTo>
                  <a:pt x="67" y="22"/>
                  <a:pt x="67" y="22"/>
                  <a:pt x="67" y="22"/>
                </a:cubicBezTo>
                <a:cubicBezTo>
                  <a:pt x="68" y="21"/>
                  <a:pt x="69" y="21"/>
                  <a:pt x="70" y="22"/>
                </a:cubicBezTo>
                <a:cubicBezTo>
                  <a:pt x="70" y="22"/>
                  <a:pt x="70" y="23"/>
                  <a:pt x="70" y="24"/>
                </a:cubicBezTo>
                <a:cubicBezTo>
                  <a:pt x="91" y="17"/>
                  <a:pt x="91" y="17"/>
                  <a:pt x="91" y="17"/>
                </a:cubicBezTo>
                <a:cubicBezTo>
                  <a:pt x="91" y="17"/>
                  <a:pt x="90" y="36"/>
                  <a:pt x="76" y="45"/>
                </a:cubicBezTo>
                <a:close/>
              </a:path>
            </a:pathLst>
          </a:custGeom>
          <a:solidFill>
            <a:schemeClr val="accent1">
              <a:lumMod val="75000"/>
              <a:alpha val="100000"/>
            </a:schemeClr>
          </a:solidFill>
        </p:spPr>
      </p:sp>
      <p:sp>
        <p:nvSpPr>
          <p:cNvPr id="50" name="Freeform 11"/>
          <p:cNvSpPr/>
          <p:nvPr/>
        </p:nvSpPr>
        <p:spPr>
          <a:xfrm>
            <a:off x="4049394" y="4452456"/>
            <a:ext cx="461677" cy="429292"/>
          </a:xfrm>
          <a:custGeom>
            <a:avLst/>
            <a:gdLst/>
            <a:ahLst/>
            <a:cxnLst/>
            <a:rect l="l" t="t" r="r" b="b"/>
            <a:pathLst>
              <a:path w="175" h="163">
                <a:moveTo>
                  <a:pt x="77" y="0"/>
                </a:moveTo>
                <a:cubicBezTo>
                  <a:pt x="95" y="0"/>
                  <a:pt x="112" y="6"/>
                  <a:pt x="127" y="16"/>
                </a:cubicBezTo>
                <a:cubicBezTo>
                  <a:pt x="107" y="40"/>
                  <a:pt x="107" y="40"/>
                  <a:pt x="107" y="40"/>
                </a:cubicBezTo>
                <a:cubicBezTo>
                  <a:pt x="100" y="36"/>
                  <a:pt x="92" y="34"/>
                  <a:pt x="84" y="34"/>
                </a:cubicBezTo>
                <a:cubicBezTo>
                  <a:pt x="59" y="34"/>
                  <a:pt x="41" y="54"/>
                  <a:pt x="44" y="80"/>
                </a:cubicBezTo>
                <a:cubicBezTo>
                  <a:pt x="47" y="105"/>
                  <a:pt x="70" y="125"/>
                  <a:pt x="96" y="125"/>
                </a:cubicBezTo>
                <a:cubicBezTo>
                  <a:pt x="121" y="125"/>
                  <a:pt x="138" y="105"/>
                  <a:pt x="135" y="80"/>
                </a:cubicBezTo>
                <a:cubicBezTo>
                  <a:pt x="134" y="71"/>
                  <a:pt x="130" y="63"/>
                  <a:pt x="125" y="56"/>
                </a:cubicBezTo>
                <a:cubicBezTo>
                  <a:pt x="145" y="32"/>
                  <a:pt x="145" y="32"/>
                  <a:pt x="145" y="32"/>
                </a:cubicBezTo>
                <a:cubicBezTo>
                  <a:pt x="158" y="46"/>
                  <a:pt x="166" y="63"/>
                  <a:pt x="169" y="82"/>
                </a:cubicBezTo>
                <a:cubicBezTo>
                  <a:pt x="175" y="127"/>
                  <a:pt x="143" y="163"/>
                  <a:pt x="98" y="163"/>
                </a:cubicBezTo>
                <a:cubicBezTo>
                  <a:pt x="53" y="163"/>
                  <a:pt x="12" y="127"/>
                  <a:pt x="6" y="82"/>
                </a:cubicBezTo>
                <a:cubicBezTo>
                  <a:pt x="0" y="37"/>
                  <a:pt x="31" y="0"/>
                  <a:pt x="77" y="0"/>
                </a:cubicBezTo>
                <a:close/>
              </a:path>
            </a:pathLst>
          </a:custGeom>
          <a:solidFill>
            <a:schemeClr val="accent1">
              <a:lumMod val="75000"/>
              <a:alpha val="100000"/>
            </a:schemeClr>
          </a:solidFill>
        </p:spPr>
      </p:sp>
      <p:sp>
        <p:nvSpPr>
          <p:cNvPr id="51" name="Freeform 12"/>
          <p:cNvSpPr/>
          <p:nvPr/>
        </p:nvSpPr>
        <p:spPr>
          <a:xfrm>
            <a:off x="4188840" y="4568375"/>
            <a:ext cx="195167" cy="181737"/>
          </a:xfrm>
          <a:custGeom>
            <a:avLst/>
            <a:gdLst/>
            <a:ahLst/>
            <a:cxnLst/>
            <a:rect l="l" t="t" r="r" b="b"/>
            <a:pathLst>
              <a:path w="74" h="69">
                <a:moveTo>
                  <a:pt x="42" y="69"/>
                </a:moveTo>
                <a:cubicBezTo>
                  <a:pt x="23" y="69"/>
                  <a:pt x="5" y="54"/>
                  <a:pt x="3" y="35"/>
                </a:cubicBezTo>
                <a:cubicBezTo>
                  <a:pt x="0" y="16"/>
                  <a:pt x="14" y="0"/>
                  <a:pt x="33" y="0"/>
                </a:cubicBezTo>
                <a:cubicBezTo>
                  <a:pt x="38" y="0"/>
                  <a:pt x="44" y="2"/>
                  <a:pt x="49" y="4"/>
                </a:cubicBezTo>
                <a:cubicBezTo>
                  <a:pt x="48" y="6"/>
                  <a:pt x="48" y="9"/>
                  <a:pt x="49" y="11"/>
                </a:cubicBezTo>
                <a:cubicBezTo>
                  <a:pt x="36" y="30"/>
                  <a:pt x="36" y="30"/>
                  <a:pt x="36" y="30"/>
                </a:cubicBezTo>
                <a:cubicBezTo>
                  <a:pt x="42" y="35"/>
                  <a:pt x="42" y="35"/>
                  <a:pt x="42" y="35"/>
                </a:cubicBezTo>
                <a:cubicBezTo>
                  <a:pt x="59" y="20"/>
                  <a:pt x="59" y="20"/>
                  <a:pt x="59" y="20"/>
                </a:cubicBezTo>
                <a:cubicBezTo>
                  <a:pt x="59" y="20"/>
                  <a:pt x="60" y="20"/>
                  <a:pt x="60" y="20"/>
                </a:cubicBezTo>
                <a:cubicBezTo>
                  <a:pt x="62" y="20"/>
                  <a:pt x="64" y="19"/>
                  <a:pt x="66" y="18"/>
                </a:cubicBezTo>
                <a:cubicBezTo>
                  <a:pt x="69" y="23"/>
                  <a:pt x="71" y="29"/>
                  <a:pt x="72" y="35"/>
                </a:cubicBezTo>
                <a:cubicBezTo>
                  <a:pt x="74" y="54"/>
                  <a:pt x="61" y="69"/>
                  <a:pt x="42" y="69"/>
                </a:cubicBezTo>
                <a:close/>
              </a:path>
            </a:pathLst>
          </a:custGeom>
          <a:solidFill>
            <a:schemeClr val="accent1">
              <a:lumMod val="75000"/>
              <a:alpha val="100000"/>
            </a:schemeClr>
          </a:solidFill>
        </p:spPr>
      </p:sp>
      <p:sp>
        <p:nvSpPr>
          <p:cNvPr id="52" name="Freeform 13"/>
          <p:cNvSpPr/>
          <p:nvPr/>
        </p:nvSpPr>
        <p:spPr>
          <a:xfrm>
            <a:off x="4296948" y="4518178"/>
            <a:ext cx="113728" cy="129349"/>
          </a:xfrm>
          <a:custGeom>
            <a:avLst/>
            <a:gdLst/>
            <a:ahLst/>
            <a:cxnLst/>
            <a:rect l="l" t="t" r="r" b="b"/>
            <a:pathLst>
              <a:path w="43" h="49">
                <a:moveTo>
                  <a:pt x="13" y="31"/>
                </a:moveTo>
                <a:cubicBezTo>
                  <a:pt x="11" y="28"/>
                  <a:pt x="12" y="25"/>
                  <a:pt x="14" y="22"/>
                </a:cubicBezTo>
                <a:cubicBezTo>
                  <a:pt x="32" y="0"/>
                  <a:pt x="32" y="0"/>
                  <a:pt x="32" y="0"/>
                </a:cubicBezTo>
                <a:cubicBezTo>
                  <a:pt x="43" y="9"/>
                  <a:pt x="43" y="9"/>
                  <a:pt x="43" y="9"/>
                </a:cubicBezTo>
                <a:cubicBezTo>
                  <a:pt x="24" y="32"/>
                  <a:pt x="24" y="32"/>
                  <a:pt x="24" y="32"/>
                </a:cubicBezTo>
                <a:cubicBezTo>
                  <a:pt x="22" y="34"/>
                  <a:pt x="19" y="35"/>
                  <a:pt x="17" y="34"/>
                </a:cubicBezTo>
                <a:cubicBezTo>
                  <a:pt x="1" y="49"/>
                  <a:pt x="1" y="49"/>
                  <a:pt x="1" y="49"/>
                </a:cubicBezTo>
                <a:cubicBezTo>
                  <a:pt x="0" y="48"/>
                  <a:pt x="0" y="48"/>
                  <a:pt x="0" y="48"/>
                </a:cubicBezTo>
                <a:lnTo>
                  <a:pt x="13" y="31"/>
                </a:lnTo>
                <a:close/>
              </a:path>
            </a:pathLst>
          </a:custGeom>
          <a:solidFill>
            <a:schemeClr val="accent4">
              <a:alpha val="100000"/>
            </a:schemeClr>
          </a:solidFill>
        </p:spPr>
      </p:sp>
      <p:sp>
        <p:nvSpPr>
          <p:cNvPr id="53" name="Freeform 14"/>
          <p:cNvSpPr/>
          <p:nvPr/>
        </p:nvSpPr>
        <p:spPr>
          <a:xfrm>
            <a:off x="2994480" y="2711608"/>
            <a:ext cx="168233" cy="183703"/>
          </a:xfrm>
          <a:custGeom>
            <a:avLst/>
            <a:gdLst/>
            <a:ahLst/>
            <a:cxnLst/>
            <a:rect l="l" t="t" r="r" b="b"/>
            <a:pathLst>
              <a:path w="126" h="140">
                <a:moveTo>
                  <a:pt x="0" y="57"/>
                </a:moveTo>
                <a:lnTo>
                  <a:pt x="48" y="0"/>
                </a:lnTo>
                <a:lnTo>
                  <a:pt x="126" y="85"/>
                </a:lnTo>
                <a:lnTo>
                  <a:pt x="78" y="140"/>
                </a:lnTo>
                <a:lnTo>
                  <a:pt x="0" y="57"/>
                </a:lnTo>
                <a:close/>
              </a:path>
            </a:pathLst>
          </a:custGeom>
          <a:solidFill>
            <a:schemeClr val="accent1">
              <a:alpha val="100000"/>
            </a:schemeClr>
          </a:solidFill>
        </p:spPr>
      </p:sp>
      <p:sp>
        <p:nvSpPr>
          <p:cNvPr id="54" name="Freeform 15"/>
          <p:cNvSpPr/>
          <p:nvPr/>
        </p:nvSpPr>
        <p:spPr>
          <a:xfrm>
            <a:off x="2776861" y="2807327"/>
            <a:ext cx="296432" cy="326720"/>
          </a:xfrm>
          <a:custGeom>
            <a:avLst/>
            <a:gdLst/>
            <a:ahLst/>
            <a:cxnLst/>
            <a:rect l="l" t="t" r="r" b="b"/>
            <a:pathLst>
              <a:path w="94" h="105">
                <a:moveTo>
                  <a:pt x="70" y="0"/>
                </a:moveTo>
                <a:cubicBezTo>
                  <a:pt x="63" y="9"/>
                  <a:pt x="63" y="9"/>
                  <a:pt x="63" y="9"/>
                </a:cubicBezTo>
                <a:cubicBezTo>
                  <a:pt x="21" y="30"/>
                  <a:pt x="21" y="30"/>
                  <a:pt x="21" y="30"/>
                </a:cubicBezTo>
                <a:cubicBezTo>
                  <a:pt x="20" y="30"/>
                  <a:pt x="14" y="33"/>
                  <a:pt x="12" y="37"/>
                </a:cubicBezTo>
                <a:cubicBezTo>
                  <a:pt x="10" y="40"/>
                  <a:pt x="2" y="67"/>
                  <a:pt x="1" y="70"/>
                </a:cubicBezTo>
                <a:cubicBezTo>
                  <a:pt x="0" y="71"/>
                  <a:pt x="0" y="75"/>
                  <a:pt x="0" y="77"/>
                </a:cubicBezTo>
                <a:cubicBezTo>
                  <a:pt x="0" y="78"/>
                  <a:pt x="2" y="93"/>
                  <a:pt x="3" y="102"/>
                </a:cubicBezTo>
                <a:cubicBezTo>
                  <a:pt x="3" y="103"/>
                  <a:pt x="3" y="103"/>
                  <a:pt x="3" y="103"/>
                </a:cubicBezTo>
                <a:cubicBezTo>
                  <a:pt x="3" y="103"/>
                  <a:pt x="3" y="103"/>
                  <a:pt x="3" y="103"/>
                </a:cubicBezTo>
                <a:cubicBezTo>
                  <a:pt x="3" y="103"/>
                  <a:pt x="3" y="104"/>
                  <a:pt x="4" y="105"/>
                </a:cubicBezTo>
                <a:cubicBezTo>
                  <a:pt x="4" y="81"/>
                  <a:pt x="4" y="81"/>
                  <a:pt x="4" y="81"/>
                </a:cubicBezTo>
                <a:cubicBezTo>
                  <a:pt x="20" y="81"/>
                  <a:pt x="20" y="81"/>
                  <a:pt x="20" y="81"/>
                </a:cubicBezTo>
                <a:cubicBezTo>
                  <a:pt x="20" y="75"/>
                  <a:pt x="20" y="75"/>
                  <a:pt x="20" y="75"/>
                </a:cubicBezTo>
                <a:cubicBezTo>
                  <a:pt x="30" y="58"/>
                  <a:pt x="30" y="58"/>
                  <a:pt x="30" y="58"/>
                </a:cubicBezTo>
                <a:cubicBezTo>
                  <a:pt x="32" y="59"/>
                  <a:pt x="37" y="61"/>
                  <a:pt x="40" y="62"/>
                </a:cubicBezTo>
                <a:cubicBezTo>
                  <a:pt x="39" y="64"/>
                  <a:pt x="37" y="68"/>
                  <a:pt x="37" y="69"/>
                </a:cubicBezTo>
                <a:cubicBezTo>
                  <a:pt x="36" y="71"/>
                  <a:pt x="30" y="78"/>
                  <a:pt x="27" y="83"/>
                </a:cubicBezTo>
                <a:cubicBezTo>
                  <a:pt x="25" y="85"/>
                  <a:pt x="24" y="90"/>
                  <a:pt x="28" y="93"/>
                </a:cubicBezTo>
                <a:cubicBezTo>
                  <a:pt x="29" y="94"/>
                  <a:pt x="31" y="95"/>
                  <a:pt x="33" y="95"/>
                </a:cubicBezTo>
                <a:cubicBezTo>
                  <a:pt x="37" y="95"/>
                  <a:pt x="41" y="92"/>
                  <a:pt x="41" y="92"/>
                </a:cubicBezTo>
                <a:cubicBezTo>
                  <a:pt x="41" y="92"/>
                  <a:pt x="41" y="92"/>
                  <a:pt x="41" y="92"/>
                </a:cubicBezTo>
                <a:cubicBezTo>
                  <a:pt x="41" y="92"/>
                  <a:pt x="41" y="92"/>
                  <a:pt x="41" y="92"/>
                </a:cubicBezTo>
                <a:cubicBezTo>
                  <a:pt x="41" y="91"/>
                  <a:pt x="56" y="74"/>
                  <a:pt x="63" y="71"/>
                </a:cubicBezTo>
                <a:cubicBezTo>
                  <a:pt x="69" y="68"/>
                  <a:pt x="87" y="54"/>
                  <a:pt x="87" y="36"/>
                </a:cubicBezTo>
                <a:cubicBezTo>
                  <a:pt x="94" y="26"/>
                  <a:pt x="94" y="26"/>
                  <a:pt x="94" y="26"/>
                </a:cubicBezTo>
                <a:lnTo>
                  <a:pt x="70" y="0"/>
                </a:lnTo>
                <a:close/>
              </a:path>
            </a:pathLst>
          </a:custGeom>
          <a:solidFill>
            <a:schemeClr val="accent1">
              <a:alpha val="100000"/>
            </a:schemeClr>
          </a:solidFill>
        </p:spPr>
      </p:sp>
      <p:sp>
        <p:nvSpPr>
          <p:cNvPr id="55" name="Freeform 16"/>
          <p:cNvSpPr/>
          <p:nvPr/>
        </p:nvSpPr>
        <p:spPr>
          <a:xfrm>
            <a:off x="2603268" y="3068479"/>
            <a:ext cx="467288" cy="345102"/>
          </a:xfrm>
          <a:custGeom>
            <a:avLst/>
            <a:gdLst/>
            <a:ahLst/>
            <a:cxnLst/>
            <a:rect l="l" t="t" r="r" b="b"/>
            <a:pathLst>
              <a:path w="148" h="111">
                <a:moveTo>
                  <a:pt x="124" y="49"/>
                </a:moveTo>
                <a:cubicBezTo>
                  <a:pt x="124" y="104"/>
                  <a:pt x="124" y="104"/>
                  <a:pt x="124" y="104"/>
                </a:cubicBezTo>
                <a:cubicBezTo>
                  <a:pt x="117" y="104"/>
                  <a:pt x="117" y="104"/>
                  <a:pt x="117" y="104"/>
                </a:cubicBezTo>
                <a:cubicBezTo>
                  <a:pt x="117" y="29"/>
                  <a:pt x="117" y="29"/>
                  <a:pt x="117" y="29"/>
                </a:cubicBezTo>
                <a:cubicBezTo>
                  <a:pt x="93" y="29"/>
                  <a:pt x="93" y="29"/>
                  <a:pt x="93" y="29"/>
                </a:cubicBezTo>
                <a:cubicBezTo>
                  <a:pt x="93" y="104"/>
                  <a:pt x="93" y="104"/>
                  <a:pt x="93" y="104"/>
                </a:cubicBezTo>
                <a:cubicBezTo>
                  <a:pt x="86" y="104"/>
                  <a:pt x="86" y="104"/>
                  <a:pt x="86" y="104"/>
                </a:cubicBezTo>
                <a:cubicBezTo>
                  <a:pt x="86" y="14"/>
                  <a:pt x="86" y="14"/>
                  <a:pt x="86" y="14"/>
                </a:cubicBezTo>
                <a:cubicBezTo>
                  <a:pt x="83" y="13"/>
                  <a:pt x="81" y="12"/>
                  <a:pt x="80" y="10"/>
                </a:cubicBezTo>
                <a:cubicBezTo>
                  <a:pt x="77" y="7"/>
                  <a:pt x="77" y="3"/>
                  <a:pt x="78" y="0"/>
                </a:cubicBezTo>
                <a:cubicBezTo>
                  <a:pt x="62" y="0"/>
                  <a:pt x="62" y="0"/>
                  <a:pt x="62" y="0"/>
                </a:cubicBezTo>
                <a:cubicBezTo>
                  <a:pt x="62" y="104"/>
                  <a:pt x="62" y="104"/>
                  <a:pt x="62" y="104"/>
                </a:cubicBezTo>
                <a:cubicBezTo>
                  <a:pt x="55" y="104"/>
                  <a:pt x="55" y="104"/>
                  <a:pt x="55" y="104"/>
                </a:cubicBezTo>
                <a:cubicBezTo>
                  <a:pt x="55" y="36"/>
                  <a:pt x="55" y="36"/>
                  <a:pt x="55" y="36"/>
                </a:cubicBezTo>
                <a:cubicBezTo>
                  <a:pt x="31" y="36"/>
                  <a:pt x="31" y="36"/>
                  <a:pt x="31" y="36"/>
                </a:cubicBezTo>
                <a:cubicBezTo>
                  <a:pt x="31" y="104"/>
                  <a:pt x="31" y="104"/>
                  <a:pt x="31" y="104"/>
                </a:cubicBezTo>
                <a:cubicBezTo>
                  <a:pt x="24" y="104"/>
                  <a:pt x="24" y="104"/>
                  <a:pt x="24" y="104"/>
                </a:cubicBezTo>
                <a:cubicBezTo>
                  <a:pt x="24" y="66"/>
                  <a:pt x="24" y="66"/>
                  <a:pt x="24" y="66"/>
                </a:cubicBezTo>
                <a:cubicBezTo>
                  <a:pt x="0" y="66"/>
                  <a:pt x="0" y="66"/>
                  <a:pt x="0" y="66"/>
                </a:cubicBezTo>
                <a:cubicBezTo>
                  <a:pt x="0" y="104"/>
                  <a:pt x="0" y="104"/>
                  <a:pt x="0" y="104"/>
                </a:cubicBezTo>
                <a:cubicBezTo>
                  <a:pt x="0" y="111"/>
                  <a:pt x="0" y="111"/>
                  <a:pt x="0" y="111"/>
                </a:cubicBezTo>
                <a:cubicBezTo>
                  <a:pt x="148" y="111"/>
                  <a:pt x="148" y="111"/>
                  <a:pt x="148" y="111"/>
                </a:cubicBezTo>
                <a:cubicBezTo>
                  <a:pt x="148" y="104"/>
                  <a:pt x="148" y="104"/>
                  <a:pt x="148" y="104"/>
                </a:cubicBezTo>
                <a:cubicBezTo>
                  <a:pt x="148" y="49"/>
                  <a:pt x="148" y="49"/>
                  <a:pt x="148" y="49"/>
                </a:cubicBezTo>
                <a:lnTo>
                  <a:pt x="124" y="49"/>
                </a:lnTo>
                <a:close/>
              </a:path>
            </a:pathLst>
          </a:custGeom>
          <a:solidFill>
            <a:schemeClr val="accent1">
              <a:alpha val="100000"/>
            </a:schemeClr>
          </a:solidFill>
        </p:spPr>
      </p:sp>
      <p:sp>
        <p:nvSpPr>
          <p:cNvPr id="56" name="Freeform 2"/>
          <p:cNvSpPr/>
          <p:nvPr/>
        </p:nvSpPr>
        <p:spPr>
          <a:xfrm>
            <a:off x="689599" y="3579052"/>
            <a:ext cx="1702240" cy="1665358"/>
          </a:xfrm>
          <a:custGeom>
            <a:avLst/>
            <a:gdLst/>
            <a:ahLst/>
            <a:cxnLst/>
            <a:rect l="l" t="t" r="r" b="b"/>
            <a:pathLst>
              <a:path w="1905000" h="1863725">
                <a:moveTo>
                  <a:pt x="952500" y="355818"/>
                </a:moveTo>
                <a:cubicBezTo>
                  <a:pt x="634360" y="355818"/>
                  <a:pt x="376456" y="613722"/>
                  <a:pt x="376456" y="931862"/>
                </a:cubicBezTo>
                <a:cubicBezTo>
                  <a:pt x="376456" y="1250002"/>
                  <a:pt x="634360" y="1507906"/>
                  <a:pt x="952500" y="1507906"/>
                </a:cubicBezTo>
                <a:cubicBezTo>
                  <a:pt x="1270640" y="1507906"/>
                  <a:pt x="1528544" y="1250002"/>
                  <a:pt x="1528544" y="931862"/>
                </a:cubicBezTo>
                <a:cubicBezTo>
                  <a:pt x="1528544" y="613722"/>
                  <a:pt x="1270640" y="355818"/>
                  <a:pt x="952500" y="355818"/>
                </a:cubicBezTo>
                <a:close/>
                <a:moveTo>
                  <a:pt x="747804" y="0"/>
                </a:moveTo>
                <a:lnTo>
                  <a:pt x="752363" y="0"/>
                </a:lnTo>
                <a:lnTo>
                  <a:pt x="756921" y="650"/>
                </a:lnTo>
                <a:lnTo>
                  <a:pt x="761262" y="1735"/>
                </a:lnTo>
                <a:lnTo>
                  <a:pt x="765604" y="3253"/>
                </a:lnTo>
                <a:lnTo>
                  <a:pt x="769728" y="4988"/>
                </a:lnTo>
                <a:lnTo>
                  <a:pt x="773635" y="7374"/>
                </a:lnTo>
                <a:lnTo>
                  <a:pt x="777108" y="9977"/>
                </a:lnTo>
                <a:lnTo>
                  <a:pt x="780798" y="12796"/>
                </a:lnTo>
                <a:lnTo>
                  <a:pt x="783837" y="16050"/>
                </a:lnTo>
                <a:lnTo>
                  <a:pt x="786660" y="19736"/>
                </a:lnTo>
                <a:lnTo>
                  <a:pt x="789264" y="23640"/>
                </a:lnTo>
                <a:lnTo>
                  <a:pt x="791218" y="27978"/>
                </a:lnTo>
                <a:lnTo>
                  <a:pt x="793172" y="32316"/>
                </a:lnTo>
                <a:lnTo>
                  <a:pt x="841361" y="181970"/>
                </a:lnTo>
                <a:lnTo>
                  <a:pt x="855036" y="180018"/>
                </a:lnTo>
                <a:lnTo>
                  <a:pt x="868929" y="178499"/>
                </a:lnTo>
                <a:lnTo>
                  <a:pt x="882604" y="176981"/>
                </a:lnTo>
                <a:lnTo>
                  <a:pt x="896497" y="175897"/>
                </a:lnTo>
                <a:lnTo>
                  <a:pt x="910389" y="175029"/>
                </a:lnTo>
                <a:lnTo>
                  <a:pt x="924281" y="174378"/>
                </a:lnTo>
                <a:lnTo>
                  <a:pt x="938391" y="173945"/>
                </a:lnTo>
                <a:lnTo>
                  <a:pt x="952500" y="173945"/>
                </a:lnTo>
                <a:lnTo>
                  <a:pt x="966392" y="173945"/>
                </a:lnTo>
                <a:lnTo>
                  <a:pt x="980719" y="174378"/>
                </a:lnTo>
                <a:lnTo>
                  <a:pt x="994612" y="175029"/>
                </a:lnTo>
                <a:lnTo>
                  <a:pt x="1008505" y="175897"/>
                </a:lnTo>
                <a:lnTo>
                  <a:pt x="1022397" y="176981"/>
                </a:lnTo>
                <a:lnTo>
                  <a:pt x="1035855" y="178499"/>
                </a:lnTo>
                <a:lnTo>
                  <a:pt x="1049747" y="180018"/>
                </a:lnTo>
                <a:lnTo>
                  <a:pt x="1063423" y="181970"/>
                </a:lnTo>
                <a:lnTo>
                  <a:pt x="1112046" y="32316"/>
                </a:lnTo>
                <a:lnTo>
                  <a:pt x="1113783" y="27762"/>
                </a:lnTo>
                <a:lnTo>
                  <a:pt x="1115954" y="23640"/>
                </a:lnTo>
                <a:lnTo>
                  <a:pt x="1118558" y="19736"/>
                </a:lnTo>
                <a:lnTo>
                  <a:pt x="1121380" y="16050"/>
                </a:lnTo>
                <a:lnTo>
                  <a:pt x="1124419" y="12796"/>
                </a:lnTo>
                <a:lnTo>
                  <a:pt x="1127675" y="9977"/>
                </a:lnTo>
                <a:lnTo>
                  <a:pt x="1131582" y="7157"/>
                </a:lnTo>
                <a:lnTo>
                  <a:pt x="1135490" y="4988"/>
                </a:lnTo>
                <a:lnTo>
                  <a:pt x="1139614" y="3253"/>
                </a:lnTo>
                <a:lnTo>
                  <a:pt x="1143738" y="1735"/>
                </a:lnTo>
                <a:lnTo>
                  <a:pt x="1148080" y="650"/>
                </a:lnTo>
                <a:lnTo>
                  <a:pt x="1152638" y="0"/>
                </a:lnTo>
                <a:lnTo>
                  <a:pt x="1157414" y="0"/>
                </a:lnTo>
                <a:lnTo>
                  <a:pt x="1161972" y="216"/>
                </a:lnTo>
                <a:lnTo>
                  <a:pt x="1166531" y="868"/>
                </a:lnTo>
                <a:lnTo>
                  <a:pt x="1171306" y="1952"/>
                </a:lnTo>
                <a:lnTo>
                  <a:pt x="1322169" y="51402"/>
                </a:lnTo>
                <a:lnTo>
                  <a:pt x="1326945" y="52921"/>
                </a:lnTo>
                <a:lnTo>
                  <a:pt x="1331069" y="55090"/>
                </a:lnTo>
                <a:lnTo>
                  <a:pt x="1335194" y="57475"/>
                </a:lnTo>
                <a:lnTo>
                  <a:pt x="1338666" y="60295"/>
                </a:lnTo>
                <a:lnTo>
                  <a:pt x="1342139" y="63765"/>
                </a:lnTo>
                <a:lnTo>
                  <a:pt x="1344962" y="67018"/>
                </a:lnTo>
                <a:lnTo>
                  <a:pt x="1347349" y="70706"/>
                </a:lnTo>
                <a:lnTo>
                  <a:pt x="1349737" y="74392"/>
                </a:lnTo>
                <a:lnTo>
                  <a:pt x="1351474" y="78514"/>
                </a:lnTo>
                <a:lnTo>
                  <a:pt x="1353210" y="82852"/>
                </a:lnTo>
                <a:lnTo>
                  <a:pt x="1354079" y="87406"/>
                </a:lnTo>
                <a:lnTo>
                  <a:pt x="1354730" y="91961"/>
                </a:lnTo>
                <a:lnTo>
                  <a:pt x="1354946" y="96515"/>
                </a:lnTo>
                <a:lnTo>
                  <a:pt x="1354296" y="101287"/>
                </a:lnTo>
                <a:lnTo>
                  <a:pt x="1353645" y="105842"/>
                </a:lnTo>
                <a:lnTo>
                  <a:pt x="1352559" y="110396"/>
                </a:lnTo>
                <a:lnTo>
                  <a:pt x="1303718" y="260050"/>
                </a:lnTo>
                <a:lnTo>
                  <a:pt x="1316091" y="266773"/>
                </a:lnTo>
                <a:lnTo>
                  <a:pt x="1328464" y="273497"/>
                </a:lnTo>
                <a:lnTo>
                  <a:pt x="1340403" y="280654"/>
                </a:lnTo>
                <a:lnTo>
                  <a:pt x="1352342" y="287811"/>
                </a:lnTo>
                <a:lnTo>
                  <a:pt x="1364281" y="295186"/>
                </a:lnTo>
                <a:lnTo>
                  <a:pt x="1375785" y="302994"/>
                </a:lnTo>
                <a:lnTo>
                  <a:pt x="1387073" y="310585"/>
                </a:lnTo>
                <a:lnTo>
                  <a:pt x="1398578" y="318827"/>
                </a:lnTo>
                <a:lnTo>
                  <a:pt x="1409648" y="327068"/>
                </a:lnTo>
                <a:lnTo>
                  <a:pt x="1420719" y="335527"/>
                </a:lnTo>
                <a:lnTo>
                  <a:pt x="1431572" y="344203"/>
                </a:lnTo>
                <a:lnTo>
                  <a:pt x="1442209" y="353095"/>
                </a:lnTo>
                <a:lnTo>
                  <a:pt x="1452628" y="361988"/>
                </a:lnTo>
                <a:lnTo>
                  <a:pt x="1463047" y="371314"/>
                </a:lnTo>
                <a:lnTo>
                  <a:pt x="1473250" y="380857"/>
                </a:lnTo>
                <a:lnTo>
                  <a:pt x="1483234" y="390400"/>
                </a:lnTo>
                <a:lnTo>
                  <a:pt x="1610872" y="297788"/>
                </a:lnTo>
                <a:lnTo>
                  <a:pt x="1614779" y="295186"/>
                </a:lnTo>
                <a:lnTo>
                  <a:pt x="1619120" y="293017"/>
                </a:lnTo>
                <a:lnTo>
                  <a:pt x="1623244" y="291499"/>
                </a:lnTo>
                <a:lnTo>
                  <a:pt x="1627803" y="290197"/>
                </a:lnTo>
                <a:lnTo>
                  <a:pt x="1632144" y="289330"/>
                </a:lnTo>
                <a:lnTo>
                  <a:pt x="1636702" y="288896"/>
                </a:lnTo>
                <a:lnTo>
                  <a:pt x="1641261" y="288896"/>
                </a:lnTo>
                <a:lnTo>
                  <a:pt x="1645603" y="289330"/>
                </a:lnTo>
                <a:lnTo>
                  <a:pt x="1649944" y="290414"/>
                </a:lnTo>
                <a:lnTo>
                  <a:pt x="1654285" y="291715"/>
                </a:lnTo>
                <a:lnTo>
                  <a:pt x="1658410" y="293451"/>
                </a:lnTo>
                <a:lnTo>
                  <a:pt x="1662534" y="295619"/>
                </a:lnTo>
                <a:lnTo>
                  <a:pt x="1666441" y="298005"/>
                </a:lnTo>
                <a:lnTo>
                  <a:pt x="1670132" y="301259"/>
                </a:lnTo>
                <a:lnTo>
                  <a:pt x="1673171" y="304512"/>
                </a:lnTo>
                <a:lnTo>
                  <a:pt x="1676210" y="308416"/>
                </a:lnTo>
                <a:lnTo>
                  <a:pt x="1769766" y="436597"/>
                </a:lnTo>
                <a:lnTo>
                  <a:pt x="1772371" y="440718"/>
                </a:lnTo>
                <a:lnTo>
                  <a:pt x="1774542" y="444839"/>
                </a:lnTo>
                <a:lnTo>
                  <a:pt x="1776278" y="449177"/>
                </a:lnTo>
                <a:lnTo>
                  <a:pt x="1777581" y="453515"/>
                </a:lnTo>
                <a:lnTo>
                  <a:pt x="1778449" y="458069"/>
                </a:lnTo>
                <a:lnTo>
                  <a:pt x="1778666" y="462624"/>
                </a:lnTo>
                <a:lnTo>
                  <a:pt x="1778666" y="467178"/>
                </a:lnTo>
                <a:lnTo>
                  <a:pt x="1778015" y="471516"/>
                </a:lnTo>
                <a:lnTo>
                  <a:pt x="1777146" y="475854"/>
                </a:lnTo>
                <a:lnTo>
                  <a:pt x="1775844" y="480409"/>
                </a:lnTo>
                <a:lnTo>
                  <a:pt x="1774325" y="484529"/>
                </a:lnTo>
                <a:lnTo>
                  <a:pt x="1771937" y="488651"/>
                </a:lnTo>
                <a:lnTo>
                  <a:pt x="1769332" y="492337"/>
                </a:lnTo>
                <a:lnTo>
                  <a:pt x="1766510" y="496025"/>
                </a:lnTo>
                <a:lnTo>
                  <a:pt x="1763254" y="499278"/>
                </a:lnTo>
                <a:lnTo>
                  <a:pt x="1759564" y="502098"/>
                </a:lnTo>
                <a:lnTo>
                  <a:pt x="1631927" y="594709"/>
                </a:lnTo>
                <a:lnTo>
                  <a:pt x="1637788" y="607072"/>
                </a:lnTo>
                <a:lnTo>
                  <a:pt x="1643866" y="619651"/>
                </a:lnTo>
                <a:lnTo>
                  <a:pt x="1649293" y="632231"/>
                </a:lnTo>
                <a:lnTo>
                  <a:pt x="1654502" y="644810"/>
                </a:lnTo>
                <a:lnTo>
                  <a:pt x="1659712" y="657607"/>
                </a:lnTo>
                <a:lnTo>
                  <a:pt x="1664704" y="670620"/>
                </a:lnTo>
                <a:lnTo>
                  <a:pt x="1669263" y="683634"/>
                </a:lnTo>
                <a:lnTo>
                  <a:pt x="1673605" y="696647"/>
                </a:lnTo>
                <a:lnTo>
                  <a:pt x="1677946" y="710094"/>
                </a:lnTo>
                <a:lnTo>
                  <a:pt x="1681853" y="723541"/>
                </a:lnTo>
                <a:lnTo>
                  <a:pt x="1685760" y="736771"/>
                </a:lnTo>
                <a:lnTo>
                  <a:pt x="1689017" y="750436"/>
                </a:lnTo>
                <a:lnTo>
                  <a:pt x="1692489" y="764099"/>
                </a:lnTo>
                <a:lnTo>
                  <a:pt x="1695311" y="777764"/>
                </a:lnTo>
                <a:lnTo>
                  <a:pt x="1698133" y="791644"/>
                </a:lnTo>
                <a:lnTo>
                  <a:pt x="1700738" y="805525"/>
                </a:lnTo>
                <a:lnTo>
                  <a:pt x="1857896" y="805525"/>
                </a:lnTo>
                <a:lnTo>
                  <a:pt x="1862672" y="805742"/>
                </a:lnTo>
                <a:lnTo>
                  <a:pt x="1867448" y="806609"/>
                </a:lnTo>
                <a:lnTo>
                  <a:pt x="1872006" y="807477"/>
                </a:lnTo>
                <a:lnTo>
                  <a:pt x="1876130" y="809429"/>
                </a:lnTo>
                <a:lnTo>
                  <a:pt x="1880255" y="811164"/>
                </a:lnTo>
                <a:lnTo>
                  <a:pt x="1884161" y="813550"/>
                </a:lnTo>
                <a:lnTo>
                  <a:pt x="1887635" y="816370"/>
                </a:lnTo>
                <a:lnTo>
                  <a:pt x="1891108" y="819406"/>
                </a:lnTo>
                <a:lnTo>
                  <a:pt x="1894147" y="822659"/>
                </a:lnTo>
                <a:lnTo>
                  <a:pt x="1896969" y="826346"/>
                </a:lnTo>
                <a:lnTo>
                  <a:pt x="1899356" y="830250"/>
                </a:lnTo>
                <a:lnTo>
                  <a:pt x="1901310" y="833937"/>
                </a:lnTo>
                <a:lnTo>
                  <a:pt x="1902830" y="838275"/>
                </a:lnTo>
                <a:lnTo>
                  <a:pt x="1903915" y="843047"/>
                </a:lnTo>
                <a:lnTo>
                  <a:pt x="1904566" y="847601"/>
                </a:lnTo>
                <a:lnTo>
                  <a:pt x="1905000" y="852156"/>
                </a:lnTo>
                <a:lnTo>
                  <a:pt x="1905000" y="1011353"/>
                </a:lnTo>
                <a:lnTo>
                  <a:pt x="1904566" y="1015907"/>
                </a:lnTo>
                <a:lnTo>
                  <a:pt x="1904132" y="1020896"/>
                </a:lnTo>
                <a:lnTo>
                  <a:pt x="1902830" y="1025234"/>
                </a:lnTo>
                <a:lnTo>
                  <a:pt x="1901310" y="1029571"/>
                </a:lnTo>
                <a:lnTo>
                  <a:pt x="1899356" y="1033692"/>
                </a:lnTo>
                <a:lnTo>
                  <a:pt x="1896969" y="1037596"/>
                </a:lnTo>
                <a:lnTo>
                  <a:pt x="1894147" y="1041283"/>
                </a:lnTo>
                <a:lnTo>
                  <a:pt x="1891325" y="1044536"/>
                </a:lnTo>
                <a:lnTo>
                  <a:pt x="1887852" y="1047356"/>
                </a:lnTo>
                <a:lnTo>
                  <a:pt x="1884161" y="1050175"/>
                </a:lnTo>
                <a:lnTo>
                  <a:pt x="1880255" y="1052562"/>
                </a:lnTo>
                <a:lnTo>
                  <a:pt x="1876130" y="1054513"/>
                </a:lnTo>
                <a:lnTo>
                  <a:pt x="1872006" y="1056032"/>
                </a:lnTo>
                <a:lnTo>
                  <a:pt x="1867448" y="1057116"/>
                </a:lnTo>
                <a:lnTo>
                  <a:pt x="1862672" y="1057983"/>
                </a:lnTo>
                <a:lnTo>
                  <a:pt x="1858113" y="1058201"/>
                </a:lnTo>
                <a:lnTo>
                  <a:pt x="1700738" y="1058201"/>
                </a:lnTo>
                <a:lnTo>
                  <a:pt x="1698133" y="1072082"/>
                </a:lnTo>
                <a:lnTo>
                  <a:pt x="1695311" y="1085962"/>
                </a:lnTo>
                <a:lnTo>
                  <a:pt x="1692489" y="1099626"/>
                </a:lnTo>
                <a:lnTo>
                  <a:pt x="1689017" y="1113507"/>
                </a:lnTo>
                <a:lnTo>
                  <a:pt x="1685760" y="1126737"/>
                </a:lnTo>
                <a:lnTo>
                  <a:pt x="1681853" y="1140401"/>
                </a:lnTo>
                <a:lnTo>
                  <a:pt x="1677946" y="1153848"/>
                </a:lnTo>
                <a:lnTo>
                  <a:pt x="1673605" y="1166862"/>
                </a:lnTo>
                <a:lnTo>
                  <a:pt x="1669263" y="1180092"/>
                </a:lnTo>
                <a:lnTo>
                  <a:pt x="1664704" y="1193105"/>
                </a:lnTo>
                <a:lnTo>
                  <a:pt x="1659712" y="1205902"/>
                </a:lnTo>
                <a:lnTo>
                  <a:pt x="1654502" y="1218698"/>
                </a:lnTo>
                <a:lnTo>
                  <a:pt x="1649293" y="1231711"/>
                </a:lnTo>
                <a:lnTo>
                  <a:pt x="1643866" y="1244291"/>
                </a:lnTo>
                <a:lnTo>
                  <a:pt x="1637788" y="1256654"/>
                </a:lnTo>
                <a:lnTo>
                  <a:pt x="1631927" y="1269016"/>
                </a:lnTo>
                <a:lnTo>
                  <a:pt x="1759564" y="1361411"/>
                </a:lnTo>
                <a:lnTo>
                  <a:pt x="1763254" y="1364231"/>
                </a:lnTo>
                <a:lnTo>
                  <a:pt x="1766510" y="1367701"/>
                </a:lnTo>
                <a:lnTo>
                  <a:pt x="1769332" y="1371171"/>
                </a:lnTo>
                <a:lnTo>
                  <a:pt x="1771937" y="1375075"/>
                </a:lnTo>
                <a:lnTo>
                  <a:pt x="1774325" y="1379196"/>
                </a:lnTo>
                <a:lnTo>
                  <a:pt x="1775844" y="1383317"/>
                </a:lnTo>
                <a:lnTo>
                  <a:pt x="1777146" y="1387654"/>
                </a:lnTo>
                <a:lnTo>
                  <a:pt x="1778015" y="1391992"/>
                </a:lnTo>
                <a:lnTo>
                  <a:pt x="1778666" y="1396330"/>
                </a:lnTo>
                <a:lnTo>
                  <a:pt x="1778666" y="1401101"/>
                </a:lnTo>
                <a:lnTo>
                  <a:pt x="1778449" y="1405439"/>
                </a:lnTo>
                <a:lnTo>
                  <a:pt x="1777581" y="1409994"/>
                </a:lnTo>
                <a:lnTo>
                  <a:pt x="1776278" y="1414332"/>
                </a:lnTo>
                <a:lnTo>
                  <a:pt x="1774542" y="1418886"/>
                </a:lnTo>
                <a:lnTo>
                  <a:pt x="1772371" y="1422790"/>
                </a:lnTo>
                <a:lnTo>
                  <a:pt x="1769766" y="1426694"/>
                </a:lnTo>
                <a:lnTo>
                  <a:pt x="1676210" y="1555526"/>
                </a:lnTo>
                <a:lnTo>
                  <a:pt x="1673171" y="1559214"/>
                </a:lnTo>
                <a:lnTo>
                  <a:pt x="1670132" y="1562467"/>
                </a:lnTo>
                <a:lnTo>
                  <a:pt x="1666441" y="1565503"/>
                </a:lnTo>
                <a:lnTo>
                  <a:pt x="1662534" y="1567889"/>
                </a:lnTo>
                <a:lnTo>
                  <a:pt x="1658410" y="1570275"/>
                </a:lnTo>
                <a:lnTo>
                  <a:pt x="1654285" y="1572010"/>
                </a:lnTo>
                <a:lnTo>
                  <a:pt x="1649944" y="1573311"/>
                </a:lnTo>
                <a:lnTo>
                  <a:pt x="1645603" y="1573962"/>
                </a:lnTo>
                <a:lnTo>
                  <a:pt x="1641261" y="1574612"/>
                </a:lnTo>
                <a:lnTo>
                  <a:pt x="1636702" y="1574830"/>
                </a:lnTo>
                <a:lnTo>
                  <a:pt x="1632144" y="1574179"/>
                </a:lnTo>
                <a:lnTo>
                  <a:pt x="1627586" y="1573528"/>
                </a:lnTo>
                <a:lnTo>
                  <a:pt x="1623244" y="1572227"/>
                </a:lnTo>
                <a:lnTo>
                  <a:pt x="1618903" y="1570708"/>
                </a:lnTo>
                <a:lnTo>
                  <a:pt x="1614779" y="1568323"/>
                </a:lnTo>
                <a:lnTo>
                  <a:pt x="1610872" y="1565720"/>
                </a:lnTo>
                <a:lnTo>
                  <a:pt x="1483234" y="1473326"/>
                </a:lnTo>
                <a:lnTo>
                  <a:pt x="1473250" y="1483085"/>
                </a:lnTo>
                <a:lnTo>
                  <a:pt x="1463047" y="1492195"/>
                </a:lnTo>
                <a:lnTo>
                  <a:pt x="1452628" y="1501521"/>
                </a:lnTo>
                <a:lnTo>
                  <a:pt x="1442209" y="1510631"/>
                </a:lnTo>
                <a:lnTo>
                  <a:pt x="1431572" y="1519523"/>
                </a:lnTo>
                <a:lnTo>
                  <a:pt x="1420719" y="1527982"/>
                </a:lnTo>
                <a:lnTo>
                  <a:pt x="1409648" y="1536440"/>
                </a:lnTo>
                <a:lnTo>
                  <a:pt x="1398578" y="1544682"/>
                </a:lnTo>
                <a:lnTo>
                  <a:pt x="1387290" y="1552923"/>
                </a:lnTo>
                <a:lnTo>
                  <a:pt x="1375785" y="1560731"/>
                </a:lnTo>
                <a:lnTo>
                  <a:pt x="1364281" y="1568323"/>
                </a:lnTo>
                <a:lnTo>
                  <a:pt x="1352342" y="1575914"/>
                </a:lnTo>
                <a:lnTo>
                  <a:pt x="1340403" y="1583071"/>
                </a:lnTo>
                <a:lnTo>
                  <a:pt x="1328464" y="1590228"/>
                </a:lnTo>
                <a:lnTo>
                  <a:pt x="1316091" y="1596952"/>
                </a:lnTo>
                <a:lnTo>
                  <a:pt x="1303718" y="1603676"/>
                </a:lnTo>
                <a:lnTo>
                  <a:pt x="1352559" y="1753112"/>
                </a:lnTo>
                <a:lnTo>
                  <a:pt x="1353645" y="1757883"/>
                </a:lnTo>
                <a:lnTo>
                  <a:pt x="1354296" y="1762655"/>
                </a:lnTo>
                <a:lnTo>
                  <a:pt x="1354946" y="1767426"/>
                </a:lnTo>
                <a:lnTo>
                  <a:pt x="1354730" y="1771764"/>
                </a:lnTo>
                <a:lnTo>
                  <a:pt x="1354079" y="1776319"/>
                </a:lnTo>
                <a:lnTo>
                  <a:pt x="1353210" y="1780657"/>
                </a:lnTo>
                <a:lnTo>
                  <a:pt x="1351474" y="1784995"/>
                </a:lnTo>
                <a:lnTo>
                  <a:pt x="1349737" y="1789115"/>
                </a:lnTo>
                <a:lnTo>
                  <a:pt x="1347349" y="1793019"/>
                </a:lnTo>
                <a:lnTo>
                  <a:pt x="1344962" y="1796707"/>
                </a:lnTo>
                <a:lnTo>
                  <a:pt x="1342139" y="1799960"/>
                </a:lnTo>
                <a:lnTo>
                  <a:pt x="1338666" y="1803214"/>
                </a:lnTo>
                <a:lnTo>
                  <a:pt x="1335194" y="1806033"/>
                </a:lnTo>
                <a:lnTo>
                  <a:pt x="1331286" y="1808419"/>
                </a:lnTo>
                <a:lnTo>
                  <a:pt x="1326945" y="1810588"/>
                </a:lnTo>
                <a:lnTo>
                  <a:pt x="1322603" y="1812323"/>
                </a:lnTo>
                <a:lnTo>
                  <a:pt x="1171306" y="1861556"/>
                </a:lnTo>
                <a:lnTo>
                  <a:pt x="1166531" y="1862641"/>
                </a:lnTo>
                <a:lnTo>
                  <a:pt x="1161972" y="1863508"/>
                </a:lnTo>
                <a:lnTo>
                  <a:pt x="1157414" y="1863725"/>
                </a:lnTo>
                <a:lnTo>
                  <a:pt x="1152638" y="1863725"/>
                </a:lnTo>
                <a:lnTo>
                  <a:pt x="1148080" y="1862858"/>
                </a:lnTo>
                <a:lnTo>
                  <a:pt x="1143738" y="1861990"/>
                </a:lnTo>
                <a:lnTo>
                  <a:pt x="1139614" y="1860472"/>
                </a:lnTo>
                <a:lnTo>
                  <a:pt x="1135490" y="1858520"/>
                </a:lnTo>
                <a:lnTo>
                  <a:pt x="1131365" y="1856568"/>
                </a:lnTo>
                <a:lnTo>
                  <a:pt x="1127675" y="1853748"/>
                </a:lnTo>
                <a:lnTo>
                  <a:pt x="1124419" y="1850929"/>
                </a:lnTo>
                <a:lnTo>
                  <a:pt x="1121380" y="1847459"/>
                </a:lnTo>
                <a:lnTo>
                  <a:pt x="1118558" y="1843989"/>
                </a:lnTo>
                <a:lnTo>
                  <a:pt x="1115954" y="1840085"/>
                </a:lnTo>
                <a:lnTo>
                  <a:pt x="1113783" y="1835747"/>
                </a:lnTo>
                <a:lnTo>
                  <a:pt x="1112046" y="1831409"/>
                </a:lnTo>
                <a:lnTo>
                  <a:pt x="1063423" y="1681538"/>
                </a:lnTo>
                <a:lnTo>
                  <a:pt x="1049747" y="1683491"/>
                </a:lnTo>
                <a:lnTo>
                  <a:pt x="1036289" y="1685009"/>
                </a:lnTo>
                <a:lnTo>
                  <a:pt x="1022397" y="1686310"/>
                </a:lnTo>
                <a:lnTo>
                  <a:pt x="1008505" y="1687611"/>
                </a:lnTo>
                <a:lnTo>
                  <a:pt x="994612" y="1688479"/>
                </a:lnTo>
                <a:lnTo>
                  <a:pt x="980719" y="1689130"/>
                </a:lnTo>
                <a:lnTo>
                  <a:pt x="966392" y="1689346"/>
                </a:lnTo>
                <a:lnTo>
                  <a:pt x="952500" y="1689780"/>
                </a:lnTo>
                <a:lnTo>
                  <a:pt x="938391" y="1689346"/>
                </a:lnTo>
                <a:lnTo>
                  <a:pt x="924281" y="1689130"/>
                </a:lnTo>
                <a:lnTo>
                  <a:pt x="910389" y="1688479"/>
                </a:lnTo>
                <a:lnTo>
                  <a:pt x="896497" y="1687611"/>
                </a:lnTo>
                <a:lnTo>
                  <a:pt x="882604" y="1686310"/>
                </a:lnTo>
                <a:lnTo>
                  <a:pt x="868929" y="1685009"/>
                </a:lnTo>
                <a:lnTo>
                  <a:pt x="855036" y="1683491"/>
                </a:lnTo>
                <a:lnTo>
                  <a:pt x="841361" y="1681538"/>
                </a:lnTo>
                <a:lnTo>
                  <a:pt x="793172" y="1831409"/>
                </a:lnTo>
                <a:lnTo>
                  <a:pt x="791218" y="1835963"/>
                </a:lnTo>
                <a:lnTo>
                  <a:pt x="789264" y="1840085"/>
                </a:lnTo>
                <a:lnTo>
                  <a:pt x="786660" y="1843989"/>
                </a:lnTo>
                <a:lnTo>
                  <a:pt x="783837" y="1847459"/>
                </a:lnTo>
                <a:lnTo>
                  <a:pt x="780798" y="1850929"/>
                </a:lnTo>
                <a:lnTo>
                  <a:pt x="777108" y="1853748"/>
                </a:lnTo>
                <a:lnTo>
                  <a:pt x="773635" y="1856568"/>
                </a:lnTo>
                <a:lnTo>
                  <a:pt x="769728" y="1858520"/>
                </a:lnTo>
                <a:lnTo>
                  <a:pt x="765604" y="1860472"/>
                </a:lnTo>
                <a:lnTo>
                  <a:pt x="761262" y="1861990"/>
                </a:lnTo>
                <a:lnTo>
                  <a:pt x="756921" y="1862858"/>
                </a:lnTo>
                <a:lnTo>
                  <a:pt x="752145" y="1863725"/>
                </a:lnTo>
                <a:lnTo>
                  <a:pt x="747804" y="1863725"/>
                </a:lnTo>
                <a:lnTo>
                  <a:pt x="743246" y="1863508"/>
                </a:lnTo>
                <a:lnTo>
                  <a:pt x="738470" y="1862641"/>
                </a:lnTo>
                <a:lnTo>
                  <a:pt x="733694" y="1861340"/>
                </a:lnTo>
                <a:lnTo>
                  <a:pt x="582614" y="1812323"/>
                </a:lnTo>
                <a:lnTo>
                  <a:pt x="578056" y="1810588"/>
                </a:lnTo>
                <a:lnTo>
                  <a:pt x="573931" y="1808419"/>
                </a:lnTo>
                <a:lnTo>
                  <a:pt x="570024" y="1806033"/>
                </a:lnTo>
                <a:lnTo>
                  <a:pt x="566551" y="1803214"/>
                </a:lnTo>
                <a:lnTo>
                  <a:pt x="563078" y="1799960"/>
                </a:lnTo>
                <a:lnTo>
                  <a:pt x="560039" y="1796707"/>
                </a:lnTo>
                <a:lnTo>
                  <a:pt x="557434" y="1793019"/>
                </a:lnTo>
                <a:lnTo>
                  <a:pt x="555481" y="1789115"/>
                </a:lnTo>
                <a:lnTo>
                  <a:pt x="553310" y="1784995"/>
                </a:lnTo>
                <a:lnTo>
                  <a:pt x="552007" y="1780657"/>
                </a:lnTo>
                <a:lnTo>
                  <a:pt x="550922" y="1776319"/>
                </a:lnTo>
                <a:lnTo>
                  <a:pt x="550271" y="1771764"/>
                </a:lnTo>
                <a:lnTo>
                  <a:pt x="550271" y="1767426"/>
                </a:lnTo>
                <a:lnTo>
                  <a:pt x="550488" y="1762655"/>
                </a:lnTo>
                <a:lnTo>
                  <a:pt x="551356" y="1757883"/>
                </a:lnTo>
                <a:lnTo>
                  <a:pt x="552224" y="1753112"/>
                </a:lnTo>
                <a:lnTo>
                  <a:pt x="601282" y="1603676"/>
                </a:lnTo>
                <a:lnTo>
                  <a:pt x="588909" y="1596952"/>
                </a:lnTo>
                <a:lnTo>
                  <a:pt x="576753" y="1590228"/>
                </a:lnTo>
                <a:lnTo>
                  <a:pt x="564597" y="1583071"/>
                </a:lnTo>
                <a:lnTo>
                  <a:pt x="552658" y="1575914"/>
                </a:lnTo>
                <a:lnTo>
                  <a:pt x="540936" y="1568323"/>
                </a:lnTo>
                <a:lnTo>
                  <a:pt x="529215" y="1560731"/>
                </a:lnTo>
                <a:lnTo>
                  <a:pt x="517927" y="1552923"/>
                </a:lnTo>
                <a:lnTo>
                  <a:pt x="506423" y="1544682"/>
                </a:lnTo>
                <a:lnTo>
                  <a:pt x="495135" y="1536440"/>
                </a:lnTo>
                <a:lnTo>
                  <a:pt x="484281" y="1527982"/>
                </a:lnTo>
                <a:lnTo>
                  <a:pt x="473428" y="1519306"/>
                </a:lnTo>
                <a:lnTo>
                  <a:pt x="462791" y="1510631"/>
                </a:lnTo>
                <a:lnTo>
                  <a:pt x="452155" y="1501521"/>
                </a:lnTo>
                <a:lnTo>
                  <a:pt x="441953" y="1492195"/>
                </a:lnTo>
                <a:lnTo>
                  <a:pt x="431751" y="1482869"/>
                </a:lnTo>
                <a:lnTo>
                  <a:pt x="421549" y="1473108"/>
                </a:lnTo>
                <a:lnTo>
                  <a:pt x="294346" y="1565720"/>
                </a:lnTo>
                <a:lnTo>
                  <a:pt x="290222" y="1568323"/>
                </a:lnTo>
                <a:lnTo>
                  <a:pt x="286097" y="1570708"/>
                </a:lnTo>
                <a:lnTo>
                  <a:pt x="281756" y="1572227"/>
                </a:lnTo>
                <a:lnTo>
                  <a:pt x="277197" y="1573528"/>
                </a:lnTo>
                <a:lnTo>
                  <a:pt x="272856" y="1574179"/>
                </a:lnTo>
                <a:lnTo>
                  <a:pt x="268298" y="1574830"/>
                </a:lnTo>
                <a:lnTo>
                  <a:pt x="263739" y="1574830"/>
                </a:lnTo>
                <a:lnTo>
                  <a:pt x="259397" y="1574179"/>
                </a:lnTo>
                <a:lnTo>
                  <a:pt x="254839" y="1573311"/>
                </a:lnTo>
                <a:lnTo>
                  <a:pt x="250498" y="1572010"/>
                </a:lnTo>
                <a:lnTo>
                  <a:pt x="246374" y="1570275"/>
                </a:lnTo>
                <a:lnTo>
                  <a:pt x="242249" y="1568106"/>
                </a:lnTo>
                <a:lnTo>
                  <a:pt x="238776" y="1565503"/>
                </a:lnTo>
                <a:lnTo>
                  <a:pt x="235086" y="1562467"/>
                </a:lnTo>
                <a:lnTo>
                  <a:pt x="231829" y="1559214"/>
                </a:lnTo>
                <a:lnTo>
                  <a:pt x="228791" y="1555526"/>
                </a:lnTo>
                <a:lnTo>
                  <a:pt x="135017" y="1426694"/>
                </a:lnTo>
                <a:lnTo>
                  <a:pt x="132412" y="1422790"/>
                </a:lnTo>
                <a:lnTo>
                  <a:pt x="130458" y="1418886"/>
                </a:lnTo>
                <a:lnTo>
                  <a:pt x="128722" y="1414332"/>
                </a:lnTo>
                <a:lnTo>
                  <a:pt x="127419" y="1409994"/>
                </a:lnTo>
                <a:lnTo>
                  <a:pt x="126551" y="1405439"/>
                </a:lnTo>
                <a:lnTo>
                  <a:pt x="126334" y="1401101"/>
                </a:lnTo>
                <a:lnTo>
                  <a:pt x="126334" y="1396330"/>
                </a:lnTo>
                <a:lnTo>
                  <a:pt x="126768" y="1391992"/>
                </a:lnTo>
                <a:lnTo>
                  <a:pt x="127853" y="1387654"/>
                </a:lnTo>
                <a:lnTo>
                  <a:pt x="129156" y="1383317"/>
                </a:lnTo>
                <a:lnTo>
                  <a:pt x="130893" y="1379196"/>
                </a:lnTo>
                <a:lnTo>
                  <a:pt x="133063" y="1375075"/>
                </a:lnTo>
                <a:lnTo>
                  <a:pt x="135668" y="1371171"/>
                </a:lnTo>
                <a:lnTo>
                  <a:pt x="138490" y="1367701"/>
                </a:lnTo>
                <a:lnTo>
                  <a:pt x="141746" y="1364447"/>
                </a:lnTo>
                <a:lnTo>
                  <a:pt x="145653" y="1361411"/>
                </a:lnTo>
                <a:lnTo>
                  <a:pt x="272856" y="1269016"/>
                </a:lnTo>
                <a:lnTo>
                  <a:pt x="266995" y="1256654"/>
                </a:lnTo>
                <a:lnTo>
                  <a:pt x="261351" y="1244074"/>
                </a:lnTo>
                <a:lnTo>
                  <a:pt x="255707" y="1231711"/>
                </a:lnTo>
                <a:lnTo>
                  <a:pt x="250281" y="1218698"/>
                </a:lnTo>
                <a:lnTo>
                  <a:pt x="245071" y="1205902"/>
                </a:lnTo>
                <a:lnTo>
                  <a:pt x="240295" y="1193105"/>
                </a:lnTo>
                <a:lnTo>
                  <a:pt x="235737" y="1180092"/>
                </a:lnTo>
                <a:lnTo>
                  <a:pt x="231178" y="1166862"/>
                </a:lnTo>
                <a:lnTo>
                  <a:pt x="227054" y="1153848"/>
                </a:lnTo>
                <a:lnTo>
                  <a:pt x="222930" y="1140401"/>
                </a:lnTo>
                <a:lnTo>
                  <a:pt x="219457" y="1126737"/>
                </a:lnTo>
                <a:lnTo>
                  <a:pt x="215767" y="1113507"/>
                </a:lnTo>
                <a:lnTo>
                  <a:pt x="212728" y="1099626"/>
                </a:lnTo>
                <a:lnTo>
                  <a:pt x="209689" y="1085962"/>
                </a:lnTo>
                <a:lnTo>
                  <a:pt x="207084" y="1072082"/>
                </a:lnTo>
                <a:lnTo>
                  <a:pt x="204479" y="1058201"/>
                </a:lnTo>
                <a:lnTo>
                  <a:pt x="47104" y="1058201"/>
                </a:lnTo>
                <a:lnTo>
                  <a:pt x="42111" y="1057983"/>
                </a:lnTo>
                <a:lnTo>
                  <a:pt x="37552" y="1057116"/>
                </a:lnTo>
                <a:lnTo>
                  <a:pt x="32994" y="1056032"/>
                </a:lnTo>
                <a:lnTo>
                  <a:pt x="28653" y="1054513"/>
                </a:lnTo>
                <a:lnTo>
                  <a:pt x="24745" y="1052562"/>
                </a:lnTo>
                <a:lnTo>
                  <a:pt x="20839" y="1050175"/>
                </a:lnTo>
                <a:lnTo>
                  <a:pt x="16931" y="1047356"/>
                </a:lnTo>
                <a:lnTo>
                  <a:pt x="13892" y="1044536"/>
                </a:lnTo>
                <a:lnTo>
                  <a:pt x="10853" y="1041283"/>
                </a:lnTo>
                <a:lnTo>
                  <a:pt x="8032" y="1037596"/>
                </a:lnTo>
                <a:lnTo>
                  <a:pt x="5644" y="1033692"/>
                </a:lnTo>
                <a:lnTo>
                  <a:pt x="3690" y="1029571"/>
                </a:lnTo>
                <a:lnTo>
                  <a:pt x="1954" y="1025234"/>
                </a:lnTo>
                <a:lnTo>
                  <a:pt x="1085" y="1020896"/>
                </a:lnTo>
                <a:lnTo>
                  <a:pt x="217" y="1015907"/>
                </a:lnTo>
                <a:lnTo>
                  <a:pt x="0" y="1011353"/>
                </a:lnTo>
                <a:lnTo>
                  <a:pt x="0" y="852156"/>
                </a:lnTo>
                <a:lnTo>
                  <a:pt x="217" y="847601"/>
                </a:lnTo>
                <a:lnTo>
                  <a:pt x="1085" y="843047"/>
                </a:lnTo>
                <a:lnTo>
                  <a:pt x="1954" y="838275"/>
                </a:lnTo>
                <a:lnTo>
                  <a:pt x="3690" y="833937"/>
                </a:lnTo>
                <a:lnTo>
                  <a:pt x="5644" y="830250"/>
                </a:lnTo>
                <a:lnTo>
                  <a:pt x="8032" y="826346"/>
                </a:lnTo>
                <a:lnTo>
                  <a:pt x="10853" y="822659"/>
                </a:lnTo>
                <a:lnTo>
                  <a:pt x="13892" y="819406"/>
                </a:lnTo>
                <a:lnTo>
                  <a:pt x="16931" y="816370"/>
                </a:lnTo>
                <a:lnTo>
                  <a:pt x="20839" y="813550"/>
                </a:lnTo>
                <a:lnTo>
                  <a:pt x="24745" y="811164"/>
                </a:lnTo>
                <a:lnTo>
                  <a:pt x="28653" y="809429"/>
                </a:lnTo>
                <a:lnTo>
                  <a:pt x="32994" y="807477"/>
                </a:lnTo>
                <a:lnTo>
                  <a:pt x="37552" y="806609"/>
                </a:lnTo>
                <a:lnTo>
                  <a:pt x="42111" y="805742"/>
                </a:lnTo>
                <a:lnTo>
                  <a:pt x="47104" y="805525"/>
                </a:lnTo>
                <a:lnTo>
                  <a:pt x="204479" y="805525"/>
                </a:lnTo>
                <a:lnTo>
                  <a:pt x="207084" y="791644"/>
                </a:lnTo>
                <a:lnTo>
                  <a:pt x="209689" y="777764"/>
                </a:lnTo>
                <a:lnTo>
                  <a:pt x="212728" y="764099"/>
                </a:lnTo>
                <a:lnTo>
                  <a:pt x="215767" y="750436"/>
                </a:lnTo>
                <a:lnTo>
                  <a:pt x="219457" y="736771"/>
                </a:lnTo>
                <a:lnTo>
                  <a:pt x="222930" y="723324"/>
                </a:lnTo>
                <a:lnTo>
                  <a:pt x="227054" y="709877"/>
                </a:lnTo>
                <a:lnTo>
                  <a:pt x="231178" y="696647"/>
                </a:lnTo>
                <a:lnTo>
                  <a:pt x="235737" y="683634"/>
                </a:lnTo>
                <a:lnTo>
                  <a:pt x="240295" y="670620"/>
                </a:lnTo>
                <a:lnTo>
                  <a:pt x="245071" y="657607"/>
                </a:lnTo>
                <a:lnTo>
                  <a:pt x="250281" y="644810"/>
                </a:lnTo>
                <a:lnTo>
                  <a:pt x="255707" y="632014"/>
                </a:lnTo>
                <a:lnTo>
                  <a:pt x="261351" y="619434"/>
                </a:lnTo>
                <a:lnTo>
                  <a:pt x="266995" y="607072"/>
                </a:lnTo>
                <a:lnTo>
                  <a:pt x="272856" y="594709"/>
                </a:lnTo>
                <a:lnTo>
                  <a:pt x="145653" y="502098"/>
                </a:lnTo>
                <a:lnTo>
                  <a:pt x="141746" y="499061"/>
                </a:lnTo>
                <a:lnTo>
                  <a:pt x="138490" y="495808"/>
                </a:lnTo>
                <a:lnTo>
                  <a:pt x="135668" y="492337"/>
                </a:lnTo>
                <a:lnTo>
                  <a:pt x="133063" y="488651"/>
                </a:lnTo>
                <a:lnTo>
                  <a:pt x="130893" y="484529"/>
                </a:lnTo>
                <a:lnTo>
                  <a:pt x="129156" y="480409"/>
                </a:lnTo>
                <a:lnTo>
                  <a:pt x="127853" y="475854"/>
                </a:lnTo>
                <a:lnTo>
                  <a:pt x="126768" y="471516"/>
                </a:lnTo>
                <a:lnTo>
                  <a:pt x="126334" y="467178"/>
                </a:lnTo>
                <a:lnTo>
                  <a:pt x="126334" y="462624"/>
                </a:lnTo>
                <a:lnTo>
                  <a:pt x="126551" y="458069"/>
                </a:lnTo>
                <a:lnTo>
                  <a:pt x="127419" y="453515"/>
                </a:lnTo>
                <a:lnTo>
                  <a:pt x="128722" y="449177"/>
                </a:lnTo>
                <a:lnTo>
                  <a:pt x="130458" y="444839"/>
                </a:lnTo>
                <a:lnTo>
                  <a:pt x="132412" y="440718"/>
                </a:lnTo>
                <a:lnTo>
                  <a:pt x="135017" y="436597"/>
                </a:lnTo>
                <a:lnTo>
                  <a:pt x="228791" y="308416"/>
                </a:lnTo>
                <a:lnTo>
                  <a:pt x="231829" y="304512"/>
                </a:lnTo>
                <a:lnTo>
                  <a:pt x="235086" y="301259"/>
                </a:lnTo>
                <a:lnTo>
                  <a:pt x="238776" y="298005"/>
                </a:lnTo>
                <a:lnTo>
                  <a:pt x="242249" y="295619"/>
                </a:lnTo>
                <a:lnTo>
                  <a:pt x="246374" y="293451"/>
                </a:lnTo>
                <a:lnTo>
                  <a:pt x="250498" y="291715"/>
                </a:lnTo>
                <a:lnTo>
                  <a:pt x="254839" y="290414"/>
                </a:lnTo>
                <a:lnTo>
                  <a:pt x="259397" y="289330"/>
                </a:lnTo>
                <a:lnTo>
                  <a:pt x="263739" y="288896"/>
                </a:lnTo>
                <a:lnTo>
                  <a:pt x="268298" y="288896"/>
                </a:lnTo>
                <a:lnTo>
                  <a:pt x="272856" y="289330"/>
                </a:lnTo>
                <a:lnTo>
                  <a:pt x="277197" y="290197"/>
                </a:lnTo>
                <a:lnTo>
                  <a:pt x="281756" y="291499"/>
                </a:lnTo>
                <a:lnTo>
                  <a:pt x="286097" y="293017"/>
                </a:lnTo>
                <a:lnTo>
                  <a:pt x="290222" y="295186"/>
                </a:lnTo>
                <a:lnTo>
                  <a:pt x="294346" y="297788"/>
                </a:lnTo>
                <a:lnTo>
                  <a:pt x="421549" y="390400"/>
                </a:lnTo>
                <a:lnTo>
                  <a:pt x="431751" y="380857"/>
                </a:lnTo>
                <a:lnTo>
                  <a:pt x="441953" y="371314"/>
                </a:lnTo>
                <a:lnTo>
                  <a:pt x="452155" y="361988"/>
                </a:lnTo>
                <a:lnTo>
                  <a:pt x="462791" y="353095"/>
                </a:lnTo>
                <a:lnTo>
                  <a:pt x="473645" y="344203"/>
                </a:lnTo>
                <a:lnTo>
                  <a:pt x="484281" y="335527"/>
                </a:lnTo>
                <a:lnTo>
                  <a:pt x="495135" y="327068"/>
                </a:lnTo>
                <a:lnTo>
                  <a:pt x="506423" y="318827"/>
                </a:lnTo>
                <a:lnTo>
                  <a:pt x="517927" y="310585"/>
                </a:lnTo>
                <a:lnTo>
                  <a:pt x="529215" y="302994"/>
                </a:lnTo>
                <a:lnTo>
                  <a:pt x="540936" y="295186"/>
                </a:lnTo>
                <a:lnTo>
                  <a:pt x="552658" y="287811"/>
                </a:lnTo>
                <a:lnTo>
                  <a:pt x="564597" y="280654"/>
                </a:lnTo>
                <a:lnTo>
                  <a:pt x="576753" y="273497"/>
                </a:lnTo>
                <a:lnTo>
                  <a:pt x="588909" y="266773"/>
                </a:lnTo>
                <a:lnTo>
                  <a:pt x="601282" y="260050"/>
                </a:lnTo>
                <a:lnTo>
                  <a:pt x="552224" y="110396"/>
                </a:lnTo>
                <a:lnTo>
                  <a:pt x="550922" y="105842"/>
                </a:lnTo>
                <a:lnTo>
                  <a:pt x="550488" y="100853"/>
                </a:lnTo>
                <a:lnTo>
                  <a:pt x="550053" y="96299"/>
                </a:lnTo>
                <a:lnTo>
                  <a:pt x="550271" y="91961"/>
                </a:lnTo>
                <a:lnTo>
                  <a:pt x="550704" y="87406"/>
                </a:lnTo>
                <a:lnTo>
                  <a:pt x="552007" y="82852"/>
                </a:lnTo>
                <a:lnTo>
                  <a:pt x="553310" y="78514"/>
                </a:lnTo>
                <a:lnTo>
                  <a:pt x="555046" y="74826"/>
                </a:lnTo>
                <a:lnTo>
                  <a:pt x="557434" y="70706"/>
                </a:lnTo>
                <a:lnTo>
                  <a:pt x="560039" y="67018"/>
                </a:lnTo>
                <a:lnTo>
                  <a:pt x="563078" y="63765"/>
                </a:lnTo>
                <a:lnTo>
                  <a:pt x="566551" y="60512"/>
                </a:lnTo>
                <a:lnTo>
                  <a:pt x="570024" y="57693"/>
                </a:lnTo>
                <a:lnTo>
                  <a:pt x="573931" y="55090"/>
                </a:lnTo>
                <a:lnTo>
                  <a:pt x="578056" y="53137"/>
                </a:lnTo>
                <a:lnTo>
                  <a:pt x="582614" y="51402"/>
                </a:lnTo>
                <a:lnTo>
                  <a:pt x="733912" y="1952"/>
                </a:lnTo>
                <a:lnTo>
                  <a:pt x="738470" y="868"/>
                </a:lnTo>
                <a:lnTo>
                  <a:pt x="743246" y="216"/>
                </a:lnTo>
                <a:close/>
              </a:path>
            </a:pathLst>
          </a:custGeom>
          <a:solidFill>
            <a:schemeClr val="accent1">
              <a:lumMod val="75000"/>
              <a:alpha val="100000"/>
            </a:schemeClr>
          </a:solid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9"/>
          <p:cNvGrpSpPr/>
          <p:nvPr/>
        </p:nvGrpSpPr>
        <p:grpSpPr>
          <a:xfrm>
            <a:off x="440874" y="71564"/>
            <a:ext cx="10641129" cy="826316"/>
            <a:chOff x="454963" y="93878"/>
            <a:chExt cx="10641129" cy="826316"/>
          </a:xfrm>
        </p:grpSpPr>
        <p:sp>
          <p:nvSpPr>
            <p:cNvPr id="20" name="AutoShape 20"/>
            <p:cNvSpPr/>
            <p:nvPr/>
          </p:nvSpPr>
          <p:spPr>
            <a:xfrm>
              <a:off x="454963" y="331168"/>
              <a:ext cx="84147" cy="84147"/>
            </a:xfrm>
            <a:prstGeom prst="ellipse">
              <a:avLst/>
            </a:prstGeom>
            <a:solidFill>
              <a:schemeClr val="accent1">
                <a:alpha val="100000"/>
              </a:schemeClr>
            </a:solidFill>
          </p:spPr>
        </p:sp>
        <p:sp>
          <p:nvSpPr>
            <p:cNvPr id="21" name="AutoShape 21"/>
            <p:cNvSpPr/>
            <p:nvPr/>
          </p:nvSpPr>
          <p:spPr>
            <a:xfrm>
              <a:off x="575049" y="337743"/>
              <a:ext cx="78137" cy="78137"/>
            </a:xfrm>
            <a:prstGeom prst="ellipse">
              <a:avLst/>
            </a:prstGeom>
            <a:solidFill>
              <a:schemeClr val="accent1">
                <a:alpha val="80000"/>
              </a:schemeClr>
            </a:solidFill>
          </p:spPr>
        </p:sp>
        <p:sp>
          <p:nvSpPr>
            <p:cNvPr id="22" name="AutoShape 22"/>
            <p:cNvSpPr/>
            <p:nvPr/>
          </p:nvSpPr>
          <p:spPr>
            <a:xfrm>
              <a:off x="689125" y="339460"/>
              <a:ext cx="74704" cy="74704"/>
            </a:xfrm>
            <a:prstGeom prst="ellipse">
              <a:avLst/>
            </a:prstGeom>
            <a:solidFill>
              <a:schemeClr val="accent1">
                <a:alpha val="60000"/>
              </a:schemeClr>
            </a:solidFill>
          </p:spPr>
        </p:sp>
        <p:sp>
          <p:nvSpPr>
            <p:cNvPr id="23" name="AutoShape 23"/>
            <p:cNvSpPr/>
            <p:nvPr/>
          </p:nvSpPr>
          <p:spPr>
            <a:xfrm>
              <a:off x="799768" y="348430"/>
              <a:ext cx="69238" cy="69238"/>
            </a:xfrm>
            <a:prstGeom prst="ellipse">
              <a:avLst/>
            </a:prstGeom>
            <a:solidFill>
              <a:schemeClr val="accent1">
                <a:alpha val="40000"/>
              </a:schemeClr>
            </a:solidFill>
          </p:spPr>
        </p:sp>
        <p:sp>
          <p:nvSpPr>
            <p:cNvPr id="24" name="AutoShape 24"/>
            <p:cNvSpPr/>
            <p:nvPr/>
          </p:nvSpPr>
          <p:spPr>
            <a:xfrm>
              <a:off x="904945" y="344297"/>
              <a:ext cx="65594" cy="65594"/>
            </a:xfrm>
            <a:prstGeom prst="ellipse">
              <a:avLst/>
            </a:prstGeom>
            <a:solidFill>
              <a:schemeClr val="accent1">
                <a:alpha val="20000"/>
              </a:schemeClr>
            </a:solidFill>
          </p:spPr>
        </p:sp>
        <p:sp>
          <p:nvSpPr>
            <p:cNvPr id="25" name="AutoShape 25"/>
            <p:cNvSpPr/>
            <p:nvPr/>
          </p:nvSpPr>
          <p:spPr>
            <a:xfrm>
              <a:off x="454963" y="448942"/>
              <a:ext cx="84147" cy="84147"/>
            </a:xfrm>
            <a:prstGeom prst="ellipse">
              <a:avLst/>
            </a:prstGeom>
            <a:solidFill>
              <a:schemeClr val="accent1">
                <a:alpha val="100000"/>
              </a:schemeClr>
            </a:solidFill>
          </p:spPr>
        </p:sp>
        <p:sp>
          <p:nvSpPr>
            <p:cNvPr id="26" name="AutoShape 26"/>
            <p:cNvSpPr/>
            <p:nvPr/>
          </p:nvSpPr>
          <p:spPr>
            <a:xfrm>
              <a:off x="575049" y="455517"/>
              <a:ext cx="78137" cy="78137"/>
            </a:xfrm>
            <a:prstGeom prst="ellipse">
              <a:avLst/>
            </a:prstGeom>
            <a:solidFill>
              <a:schemeClr val="accent1">
                <a:alpha val="80000"/>
              </a:schemeClr>
            </a:solidFill>
          </p:spPr>
        </p:sp>
        <p:sp>
          <p:nvSpPr>
            <p:cNvPr id="27" name="AutoShape 27"/>
            <p:cNvSpPr/>
            <p:nvPr/>
          </p:nvSpPr>
          <p:spPr>
            <a:xfrm>
              <a:off x="689125" y="457233"/>
              <a:ext cx="74704" cy="74704"/>
            </a:xfrm>
            <a:prstGeom prst="ellipse">
              <a:avLst/>
            </a:prstGeom>
            <a:solidFill>
              <a:schemeClr val="accent1">
                <a:alpha val="60000"/>
              </a:schemeClr>
            </a:solidFill>
          </p:spPr>
        </p:sp>
        <p:sp>
          <p:nvSpPr>
            <p:cNvPr id="28" name="AutoShape 28"/>
            <p:cNvSpPr/>
            <p:nvPr/>
          </p:nvSpPr>
          <p:spPr>
            <a:xfrm>
              <a:off x="799768" y="466203"/>
              <a:ext cx="69238" cy="69238"/>
            </a:xfrm>
            <a:prstGeom prst="ellipse">
              <a:avLst/>
            </a:prstGeom>
            <a:solidFill>
              <a:schemeClr val="accent1">
                <a:alpha val="40000"/>
              </a:schemeClr>
            </a:solidFill>
          </p:spPr>
        </p:sp>
        <p:sp>
          <p:nvSpPr>
            <p:cNvPr id="29" name="AutoShape 29"/>
            <p:cNvSpPr/>
            <p:nvPr/>
          </p:nvSpPr>
          <p:spPr>
            <a:xfrm>
              <a:off x="904945" y="462070"/>
              <a:ext cx="65594" cy="65594"/>
            </a:xfrm>
            <a:prstGeom prst="ellipse">
              <a:avLst/>
            </a:prstGeom>
            <a:solidFill>
              <a:schemeClr val="accent1">
                <a:alpha val="20000"/>
              </a:schemeClr>
            </a:solidFill>
          </p:spPr>
        </p:sp>
        <p:sp>
          <p:nvSpPr>
            <p:cNvPr id="30" name="AutoShape 30"/>
            <p:cNvSpPr/>
            <p:nvPr/>
          </p:nvSpPr>
          <p:spPr>
            <a:xfrm>
              <a:off x="454963" y="566715"/>
              <a:ext cx="84147" cy="84147"/>
            </a:xfrm>
            <a:prstGeom prst="ellipse">
              <a:avLst/>
            </a:prstGeom>
            <a:solidFill>
              <a:schemeClr val="accent1">
                <a:alpha val="100000"/>
              </a:schemeClr>
            </a:solidFill>
          </p:spPr>
        </p:sp>
        <p:sp>
          <p:nvSpPr>
            <p:cNvPr id="31" name="AutoShape 31"/>
            <p:cNvSpPr/>
            <p:nvPr/>
          </p:nvSpPr>
          <p:spPr>
            <a:xfrm>
              <a:off x="575049" y="573291"/>
              <a:ext cx="78137" cy="78137"/>
            </a:xfrm>
            <a:prstGeom prst="ellipse">
              <a:avLst/>
            </a:prstGeom>
            <a:solidFill>
              <a:schemeClr val="accent1">
                <a:alpha val="80000"/>
              </a:schemeClr>
            </a:solidFill>
          </p:spPr>
        </p:sp>
        <p:sp>
          <p:nvSpPr>
            <p:cNvPr id="32" name="AutoShape 32"/>
            <p:cNvSpPr/>
            <p:nvPr/>
          </p:nvSpPr>
          <p:spPr>
            <a:xfrm>
              <a:off x="689125" y="575007"/>
              <a:ext cx="74704" cy="74704"/>
            </a:xfrm>
            <a:prstGeom prst="ellipse">
              <a:avLst/>
            </a:prstGeom>
            <a:solidFill>
              <a:schemeClr val="accent1">
                <a:alpha val="60000"/>
              </a:schemeClr>
            </a:solidFill>
          </p:spPr>
        </p:sp>
        <p:sp>
          <p:nvSpPr>
            <p:cNvPr id="33" name="AutoShape 33"/>
            <p:cNvSpPr/>
            <p:nvPr/>
          </p:nvSpPr>
          <p:spPr>
            <a:xfrm>
              <a:off x="799768" y="583977"/>
              <a:ext cx="69238" cy="69238"/>
            </a:xfrm>
            <a:prstGeom prst="ellipse">
              <a:avLst/>
            </a:prstGeom>
            <a:solidFill>
              <a:schemeClr val="accent1">
                <a:alpha val="40000"/>
              </a:schemeClr>
            </a:solidFill>
          </p:spPr>
        </p:sp>
        <p:sp>
          <p:nvSpPr>
            <p:cNvPr id="34" name="AutoShape 34"/>
            <p:cNvSpPr/>
            <p:nvPr/>
          </p:nvSpPr>
          <p:spPr>
            <a:xfrm>
              <a:off x="904945" y="579844"/>
              <a:ext cx="65594" cy="65594"/>
            </a:xfrm>
            <a:prstGeom prst="ellipse">
              <a:avLst/>
            </a:prstGeom>
            <a:solidFill>
              <a:schemeClr val="accent1">
                <a:alpha val="20000"/>
              </a:schemeClr>
            </a:solidFill>
          </p:spPr>
        </p:sp>
        <p:sp>
          <p:nvSpPr>
            <p:cNvPr id="35" name="AutoShape 35"/>
            <p:cNvSpPr/>
            <p:nvPr/>
          </p:nvSpPr>
          <p:spPr>
            <a:xfrm>
              <a:off x="454963" y="684489"/>
              <a:ext cx="84147" cy="84147"/>
            </a:xfrm>
            <a:prstGeom prst="ellipse">
              <a:avLst/>
            </a:prstGeom>
            <a:solidFill>
              <a:schemeClr val="accent1">
                <a:alpha val="100000"/>
              </a:schemeClr>
            </a:solidFill>
          </p:spPr>
        </p:sp>
        <p:sp>
          <p:nvSpPr>
            <p:cNvPr id="36" name="AutoShape 36"/>
            <p:cNvSpPr/>
            <p:nvPr/>
          </p:nvSpPr>
          <p:spPr>
            <a:xfrm>
              <a:off x="575049" y="691064"/>
              <a:ext cx="78137" cy="78137"/>
            </a:xfrm>
            <a:prstGeom prst="ellipse">
              <a:avLst/>
            </a:prstGeom>
            <a:solidFill>
              <a:schemeClr val="accent1">
                <a:alpha val="80000"/>
              </a:schemeClr>
            </a:solidFill>
          </p:spPr>
        </p:sp>
        <p:sp>
          <p:nvSpPr>
            <p:cNvPr id="37" name="AutoShape 37"/>
            <p:cNvSpPr/>
            <p:nvPr/>
          </p:nvSpPr>
          <p:spPr>
            <a:xfrm>
              <a:off x="689125" y="692781"/>
              <a:ext cx="74704" cy="74704"/>
            </a:xfrm>
            <a:prstGeom prst="ellipse">
              <a:avLst/>
            </a:prstGeom>
            <a:solidFill>
              <a:schemeClr val="accent1">
                <a:alpha val="60000"/>
              </a:schemeClr>
            </a:solidFill>
          </p:spPr>
        </p:sp>
        <p:sp>
          <p:nvSpPr>
            <p:cNvPr id="38" name="AutoShape 38"/>
            <p:cNvSpPr/>
            <p:nvPr/>
          </p:nvSpPr>
          <p:spPr>
            <a:xfrm>
              <a:off x="799768" y="701751"/>
              <a:ext cx="69238" cy="69238"/>
            </a:xfrm>
            <a:prstGeom prst="ellipse">
              <a:avLst/>
            </a:prstGeom>
            <a:solidFill>
              <a:schemeClr val="accent1">
                <a:alpha val="40000"/>
              </a:schemeClr>
            </a:solidFill>
          </p:spPr>
        </p:sp>
        <p:sp>
          <p:nvSpPr>
            <p:cNvPr id="39" name="AutoShape 39"/>
            <p:cNvSpPr/>
            <p:nvPr/>
          </p:nvSpPr>
          <p:spPr>
            <a:xfrm>
              <a:off x="904945" y="697618"/>
              <a:ext cx="65594" cy="65594"/>
            </a:xfrm>
            <a:prstGeom prst="ellipse">
              <a:avLst/>
            </a:prstGeom>
            <a:solidFill>
              <a:schemeClr val="accent1">
                <a:alpha val="20000"/>
              </a:schemeClr>
            </a:solidFill>
          </p:spPr>
        </p:sp>
        <p:sp>
          <p:nvSpPr>
            <p:cNvPr id="40" name="TextBox 40"/>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3.2</a:t>
              </a:r>
              <a:r>
                <a:rPr lang="zh-CN" alt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信号投递流程</a:t>
              </a:r>
              <a:endParaRPr 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13" name="Rectangle 2"/>
          <p:cNvSpPr>
            <a:spLocks noChangeArrowheads="1"/>
          </p:cNvSpPr>
          <p:nvPr/>
        </p:nvSpPr>
        <p:spPr bwMode="auto">
          <a:xfrm>
            <a:off x="440874" y="1052423"/>
            <a:ext cx="1108923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rgbClr val="CA7D37"/>
                </a:solidFill>
                <a:effectLst/>
                <a:latin typeface="Consolas" panose="020B0609020204030204" pitchFamily="49" charset="0"/>
              </a:rPr>
              <a:t>static</a:t>
            </a:r>
            <a:r>
              <a:rPr kumimoji="0" lang="zh-CN" altLang="zh-CN" sz="2400" b="0" i="0" u="none" strike="noStrike" cap="none" normalizeH="0" baseline="0" dirty="0">
                <a:ln>
                  <a:noFill/>
                </a:ln>
                <a:solidFill>
                  <a:srgbClr val="333333"/>
                </a:solidFill>
                <a:effectLst/>
                <a:latin typeface="Consolas" panose="020B0609020204030204" pitchFamily="49" charset="0"/>
              </a:rPr>
              <a:t> int send_signal(int sig, struct kernel_siginfo *info, struct task_struct *t, enum pid_type type)</a:t>
            </a:r>
            <a:r>
              <a:rPr kumimoji="0" lang="zh-CN" altLang="zh-CN" sz="2400" b="0" i="0" u="none" strike="noStrike" cap="none" normalizeH="0" baseline="0" dirty="0">
                <a:ln>
                  <a:noFill/>
                </a:ln>
                <a:solidFill>
                  <a:schemeClr val="tx1"/>
                </a:solidFill>
                <a:effectLst/>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48" name="文本框 47"/>
          <p:cNvSpPr txBox="1"/>
          <p:nvPr/>
        </p:nvSpPr>
        <p:spPr>
          <a:xfrm>
            <a:off x="368866" y="3214241"/>
            <a:ext cx="5616624" cy="2862322"/>
          </a:xfrm>
          <a:prstGeom prst="rect">
            <a:avLst/>
          </a:prstGeom>
          <a:noFill/>
        </p:spPr>
        <p:txBody>
          <a:bodyPr wrap="square">
            <a:spAutoFit/>
          </a:bodyPr>
          <a:lstStyle/>
          <a:p>
            <a:r>
              <a:rPr lang="zh-CN" altLang="en-US" dirty="0">
                <a:latin typeface="微软雅黑" panose="020B0503020204020204" charset="-122"/>
                <a:ea typeface="微软雅黑" panose="020B0503020204020204" charset="-122"/>
              </a:rPr>
              <a:t>__send_signal 函数:</a:t>
            </a:r>
            <a:endParaRPr lang="en-US" altLang="zh-CN" dirty="0">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dirty="0">
                <a:latin typeface="微软雅黑" panose="020B0503020204020204" charset="-122"/>
                <a:ea typeface="微软雅黑" panose="020B0503020204020204" charset="-122"/>
              </a:rPr>
              <a:t>调用 </a:t>
            </a:r>
            <a:r>
              <a:rPr lang="zh-CN" altLang="en-US" dirty="0">
                <a:highlight>
                  <a:srgbClr val="FFFF00"/>
                </a:highlight>
                <a:latin typeface="微软雅黑" panose="020B0503020204020204" charset="-122"/>
                <a:ea typeface="微软雅黑" panose="020B0503020204020204" charset="-122"/>
              </a:rPr>
              <a:t>prepare_signal </a:t>
            </a:r>
            <a:r>
              <a:rPr lang="zh-CN" altLang="en-US" dirty="0">
                <a:latin typeface="微软雅黑" panose="020B0503020204020204" charset="-122"/>
                <a:ea typeface="微软雅黑" panose="020B0503020204020204" charset="-122"/>
              </a:rPr>
              <a:t>函数。</a:t>
            </a:r>
            <a:endParaRPr lang="en-US" altLang="zh-CN" dirty="0">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dirty="0">
                <a:latin typeface="微软雅黑" panose="020B0503020204020204" charset="-122"/>
                <a:ea typeface="微软雅黑" panose="020B0503020204020204" charset="-122"/>
              </a:rPr>
              <a:t>根据PID类型决定是将信号放入进程队列还是线程队列。</a:t>
            </a:r>
            <a:endParaRPr lang="en-US" altLang="zh-CN" dirty="0">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dirty="0">
                <a:latin typeface="微软雅黑" panose="020B0503020204020204" charset="-122"/>
                <a:ea typeface="微软雅黑" panose="020B0503020204020204" charset="-122"/>
              </a:rPr>
              <a:t>判断信号是否是传统信号（标准信号）。对于传统信号，如果信号队列中已经有一个相同的信号，则不再接收新的信号，以保证向后兼容性。</a:t>
            </a:r>
            <a:endParaRPr lang="en-US" altLang="zh-CN" dirty="0">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dirty="0">
                <a:latin typeface="微软雅黑" panose="020B0503020204020204" charset="-122"/>
                <a:ea typeface="微软雅黑" panose="020B0503020204020204" charset="-122"/>
              </a:rPr>
              <a:t>调用 </a:t>
            </a:r>
            <a:r>
              <a:rPr lang="zh-CN" altLang="en-US" dirty="0">
                <a:highlight>
                  <a:srgbClr val="FFFF00"/>
                </a:highlight>
                <a:latin typeface="微软雅黑" panose="020B0503020204020204" charset="-122"/>
                <a:ea typeface="微软雅黑" panose="020B0503020204020204" charset="-122"/>
              </a:rPr>
              <a:t>__sigqueue_alloc </a:t>
            </a:r>
            <a:r>
              <a:rPr lang="zh-CN" altLang="en-US" dirty="0">
                <a:latin typeface="微软雅黑" panose="020B0503020204020204" charset="-122"/>
                <a:ea typeface="微软雅黑" panose="020B0503020204020204" charset="-122"/>
              </a:rPr>
              <a:t>函数分配一个信号条目 sigqueue。</a:t>
            </a:r>
            <a:endParaRPr lang="en-US" altLang="zh-CN" dirty="0">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dirty="0">
                <a:latin typeface="微软雅黑" panose="020B0503020204020204" charset="-122"/>
                <a:ea typeface="微软雅黑" panose="020B0503020204020204" charset="-122"/>
              </a:rPr>
              <a:t>调用 </a:t>
            </a:r>
            <a:r>
              <a:rPr lang="en-US" altLang="zh-CN" dirty="0" err="1">
                <a:highlight>
                  <a:srgbClr val="FFFF00"/>
                </a:highlight>
                <a:latin typeface="微软雅黑" panose="020B0503020204020204" charset="-122"/>
                <a:ea typeface="微软雅黑" panose="020B0503020204020204" charset="-122"/>
              </a:rPr>
              <a:t>complete_signal</a:t>
            </a:r>
            <a:r>
              <a:rPr lang="en-US" altLang="zh-CN" dirty="0">
                <a:highlight>
                  <a:srgbClr val="FFFF00"/>
                </a:highlight>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函数。</a:t>
            </a:r>
            <a:endParaRPr lang="en-US" altLang="zh-CN" dirty="0">
              <a:latin typeface="微软雅黑" panose="020B0503020204020204" charset="-122"/>
              <a:ea typeface="微软雅黑" panose="020B0503020204020204" charset="-122"/>
            </a:endParaRPr>
          </a:p>
        </p:txBody>
      </p:sp>
      <p:sp>
        <p:nvSpPr>
          <p:cNvPr id="59" name="文本框 58"/>
          <p:cNvSpPr txBox="1"/>
          <p:nvPr/>
        </p:nvSpPr>
        <p:spPr>
          <a:xfrm>
            <a:off x="6677050" y="3195960"/>
            <a:ext cx="5123189" cy="3139321"/>
          </a:xfrm>
          <a:prstGeom prst="rect">
            <a:avLst/>
          </a:prstGeom>
          <a:noFill/>
        </p:spPr>
        <p:txBody>
          <a:bodyPr wrap="square">
            <a:spAutoFit/>
          </a:bodyPr>
          <a:lstStyle/>
          <a:p>
            <a:r>
              <a:rPr lang="zh-CN" altLang="en-US" dirty="0"/>
              <a:t>prepare_signal 函数:对暂停恢复类的信号进行预处理。检查信号是否被忽略。</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complete_signal 函数:选择一个合适的线程进行唤醒，通常是当前线程。被唤醒的线程可能会立即处理信号。</a:t>
            </a:r>
            <a:endParaRPr lang="zh-CN" altLang="en-US" dirty="0"/>
          </a:p>
        </p:txBody>
      </p:sp>
      <p:sp>
        <p:nvSpPr>
          <p:cNvPr id="61" name="文本框 60"/>
          <p:cNvSpPr txBox="1"/>
          <p:nvPr/>
        </p:nvSpPr>
        <p:spPr>
          <a:xfrm>
            <a:off x="440874" y="1943436"/>
            <a:ext cx="6096000" cy="923330"/>
          </a:xfrm>
          <a:prstGeom prst="rect">
            <a:avLst/>
          </a:prstGeom>
          <a:noFill/>
        </p:spPr>
        <p:txBody>
          <a:bodyPr wrap="square">
            <a:spAutoFit/>
          </a:bodyPr>
          <a:lstStyle/>
          <a:p>
            <a:r>
              <a:rPr lang="zh-CN" altLang="en-US" dirty="0">
                <a:latin typeface="微软雅黑" panose="020B0503020204020204" charset="-122"/>
                <a:ea typeface="微软雅黑" panose="020B0503020204020204" charset="-122"/>
              </a:rPr>
              <a:t>send_signal 函数:</a:t>
            </a:r>
            <a:endParaRPr lang="en-US" altLang="zh-CN" dirty="0">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dirty="0">
                <a:latin typeface="微软雅黑" panose="020B0503020204020204" charset="-122"/>
                <a:ea typeface="微软雅黑" panose="020B0503020204020204" charset="-122"/>
              </a:rPr>
              <a:t>进行一些简单的处理。</a:t>
            </a:r>
            <a:endParaRPr lang="en-US" altLang="zh-CN" dirty="0">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dirty="0">
                <a:latin typeface="微软雅黑" panose="020B0503020204020204" charset="-122"/>
                <a:ea typeface="微软雅黑" panose="020B0503020204020204" charset="-122"/>
              </a:rPr>
              <a:t>调用 </a:t>
            </a:r>
            <a:r>
              <a:rPr lang="zh-CN" altLang="en-US" dirty="0">
                <a:highlight>
                  <a:srgbClr val="FFFF00"/>
                </a:highlight>
                <a:latin typeface="微软雅黑" panose="020B0503020204020204" charset="-122"/>
                <a:ea typeface="微软雅黑" panose="020B0503020204020204" charset="-122"/>
              </a:rPr>
              <a:t>__send_signal </a:t>
            </a:r>
            <a:r>
              <a:rPr lang="zh-CN" altLang="en-US" dirty="0">
                <a:latin typeface="微软雅黑" panose="020B0503020204020204" charset="-122"/>
                <a:ea typeface="微软雅黑" panose="020B0503020204020204" charset="-122"/>
              </a:rPr>
              <a:t>函数</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进行实际的信号发送操作。</a:t>
            </a:r>
            <a:endParaRPr lang="en-US" altLang="zh-CN" dirty="0">
              <a:latin typeface="微软雅黑" panose="020B0503020204020204" charset="-122"/>
              <a:ea typeface="微软雅黑" panose="020B0503020204020204" charset="-122"/>
            </a:endParaRPr>
          </a:p>
        </p:txBody>
      </p:sp>
      <p:cxnSp>
        <p:nvCxnSpPr>
          <p:cNvPr id="63" name="直接箭头连接符 62"/>
          <p:cNvCxnSpPr/>
          <p:nvPr/>
        </p:nvCxnSpPr>
        <p:spPr>
          <a:xfrm>
            <a:off x="3647728" y="3645024"/>
            <a:ext cx="30293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3868738" y="5877272"/>
            <a:ext cx="28083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1847528" y="2866766"/>
            <a:ext cx="0" cy="347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1"/>
          <p:cNvGrpSpPr/>
          <p:nvPr/>
        </p:nvGrpSpPr>
        <p:grpSpPr>
          <a:xfrm>
            <a:off x="454963" y="93878"/>
            <a:ext cx="10641129" cy="1472647"/>
            <a:chOff x="454963" y="93878"/>
            <a:chExt cx="10641129" cy="1472647"/>
          </a:xfrm>
        </p:grpSpPr>
        <p:sp>
          <p:nvSpPr>
            <p:cNvPr id="22" name="AutoShape 22"/>
            <p:cNvSpPr/>
            <p:nvPr/>
          </p:nvSpPr>
          <p:spPr>
            <a:xfrm>
              <a:off x="454963" y="331168"/>
              <a:ext cx="84147" cy="84147"/>
            </a:xfrm>
            <a:prstGeom prst="ellipse">
              <a:avLst/>
            </a:prstGeom>
            <a:solidFill>
              <a:schemeClr val="accent1">
                <a:alpha val="100000"/>
              </a:schemeClr>
            </a:solidFill>
          </p:spPr>
        </p:sp>
        <p:sp>
          <p:nvSpPr>
            <p:cNvPr id="23" name="AutoShape 23"/>
            <p:cNvSpPr/>
            <p:nvPr/>
          </p:nvSpPr>
          <p:spPr>
            <a:xfrm>
              <a:off x="575049" y="337743"/>
              <a:ext cx="78137" cy="78137"/>
            </a:xfrm>
            <a:prstGeom prst="ellipse">
              <a:avLst/>
            </a:prstGeom>
            <a:solidFill>
              <a:schemeClr val="accent1">
                <a:alpha val="80000"/>
              </a:schemeClr>
            </a:solidFill>
          </p:spPr>
        </p:sp>
        <p:sp>
          <p:nvSpPr>
            <p:cNvPr id="24" name="AutoShape 24"/>
            <p:cNvSpPr/>
            <p:nvPr/>
          </p:nvSpPr>
          <p:spPr>
            <a:xfrm>
              <a:off x="689125" y="339460"/>
              <a:ext cx="74704" cy="74704"/>
            </a:xfrm>
            <a:prstGeom prst="ellipse">
              <a:avLst/>
            </a:prstGeom>
            <a:solidFill>
              <a:schemeClr val="accent1">
                <a:alpha val="60000"/>
              </a:schemeClr>
            </a:solidFill>
          </p:spPr>
        </p:sp>
        <p:sp>
          <p:nvSpPr>
            <p:cNvPr id="25" name="AutoShape 25"/>
            <p:cNvSpPr/>
            <p:nvPr/>
          </p:nvSpPr>
          <p:spPr>
            <a:xfrm>
              <a:off x="799768" y="348430"/>
              <a:ext cx="69238" cy="69238"/>
            </a:xfrm>
            <a:prstGeom prst="ellipse">
              <a:avLst/>
            </a:prstGeom>
            <a:solidFill>
              <a:schemeClr val="accent1">
                <a:alpha val="40000"/>
              </a:schemeClr>
            </a:solidFill>
          </p:spPr>
        </p:sp>
        <p:sp>
          <p:nvSpPr>
            <p:cNvPr id="26" name="AutoShape 26"/>
            <p:cNvSpPr/>
            <p:nvPr/>
          </p:nvSpPr>
          <p:spPr>
            <a:xfrm>
              <a:off x="904945" y="344297"/>
              <a:ext cx="65594" cy="65594"/>
            </a:xfrm>
            <a:prstGeom prst="ellipse">
              <a:avLst/>
            </a:prstGeom>
            <a:solidFill>
              <a:schemeClr val="accent1">
                <a:alpha val="20000"/>
              </a:schemeClr>
            </a:solidFill>
          </p:spPr>
        </p:sp>
        <p:sp>
          <p:nvSpPr>
            <p:cNvPr id="27" name="AutoShape 27"/>
            <p:cNvSpPr/>
            <p:nvPr/>
          </p:nvSpPr>
          <p:spPr>
            <a:xfrm>
              <a:off x="454963" y="448942"/>
              <a:ext cx="84147" cy="84147"/>
            </a:xfrm>
            <a:prstGeom prst="ellipse">
              <a:avLst/>
            </a:prstGeom>
            <a:solidFill>
              <a:schemeClr val="accent1">
                <a:alpha val="100000"/>
              </a:schemeClr>
            </a:solidFill>
          </p:spPr>
        </p:sp>
        <p:sp>
          <p:nvSpPr>
            <p:cNvPr id="28" name="AutoShape 28"/>
            <p:cNvSpPr/>
            <p:nvPr/>
          </p:nvSpPr>
          <p:spPr>
            <a:xfrm>
              <a:off x="575049" y="455517"/>
              <a:ext cx="78137" cy="78137"/>
            </a:xfrm>
            <a:prstGeom prst="ellipse">
              <a:avLst/>
            </a:prstGeom>
            <a:solidFill>
              <a:schemeClr val="accent1">
                <a:alpha val="80000"/>
              </a:schemeClr>
            </a:solidFill>
          </p:spPr>
        </p:sp>
        <p:sp>
          <p:nvSpPr>
            <p:cNvPr id="29" name="AutoShape 29"/>
            <p:cNvSpPr/>
            <p:nvPr/>
          </p:nvSpPr>
          <p:spPr>
            <a:xfrm>
              <a:off x="689125" y="457233"/>
              <a:ext cx="74704" cy="74704"/>
            </a:xfrm>
            <a:prstGeom prst="ellipse">
              <a:avLst/>
            </a:prstGeom>
            <a:solidFill>
              <a:schemeClr val="accent1">
                <a:alpha val="60000"/>
              </a:schemeClr>
            </a:solidFill>
          </p:spPr>
        </p:sp>
        <p:sp>
          <p:nvSpPr>
            <p:cNvPr id="30" name="AutoShape 30"/>
            <p:cNvSpPr/>
            <p:nvPr/>
          </p:nvSpPr>
          <p:spPr>
            <a:xfrm>
              <a:off x="799768" y="466203"/>
              <a:ext cx="69238" cy="69238"/>
            </a:xfrm>
            <a:prstGeom prst="ellipse">
              <a:avLst/>
            </a:prstGeom>
            <a:solidFill>
              <a:schemeClr val="accent1">
                <a:alpha val="40000"/>
              </a:schemeClr>
            </a:solidFill>
          </p:spPr>
        </p:sp>
        <p:sp>
          <p:nvSpPr>
            <p:cNvPr id="31" name="AutoShape 31"/>
            <p:cNvSpPr/>
            <p:nvPr/>
          </p:nvSpPr>
          <p:spPr>
            <a:xfrm>
              <a:off x="904945" y="462070"/>
              <a:ext cx="65594" cy="65594"/>
            </a:xfrm>
            <a:prstGeom prst="ellipse">
              <a:avLst/>
            </a:prstGeom>
            <a:solidFill>
              <a:schemeClr val="accent1">
                <a:alpha val="20000"/>
              </a:schemeClr>
            </a:solidFill>
          </p:spPr>
        </p:sp>
        <p:sp>
          <p:nvSpPr>
            <p:cNvPr id="32" name="AutoShape 32"/>
            <p:cNvSpPr/>
            <p:nvPr/>
          </p:nvSpPr>
          <p:spPr>
            <a:xfrm>
              <a:off x="454963" y="566715"/>
              <a:ext cx="84147" cy="84147"/>
            </a:xfrm>
            <a:prstGeom prst="ellipse">
              <a:avLst/>
            </a:prstGeom>
            <a:solidFill>
              <a:schemeClr val="accent1">
                <a:alpha val="100000"/>
              </a:schemeClr>
            </a:solidFill>
          </p:spPr>
        </p:sp>
        <p:sp>
          <p:nvSpPr>
            <p:cNvPr id="33" name="AutoShape 33"/>
            <p:cNvSpPr/>
            <p:nvPr/>
          </p:nvSpPr>
          <p:spPr>
            <a:xfrm>
              <a:off x="575049" y="573291"/>
              <a:ext cx="78137" cy="78137"/>
            </a:xfrm>
            <a:prstGeom prst="ellipse">
              <a:avLst/>
            </a:prstGeom>
            <a:solidFill>
              <a:schemeClr val="accent1">
                <a:alpha val="80000"/>
              </a:schemeClr>
            </a:solidFill>
          </p:spPr>
        </p:sp>
        <p:sp>
          <p:nvSpPr>
            <p:cNvPr id="34" name="AutoShape 34"/>
            <p:cNvSpPr/>
            <p:nvPr/>
          </p:nvSpPr>
          <p:spPr>
            <a:xfrm>
              <a:off x="689125" y="575007"/>
              <a:ext cx="74704" cy="74704"/>
            </a:xfrm>
            <a:prstGeom prst="ellipse">
              <a:avLst/>
            </a:prstGeom>
            <a:solidFill>
              <a:schemeClr val="accent1">
                <a:alpha val="60000"/>
              </a:schemeClr>
            </a:solidFill>
          </p:spPr>
        </p:sp>
        <p:sp>
          <p:nvSpPr>
            <p:cNvPr id="35" name="AutoShape 35"/>
            <p:cNvSpPr/>
            <p:nvPr/>
          </p:nvSpPr>
          <p:spPr>
            <a:xfrm>
              <a:off x="799768" y="583977"/>
              <a:ext cx="69238" cy="69238"/>
            </a:xfrm>
            <a:prstGeom prst="ellipse">
              <a:avLst/>
            </a:prstGeom>
            <a:solidFill>
              <a:schemeClr val="accent1">
                <a:alpha val="40000"/>
              </a:schemeClr>
            </a:solidFill>
          </p:spPr>
        </p:sp>
        <p:sp>
          <p:nvSpPr>
            <p:cNvPr id="36" name="AutoShape 36"/>
            <p:cNvSpPr/>
            <p:nvPr/>
          </p:nvSpPr>
          <p:spPr>
            <a:xfrm>
              <a:off x="904945" y="579844"/>
              <a:ext cx="65594" cy="65594"/>
            </a:xfrm>
            <a:prstGeom prst="ellipse">
              <a:avLst/>
            </a:prstGeom>
            <a:solidFill>
              <a:schemeClr val="accent1">
                <a:alpha val="20000"/>
              </a:schemeClr>
            </a:solidFill>
          </p:spPr>
        </p:sp>
        <p:sp>
          <p:nvSpPr>
            <p:cNvPr id="37" name="AutoShape 37"/>
            <p:cNvSpPr/>
            <p:nvPr/>
          </p:nvSpPr>
          <p:spPr>
            <a:xfrm>
              <a:off x="454963" y="684489"/>
              <a:ext cx="84147" cy="84147"/>
            </a:xfrm>
            <a:prstGeom prst="ellipse">
              <a:avLst/>
            </a:prstGeom>
            <a:solidFill>
              <a:schemeClr val="accent1">
                <a:alpha val="100000"/>
              </a:schemeClr>
            </a:solidFill>
          </p:spPr>
        </p:sp>
        <p:sp>
          <p:nvSpPr>
            <p:cNvPr id="38" name="AutoShape 38"/>
            <p:cNvSpPr/>
            <p:nvPr/>
          </p:nvSpPr>
          <p:spPr>
            <a:xfrm>
              <a:off x="575049" y="691064"/>
              <a:ext cx="78137" cy="78137"/>
            </a:xfrm>
            <a:prstGeom prst="ellipse">
              <a:avLst/>
            </a:prstGeom>
            <a:solidFill>
              <a:schemeClr val="accent1">
                <a:alpha val="80000"/>
              </a:schemeClr>
            </a:solidFill>
          </p:spPr>
        </p:sp>
        <p:sp>
          <p:nvSpPr>
            <p:cNvPr id="39" name="AutoShape 39"/>
            <p:cNvSpPr/>
            <p:nvPr/>
          </p:nvSpPr>
          <p:spPr>
            <a:xfrm>
              <a:off x="689125" y="692781"/>
              <a:ext cx="74704" cy="74704"/>
            </a:xfrm>
            <a:prstGeom prst="ellipse">
              <a:avLst/>
            </a:prstGeom>
            <a:solidFill>
              <a:schemeClr val="accent1">
                <a:alpha val="60000"/>
              </a:schemeClr>
            </a:solidFill>
          </p:spPr>
        </p:sp>
        <p:sp>
          <p:nvSpPr>
            <p:cNvPr id="40" name="AutoShape 40"/>
            <p:cNvSpPr/>
            <p:nvPr/>
          </p:nvSpPr>
          <p:spPr>
            <a:xfrm>
              <a:off x="799768" y="701751"/>
              <a:ext cx="69238" cy="69238"/>
            </a:xfrm>
            <a:prstGeom prst="ellipse">
              <a:avLst/>
            </a:prstGeom>
            <a:solidFill>
              <a:schemeClr val="accent1">
                <a:alpha val="40000"/>
              </a:schemeClr>
            </a:solidFill>
          </p:spPr>
        </p:sp>
        <p:sp>
          <p:nvSpPr>
            <p:cNvPr id="41" name="AutoShape 41"/>
            <p:cNvSpPr/>
            <p:nvPr/>
          </p:nvSpPr>
          <p:spPr>
            <a:xfrm>
              <a:off x="904945" y="697618"/>
              <a:ext cx="65594" cy="65594"/>
            </a:xfrm>
            <a:prstGeom prst="ellipse">
              <a:avLst/>
            </a:prstGeom>
            <a:solidFill>
              <a:schemeClr val="accent1">
                <a:alpha val="20000"/>
              </a:schemeClr>
            </a:solidFill>
          </p:spPr>
        </p:sp>
        <p:sp>
          <p:nvSpPr>
            <p:cNvPr id="42" name="TextBox 42"/>
            <p:cNvSpPr txBox="1"/>
            <p:nvPr/>
          </p:nvSpPr>
          <p:spPr>
            <a:xfrm>
              <a:off x="1094842" y="93878"/>
              <a:ext cx="10001250" cy="1472647"/>
            </a:xfrm>
            <a:prstGeom prst="rect">
              <a:avLst/>
            </a:prstGeom>
          </p:spPr>
          <p:txBody>
            <a:bodyPr vert="horz" wrap="square" lIns="123825" tIns="123825" rIns="57150" bIns="123825" rtlCol="0" anchor="t" anchorCtr="0">
              <a:spAutoFit/>
            </a:bodyPr>
            <a:lstStyle/>
            <a:p>
              <a:pPr>
                <a:lnSpc>
                  <a:spcPct val="140000"/>
                </a:lnSpc>
              </a:pPr>
              <a:r>
                <a:rPr lang="en-US" altLang="zh-CN"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3.2</a:t>
              </a:r>
              <a:r>
                <a:rPr lang="zh-CN" alt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信号投递流程</a:t>
              </a:r>
              <a:endParaRPr lang="en-US" altLang="zh-CN"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endParaRPr 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43" name="文本框 42"/>
          <p:cNvSpPr txBox="1"/>
          <p:nvPr/>
        </p:nvSpPr>
        <p:spPr>
          <a:xfrm>
            <a:off x="335360" y="1268760"/>
            <a:ext cx="6096000" cy="864339"/>
          </a:xfrm>
          <a:prstGeom prst="rect">
            <a:avLst/>
          </a:prstGeom>
          <a:noFill/>
        </p:spPr>
        <p:txBody>
          <a:bodyPr wrap="square">
            <a:spAutoFit/>
          </a:bodyPr>
          <a:lstStyle/>
          <a:p>
            <a:pPr>
              <a:lnSpc>
                <a:spcPct val="140000"/>
              </a:lnSpc>
            </a:pPr>
            <a:r>
              <a:rPr lang="zh-CN" altLang="en-US"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强制发送：</a:t>
            </a:r>
            <a:endParaRPr lang="en-US" altLang="zh-CN"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endParaRPr lang="en-US" altLang="zh-CN" sz="2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45" name="文本框 44"/>
          <p:cNvSpPr txBox="1"/>
          <p:nvPr/>
        </p:nvSpPr>
        <p:spPr>
          <a:xfrm>
            <a:off x="5663952" y="455517"/>
            <a:ext cx="6728284" cy="6338192"/>
          </a:xfrm>
          <a:prstGeom prst="rect">
            <a:avLst/>
          </a:prstGeom>
          <a:noFill/>
        </p:spPr>
        <p:txBody>
          <a:bodyPr wrap="square">
            <a:spAutoFit/>
          </a:bodyPr>
          <a:lstStyle/>
          <a:p>
            <a:r>
              <a:rPr lang="en-US" altLang="zh-CN" sz="1200" b="0" dirty="0">
                <a:solidFill>
                  <a:srgbClr val="0000FF"/>
                </a:solidFill>
                <a:effectLst/>
                <a:latin typeface="Consolas" panose="020B0609020204030204" pitchFamily="49" charset="0"/>
              </a:rPr>
              <a:t>static</a:t>
            </a:r>
            <a:r>
              <a:rPr lang="en-US" altLang="zh-CN"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int</a:t>
            </a:r>
            <a:r>
              <a:rPr lang="en-US" altLang="zh-CN" sz="1200" dirty="0">
                <a:solidFill>
                  <a:srgbClr val="000000"/>
                </a:solidFill>
                <a:latin typeface="Consolas" panose="020B0609020204030204" pitchFamily="49" charset="0"/>
              </a:rPr>
              <a:t> </a:t>
            </a:r>
            <a:endParaRPr lang="en-US" altLang="zh-CN" sz="1200" dirty="0">
              <a:solidFill>
                <a:srgbClr val="000000"/>
              </a:solidFill>
              <a:latin typeface="Consolas" panose="020B0609020204030204" pitchFamily="49" charset="0"/>
            </a:endParaRPr>
          </a:p>
          <a:p>
            <a:r>
              <a:rPr lang="en-US" altLang="zh-CN" sz="1200" b="0" dirty="0" err="1">
                <a:solidFill>
                  <a:srgbClr val="000000"/>
                </a:solidFill>
                <a:effectLst/>
                <a:latin typeface="Consolas" panose="020B0609020204030204" pitchFamily="49" charset="0"/>
              </a:rPr>
              <a:t>force_sig_info_to_task</a:t>
            </a:r>
            <a:r>
              <a:rPr lang="en-US" altLang="zh-CN" sz="1200" b="0" dirty="0">
                <a:solidFill>
                  <a:srgbClr val="000000"/>
                </a:solidFill>
                <a:effectLst/>
                <a:latin typeface="Consolas" panose="020B0609020204030204" pitchFamily="49" charset="0"/>
              </a:rPr>
              <a:t>(</a:t>
            </a:r>
            <a:r>
              <a:rPr lang="en-US" altLang="zh-CN" sz="1200" b="0" dirty="0">
                <a:solidFill>
                  <a:srgbClr val="0000FF"/>
                </a:solidFill>
                <a:effectLst/>
                <a:latin typeface="Consolas" panose="020B0609020204030204" pitchFamily="49" charset="0"/>
              </a:rPr>
              <a:t>struct</a:t>
            </a:r>
            <a:r>
              <a:rPr lang="en-US" altLang="zh-CN" sz="1200" b="0" dirty="0">
                <a:solidFill>
                  <a:srgbClr val="000000"/>
                </a:solidFill>
                <a:effectLst/>
                <a:latin typeface="Consolas" panose="020B0609020204030204" pitchFamily="49" charset="0"/>
              </a:rPr>
              <a:t> </a:t>
            </a:r>
            <a:r>
              <a:rPr lang="en-US" altLang="zh-CN" sz="1200" b="0" dirty="0" err="1">
                <a:solidFill>
                  <a:srgbClr val="000000"/>
                </a:solidFill>
                <a:effectLst/>
                <a:latin typeface="Consolas" panose="020B0609020204030204" pitchFamily="49" charset="0"/>
              </a:rPr>
              <a:t>kernel_siginfo</a:t>
            </a:r>
            <a:r>
              <a:rPr lang="en-US" altLang="zh-CN" sz="1200" b="0" dirty="0">
                <a:solidFill>
                  <a:srgbClr val="000000"/>
                </a:solidFill>
                <a:effectLst/>
                <a:latin typeface="Consolas" panose="020B0609020204030204" pitchFamily="49" charset="0"/>
              </a:rPr>
              <a:t> *info, </a:t>
            </a:r>
            <a:r>
              <a:rPr lang="en-US" altLang="zh-CN" sz="1200" b="0" dirty="0">
                <a:solidFill>
                  <a:srgbClr val="0000FF"/>
                </a:solidFill>
                <a:effectLst/>
                <a:latin typeface="Consolas" panose="020B0609020204030204" pitchFamily="49" charset="0"/>
              </a:rPr>
              <a:t>struct</a:t>
            </a:r>
            <a:r>
              <a:rPr lang="en-US" altLang="zh-CN" sz="1200" b="0" dirty="0">
                <a:solidFill>
                  <a:srgbClr val="000000"/>
                </a:solidFill>
                <a:effectLst/>
                <a:latin typeface="Consolas" panose="020B0609020204030204" pitchFamily="49" charset="0"/>
              </a:rPr>
              <a:t> </a:t>
            </a:r>
            <a:r>
              <a:rPr lang="en-US" altLang="zh-CN" sz="1200" b="0" dirty="0" err="1">
                <a:solidFill>
                  <a:srgbClr val="000000"/>
                </a:solidFill>
                <a:effectLst/>
                <a:latin typeface="Consolas" panose="020B0609020204030204" pitchFamily="49" charset="0"/>
              </a:rPr>
              <a:t>task_struct</a:t>
            </a:r>
            <a:r>
              <a:rPr lang="en-US" altLang="zh-CN" sz="1200" b="0" dirty="0">
                <a:solidFill>
                  <a:srgbClr val="000000"/>
                </a:solidFill>
                <a:effectLst/>
                <a:latin typeface="Consolas" panose="020B0609020204030204" pitchFamily="49" charset="0"/>
              </a:rPr>
              <a:t> *t, </a:t>
            </a:r>
            <a:r>
              <a:rPr lang="en-US" altLang="zh-CN" sz="1200" b="0" dirty="0" err="1">
                <a:solidFill>
                  <a:srgbClr val="0000FF"/>
                </a:solidFill>
                <a:effectLst/>
                <a:latin typeface="Consolas" panose="020B0609020204030204" pitchFamily="49" charset="0"/>
              </a:rPr>
              <a:t>enum</a:t>
            </a:r>
            <a:r>
              <a:rPr lang="en-US" altLang="zh-CN" sz="1200" b="0" dirty="0">
                <a:solidFill>
                  <a:srgbClr val="000000"/>
                </a:solidFill>
                <a:effectLst/>
                <a:latin typeface="Consolas" panose="020B0609020204030204" pitchFamily="49" charset="0"/>
              </a:rPr>
              <a:t> </a:t>
            </a:r>
            <a:r>
              <a:rPr lang="en-US" altLang="zh-CN" sz="1200" b="0" dirty="0" err="1">
                <a:solidFill>
                  <a:srgbClr val="000000"/>
                </a:solidFill>
                <a:effectLst/>
                <a:latin typeface="Consolas" panose="020B0609020204030204" pitchFamily="49" charset="0"/>
              </a:rPr>
              <a:t>sig_handler</a:t>
            </a:r>
            <a:r>
              <a:rPr lang="en-US" altLang="zh-CN" sz="1200" b="0" dirty="0">
                <a:solidFill>
                  <a:srgbClr val="000000"/>
                </a:solidFill>
                <a:effectLst/>
                <a:latin typeface="Consolas" panose="020B0609020204030204" pitchFamily="49" charset="0"/>
              </a:rPr>
              <a:t> handler)</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unsigned</a:t>
            </a:r>
            <a:r>
              <a:rPr lang="en-US" altLang="zh-CN"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long</a:t>
            </a:r>
            <a:r>
              <a:rPr lang="en-US" altLang="zh-CN"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int</a:t>
            </a:r>
            <a:r>
              <a:rPr lang="en-US" altLang="zh-CN" sz="1200" b="0" dirty="0">
                <a:solidFill>
                  <a:srgbClr val="000000"/>
                </a:solidFill>
                <a:effectLst/>
                <a:latin typeface="Consolas" panose="020B0609020204030204" pitchFamily="49" charset="0"/>
              </a:rPr>
              <a:t> flags;</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int</a:t>
            </a:r>
            <a:r>
              <a:rPr lang="en-US" altLang="zh-CN" sz="1200" b="0" dirty="0">
                <a:solidFill>
                  <a:srgbClr val="000000"/>
                </a:solidFill>
                <a:effectLst/>
                <a:latin typeface="Consolas" panose="020B0609020204030204" pitchFamily="49" charset="0"/>
              </a:rPr>
              <a:t> ret, blocked, ignored;</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struct</a:t>
            </a:r>
            <a:r>
              <a:rPr lang="en-US" altLang="zh-CN" sz="1200" b="0" dirty="0">
                <a:solidFill>
                  <a:srgbClr val="000000"/>
                </a:solidFill>
                <a:effectLst/>
                <a:latin typeface="Consolas" panose="020B0609020204030204" pitchFamily="49" charset="0"/>
              </a:rPr>
              <a:t> </a:t>
            </a:r>
            <a:r>
              <a:rPr lang="en-US" altLang="zh-CN" sz="1200" b="0" dirty="0" err="1">
                <a:solidFill>
                  <a:srgbClr val="000000"/>
                </a:solidFill>
                <a:effectLst/>
                <a:latin typeface="Consolas" panose="020B0609020204030204" pitchFamily="49" charset="0"/>
              </a:rPr>
              <a:t>k_sigaction</a:t>
            </a:r>
            <a:r>
              <a:rPr lang="en-US" altLang="zh-CN" sz="1200" b="0" dirty="0">
                <a:solidFill>
                  <a:srgbClr val="000000"/>
                </a:solidFill>
                <a:effectLst/>
                <a:latin typeface="Consolas" panose="020B0609020204030204" pitchFamily="49" charset="0"/>
              </a:rPr>
              <a:t> *action;</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int</a:t>
            </a:r>
            <a:r>
              <a:rPr lang="en-US" altLang="zh-CN" sz="1200" b="0" dirty="0">
                <a:solidFill>
                  <a:srgbClr val="000000"/>
                </a:solidFill>
                <a:effectLst/>
                <a:latin typeface="Consolas" panose="020B0609020204030204" pitchFamily="49" charset="0"/>
              </a:rPr>
              <a:t> sig = info-&gt;</a:t>
            </a:r>
            <a:r>
              <a:rPr lang="en-US" altLang="zh-CN" sz="1200" b="0" dirty="0" err="1">
                <a:solidFill>
                  <a:srgbClr val="000000"/>
                </a:solidFill>
                <a:effectLst/>
                <a:latin typeface="Consolas" panose="020B0609020204030204" pitchFamily="49" charset="0"/>
              </a:rPr>
              <a:t>si_signo</a:t>
            </a:r>
            <a:r>
              <a:rPr lang="en-US" altLang="zh-CN" sz="1200" b="0" dirty="0">
                <a:solidFill>
                  <a:srgbClr val="000000"/>
                </a:solidFill>
                <a:effectLst/>
                <a:latin typeface="Consolas" panose="020B0609020204030204" pitchFamily="49" charset="0"/>
              </a:rPr>
              <a:t>;</a:t>
            </a:r>
            <a:endParaRPr lang="en-US" altLang="zh-CN" sz="1200" b="0" dirty="0">
              <a:solidFill>
                <a:srgbClr val="000000"/>
              </a:solidFill>
              <a:effectLst/>
              <a:latin typeface="Consolas" panose="020B0609020204030204" pitchFamily="49" charset="0"/>
            </a:endParaRPr>
          </a:p>
          <a:p>
            <a:br>
              <a:rPr lang="en-US" altLang="zh-CN" sz="1200" b="0" dirty="0">
                <a:solidFill>
                  <a:srgbClr val="000000"/>
                </a:solidFill>
                <a:effectLst/>
                <a:latin typeface="Consolas" panose="020B0609020204030204" pitchFamily="49" charset="0"/>
              </a:rPr>
            </a:br>
            <a:r>
              <a:rPr lang="en-US" altLang="zh-CN" sz="1200" b="0" dirty="0">
                <a:solidFill>
                  <a:srgbClr val="000000"/>
                </a:solidFill>
                <a:effectLst/>
                <a:latin typeface="Consolas" panose="020B0609020204030204" pitchFamily="49" charset="0"/>
              </a:rPr>
              <a:t>  </a:t>
            </a:r>
            <a:r>
              <a:rPr lang="en-US" altLang="zh-CN" sz="1200" b="0" dirty="0" err="1">
                <a:solidFill>
                  <a:srgbClr val="000000"/>
                </a:solidFill>
                <a:effectLst/>
                <a:latin typeface="Consolas" panose="020B0609020204030204" pitchFamily="49" charset="0"/>
              </a:rPr>
              <a:t>spin_lock_irqsave</a:t>
            </a:r>
            <a:r>
              <a:rPr lang="en-US" altLang="zh-CN" sz="1200" b="0" dirty="0">
                <a:solidFill>
                  <a:srgbClr val="000000"/>
                </a:solidFill>
                <a:effectLst/>
                <a:latin typeface="Consolas" panose="020B0609020204030204" pitchFamily="49" charset="0"/>
              </a:rPr>
              <a:t>(&amp;t-&gt;</a:t>
            </a:r>
            <a:r>
              <a:rPr lang="en-US" altLang="zh-CN" sz="1200" b="0" dirty="0" err="1">
                <a:solidFill>
                  <a:srgbClr val="000000"/>
                </a:solidFill>
                <a:effectLst/>
                <a:latin typeface="Consolas" panose="020B0609020204030204" pitchFamily="49" charset="0"/>
              </a:rPr>
              <a:t>sighand</a:t>
            </a:r>
            <a:r>
              <a:rPr lang="en-US" altLang="zh-CN" sz="1200" b="0" dirty="0">
                <a:solidFill>
                  <a:srgbClr val="000000"/>
                </a:solidFill>
                <a:effectLst/>
                <a:latin typeface="Consolas" panose="020B0609020204030204" pitchFamily="49" charset="0"/>
              </a:rPr>
              <a:t>-&gt;</a:t>
            </a:r>
            <a:r>
              <a:rPr lang="en-US" altLang="zh-CN" sz="1200" b="0" dirty="0" err="1">
                <a:solidFill>
                  <a:srgbClr val="000000"/>
                </a:solidFill>
                <a:effectLst/>
                <a:latin typeface="Consolas" panose="020B0609020204030204" pitchFamily="49" charset="0"/>
              </a:rPr>
              <a:t>siglock</a:t>
            </a:r>
            <a:r>
              <a:rPr lang="en-US" altLang="zh-CN" sz="1200" b="0" dirty="0">
                <a:solidFill>
                  <a:srgbClr val="000000"/>
                </a:solidFill>
                <a:effectLst/>
                <a:latin typeface="Consolas" panose="020B0609020204030204" pitchFamily="49" charset="0"/>
              </a:rPr>
              <a:t>, flags);</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action = &amp;t-&gt;</a:t>
            </a:r>
            <a:r>
              <a:rPr lang="en-US" altLang="zh-CN" sz="1200" b="0" dirty="0" err="1">
                <a:solidFill>
                  <a:srgbClr val="000000"/>
                </a:solidFill>
                <a:effectLst/>
                <a:latin typeface="Consolas" panose="020B0609020204030204" pitchFamily="49" charset="0"/>
              </a:rPr>
              <a:t>sighand</a:t>
            </a:r>
            <a:r>
              <a:rPr lang="en-US" altLang="zh-CN" sz="1200" b="0" dirty="0">
                <a:solidFill>
                  <a:srgbClr val="000000"/>
                </a:solidFill>
                <a:effectLst/>
                <a:latin typeface="Consolas" panose="020B0609020204030204" pitchFamily="49" charset="0"/>
              </a:rPr>
              <a:t>-&gt;action[sig-</a:t>
            </a:r>
            <a:r>
              <a:rPr lang="en-US" altLang="zh-CN" sz="1200" b="0" dirty="0">
                <a:solidFill>
                  <a:srgbClr val="098658"/>
                </a:solidFill>
                <a:effectLst/>
                <a:latin typeface="Consolas" panose="020B0609020204030204" pitchFamily="49" charset="0"/>
              </a:rPr>
              <a:t>1</a:t>
            </a:r>
            <a:r>
              <a:rPr lang="en-US" altLang="zh-CN" sz="1200" b="0" dirty="0">
                <a:solidFill>
                  <a:srgbClr val="000000"/>
                </a:solidFill>
                <a:effectLst/>
                <a:latin typeface="Consolas" panose="020B0609020204030204" pitchFamily="49" charset="0"/>
              </a:rPr>
              <a:t>];</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ignored = action-&gt;</a:t>
            </a:r>
            <a:r>
              <a:rPr lang="en-US" altLang="zh-CN" sz="1200" b="0" dirty="0" err="1">
                <a:solidFill>
                  <a:srgbClr val="000000"/>
                </a:solidFill>
                <a:effectLst/>
                <a:latin typeface="Consolas" panose="020B0609020204030204" pitchFamily="49" charset="0"/>
              </a:rPr>
              <a:t>sa.sa_handler</a:t>
            </a:r>
            <a:r>
              <a:rPr lang="en-US" altLang="zh-CN" sz="1200" b="0" dirty="0">
                <a:solidFill>
                  <a:srgbClr val="000000"/>
                </a:solidFill>
                <a:effectLst/>
                <a:latin typeface="Consolas" panose="020B0609020204030204" pitchFamily="49" charset="0"/>
              </a:rPr>
              <a:t> == SIG_IGN;</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blocked = </a:t>
            </a:r>
            <a:r>
              <a:rPr lang="en-US" altLang="zh-CN" sz="1200" b="0" dirty="0" err="1">
                <a:solidFill>
                  <a:srgbClr val="000000"/>
                </a:solidFill>
                <a:effectLst/>
                <a:latin typeface="Consolas" panose="020B0609020204030204" pitchFamily="49" charset="0"/>
              </a:rPr>
              <a:t>sigismember</a:t>
            </a:r>
            <a:r>
              <a:rPr lang="en-US" altLang="zh-CN" sz="1200" b="0" dirty="0">
                <a:solidFill>
                  <a:srgbClr val="000000"/>
                </a:solidFill>
                <a:effectLst/>
                <a:latin typeface="Consolas" panose="020B0609020204030204" pitchFamily="49" charset="0"/>
              </a:rPr>
              <a:t>(&amp;t-&gt;blocked, sig);</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if</a:t>
            </a:r>
            <a:r>
              <a:rPr lang="en-US" altLang="zh-CN" sz="1200" b="0" dirty="0">
                <a:solidFill>
                  <a:srgbClr val="000000"/>
                </a:solidFill>
                <a:effectLst/>
                <a:latin typeface="Consolas" panose="020B0609020204030204" pitchFamily="49" charset="0"/>
              </a:rPr>
              <a:t> (blocked || ignored || (handler != HANDLER_CURRENT)) {</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action-&gt;</a:t>
            </a:r>
            <a:r>
              <a:rPr lang="en-US" altLang="zh-CN" sz="1200" b="0" dirty="0" err="1">
                <a:solidFill>
                  <a:srgbClr val="000000"/>
                </a:solidFill>
                <a:effectLst/>
                <a:latin typeface="Consolas" panose="020B0609020204030204" pitchFamily="49" charset="0"/>
              </a:rPr>
              <a:t>sa.sa_handler</a:t>
            </a:r>
            <a:r>
              <a:rPr lang="en-US" altLang="zh-CN" sz="1200" b="0" dirty="0">
                <a:solidFill>
                  <a:srgbClr val="000000"/>
                </a:solidFill>
                <a:effectLst/>
                <a:latin typeface="Consolas" panose="020B0609020204030204" pitchFamily="49" charset="0"/>
              </a:rPr>
              <a:t> = SIG_DFL;</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if</a:t>
            </a:r>
            <a:r>
              <a:rPr lang="en-US" altLang="zh-CN" sz="1200" b="0" dirty="0">
                <a:solidFill>
                  <a:srgbClr val="000000"/>
                </a:solidFill>
                <a:effectLst/>
                <a:latin typeface="Consolas" panose="020B0609020204030204" pitchFamily="49" charset="0"/>
              </a:rPr>
              <a:t> (handler == HANDLER_EXIT)</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action-&gt;</a:t>
            </a:r>
            <a:r>
              <a:rPr lang="en-US" altLang="zh-CN" sz="1200" b="0" dirty="0" err="1">
                <a:solidFill>
                  <a:srgbClr val="000000"/>
                </a:solidFill>
                <a:effectLst/>
                <a:latin typeface="Consolas" panose="020B0609020204030204" pitchFamily="49" charset="0"/>
              </a:rPr>
              <a:t>sa.sa_flags</a:t>
            </a:r>
            <a:r>
              <a:rPr lang="en-US" altLang="zh-CN" sz="1200" b="0" dirty="0">
                <a:solidFill>
                  <a:srgbClr val="000000"/>
                </a:solidFill>
                <a:effectLst/>
                <a:latin typeface="Consolas" panose="020B0609020204030204" pitchFamily="49" charset="0"/>
              </a:rPr>
              <a:t> |= SA_IMMUTABLE;</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if</a:t>
            </a:r>
            <a:r>
              <a:rPr lang="en-US" altLang="zh-CN" sz="1200" b="0" dirty="0">
                <a:solidFill>
                  <a:srgbClr val="000000"/>
                </a:solidFill>
                <a:effectLst/>
                <a:latin typeface="Consolas" panose="020B0609020204030204" pitchFamily="49" charset="0"/>
              </a:rPr>
              <a:t> (blocked) {</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a:t>
            </a:r>
            <a:r>
              <a:rPr lang="en-US" altLang="zh-CN" sz="1200" b="0" dirty="0" err="1">
                <a:solidFill>
                  <a:srgbClr val="000000"/>
                </a:solidFill>
                <a:effectLst/>
                <a:latin typeface="Consolas" panose="020B0609020204030204" pitchFamily="49" charset="0"/>
              </a:rPr>
              <a:t>sigdelset</a:t>
            </a:r>
            <a:r>
              <a:rPr lang="en-US" altLang="zh-CN" sz="1200" b="0" dirty="0">
                <a:solidFill>
                  <a:srgbClr val="000000"/>
                </a:solidFill>
                <a:effectLst/>
                <a:latin typeface="Consolas" panose="020B0609020204030204" pitchFamily="49" charset="0"/>
              </a:rPr>
              <a:t>(&amp;t-&gt;blocked, sig);</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a:t>
            </a:r>
            <a:r>
              <a:rPr lang="en-US" altLang="zh-CN" sz="1200" b="0" dirty="0" err="1">
                <a:solidFill>
                  <a:srgbClr val="000000"/>
                </a:solidFill>
                <a:effectLst/>
                <a:latin typeface="Consolas" panose="020B0609020204030204" pitchFamily="49" charset="0"/>
              </a:rPr>
              <a:t>recalc_sigpending_and_wake</a:t>
            </a:r>
            <a:r>
              <a:rPr lang="en-US" altLang="zh-CN" sz="1200" b="0" dirty="0">
                <a:solidFill>
                  <a:srgbClr val="000000"/>
                </a:solidFill>
                <a:effectLst/>
                <a:latin typeface="Consolas" panose="020B0609020204030204" pitchFamily="49" charset="0"/>
              </a:rPr>
              <a:t>(t);</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a:t>
            </a:r>
            <a:endParaRPr lang="en-US" altLang="zh-CN" sz="1200" b="0" dirty="0">
              <a:solidFill>
                <a:srgbClr val="000000"/>
              </a:solidFill>
              <a:effectLst/>
              <a:latin typeface="Consolas" panose="020B0609020204030204" pitchFamily="49" charset="0"/>
            </a:endParaRPr>
          </a:p>
          <a:p>
            <a:r>
              <a:rPr lang="en-US" altLang="zh-CN" sz="1200" b="0" dirty="0">
                <a:solidFill>
                  <a:srgbClr val="008000"/>
                </a:solidFill>
                <a:effectLst/>
                <a:latin typeface="Consolas" panose="020B0609020204030204" pitchFamily="49" charset="0"/>
              </a:rPr>
              <a:t>  /*</a:t>
            </a:r>
            <a:endParaRPr lang="en-US" altLang="zh-CN" sz="1200" b="0" dirty="0">
              <a:solidFill>
                <a:srgbClr val="000000"/>
              </a:solidFill>
              <a:effectLst/>
              <a:latin typeface="Consolas" panose="020B0609020204030204" pitchFamily="49" charset="0"/>
            </a:endParaRPr>
          </a:p>
          <a:p>
            <a:r>
              <a:rPr lang="en-US" altLang="zh-CN" sz="1200" b="0" dirty="0">
                <a:solidFill>
                  <a:srgbClr val="008000"/>
                </a:solidFill>
                <a:effectLst/>
                <a:latin typeface="Consolas" panose="020B0609020204030204" pitchFamily="49" charset="0"/>
              </a:rPr>
              <a:t>   * Don't clear SIGNAL_UNKILLABLE for traced tasks, users won't expect</a:t>
            </a:r>
            <a:endParaRPr lang="en-US" altLang="zh-CN" sz="1200" b="0" dirty="0">
              <a:solidFill>
                <a:srgbClr val="000000"/>
              </a:solidFill>
              <a:effectLst/>
              <a:latin typeface="Consolas" panose="020B0609020204030204" pitchFamily="49" charset="0"/>
            </a:endParaRPr>
          </a:p>
          <a:p>
            <a:r>
              <a:rPr lang="en-US" altLang="zh-CN" sz="1200" b="0" dirty="0">
                <a:solidFill>
                  <a:srgbClr val="008000"/>
                </a:solidFill>
                <a:effectLst/>
                <a:latin typeface="Consolas" panose="020B0609020204030204" pitchFamily="49" charset="0"/>
              </a:rPr>
              <a:t>   * debugging to leave </a:t>
            </a:r>
            <a:r>
              <a:rPr lang="en-US" altLang="zh-CN" sz="1200" b="0" dirty="0" err="1">
                <a:solidFill>
                  <a:srgbClr val="008000"/>
                </a:solidFill>
                <a:effectLst/>
                <a:latin typeface="Consolas" panose="020B0609020204030204" pitchFamily="49" charset="0"/>
              </a:rPr>
              <a:t>init</a:t>
            </a:r>
            <a:r>
              <a:rPr lang="en-US" altLang="zh-CN" sz="1200" b="0" dirty="0">
                <a:solidFill>
                  <a:srgbClr val="008000"/>
                </a:solidFill>
                <a:effectLst/>
                <a:latin typeface="Consolas" panose="020B0609020204030204" pitchFamily="49" charset="0"/>
              </a:rPr>
              <a:t> killable. But HANDLER_EXIT is always fatal.</a:t>
            </a:r>
            <a:endParaRPr lang="en-US" altLang="zh-CN" sz="1200" b="0" dirty="0">
              <a:solidFill>
                <a:srgbClr val="000000"/>
              </a:solidFill>
              <a:effectLst/>
              <a:latin typeface="Consolas" panose="020B0609020204030204" pitchFamily="49" charset="0"/>
            </a:endParaRPr>
          </a:p>
          <a:p>
            <a:r>
              <a:rPr lang="en-US" altLang="zh-CN" sz="1200" b="0" dirty="0">
                <a:solidFill>
                  <a:srgbClr val="008000"/>
                </a:solidFill>
                <a:effectLst/>
                <a:latin typeface="Consolas" panose="020B0609020204030204" pitchFamily="49" charset="0"/>
              </a:rPr>
              <a:t>   */</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if</a:t>
            </a:r>
            <a:r>
              <a:rPr lang="en-US" altLang="zh-CN" sz="1200" b="0" dirty="0">
                <a:solidFill>
                  <a:srgbClr val="000000"/>
                </a:solidFill>
                <a:effectLst/>
                <a:latin typeface="Consolas" panose="020B0609020204030204" pitchFamily="49" charset="0"/>
              </a:rPr>
              <a:t> (action-&gt;</a:t>
            </a:r>
            <a:r>
              <a:rPr lang="en-US" altLang="zh-CN" sz="1200" b="0" dirty="0" err="1">
                <a:solidFill>
                  <a:srgbClr val="000000"/>
                </a:solidFill>
                <a:effectLst/>
                <a:latin typeface="Consolas" panose="020B0609020204030204" pitchFamily="49" charset="0"/>
              </a:rPr>
              <a:t>sa.sa_handler</a:t>
            </a:r>
            <a:r>
              <a:rPr lang="en-US" altLang="zh-CN" sz="1200" b="0" dirty="0">
                <a:solidFill>
                  <a:srgbClr val="000000"/>
                </a:solidFill>
                <a:effectLst/>
                <a:latin typeface="Consolas" panose="020B0609020204030204" pitchFamily="49" charset="0"/>
              </a:rPr>
              <a:t> == SIG_DFL &amp;&amp;</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(!t-&gt;</a:t>
            </a:r>
            <a:r>
              <a:rPr lang="en-US" altLang="zh-CN" sz="1200" b="0" dirty="0" err="1">
                <a:solidFill>
                  <a:srgbClr val="000000"/>
                </a:solidFill>
                <a:effectLst/>
                <a:latin typeface="Consolas" panose="020B0609020204030204" pitchFamily="49" charset="0"/>
              </a:rPr>
              <a:t>ptrace</a:t>
            </a:r>
            <a:r>
              <a:rPr lang="en-US" altLang="zh-CN" sz="1200" b="0" dirty="0">
                <a:solidFill>
                  <a:srgbClr val="000000"/>
                </a:solidFill>
                <a:effectLst/>
                <a:latin typeface="Consolas" panose="020B0609020204030204" pitchFamily="49" charset="0"/>
              </a:rPr>
              <a:t> || (handler == HANDLER_EXIT)))</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t-&gt;signal-&gt;flags &amp;= ~SIGNAL_UNKILLABLE;</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ret = </a:t>
            </a:r>
            <a:r>
              <a:rPr lang="en-US" altLang="zh-CN" sz="1200" b="0" dirty="0" err="1">
                <a:solidFill>
                  <a:srgbClr val="000000"/>
                </a:solidFill>
                <a:effectLst/>
                <a:latin typeface="Consolas" panose="020B0609020204030204" pitchFamily="49" charset="0"/>
              </a:rPr>
              <a:t>send_signal</a:t>
            </a:r>
            <a:r>
              <a:rPr lang="en-US" altLang="zh-CN" sz="1200" b="0" dirty="0">
                <a:solidFill>
                  <a:srgbClr val="000000"/>
                </a:solidFill>
                <a:effectLst/>
                <a:latin typeface="Consolas" panose="020B0609020204030204" pitchFamily="49" charset="0"/>
              </a:rPr>
              <a:t>(sig, info, t, PIDTYPE_PID);</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  </a:t>
            </a:r>
            <a:r>
              <a:rPr lang="en-US" altLang="zh-CN" sz="1200" b="0" dirty="0" err="1">
                <a:solidFill>
                  <a:srgbClr val="000000"/>
                </a:solidFill>
                <a:effectLst/>
                <a:latin typeface="Consolas" panose="020B0609020204030204" pitchFamily="49" charset="0"/>
              </a:rPr>
              <a:t>spin_unlock_irqrestore</a:t>
            </a:r>
            <a:r>
              <a:rPr lang="en-US" altLang="zh-CN" sz="1200" b="0" dirty="0">
                <a:solidFill>
                  <a:srgbClr val="000000"/>
                </a:solidFill>
                <a:effectLst/>
                <a:latin typeface="Consolas" panose="020B0609020204030204" pitchFamily="49" charset="0"/>
              </a:rPr>
              <a:t>(&amp;t-&gt;</a:t>
            </a:r>
            <a:r>
              <a:rPr lang="en-US" altLang="zh-CN" sz="1200" b="0" dirty="0" err="1">
                <a:solidFill>
                  <a:srgbClr val="000000"/>
                </a:solidFill>
                <a:effectLst/>
                <a:latin typeface="Consolas" panose="020B0609020204030204" pitchFamily="49" charset="0"/>
              </a:rPr>
              <a:t>sighand</a:t>
            </a:r>
            <a:r>
              <a:rPr lang="en-US" altLang="zh-CN" sz="1200" b="0" dirty="0">
                <a:solidFill>
                  <a:srgbClr val="000000"/>
                </a:solidFill>
                <a:effectLst/>
                <a:latin typeface="Consolas" panose="020B0609020204030204" pitchFamily="49" charset="0"/>
              </a:rPr>
              <a:t>-&gt;</a:t>
            </a:r>
            <a:r>
              <a:rPr lang="en-US" altLang="zh-CN" sz="1200" b="0" dirty="0" err="1">
                <a:solidFill>
                  <a:srgbClr val="000000"/>
                </a:solidFill>
                <a:effectLst/>
                <a:latin typeface="Consolas" panose="020B0609020204030204" pitchFamily="49" charset="0"/>
              </a:rPr>
              <a:t>siglock</a:t>
            </a:r>
            <a:r>
              <a:rPr lang="en-US" altLang="zh-CN" sz="1200" b="0" dirty="0">
                <a:solidFill>
                  <a:srgbClr val="000000"/>
                </a:solidFill>
                <a:effectLst/>
                <a:latin typeface="Consolas" panose="020B0609020204030204" pitchFamily="49" charset="0"/>
              </a:rPr>
              <a:t>, flags);</a:t>
            </a:r>
            <a:endParaRPr lang="en-US" altLang="zh-CN" sz="1200" b="0" dirty="0">
              <a:solidFill>
                <a:srgbClr val="000000"/>
              </a:solidFill>
              <a:effectLst/>
              <a:latin typeface="Consolas" panose="020B0609020204030204" pitchFamily="49" charset="0"/>
            </a:endParaRPr>
          </a:p>
          <a:p>
            <a:br>
              <a:rPr lang="en-US" altLang="zh-CN" sz="1200" b="0" dirty="0">
                <a:solidFill>
                  <a:srgbClr val="000000"/>
                </a:solidFill>
                <a:effectLst/>
                <a:latin typeface="Consolas" panose="020B0609020204030204" pitchFamily="49" charset="0"/>
              </a:rPr>
            </a:br>
            <a:r>
              <a:rPr lang="en-US" altLang="zh-CN"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return</a:t>
            </a:r>
            <a:r>
              <a:rPr lang="en-US" altLang="zh-CN" sz="1200" b="0" dirty="0">
                <a:solidFill>
                  <a:srgbClr val="000000"/>
                </a:solidFill>
                <a:effectLst/>
                <a:latin typeface="Consolas" panose="020B0609020204030204" pitchFamily="49" charset="0"/>
              </a:rPr>
              <a:t> ret;</a:t>
            </a:r>
            <a:endParaRPr lang="en-US" altLang="zh-CN"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a:t>
            </a:r>
            <a:endParaRPr lang="en-US" altLang="zh-CN" sz="1200" b="0" dirty="0">
              <a:solidFill>
                <a:srgbClr val="000000"/>
              </a:solidFill>
              <a:effectLst/>
              <a:latin typeface="Consolas" panose="020B0609020204030204" pitchFamily="49" charset="0"/>
            </a:endParaRPr>
          </a:p>
        </p:txBody>
      </p:sp>
      <p:sp>
        <p:nvSpPr>
          <p:cNvPr id="49" name="文本框 48"/>
          <p:cNvSpPr txBox="1"/>
          <p:nvPr/>
        </p:nvSpPr>
        <p:spPr>
          <a:xfrm>
            <a:off x="311027" y="1938094"/>
            <a:ext cx="4920957" cy="3139321"/>
          </a:xfrm>
          <a:prstGeom prst="rect">
            <a:avLst/>
          </a:prstGeom>
          <a:noFill/>
        </p:spPr>
        <p:txBody>
          <a:bodyPr wrap="square">
            <a:spAutoFit/>
          </a:bodyPr>
          <a:lstStyle/>
          <a:p>
            <a:pPr marL="285750" indent="-285750">
              <a:buFont typeface="Arial" panose="020B0604020202020204" pitchFamily="34" charset="0"/>
              <a:buChar char="•"/>
            </a:pPr>
            <a:r>
              <a:rPr lang="zh-CN" altLang="en-US" b="0" i="0" dirty="0">
                <a:solidFill>
                  <a:srgbClr val="333333"/>
                </a:solidFill>
                <a:effectLst/>
                <a:latin typeface="微软雅黑" panose="020B0503020204020204" charset="-122"/>
                <a:ea typeface="微软雅黑" panose="020B0503020204020204" charset="-122"/>
              </a:rPr>
              <a:t>入口函数：</a:t>
            </a:r>
            <a:endParaRPr lang="en-US" altLang="zh-CN" b="0" i="0" dirty="0">
              <a:solidFill>
                <a:srgbClr val="333333"/>
              </a:solidFill>
              <a:effectLst/>
              <a:latin typeface="微软雅黑" panose="020B0503020204020204" charset="-122"/>
              <a:ea typeface="微软雅黑" panose="020B0503020204020204" charset="-122"/>
            </a:endParaRPr>
          </a:p>
          <a:p>
            <a:r>
              <a:rPr lang="en-US" altLang="zh-CN" b="0" i="0" dirty="0" err="1">
                <a:solidFill>
                  <a:srgbClr val="333333"/>
                </a:solidFill>
                <a:effectLst/>
                <a:latin typeface="微软雅黑" panose="020B0503020204020204" charset="-122"/>
                <a:ea typeface="微软雅黑" panose="020B0503020204020204" charset="-122"/>
              </a:rPr>
              <a:t>force_sig_info_to_task</a:t>
            </a:r>
            <a:r>
              <a:rPr lang="zh-CN" altLang="en-US" dirty="0">
                <a:solidFill>
                  <a:srgbClr val="333333"/>
                </a:solidFill>
                <a:latin typeface="微软雅黑" panose="020B0503020204020204" charset="-122"/>
                <a:ea typeface="微软雅黑" panose="020B0503020204020204" charset="-122"/>
              </a:rPr>
              <a:t>：</a:t>
            </a:r>
            <a:r>
              <a:rPr lang="zh-CN" altLang="en-US" b="0" i="0" dirty="0">
                <a:solidFill>
                  <a:srgbClr val="333333"/>
                </a:solidFill>
                <a:effectLst/>
                <a:latin typeface="微软雅黑" panose="020B0503020204020204" charset="-122"/>
                <a:ea typeface="微软雅黑" panose="020B0503020204020204" charset="-122"/>
              </a:rPr>
              <a:t>它会先把信号的阻塞和忽略取消掉。然后再调用函数</a:t>
            </a:r>
            <a:r>
              <a:rPr lang="en-US" altLang="zh-CN" b="0" i="0" dirty="0" err="1">
                <a:solidFill>
                  <a:srgbClr val="333333"/>
                </a:solidFill>
                <a:effectLst/>
                <a:latin typeface="微软雅黑" panose="020B0503020204020204" charset="-122"/>
                <a:ea typeface="微软雅黑" panose="020B0503020204020204" charset="-122"/>
              </a:rPr>
              <a:t>send_signal</a:t>
            </a:r>
            <a:r>
              <a:rPr lang="zh-CN" altLang="en-US" b="0" i="0" dirty="0">
                <a:solidFill>
                  <a:srgbClr val="333333"/>
                </a:solidFill>
                <a:effectLst/>
                <a:latin typeface="微软雅黑" panose="020B0503020204020204" charset="-122"/>
                <a:ea typeface="微软雅黑" panose="020B0503020204020204" charset="-122"/>
              </a:rPr>
              <a:t>进行发送</a:t>
            </a:r>
            <a:endParaRPr lang="en-US" altLang="zh-CN" b="0" i="0" dirty="0">
              <a:solidFill>
                <a:srgbClr val="333333"/>
              </a:solidFill>
              <a:effectLst/>
              <a:latin typeface="微软雅黑" panose="020B0503020204020204" charset="-122"/>
              <a:ea typeface="微软雅黑" panose="020B0503020204020204" charset="-122"/>
            </a:endParaRPr>
          </a:p>
          <a:p>
            <a:endParaRPr lang="en-US" altLang="zh-CN" dirty="0">
              <a:solidFill>
                <a:srgbClr val="333333"/>
              </a:solidFill>
              <a:latin typeface="微软雅黑" panose="020B0503020204020204" charset="-122"/>
              <a:ea typeface="微软雅黑" panose="020B0503020204020204" charset="-122"/>
            </a:endParaRPr>
          </a:p>
          <a:p>
            <a:endParaRPr lang="en-US" altLang="zh-CN" b="0" i="0" dirty="0">
              <a:solidFill>
                <a:srgbClr val="333333"/>
              </a:solidFill>
              <a:effectLst/>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b="0" i="0" dirty="0">
                <a:effectLst/>
                <a:latin typeface="微软雅黑" panose="020B0503020204020204" charset="-122"/>
                <a:ea typeface="微软雅黑" panose="020B0503020204020204" charset="-122"/>
              </a:rPr>
              <a:t>内核</a:t>
            </a:r>
            <a:r>
              <a:rPr lang="zh-CN" altLang="en-US" dirty="0">
                <a:latin typeface="微软雅黑" panose="020B0503020204020204" charset="-122"/>
                <a:ea typeface="微软雅黑" panose="020B0503020204020204" charset="-122"/>
              </a:rPr>
              <a:t>还</a:t>
            </a:r>
            <a:r>
              <a:rPr lang="zh-CN" altLang="en-US" b="0" i="0" dirty="0">
                <a:effectLst/>
                <a:latin typeface="微软雅黑" panose="020B0503020204020204" charset="-122"/>
                <a:ea typeface="微软雅黑" panose="020B0503020204020204" charset="-122"/>
              </a:rPr>
              <a:t>封装了几个函数来辅助强制发送：</a:t>
            </a:r>
            <a:endParaRPr lang="en-US" altLang="zh-CN" b="0" i="0" dirty="0">
              <a:effectLst/>
              <a:latin typeface="微软雅黑" panose="020B0503020204020204" charset="-122"/>
              <a:ea typeface="微软雅黑" panose="020B0503020204020204" charset="-122"/>
            </a:endParaRPr>
          </a:p>
          <a:p>
            <a:r>
              <a:rPr lang="en-US" altLang="zh-CN" b="0" i="0" dirty="0" err="1">
                <a:effectLst/>
                <a:latin typeface="微软雅黑" panose="020B0503020204020204" charset="-122"/>
                <a:ea typeface="微软雅黑" panose="020B0503020204020204" charset="-122"/>
              </a:rPr>
              <a:t>force_sig_info</a:t>
            </a:r>
            <a:r>
              <a:rPr lang="zh-CN" altLang="en-US" b="0" i="0" dirty="0">
                <a:effectLst/>
                <a:latin typeface="微软雅黑" panose="020B0503020204020204" charset="-122"/>
                <a:ea typeface="微软雅黑" panose="020B0503020204020204" charset="-122"/>
              </a:rPr>
              <a:t>、</a:t>
            </a:r>
            <a:r>
              <a:rPr lang="en-US" altLang="zh-CN" b="0" i="0" dirty="0" err="1">
                <a:effectLst/>
                <a:latin typeface="微软雅黑" panose="020B0503020204020204" charset="-122"/>
                <a:ea typeface="微软雅黑" panose="020B0503020204020204" charset="-122"/>
              </a:rPr>
              <a:t>force_sig</a:t>
            </a:r>
            <a:r>
              <a:rPr lang="zh-CN" altLang="en-US" b="0" i="0" dirty="0">
                <a:effectLst/>
                <a:latin typeface="微软雅黑" panose="020B0503020204020204" charset="-122"/>
                <a:ea typeface="微软雅黑" panose="020B0503020204020204" charset="-122"/>
              </a:rPr>
              <a:t>、</a:t>
            </a:r>
            <a:r>
              <a:rPr lang="en-US" altLang="zh-CN" b="0" i="0" dirty="0" err="1">
                <a:effectLst/>
                <a:latin typeface="微软雅黑" panose="020B0503020204020204" charset="-122"/>
                <a:ea typeface="微软雅黑" panose="020B0503020204020204" charset="-122"/>
              </a:rPr>
              <a:t>force_fatal_sig</a:t>
            </a:r>
            <a:r>
              <a:rPr lang="zh-CN" altLang="en-US" b="0" i="0" dirty="0">
                <a:effectLst/>
                <a:latin typeface="微软雅黑" panose="020B0503020204020204" charset="-122"/>
                <a:ea typeface="微软雅黑" panose="020B0503020204020204" charset="-122"/>
              </a:rPr>
              <a:t>、</a:t>
            </a:r>
            <a:r>
              <a:rPr lang="en-US" altLang="zh-CN" b="0" i="0" dirty="0" err="1">
                <a:effectLst/>
                <a:latin typeface="微软雅黑" panose="020B0503020204020204" charset="-122"/>
                <a:ea typeface="微软雅黑" panose="020B0503020204020204" charset="-122"/>
              </a:rPr>
              <a:t>force_exit_sig</a:t>
            </a:r>
            <a:r>
              <a:rPr lang="zh-CN" altLang="en-US" b="0" i="0" dirty="0">
                <a:effectLst/>
                <a:latin typeface="微软雅黑" panose="020B0503020204020204" charset="-122"/>
                <a:ea typeface="微软雅黑" panose="020B0503020204020204" charset="-122"/>
              </a:rPr>
              <a:t>、</a:t>
            </a:r>
            <a:r>
              <a:rPr lang="en-US" altLang="zh-CN" b="0" i="0" dirty="0" err="1">
                <a:effectLst/>
                <a:latin typeface="微软雅黑" panose="020B0503020204020204" charset="-122"/>
                <a:ea typeface="微软雅黑" panose="020B0503020204020204" charset="-122"/>
              </a:rPr>
              <a:t>force_sigsegv</a:t>
            </a:r>
            <a:r>
              <a:rPr lang="zh-CN" altLang="en-US" b="0" i="0" dirty="0">
                <a:effectLst/>
                <a:latin typeface="微软雅黑" panose="020B0503020204020204" charset="-122"/>
                <a:ea typeface="微软雅黑" panose="020B0503020204020204" charset="-122"/>
              </a:rPr>
              <a:t>、</a:t>
            </a:r>
            <a:r>
              <a:rPr lang="en-US" altLang="zh-CN" b="0" i="0" dirty="0" err="1">
                <a:effectLst/>
                <a:latin typeface="微软雅黑" panose="020B0503020204020204" charset="-122"/>
                <a:ea typeface="微软雅黑" panose="020B0503020204020204" charset="-122"/>
              </a:rPr>
              <a:t>force_sig_fault_to_task</a:t>
            </a:r>
            <a:r>
              <a:rPr lang="zh-CN" altLang="en-US" b="0" i="0" dirty="0">
                <a:effectLst/>
                <a:latin typeface="微软雅黑" panose="020B0503020204020204" charset="-122"/>
                <a:ea typeface="微软雅黑" panose="020B0503020204020204" charset="-122"/>
              </a:rPr>
              <a:t>、</a:t>
            </a:r>
            <a:r>
              <a:rPr lang="en-US" altLang="zh-CN" b="0" i="0" dirty="0" err="1">
                <a:effectLst/>
                <a:latin typeface="微软雅黑" panose="020B0503020204020204" charset="-122"/>
                <a:ea typeface="微软雅黑" panose="020B0503020204020204" charset="-122"/>
              </a:rPr>
              <a:t>force_sig_fault</a:t>
            </a:r>
            <a:endParaRPr lang="zh-CN" altLang="en-US" dirty="0">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sp>
        <p:nvSpPr>
          <p:cNvPr id="53" name="文本框 52"/>
          <p:cNvSpPr txBox="1"/>
          <p:nvPr/>
        </p:nvSpPr>
        <p:spPr>
          <a:xfrm>
            <a:off x="5666711" y="121683"/>
            <a:ext cx="6196012" cy="369332"/>
          </a:xfrm>
          <a:prstGeom prst="rect">
            <a:avLst/>
          </a:prstGeom>
          <a:noFill/>
        </p:spPr>
        <p:txBody>
          <a:bodyPr wrap="square">
            <a:spAutoFit/>
          </a:bodyPr>
          <a:lstStyle/>
          <a:p>
            <a:r>
              <a:rPr lang="en-US" altLang="zh-CN" b="0" i="0" dirty="0" err="1">
                <a:solidFill>
                  <a:srgbClr val="333333"/>
                </a:solidFill>
                <a:effectLst/>
                <a:latin typeface="system-ui"/>
              </a:rPr>
              <a:t>linux-src</a:t>
            </a:r>
            <a:r>
              <a:rPr lang="en-US" altLang="zh-CN" b="0" i="0" dirty="0">
                <a:solidFill>
                  <a:srgbClr val="333333"/>
                </a:solidFill>
                <a:effectLst/>
                <a:latin typeface="system-ui"/>
              </a:rPr>
              <a:t>/kernel/</a:t>
            </a:r>
            <a:r>
              <a:rPr lang="en-US" altLang="zh-CN" b="0" i="0" dirty="0" err="1">
                <a:solidFill>
                  <a:srgbClr val="333333"/>
                </a:solidFill>
                <a:effectLst/>
                <a:latin typeface="system-ui"/>
              </a:rPr>
              <a:t>signal.c</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0" y="-27384"/>
            <a:ext cx="12193201" cy="6885384"/>
          </a:xfrm>
          <a:prstGeom prst="rect">
            <a:avLst/>
          </a:prstGeom>
          <a:solidFill>
            <a:schemeClr val="lt1">
              <a:lumMod val="95000"/>
              <a:alpha val="100000"/>
            </a:schemeClr>
          </a:solidFill>
        </p:spPr>
      </p:sp>
      <p:sp>
        <p:nvSpPr>
          <p:cNvPr id="3" name="Freeform 3"/>
          <p:cNvSpPr/>
          <p:nvPr/>
        </p:nvSpPr>
        <p:spPr>
          <a:xfrm>
            <a:off x="600" y="-18281"/>
            <a:ext cx="4559829" cy="6876288"/>
          </a:xfrm>
          <a:custGeom>
            <a:avLst/>
            <a:gdLst/>
            <a:ahLst/>
            <a:cxnLst/>
            <a:rect l="l" t="t" r="r" b="b"/>
            <a:pathLst>
              <a:path w="4106964" h="4299942">
                <a:moveTo>
                  <a:pt x="0" y="0"/>
                </a:moveTo>
                <a:lnTo>
                  <a:pt x="3398556" y="0"/>
                </a:lnTo>
                <a:lnTo>
                  <a:pt x="4106964" y="1472607"/>
                </a:lnTo>
                <a:lnTo>
                  <a:pt x="2724810" y="4299942"/>
                </a:lnTo>
                <a:lnTo>
                  <a:pt x="0" y="4299942"/>
                </a:lnTo>
                <a:close/>
              </a:path>
            </a:pathLst>
          </a:custGeom>
          <a:solidFill>
            <a:schemeClr val="accent1">
              <a:lumMod val="75000"/>
              <a:alpha val="100000"/>
            </a:schemeClr>
          </a:solidFill>
        </p:spPr>
      </p:sp>
      <p:sp>
        <p:nvSpPr>
          <p:cNvPr id="4" name="Freeform 4"/>
          <p:cNvSpPr/>
          <p:nvPr/>
        </p:nvSpPr>
        <p:spPr>
          <a:xfrm>
            <a:off x="0" y="-27384"/>
            <a:ext cx="4497967" cy="6877824"/>
          </a:xfrm>
          <a:custGeom>
            <a:avLst/>
            <a:gdLst/>
            <a:ahLst/>
            <a:cxnLst/>
            <a:rect l="l" t="t" r="r" b="b"/>
            <a:pathLst>
              <a:path w="3545130" h="4299942">
                <a:moveTo>
                  <a:pt x="0" y="0"/>
                </a:moveTo>
                <a:lnTo>
                  <a:pt x="2836722" y="0"/>
                </a:lnTo>
                <a:lnTo>
                  <a:pt x="3545130" y="1472607"/>
                </a:lnTo>
                <a:lnTo>
                  <a:pt x="2162976" y="4299942"/>
                </a:lnTo>
                <a:lnTo>
                  <a:pt x="0" y="4299942"/>
                </a:lnTo>
                <a:close/>
              </a:path>
            </a:pathLst>
          </a:custGeom>
          <a:solidFill>
            <a:schemeClr val="accent1">
              <a:alpha val="100000"/>
            </a:schemeClr>
          </a:solidFill>
        </p:spPr>
      </p:sp>
      <p:sp>
        <p:nvSpPr>
          <p:cNvPr id="5" name="AutoShape 5"/>
          <p:cNvSpPr/>
          <p:nvPr/>
        </p:nvSpPr>
        <p:spPr>
          <a:xfrm>
            <a:off x="589616" y="2375084"/>
            <a:ext cx="3202757" cy="1198880"/>
          </a:xfrm>
          <a:prstGeom prst="rect">
            <a:avLst/>
          </a:prstGeom>
          <a:noFill/>
        </p:spPr>
        <p:txBody>
          <a:bodyPr vert="horz" wrap="square" lIns="91440" tIns="45720" rIns="91440" bIns="45720" rtlCol="0" anchor="ctr" anchorCtr="1">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6900" b="1" i="0" u="none" strike="noStrike" kern="1200" cap="none" spc="0" normalizeH="0" baseline="0" noProof="0">
                <a:ln>
                  <a:noFill/>
                </a:ln>
                <a:solidFill>
                  <a:srgbClr val="EFFBFF">
                    <a:alpha val="100000"/>
                  </a:srgbClr>
                </a:solidFill>
                <a:effectLst/>
                <a:uLnTx/>
                <a:uFillTx/>
                <a:latin typeface="微软雅黑" panose="020B0503020204020204" charset="-122"/>
                <a:ea typeface="微软雅黑" panose="020B0503020204020204" charset="-122"/>
                <a:cs typeface="微软雅黑" panose="020B0503020204020204" charset="-122"/>
              </a:rPr>
              <a:t>目录</a:t>
            </a:r>
            <a:endParaRPr kumimoji="0" lang="en-US" sz="11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extBox 6"/>
          <p:cNvSpPr txBox="1"/>
          <p:nvPr/>
        </p:nvSpPr>
        <p:spPr>
          <a:xfrm>
            <a:off x="4701326" y="1027968"/>
            <a:ext cx="6840855" cy="3830792"/>
          </a:xfrm>
          <a:prstGeom prst="rect">
            <a:avLst/>
          </a:prstGeom>
        </p:spPr>
        <p:txBody>
          <a:bodyPr vert="horz" wrap="square" lIns="91440" tIns="45720" rIns="91440" bIns="45720" rtlCol="0" anchor="t" anchorCtr="0">
            <a:spAutoFit/>
          </a:bodyPr>
          <a:lstStyle/>
          <a:p>
            <a:pPr marL="203200" marR="0" lvl="0" indent="-203200" algn="l" defTabSz="914400" rtl="0" eaLnBrk="1" fontAlgn="auto" latinLnBrk="0" hangingPunct="1">
              <a:lnSpc>
                <a:spcPct val="150000"/>
              </a:lnSpc>
              <a:spcBef>
                <a:spcPts val="375"/>
              </a:spcBef>
              <a:spcAft>
                <a:spcPts val="0"/>
              </a:spcAft>
              <a:buClrTx/>
              <a:buSzTx/>
              <a:buFont typeface="Arial" panose="020B0604020202020204"/>
              <a:buChar char="•"/>
              <a:defRPr/>
            </a:pPr>
            <a:r>
              <a:rPr kumimoji="0" lang="zh-CN" altLang="en-US" sz="4000" b="0"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信号的概述</a:t>
            </a:r>
            <a:endParaRPr kumimoji="0" lang="en-US" sz="4000" b="0"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endParaRPr>
          </a:p>
          <a:p>
            <a:pPr marL="203200" marR="0" lvl="0" indent="-203200" algn="l" defTabSz="914400" rtl="0" eaLnBrk="1" fontAlgn="auto" latinLnBrk="0" hangingPunct="1">
              <a:lnSpc>
                <a:spcPct val="150000"/>
              </a:lnSpc>
              <a:spcBef>
                <a:spcPts val="375"/>
              </a:spcBef>
              <a:spcAft>
                <a:spcPts val="0"/>
              </a:spcAft>
              <a:buClrTx/>
              <a:buSzTx/>
              <a:buFont typeface="Arial" panose="020B0604020202020204"/>
              <a:buChar char="•"/>
              <a:defRPr/>
            </a:pPr>
            <a:r>
              <a:rPr kumimoji="0" lang="zh-CN" altLang="en-US" sz="4000" b="0"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信号的发送</a:t>
            </a:r>
            <a:endParaRPr kumimoji="0" lang="en-US" sz="4000" b="0"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endParaRPr>
          </a:p>
          <a:p>
            <a:pPr marL="203200" marR="0" lvl="0" indent="-203200" algn="l" defTabSz="914400" rtl="0" eaLnBrk="1" fontAlgn="auto" latinLnBrk="0" hangingPunct="1">
              <a:lnSpc>
                <a:spcPct val="150000"/>
              </a:lnSpc>
              <a:spcBef>
                <a:spcPts val="375"/>
              </a:spcBef>
              <a:spcAft>
                <a:spcPts val="0"/>
              </a:spcAft>
              <a:buClrTx/>
              <a:buSzTx/>
              <a:buFont typeface="Arial" panose="020B0604020202020204"/>
              <a:buChar char="•"/>
              <a:defRPr/>
            </a:pPr>
            <a:r>
              <a:rPr kumimoji="0" lang="zh-CN" altLang="en-US" sz="4000" b="0"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信号的投递</a:t>
            </a:r>
            <a:endParaRPr kumimoji="0" lang="en-US" altLang="zh-CN" sz="4000" b="0"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endParaRPr>
          </a:p>
          <a:p>
            <a:pPr marL="203200" marR="0" lvl="0" indent="-203200" algn="l" defTabSz="914400" rtl="0" eaLnBrk="1" fontAlgn="auto" latinLnBrk="0" hangingPunct="1">
              <a:lnSpc>
                <a:spcPct val="150000"/>
              </a:lnSpc>
              <a:spcBef>
                <a:spcPts val="375"/>
              </a:spcBef>
              <a:spcAft>
                <a:spcPts val="0"/>
              </a:spcAft>
              <a:buClrTx/>
              <a:buSzTx/>
              <a:buFont typeface="Arial" panose="020B0604020202020204"/>
              <a:buChar char="•"/>
              <a:defRPr/>
            </a:pPr>
            <a:r>
              <a:rPr kumimoji="0" lang="zh-CN" altLang="en-US" sz="4000" b="0"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信号的处理</a:t>
            </a:r>
            <a:endParaRPr kumimoji="0" lang="en-US" sz="4000" b="0"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1"/>
          <p:cNvGrpSpPr/>
          <p:nvPr/>
        </p:nvGrpSpPr>
        <p:grpSpPr>
          <a:xfrm>
            <a:off x="454963" y="93878"/>
            <a:ext cx="10641129" cy="1472647"/>
            <a:chOff x="454963" y="93878"/>
            <a:chExt cx="10641129" cy="1472647"/>
          </a:xfrm>
        </p:grpSpPr>
        <p:sp>
          <p:nvSpPr>
            <p:cNvPr id="22" name="AutoShape 22"/>
            <p:cNvSpPr/>
            <p:nvPr/>
          </p:nvSpPr>
          <p:spPr>
            <a:xfrm>
              <a:off x="454963" y="331168"/>
              <a:ext cx="84147" cy="84147"/>
            </a:xfrm>
            <a:prstGeom prst="ellipse">
              <a:avLst/>
            </a:prstGeom>
            <a:solidFill>
              <a:schemeClr val="accent1">
                <a:alpha val="100000"/>
              </a:schemeClr>
            </a:solidFill>
          </p:spPr>
        </p:sp>
        <p:sp>
          <p:nvSpPr>
            <p:cNvPr id="23" name="AutoShape 23"/>
            <p:cNvSpPr/>
            <p:nvPr/>
          </p:nvSpPr>
          <p:spPr>
            <a:xfrm>
              <a:off x="575049" y="337743"/>
              <a:ext cx="78137" cy="78137"/>
            </a:xfrm>
            <a:prstGeom prst="ellipse">
              <a:avLst/>
            </a:prstGeom>
            <a:solidFill>
              <a:schemeClr val="accent1">
                <a:alpha val="80000"/>
              </a:schemeClr>
            </a:solidFill>
          </p:spPr>
        </p:sp>
        <p:sp>
          <p:nvSpPr>
            <p:cNvPr id="24" name="AutoShape 24"/>
            <p:cNvSpPr/>
            <p:nvPr/>
          </p:nvSpPr>
          <p:spPr>
            <a:xfrm>
              <a:off x="689125" y="339460"/>
              <a:ext cx="74704" cy="74704"/>
            </a:xfrm>
            <a:prstGeom prst="ellipse">
              <a:avLst/>
            </a:prstGeom>
            <a:solidFill>
              <a:schemeClr val="accent1">
                <a:alpha val="60000"/>
              </a:schemeClr>
            </a:solidFill>
          </p:spPr>
        </p:sp>
        <p:sp>
          <p:nvSpPr>
            <p:cNvPr id="25" name="AutoShape 25"/>
            <p:cNvSpPr/>
            <p:nvPr/>
          </p:nvSpPr>
          <p:spPr>
            <a:xfrm>
              <a:off x="799768" y="348430"/>
              <a:ext cx="69238" cy="69238"/>
            </a:xfrm>
            <a:prstGeom prst="ellipse">
              <a:avLst/>
            </a:prstGeom>
            <a:solidFill>
              <a:schemeClr val="accent1">
                <a:alpha val="40000"/>
              </a:schemeClr>
            </a:solidFill>
          </p:spPr>
        </p:sp>
        <p:sp>
          <p:nvSpPr>
            <p:cNvPr id="26" name="AutoShape 26"/>
            <p:cNvSpPr/>
            <p:nvPr/>
          </p:nvSpPr>
          <p:spPr>
            <a:xfrm>
              <a:off x="904945" y="344297"/>
              <a:ext cx="65594" cy="65594"/>
            </a:xfrm>
            <a:prstGeom prst="ellipse">
              <a:avLst/>
            </a:prstGeom>
            <a:solidFill>
              <a:schemeClr val="accent1">
                <a:alpha val="20000"/>
              </a:schemeClr>
            </a:solidFill>
          </p:spPr>
        </p:sp>
        <p:sp>
          <p:nvSpPr>
            <p:cNvPr id="27" name="AutoShape 27"/>
            <p:cNvSpPr/>
            <p:nvPr/>
          </p:nvSpPr>
          <p:spPr>
            <a:xfrm>
              <a:off x="454963" y="448942"/>
              <a:ext cx="84147" cy="84147"/>
            </a:xfrm>
            <a:prstGeom prst="ellipse">
              <a:avLst/>
            </a:prstGeom>
            <a:solidFill>
              <a:schemeClr val="accent1">
                <a:alpha val="100000"/>
              </a:schemeClr>
            </a:solidFill>
          </p:spPr>
        </p:sp>
        <p:sp>
          <p:nvSpPr>
            <p:cNvPr id="28" name="AutoShape 28"/>
            <p:cNvSpPr/>
            <p:nvPr/>
          </p:nvSpPr>
          <p:spPr>
            <a:xfrm>
              <a:off x="575049" y="455517"/>
              <a:ext cx="78137" cy="78137"/>
            </a:xfrm>
            <a:prstGeom prst="ellipse">
              <a:avLst/>
            </a:prstGeom>
            <a:solidFill>
              <a:schemeClr val="accent1">
                <a:alpha val="80000"/>
              </a:schemeClr>
            </a:solidFill>
          </p:spPr>
        </p:sp>
        <p:sp>
          <p:nvSpPr>
            <p:cNvPr id="29" name="AutoShape 29"/>
            <p:cNvSpPr/>
            <p:nvPr/>
          </p:nvSpPr>
          <p:spPr>
            <a:xfrm>
              <a:off x="689125" y="457233"/>
              <a:ext cx="74704" cy="74704"/>
            </a:xfrm>
            <a:prstGeom prst="ellipse">
              <a:avLst/>
            </a:prstGeom>
            <a:solidFill>
              <a:schemeClr val="accent1">
                <a:alpha val="60000"/>
              </a:schemeClr>
            </a:solidFill>
          </p:spPr>
        </p:sp>
        <p:sp>
          <p:nvSpPr>
            <p:cNvPr id="30" name="AutoShape 30"/>
            <p:cNvSpPr/>
            <p:nvPr/>
          </p:nvSpPr>
          <p:spPr>
            <a:xfrm>
              <a:off x="799768" y="466203"/>
              <a:ext cx="69238" cy="69238"/>
            </a:xfrm>
            <a:prstGeom prst="ellipse">
              <a:avLst/>
            </a:prstGeom>
            <a:solidFill>
              <a:schemeClr val="accent1">
                <a:alpha val="40000"/>
              </a:schemeClr>
            </a:solidFill>
          </p:spPr>
        </p:sp>
        <p:sp>
          <p:nvSpPr>
            <p:cNvPr id="31" name="AutoShape 31"/>
            <p:cNvSpPr/>
            <p:nvPr/>
          </p:nvSpPr>
          <p:spPr>
            <a:xfrm>
              <a:off x="904945" y="462070"/>
              <a:ext cx="65594" cy="65594"/>
            </a:xfrm>
            <a:prstGeom prst="ellipse">
              <a:avLst/>
            </a:prstGeom>
            <a:solidFill>
              <a:schemeClr val="accent1">
                <a:alpha val="20000"/>
              </a:schemeClr>
            </a:solidFill>
          </p:spPr>
        </p:sp>
        <p:sp>
          <p:nvSpPr>
            <p:cNvPr id="32" name="AutoShape 32"/>
            <p:cNvSpPr/>
            <p:nvPr/>
          </p:nvSpPr>
          <p:spPr>
            <a:xfrm>
              <a:off x="454963" y="566715"/>
              <a:ext cx="84147" cy="84147"/>
            </a:xfrm>
            <a:prstGeom prst="ellipse">
              <a:avLst/>
            </a:prstGeom>
            <a:solidFill>
              <a:schemeClr val="accent1">
                <a:alpha val="100000"/>
              </a:schemeClr>
            </a:solidFill>
          </p:spPr>
        </p:sp>
        <p:sp>
          <p:nvSpPr>
            <p:cNvPr id="33" name="AutoShape 33"/>
            <p:cNvSpPr/>
            <p:nvPr/>
          </p:nvSpPr>
          <p:spPr>
            <a:xfrm>
              <a:off x="575049" y="573291"/>
              <a:ext cx="78137" cy="78137"/>
            </a:xfrm>
            <a:prstGeom prst="ellipse">
              <a:avLst/>
            </a:prstGeom>
            <a:solidFill>
              <a:schemeClr val="accent1">
                <a:alpha val="80000"/>
              </a:schemeClr>
            </a:solidFill>
          </p:spPr>
        </p:sp>
        <p:sp>
          <p:nvSpPr>
            <p:cNvPr id="34" name="AutoShape 34"/>
            <p:cNvSpPr/>
            <p:nvPr/>
          </p:nvSpPr>
          <p:spPr>
            <a:xfrm>
              <a:off x="689125" y="575007"/>
              <a:ext cx="74704" cy="74704"/>
            </a:xfrm>
            <a:prstGeom prst="ellipse">
              <a:avLst/>
            </a:prstGeom>
            <a:solidFill>
              <a:schemeClr val="accent1">
                <a:alpha val="60000"/>
              </a:schemeClr>
            </a:solidFill>
          </p:spPr>
        </p:sp>
        <p:sp>
          <p:nvSpPr>
            <p:cNvPr id="35" name="AutoShape 35"/>
            <p:cNvSpPr/>
            <p:nvPr/>
          </p:nvSpPr>
          <p:spPr>
            <a:xfrm>
              <a:off x="799768" y="583977"/>
              <a:ext cx="69238" cy="69238"/>
            </a:xfrm>
            <a:prstGeom prst="ellipse">
              <a:avLst/>
            </a:prstGeom>
            <a:solidFill>
              <a:schemeClr val="accent1">
                <a:alpha val="40000"/>
              </a:schemeClr>
            </a:solidFill>
          </p:spPr>
        </p:sp>
        <p:sp>
          <p:nvSpPr>
            <p:cNvPr id="36" name="AutoShape 36"/>
            <p:cNvSpPr/>
            <p:nvPr/>
          </p:nvSpPr>
          <p:spPr>
            <a:xfrm>
              <a:off x="904945" y="579844"/>
              <a:ext cx="65594" cy="65594"/>
            </a:xfrm>
            <a:prstGeom prst="ellipse">
              <a:avLst/>
            </a:prstGeom>
            <a:solidFill>
              <a:schemeClr val="accent1">
                <a:alpha val="20000"/>
              </a:schemeClr>
            </a:solidFill>
          </p:spPr>
        </p:sp>
        <p:sp>
          <p:nvSpPr>
            <p:cNvPr id="37" name="AutoShape 37"/>
            <p:cNvSpPr/>
            <p:nvPr/>
          </p:nvSpPr>
          <p:spPr>
            <a:xfrm>
              <a:off x="454963" y="684489"/>
              <a:ext cx="84147" cy="84147"/>
            </a:xfrm>
            <a:prstGeom prst="ellipse">
              <a:avLst/>
            </a:prstGeom>
            <a:solidFill>
              <a:schemeClr val="accent1">
                <a:alpha val="100000"/>
              </a:schemeClr>
            </a:solidFill>
          </p:spPr>
        </p:sp>
        <p:sp>
          <p:nvSpPr>
            <p:cNvPr id="38" name="AutoShape 38"/>
            <p:cNvSpPr/>
            <p:nvPr/>
          </p:nvSpPr>
          <p:spPr>
            <a:xfrm>
              <a:off x="575049" y="691064"/>
              <a:ext cx="78137" cy="78137"/>
            </a:xfrm>
            <a:prstGeom prst="ellipse">
              <a:avLst/>
            </a:prstGeom>
            <a:solidFill>
              <a:schemeClr val="accent1">
                <a:alpha val="80000"/>
              </a:schemeClr>
            </a:solidFill>
          </p:spPr>
        </p:sp>
        <p:sp>
          <p:nvSpPr>
            <p:cNvPr id="39" name="AutoShape 39"/>
            <p:cNvSpPr/>
            <p:nvPr/>
          </p:nvSpPr>
          <p:spPr>
            <a:xfrm>
              <a:off x="689125" y="692781"/>
              <a:ext cx="74704" cy="74704"/>
            </a:xfrm>
            <a:prstGeom prst="ellipse">
              <a:avLst/>
            </a:prstGeom>
            <a:solidFill>
              <a:schemeClr val="accent1">
                <a:alpha val="60000"/>
              </a:schemeClr>
            </a:solidFill>
          </p:spPr>
        </p:sp>
        <p:sp>
          <p:nvSpPr>
            <p:cNvPr id="40" name="AutoShape 40"/>
            <p:cNvSpPr/>
            <p:nvPr/>
          </p:nvSpPr>
          <p:spPr>
            <a:xfrm>
              <a:off x="799768" y="701751"/>
              <a:ext cx="69238" cy="69238"/>
            </a:xfrm>
            <a:prstGeom prst="ellipse">
              <a:avLst/>
            </a:prstGeom>
            <a:solidFill>
              <a:schemeClr val="accent1">
                <a:alpha val="40000"/>
              </a:schemeClr>
            </a:solidFill>
          </p:spPr>
        </p:sp>
        <p:sp>
          <p:nvSpPr>
            <p:cNvPr id="41" name="AutoShape 41"/>
            <p:cNvSpPr/>
            <p:nvPr/>
          </p:nvSpPr>
          <p:spPr>
            <a:xfrm>
              <a:off x="904945" y="697618"/>
              <a:ext cx="65594" cy="65594"/>
            </a:xfrm>
            <a:prstGeom prst="ellipse">
              <a:avLst/>
            </a:prstGeom>
            <a:solidFill>
              <a:schemeClr val="accent1">
                <a:alpha val="20000"/>
              </a:schemeClr>
            </a:solidFill>
          </p:spPr>
        </p:sp>
        <p:sp>
          <p:nvSpPr>
            <p:cNvPr id="42" name="TextBox 42"/>
            <p:cNvSpPr txBox="1"/>
            <p:nvPr/>
          </p:nvSpPr>
          <p:spPr>
            <a:xfrm>
              <a:off x="1094842" y="93878"/>
              <a:ext cx="10001250" cy="1472647"/>
            </a:xfrm>
            <a:prstGeom prst="rect">
              <a:avLst/>
            </a:prstGeom>
          </p:spPr>
          <p:txBody>
            <a:bodyPr vert="horz" wrap="square" lIns="123825" tIns="123825" rIns="57150" bIns="123825" rtlCol="0" anchor="t" anchorCtr="0">
              <a:spAutoFit/>
            </a:bodyPr>
            <a:lstStyle/>
            <a:p>
              <a:pPr>
                <a:lnSpc>
                  <a:spcPct val="140000"/>
                </a:lnSpc>
              </a:pPr>
              <a:r>
                <a:rPr lang="en-US" altLang="zh-CN"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3.2</a:t>
              </a:r>
              <a:r>
                <a:rPr lang="zh-CN" alt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信号投递流程</a:t>
              </a:r>
              <a:endParaRPr lang="en-US" altLang="zh-CN"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endParaRPr 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43" name="文本框 42"/>
          <p:cNvSpPr txBox="1"/>
          <p:nvPr/>
        </p:nvSpPr>
        <p:spPr>
          <a:xfrm>
            <a:off x="337203" y="1073182"/>
            <a:ext cx="6096000" cy="864339"/>
          </a:xfrm>
          <a:prstGeom prst="rect">
            <a:avLst/>
          </a:prstGeom>
          <a:noFill/>
        </p:spPr>
        <p:txBody>
          <a:bodyPr wrap="square">
            <a:spAutoFit/>
          </a:bodyPr>
          <a:lstStyle/>
          <a:p>
            <a:pPr>
              <a:lnSpc>
                <a:spcPct val="140000"/>
              </a:lnSpc>
            </a:pPr>
            <a:r>
              <a:rPr lang="zh-CN" altLang="en-US"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普通发送：</a:t>
            </a:r>
            <a:endParaRPr lang="en-US" altLang="zh-CN"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a:p>
            <a:pPr>
              <a:lnSpc>
                <a:spcPct val="140000"/>
              </a:lnSpc>
            </a:pPr>
            <a:endParaRPr lang="en-US" altLang="zh-CN" sz="2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53" name="文本框 52"/>
          <p:cNvSpPr txBox="1"/>
          <p:nvPr/>
        </p:nvSpPr>
        <p:spPr>
          <a:xfrm>
            <a:off x="5666711" y="121683"/>
            <a:ext cx="6196012" cy="369332"/>
          </a:xfrm>
          <a:prstGeom prst="rect">
            <a:avLst/>
          </a:prstGeom>
          <a:noFill/>
        </p:spPr>
        <p:txBody>
          <a:bodyPr wrap="square">
            <a:spAutoFit/>
          </a:bodyPr>
          <a:lstStyle/>
          <a:p>
            <a:r>
              <a:rPr lang="en-US" altLang="zh-CN" b="0" i="0" dirty="0" err="1">
                <a:solidFill>
                  <a:srgbClr val="333333"/>
                </a:solidFill>
                <a:effectLst/>
                <a:latin typeface="system-ui"/>
              </a:rPr>
              <a:t>linux-src</a:t>
            </a:r>
            <a:r>
              <a:rPr lang="en-US" altLang="zh-CN" b="0" i="0" dirty="0">
                <a:solidFill>
                  <a:srgbClr val="333333"/>
                </a:solidFill>
                <a:effectLst/>
                <a:latin typeface="system-ui"/>
              </a:rPr>
              <a:t>/kernel/</a:t>
            </a:r>
            <a:r>
              <a:rPr lang="en-US" altLang="zh-CN" b="0" i="0" dirty="0" err="1">
                <a:solidFill>
                  <a:srgbClr val="333333"/>
                </a:solidFill>
                <a:effectLst/>
                <a:latin typeface="system-ui"/>
              </a:rPr>
              <a:t>signal.c</a:t>
            </a:r>
            <a:endParaRPr lang="zh-CN" altLang="en-US" dirty="0"/>
          </a:p>
        </p:txBody>
      </p:sp>
      <p:sp>
        <p:nvSpPr>
          <p:cNvPr id="3" name="文本框 2"/>
          <p:cNvSpPr txBox="1"/>
          <p:nvPr/>
        </p:nvSpPr>
        <p:spPr>
          <a:xfrm>
            <a:off x="134408" y="1630903"/>
            <a:ext cx="5284588" cy="5355312"/>
          </a:xfrm>
          <a:prstGeom prst="rect">
            <a:avLst/>
          </a:prstGeom>
          <a:noFill/>
        </p:spPr>
        <p:txBody>
          <a:bodyPr wrap="square">
            <a:spAutoFit/>
          </a:bodyPr>
          <a:lstStyle/>
          <a:p>
            <a:r>
              <a:rPr lang="zh-CN" altLang="en-US" b="0" i="0" dirty="0">
                <a:solidFill>
                  <a:srgbClr val="333333"/>
                </a:solidFill>
                <a:effectLst/>
                <a:latin typeface="system-ui"/>
              </a:rPr>
              <a:t>主要发送函数：</a:t>
            </a:r>
            <a:r>
              <a:rPr lang="en-US" altLang="zh-CN" dirty="0">
                <a:solidFill>
                  <a:srgbClr val="333333"/>
                </a:solidFill>
                <a:latin typeface="system-ui"/>
              </a:rPr>
              <a:t>kill</a:t>
            </a:r>
            <a:r>
              <a:rPr lang="zh-CN" altLang="en-US" dirty="0">
                <a:solidFill>
                  <a:srgbClr val="333333"/>
                </a:solidFill>
                <a:latin typeface="system-ui"/>
              </a:rPr>
              <a:t>和</a:t>
            </a:r>
            <a:r>
              <a:rPr lang="en-US" altLang="zh-CN" dirty="0" err="1">
                <a:solidFill>
                  <a:srgbClr val="333333"/>
                </a:solidFill>
                <a:latin typeface="system-ui"/>
              </a:rPr>
              <a:t>tgkill</a:t>
            </a:r>
            <a:r>
              <a:rPr lang="en-US" altLang="zh-CN" dirty="0">
                <a:solidFill>
                  <a:srgbClr val="333333"/>
                </a:solidFill>
                <a:latin typeface="system-ui"/>
              </a:rPr>
              <a:t>:</a:t>
            </a:r>
            <a:endParaRPr lang="en-US" altLang="zh-CN" dirty="0">
              <a:solidFill>
                <a:srgbClr val="333333"/>
              </a:solidFill>
              <a:latin typeface="system-ui"/>
            </a:endParaRPr>
          </a:p>
          <a:p>
            <a:endParaRPr lang="en-US" altLang="zh-CN" b="0" i="0" dirty="0">
              <a:solidFill>
                <a:srgbClr val="333333"/>
              </a:solidFill>
              <a:effectLst/>
              <a:latin typeface="system-ui"/>
            </a:endParaRPr>
          </a:p>
          <a:p>
            <a:pPr marL="285750" indent="-285750">
              <a:buFont typeface="Arial" panose="020B0604020202020204" pitchFamily="34" charset="0"/>
              <a:buChar char="•"/>
            </a:pPr>
            <a:r>
              <a:rPr lang="en-US" altLang="zh-CN" dirty="0">
                <a:solidFill>
                  <a:srgbClr val="333333"/>
                </a:solidFill>
                <a:latin typeface="system-ui"/>
              </a:rPr>
              <a:t>Kill:</a:t>
            </a:r>
            <a:r>
              <a:rPr lang="zh-CN" altLang="en-US" dirty="0">
                <a:solidFill>
                  <a:srgbClr val="333333"/>
                </a:solidFill>
                <a:latin typeface="system-ui"/>
              </a:rPr>
              <a:t>发送信号给进程，只能向整个进程发送信号</a:t>
            </a:r>
            <a:endParaRPr lang="en-US" altLang="zh-CN" dirty="0">
              <a:solidFill>
                <a:srgbClr val="333333"/>
              </a:solidFill>
              <a:latin typeface="system-ui"/>
            </a:endParaRPr>
          </a:p>
          <a:p>
            <a:pPr marL="285750" indent="-285750">
              <a:buFont typeface="Arial" panose="020B0604020202020204" pitchFamily="34" charset="0"/>
              <a:buChar char="•"/>
            </a:pPr>
            <a:r>
              <a:rPr lang="en-US" altLang="zh-CN" dirty="0" err="1">
                <a:solidFill>
                  <a:srgbClr val="333333"/>
                </a:solidFill>
                <a:latin typeface="system-ui"/>
              </a:rPr>
              <a:t>Tgkill</a:t>
            </a:r>
            <a:r>
              <a:rPr lang="en-US" altLang="zh-CN" dirty="0">
                <a:solidFill>
                  <a:srgbClr val="333333"/>
                </a:solidFill>
                <a:latin typeface="system-ui"/>
              </a:rPr>
              <a:t>:</a:t>
            </a:r>
            <a:r>
              <a:rPr lang="zh-CN" altLang="en-US" dirty="0">
                <a:solidFill>
                  <a:srgbClr val="333333"/>
                </a:solidFill>
                <a:latin typeface="system-ui"/>
              </a:rPr>
              <a:t>发送信号给线程。允许向指定线程组中的特定线程发送信号</a:t>
            </a:r>
            <a:endParaRPr lang="en-US" altLang="zh-CN" dirty="0">
              <a:solidFill>
                <a:srgbClr val="333333"/>
              </a:solidFill>
              <a:latin typeface="system-ui"/>
            </a:endParaRPr>
          </a:p>
          <a:p>
            <a:endParaRPr lang="en-US" altLang="zh-CN" dirty="0">
              <a:solidFill>
                <a:srgbClr val="333333"/>
              </a:solidFill>
              <a:latin typeface="system-ui"/>
            </a:endParaRPr>
          </a:p>
          <a:p>
            <a:r>
              <a:rPr lang="zh-CN" altLang="en-US" dirty="0">
                <a:solidFill>
                  <a:srgbClr val="333333"/>
                </a:solidFill>
                <a:latin typeface="system-ui"/>
              </a:rPr>
              <a:t>给进程发信号的接口函数最终都是调用的</a:t>
            </a:r>
            <a:r>
              <a:rPr lang="en-US" altLang="zh-CN" dirty="0" err="1">
                <a:solidFill>
                  <a:srgbClr val="333333"/>
                </a:solidFill>
                <a:latin typeface="system-ui"/>
              </a:rPr>
              <a:t>group_send_sig_info</a:t>
            </a:r>
            <a:r>
              <a:rPr lang="zh-CN" altLang="en-US" dirty="0">
                <a:solidFill>
                  <a:srgbClr val="333333"/>
                </a:solidFill>
                <a:latin typeface="system-ui"/>
              </a:rPr>
              <a:t>。</a:t>
            </a:r>
            <a:endParaRPr lang="en-US" altLang="zh-CN" dirty="0">
              <a:solidFill>
                <a:srgbClr val="333333"/>
              </a:solidFill>
              <a:latin typeface="system-ui"/>
            </a:endParaRPr>
          </a:p>
          <a:p>
            <a:r>
              <a:rPr lang="zh-CN" altLang="en-US" dirty="0">
                <a:solidFill>
                  <a:srgbClr val="333333"/>
                </a:solidFill>
                <a:latin typeface="system-ui"/>
              </a:rPr>
              <a:t>给线程发信号的接口函数最终都是调用的</a:t>
            </a:r>
            <a:r>
              <a:rPr lang="en-US" altLang="zh-CN" dirty="0" err="1">
                <a:solidFill>
                  <a:srgbClr val="333333"/>
                </a:solidFill>
                <a:latin typeface="system-ui"/>
              </a:rPr>
              <a:t>do_send_specific</a:t>
            </a:r>
            <a:r>
              <a:rPr lang="zh-CN" altLang="en-US" dirty="0">
                <a:solidFill>
                  <a:srgbClr val="333333"/>
                </a:solidFill>
                <a:latin typeface="system-ui"/>
              </a:rPr>
              <a:t>。</a:t>
            </a:r>
            <a:endParaRPr lang="en-US" altLang="zh-CN" dirty="0">
              <a:solidFill>
                <a:srgbClr val="333333"/>
              </a:solidFill>
              <a:latin typeface="system-ui"/>
            </a:endParaRPr>
          </a:p>
          <a:p>
            <a:endParaRPr lang="zh-CN" altLang="en-US" dirty="0">
              <a:solidFill>
                <a:srgbClr val="333333"/>
              </a:solidFill>
              <a:latin typeface="system-ui"/>
            </a:endParaRPr>
          </a:p>
          <a:p>
            <a:r>
              <a:rPr lang="en-US" altLang="zh-CN" b="0" i="0" dirty="0">
                <a:solidFill>
                  <a:srgbClr val="333333"/>
                </a:solidFill>
                <a:effectLst/>
                <a:latin typeface="system-ui"/>
              </a:rPr>
              <a:t>Kill</a:t>
            </a:r>
            <a:r>
              <a:rPr lang="zh-CN" altLang="en-US" b="0" i="0" dirty="0">
                <a:solidFill>
                  <a:srgbClr val="333333"/>
                </a:solidFill>
                <a:effectLst/>
                <a:latin typeface="system-ui"/>
              </a:rPr>
              <a:t>函数：</a:t>
            </a:r>
            <a:endParaRPr lang="en-US" altLang="zh-CN" b="0" i="0" dirty="0">
              <a:solidFill>
                <a:srgbClr val="333333"/>
              </a:solidFill>
              <a:effectLst/>
              <a:latin typeface="system-ui"/>
            </a:endParaRPr>
          </a:p>
          <a:p>
            <a:pPr marL="285750" indent="-285750">
              <a:buFont typeface="Arial" panose="020B0604020202020204" pitchFamily="34" charset="0"/>
              <a:buChar char="•"/>
            </a:pPr>
            <a:r>
              <a:rPr lang="en-US" altLang="zh-CN" dirty="0" err="1">
                <a:solidFill>
                  <a:srgbClr val="333333"/>
                </a:solidFill>
                <a:latin typeface="system-ui"/>
              </a:rPr>
              <a:t>pid</a:t>
            </a:r>
            <a:r>
              <a:rPr lang="zh-CN" altLang="en-US" dirty="0">
                <a:solidFill>
                  <a:srgbClr val="333333"/>
                </a:solidFill>
                <a:latin typeface="system-ui"/>
              </a:rPr>
              <a:t>＞</a:t>
            </a:r>
            <a:r>
              <a:rPr lang="en-US" altLang="zh-CN" dirty="0">
                <a:solidFill>
                  <a:srgbClr val="333333"/>
                </a:solidFill>
                <a:latin typeface="system-ui"/>
              </a:rPr>
              <a:t>0</a:t>
            </a:r>
            <a:r>
              <a:rPr lang="zh-CN" altLang="en-US" dirty="0">
                <a:solidFill>
                  <a:srgbClr val="333333"/>
                </a:solidFill>
                <a:latin typeface="system-ui"/>
              </a:rPr>
              <a:t>：发送信号给进程</a:t>
            </a:r>
            <a:r>
              <a:rPr lang="en-US" altLang="zh-CN" dirty="0">
                <a:solidFill>
                  <a:srgbClr val="333333"/>
                </a:solidFill>
                <a:latin typeface="system-ui"/>
              </a:rPr>
              <a:t>ID</a:t>
            </a:r>
            <a:r>
              <a:rPr lang="zh-CN" altLang="en-US" dirty="0">
                <a:solidFill>
                  <a:srgbClr val="333333"/>
                </a:solidFill>
                <a:latin typeface="system-ui"/>
              </a:rPr>
              <a:t>等于</a:t>
            </a:r>
            <a:r>
              <a:rPr lang="en-US" altLang="zh-CN" dirty="0" err="1">
                <a:solidFill>
                  <a:srgbClr val="333333"/>
                </a:solidFill>
                <a:latin typeface="system-ui"/>
              </a:rPr>
              <a:t>pid</a:t>
            </a:r>
            <a:r>
              <a:rPr lang="zh-CN" altLang="en-US" dirty="0">
                <a:solidFill>
                  <a:srgbClr val="333333"/>
                </a:solidFill>
                <a:latin typeface="system-ui"/>
              </a:rPr>
              <a:t>的进程。</a:t>
            </a:r>
            <a:endParaRPr lang="en-US" altLang="zh-CN" dirty="0">
              <a:solidFill>
                <a:srgbClr val="333333"/>
              </a:solidFill>
              <a:latin typeface="system-ui"/>
            </a:endParaRPr>
          </a:p>
          <a:p>
            <a:pPr marL="285750" indent="-285750">
              <a:buFont typeface="Arial" panose="020B0604020202020204" pitchFamily="34" charset="0"/>
              <a:buChar char="•"/>
            </a:pPr>
            <a:r>
              <a:rPr lang="en-US" altLang="zh-CN" dirty="0" err="1">
                <a:solidFill>
                  <a:srgbClr val="333333"/>
                </a:solidFill>
                <a:latin typeface="system-ui"/>
              </a:rPr>
              <a:t>pid</a:t>
            </a:r>
            <a:r>
              <a:rPr lang="zh-CN" altLang="en-US" dirty="0">
                <a:solidFill>
                  <a:srgbClr val="333333"/>
                </a:solidFill>
                <a:latin typeface="system-ui"/>
              </a:rPr>
              <a:t>＝</a:t>
            </a:r>
            <a:r>
              <a:rPr lang="en-US" altLang="zh-CN" dirty="0">
                <a:solidFill>
                  <a:srgbClr val="333333"/>
                </a:solidFill>
                <a:latin typeface="system-ui"/>
              </a:rPr>
              <a:t>0</a:t>
            </a:r>
            <a:r>
              <a:rPr lang="zh-CN" altLang="en-US" dirty="0">
                <a:solidFill>
                  <a:srgbClr val="333333"/>
                </a:solidFill>
                <a:latin typeface="system-ui"/>
              </a:rPr>
              <a:t>：发送信号给调用进程所在的同一个进程组的每一个进程。</a:t>
            </a:r>
            <a:endParaRPr lang="en-US" altLang="zh-CN" dirty="0">
              <a:solidFill>
                <a:srgbClr val="333333"/>
              </a:solidFill>
              <a:latin typeface="system-ui"/>
            </a:endParaRPr>
          </a:p>
          <a:p>
            <a:pPr marL="285750" indent="-285750">
              <a:buFont typeface="Arial" panose="020B0604020202020204" pitchFamily="34" charset="0"/>
              <a:buChar char="•"/>
            </a:pPr>
            <a:r>
              <a:rPr lang="en-US" altLang="zh-CN" dirty="0" err="1">
                <a:solidFill>
                  <a:srgbClr val="333333"/>
                </a:solidFill>
                <a:latin typeface="system-ui"/>
              </a:rPr>
              <a:t>pid</a:t>
            </a:r>
            <a:r>
              <a:rPr lang="zh-CN" altLang="en-US" dirty="0">
                <a:solidFill>
                  <a:srgbClr val="333333"/>
                </a:solidFill>
                <a:latin typeface="system-ui"/>
              </a:rPr>
              <a:t>＝</a:t>
            </a:r>
            <a:r>
              <a:rPr lang="en-US" altLang="zh-CN" dirty="0">
                <a:solidFill>
                  <a:srgbClr val="333333"/>
                </a:solidFill>
                <a:latin typeface="system-ui"/>
              </a:rPr>
              <a:t>-1</a:t>
            </a:r>
            <a:r>
              <a:rPr lang="zh-CN" altLang="en-US" dirty="0">
                <a:solidFill>
                  <a:srgbClr val="333333"/>
                </a:solidFill>
                <a:latin typeface="system-ui"/>
              </a:rPr>
              <a:t>：有权限向调用进程发送信号的所有进程发出信号，</a:t>
            </a:r>
            <a:r>
              <a:rPr lang="en-US" altLang="zh-CN" dirty="0" err="1">
                <a:solidFill>
                  <a:srgbClr val="333333"/>
                </a:solidFill>
                <a:latin typeface="system-ui"/>
              </a:rPr>
              <a:t>init</a:t>
            </a:r>
            <a:r>
              <a:rPr lang="zh-CN" altLang="en-US" dirty="0">
                <a:solidFill>
                  <a:srgbClr val="333333"/>
                </a:solidFill>
                <a:latin typeface="system-ui"/>
              </a:rPr>
              <a:t>进程和进程自身除外。</a:t>
            </a:r>
            <a:endParaRPr lang="en-US" altLang="zh-CN" dirty="0">
              <a:solidFill>
                <a:srgbClr val="333333"/>
              </a:solidFill>
              <a:latin typeface="system-ui"/>
            </a:endParaRPr>
          </a:p>
          <a:p>
            <a:pPr marL="285750" indent="-285750">
              <a:buFont typeface="Arial" panose="020B0604020202020204" pitchFamily="34" charset="0"/>
              <a:buChar char="•"/>
            </a:pPr>
            <a:r>
              <a:rPr lang="en-US" altLang="zh-CN" dirty="0" err="1">
                <a:solidFill>
                  <a:srgbClr val="333333"/>
                </a:solidFill>
                <a:latin typeface="system-ui"/>
              </a:rPr>
              <a:t>pid</a:t>
            </a:r>
            <a:r>
              <a:rPr lang="zh-CN" altLang="en-US" dirty="0">
                <a:solidFill>
                  <a:srgbClr val="333333"/>
                </a:solidFill>
                <a:latin typeface="system-ui"/>
              </a:rPr>
              <a:t>＜</a:t>
            </a:r>
            <a:r>
              <a:rPr lang="en-US" altLang="zh-CN" dirty="0">
                <a:solidFill>
                  <a:srgbClr val="333333"/>
                </a:solidFill>
                <a:latin typeface="system-ui"/>
              </a:rPr>
              <a:t>-1</a:t>
            </a:r>
            <a:r>
              <a:rPr lang="zh-CN" altLang="en-US" dirty="0">
                <a:solidFill>
                  <a:srgbClr val="333333"/>
                </a:solidFill>
                <a:latin typeface="system-ui"/>
              </a:rPr>
              <a:t>：向进程组</a:t>
            </a:r>
            <a:r>
              <a:rPr lang="en-US" altLang="zh-CN" dirty="0">
                <a:solidFill>
                  <a:srgbClr val="333333"/>
                </a:solidFill>
                <a:latin typeface="system-ui"/>
              </a:rPr>
              <a:t>-</a:t>
            </a:r>
            <a:r>
              <a:rPr lang="en-US" altLang="zh-CN" dirty="0" err="1">
                <a:solidFill>
                  <a:srgbClr val="333333"/>
                </a:solidFill>
                <a:latin typeface="system-ui"/>
              </a:rPr>
              <a:t>pid</a:t>
            </a:r>
            <a:r>
              <a:rPr lang="zh-CN" altLang="en-US" dirty="0">
                <a:solidFill>
                  <a:srgbClr val="333333"/>
                </a:solidFill>
                <a:latin typeface="system-ui"/>
              </a:rPr>
              <a:t>发送信号。</a:t>
            </a:r>
            <a:endParaRPr lang="en-US" altLang="zh-CN" dirty="0">
              <a:solidFill>
                <a:srgbClr val="333333"/>
              </a:solidFill>
              <a:latin typeface="system-ui"/>
            </a:endParaRPr>
          </a:p>
          <a:p>
            <a:endParaRPr lang="en-US" altLang="zh-CN" dirty="0">
              <a:solidFill>
                <a:srgbClr val="333333"/>
              </a:solidFill>
              <a:latin typeface="system-ui"/>
            </a:endParaRPr>
          </a:p>
        </p:txBody>
      </p:sp>
      <p:sp>
        <p:nvSpPr>
          <p:cNvPr id="5" name="Rectangle 2"/>
          <p:cNvSpPr>
            <a:spLocks noChangeArrowheads="1"/>
          </p:cNvSpPr>
          <p:nvPr/>
        </p:nvSpPr>
        <p:spPr bwMode="auto">
          <a:xfrm>
            <a:off x="5961592" y="951398"/>
            <a:ext cx="6096000" cy="5141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r>
              <a:rPr lang="en-US" altLang="zh-CN" sz="1400" b="0" dirty="0">
                <a:solidFill>
                  <a:srgbClr val="000000"/>
                </a:solidFill>
                <a:effectLst/>
                <a:latin typeface="Consolas" panose="020B0609020204030204" pitchFamily="49" charset="0"/>
              </a:rPr>
              <a:t>SYSCALL_DEFINE3(</a:t>
            </a:r>
            <a:r>
              <a:rPr lang="en-US" altLang="zh-CN" sz="1400" b="0" dirty="0" err="1">
                <a:solidFill>
                  <a:srgbClr val="000000"/>
                </a:solidFill>
                <a:effectLst/>
                <a:latin typeface="Consolas" panose="020B0609020204030204" pitchFamily="49" charset="0"/>
              </a:rPr>
              <a:t>tgkill</a:t>
            </a:r>
            <a:r>
              <a:rPr lang="en-US" altLang="zh-CN" sz="1400" b="0" dirty="0">
                <a:solidFill>
                  <a:srgbClr val="000000"/>
                </a:solidFill>
                <a:effectLst/>
                <a:latin typeface="Consolas" panose="020B0609020204030204" pitchFamily="49" charset="0"/>
              </a:rPr>
              <a:t>, </a:t>
            </a:r>
            <a:r>
              <a:rPr lang="en-US" altLang="zh-CN" sz="1400" b="0" dirty="0" err="1">
                <a:solidFill>
                  <a:srgbClr val="0000FF"/>
                </a:solidFill>
                <a:effectLst/>
                <a:latin typeface="Consolas" panose="020B0609020204030204" pitchFamily="49" charset="0"/>
              </a:rPr>
              <a:t>pid_t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tgid</a:t>
            </a:r>
            <a:r>
              <a:rPr lang="en-US" altLang="zh-CN" sz="1400" b="0" dirty="0">
                <a:solidFill>
                  <a:srgbClr val="000000"/>
                </a:solidFill>
                <a:effectLst/>
                <a:latin typeface="Consolas" panose="020B0609020204030204" pitchFamily="49" charset="0"/>
              </a:rPr>
              <a:t>, </a:t>
            </a:r>
            <a:r>
              <a:rPr lang="en-US" altLang="zh-CN" sz="1400" b="0" dirty="0" err="1">
                <a:solidFill>
                  <a:srgbClr val="0000FF"/>
                </a:solidFill>
                <a:effectLst/>
                <a:latin typeface="Consolas" panose="020B0609020204030204" pitchFamily="49" charset="0"/>
              </a:rPr>
              <a:t>pid_t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pid</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sig)</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a:p>
            <a:r>
              <a:rPr lang="en-US" altLang="zh-CN" sz="1400" b="0" dirty="0">
                <a:solidFill>
                  <a:srgbClr val="008000"/>
                </a:solidFill>
                <a:effectLst/>
                <a:latin typeface="Consolas" panose="020B0609020204030204" pitchFamily="49" charset="0"/>
              </a:rPr>
              <a:t>  /* This is only valid for single tasks */</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if</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pid</a:t>
            </a:r>
            <a:r>
              <a:rPr lang="en-US" altLang="zh-CN" sz="1400" b="0" dirty="0">
                <a:solidFill>
                  <a:srgbClr val="000000"/>
                </a:solidFill>
                <a:effectLst/>
                <a:latin typeface="Consolas" panose="020B0609020204030204" pitchFamily="49" charset="0"/>
              </a:rPr>
              <a:t> &lt;= </a:t>
            </a:r>
            <a:r>
              <a:rPr lang="en-US" altLang="zh-CN" sz="1400" b="0" dirty="0">
                <a:solidFill>
                  <a:srgbClr val="098658"/>
                </a:solidFill>
                <a:effectLst/>
                <a:latin typeface="Consolas" panose="020B0609020204030204" pitchFamily="49" charset="0"/>
              </a:rPr>
              <a:t>0</a:t>
            </a:r>
            <a:r>
              <a:rPr lang="en-US" altLang="zh-CN" sz="1400" b="0" dirty="0">
                <a:solidFill>
                  <a:srgbClr val="000000"/>
                </a:solidFill>
                <a:effectLst/>
                <a:latin typeface="Consolas" panose="020B0609020204030204" pitchFamily="49" charset="0"/>
              </a:rPr>
              <a:t> || </a:t>
            </a:r>
            <a:r>
              <a:rPr lang="en-US" altLang="zh-CN" sz="1400" b="0" dirty="0" err="1">
                <a:solidFill>
                  <a:srgbClr val="000000"/>
                </a:solidFill>
                <a:effectLst/>
                <a:latin typeface="Consolas" panose="020B0609020204030204" pitchFamily="49" charset="0"/>
              </a:rPr>
              <a:t>tgid</a:t>
            </a:r>
            <a:r>
              <a:rPr lang="en-US" altLang="zh-CN" sz="1400" b="0" dirty="0">
                <a:solidFill>
                  <a:srgbClr val="000000"/>
                </a:solidFill>
                <a:effectLst/>
                <a:latin typeface="Consolas" panose="020B0609020204030204" pitchFamily="49" charset="0"/>
              </a:rPr>
              <a:t> &lt;= </a:t>
            </a:r>
            <a:r>
              <a:rPr lang="en-US" altLang="zh-CN" sz="1400" b="0" dirty="0">
                <a:solidFill>
                  <a:srgbClr val="098658"/>
                </a:solidFill>
                <a:effectLst/>
                <a:latin typeface="Consolas" panose="020B0609020204030204" pitchFamily="49" charset="0"/>
              </a:rPr>
              <a:t>0</a:t>
            </a:r>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return</a:t>
            </a:r>
            <a:r>
              <a:rPr lang="en-US" altLang="zh-CN" sz="1400" b="0" dirty="0">
                <a:solidFill>
                  <a:srgbClr val="000000"/>
                </a:solidFill>
                <a:effectLst/>
                <a:latin typeface="Consolas" panose="020B0609020204030204" pitchFamily="49" charset="0"/>
              </a:rPr>
              <a:t> -EINVAL;</a:t>
            </a:r>
            <a:endParaRPr lang="en-US" altLang="zh-CN" sz="1400" b="0" dirty="0">
              <a:solidFill>
                <a:srgbClr val="000000"/>
              </a:solidFill>
              <a:effectLst/>
              <a:latin typeface="Consolas" panose="020B0609020204030204" pitchFamily="49" charset="0"/>
            </a:endParaRPr>
          </a:p>
          <a:p>
            <a:br>
              <a:rPr lang="en-US" altLang="zh-CN" sz="1400" b="0" dirty="0">
                <a:solidFill>
                  <a:srgbClr val="000000"/>
                </a:solidFill>
                <a:effectLst/>
                <a:latin typeface="Consolas" panose="020B0609020204030204" pitchFamily="49" charset="0"/>
              </a:rPr>
            </a:b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return</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do_tkill</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tgid</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pid</a:t>
            </a:r>
            <a:r>
              <a:rPr lang="en-US" altLang="zh-CN" sz="1400" b="0" dirty="0">
                <a:solidFill>
                  <a:srgbClr val="000000"/>
                </a:solidFill>
                <a:effectLst/>
                <a:latin typeface="Consolas" panose="020B0609020204030204" pitchFamily="49" charset="0"/>
              </a:rPr>
              <a:t>, sig);</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a:p>
            <a:br>
              <a:rPr lang="en-US" altLang="zh-CN" sz="1400" b="0" dirty="0">
                <a:solidFill>
                  <a:srgbClr val="000000"/>
                </a:solidFill>
                <a:effectLst/>
                <a:latin typeface="Consolas" panose="020B0609020204030204" pitchFamily="49" charset="0"/>
              </a:rPr>
            </a:br>
            <a:br>
              <a:rPr lang="en-US" altLang="zh-CN" sz="1400" b="0" dirty="0">
                <a:solidFill>
                  <a:srgbClr val="000000"/>
                </a:solidFill>
                <a:effectLst/>
                <a:latin typeface="Consolas" panose="020B0609020204030204" pitchFamily="49" charset="0"/>
              </a:rPr>
            </a:br>
            <a:r>
              <a:rPr lang="en-US" altLang="zh-CN" sz="1400" b="0" dirty="0">
                <a:solidFill>
                  <a:srgbClr val="0000FF"/>
                </a:solidFill>
                <a:effectLst/>
                <a:latin typeface="Consolas" panose="020B0609020204030204" pitchFamily="49" charset="0"/>
              </a:rPr>
              <a:t>static</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do_tkill</a:t>
            </a:r>
            <a:r>
              <a:rPr lang="en-US" altLang="zh-CN" sz="1400" b="0" dirty="0">
                <a:solidFill>
                  <a:srgbClr val="000000"/>
                </a:solidFill>
                <a:effectLst/>
                <a:latin typeface="Consolas" panose="020B0609020204030204" pitchFamily="49" charset="0"/>
              </a:rPr>
              <a:t>(</a:t>
            </a:r>
            <a:r>
              <a:rPr lang="en-US" altLang="zh-CN" sz="1400" b="0" dirty="0" err="1">
                <a:solidFill>
                  <a:srgbClr val="0000FF"/>
                </a:solidFill>
                <a:effectLst/>
                <a:latin typeface="Consolas" panose="020B0609020204030204" pitchFamily="49" charset="0"/>
              </a:rPr>
              <a:t>pid_t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tgid</a:t>
            </a:r>
            <a:r>
              <a:rPr lang="en-US" altLang="zh-CN" sz="1400" b="0" dirty="0">
                <a:solidFill>
                  <a:srgbClr val="000000"/>
                </a:solidFill>
                <a:effectLst/>
                <a:latin typeface="Consolas" panose="020B0609020204030204" pitchFamily="49" charset="0"/>
              </a:rPr>
              <a:t>, </a:t>
            </a:r>
            <a:r>
              <a:rPr lang="en-US" altLang="zh-CN" sz="1400" b="0" dirty="0" err="1">
                <a:solidFill>
                  <a:srgbClr val="0000FF"/>
                </a:solidFill>
                <a:effectLst/>
                <a:latin typeface="Consolas" panose="020B0609020204030204" pitchFamily="49" charset="0"/>
              </a:rPr>
              <a:t>pid_t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pid</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int</a:t>
            </a:r>
            <a:r>
              <a:rPr lang="en-US" altLang="zh-CN" sz="1400" b="0" dirty="0">
                <a:solidFill>
                  <a:srgbClr val="000000"/>
                </a:solidFill>
                <a:effectLst/>
                <a:latin typeface="Consolas" panose="020B0609020204030204" pitchFamily="49" charset="0"/>
              </a:rPr>
              <a:t> sig)</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struct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kernel_siginfo</a:t>
            </a:r>
            <a:r>
              <a:rPr lang="en-US" altLang="zh-CN" sz="1400" b="0" dirty="0">
                <a:solidFill>
                  <a:srgbClr val="000000"/>
                </a:solidFill>
                <a:effectLst/>
                <a:latin typeface="Consolas" panose="020B0609020204030204" pitchFamily="49" charset="0"/>
              </a:rPr>
              <a:t> info;</a:t>
            </a:r>
            <a:endParaRPr lang="en-US" altLang="zh-CN" sz="1400" b="0" dirty="0">
              <a:solidFill>
                <a:srgbClr val="000000"/>
              </a:solidFill>
              <a:effectLst/>
              <a:latin typeface="Consolas" panose="020B0609020204030204" pitchFamily="49" charset="0"/>
            </a:endParaRPr>
          </a:p>
          <a:p>
            <a:br>
              <a:rPr lang="en-US" altLang="zh-CN" sz="1400" b="0" dirty="0">
                <a:solidFill>
                  <a:srgbClr val="000000"/>
                </a:solidFill>
                <a:effectLst/>
                <a:latin typeface="Consolas" panose="020B0609020204030204" pitchFamily="49" charset="0"/>
              </a:rPr>
            </a:b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clear_siginfo</a:t>
            </a:r>
            <a:r>
              <a:rPr lang="en-US" altLang="zh-CN" sz="1400" b="0" dirty="0">
                <a:solidFill>
                  <a:srgbClr val="000000"/>
                </a:solidFill>
                <a:effectLst/>
                <a:latin typeface="Consolas" panose="020B0609020204030204" pitchFamily="49" charset="0"/>
              </a:rPr>
              <a:t>(&amp;info);</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info.si_signo</a:t>
            </a:r>
            <a:r>
              <a:rPr lang="en-US" altLang="zh-CN" sz="1400" b="0" dirty="0">
                <a:solidFill>
                  <a:srgbClr val="000000"/>
                </a:solidFill>
                <a:effectLst/>
                <a:latin typeface="Consolas" panose="020B0609020204030204" pitchFamily="49" charset="0"/>
              </a:rPr>
              <a:t> = sig;</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info.si_errno</a:t>
            </a:r>
            <a:r>
              <a:rPr lang="en-US" altLang="zh-CN" sz="1400" b="0" dirty="0">
                <a:solidFill>
                  <a:srgbClr val="000000"/>
                </a:solidFill>
                <a:effectLst/>
                <a:latin typeface="Consolas" panose="020B0609020204030204" pitchFamily="49" charset="0"/>
              </a:rPr>
              <a:t> = </a:t>
            </a:r>
            <a:r>
              <a:rPr lang="en-US" altLang="zh-CN" sz="1400" b="0" dirty="0">
                <a:solidFill>
                  <a:srgbClr val="098658"/>
                </a:solidFill>
                <a:effectLst/>
                <a:latin typeface="Consolas" panose="020B0609020204030204" pitchFamily="49" charset="0"/>
              </a:rPr>
              <a:t>0</a:t>
            </a:r>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info.si_code</a:t>
            </a:r>
            <a:r>
              <a:rPr lang="en-US" altLang="zh-CN" sz="1400" b="0" dirty="0">
                <a:solidFill>
                  <a:srgbClr val="000000"/>
                </a:solidFill>
                <a:effectLst/>
                <a:latin typeface="Consolas" panose="020B0609020204030204" pitchFamily="49" charset="0"/>
              </a:rPr>
              <a:t> = SI_TKILL;</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info.si_pid</a:t>
            </a:r>
            <a:r>
              <a:rPr lang="en-US" altLang="zh-CN" sz="1400" b="0" dirty="0">
                <a:solidFill>
                  <a:srgbClr val="000000"/>
                </a:solidFill>
                <a:effectLst/>
                <a:latin typeface="Consolas" panose="020B0609020204030204" pitchFamily="49" charset="0"/>
              </a:rPr>
              <a:t> = </a:t>
            </a:r>
            <a:r>
              <a:rPr lang="en-US" altLang="zh-CN" sz="1400" b="0" dirty="0" err="1">
                <a:solidFill>
                  <a:srgbClr val="000000"/>
                </a:solidFill>
                <a:effectLst/>
                <a:latin typeface="Consolas" panose="020B0609020204030204" pitchFamily="49" charset="0"/>
              </a:rPr>
              <a:t>task_tgid_vnr</a:t>
            </a:r>
            <a:r>
              <a:rPr lang="en-US" altLang="zh-CN" sz="1400" b="0" dirty="0">
                <a:solidFill>
                  <a:srgbClr val="000000"/>
                </a:solidFill>
                <a:effectLst/>
                <a:latin typeface="Consolas" panose="020B0609020204030204" pitchFamily="49" charset="0"/>
              </a:rPr>
              <a:t>(current);</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info.si_uid</a:t>
            </a:r>
            <a:r>
              <a:rPr lang="en-US" altLang="zh-CN" sz="1400" b="0" dirty="0">
                <a:solidFill>
                  <a:srgbClr val="000000"/>
                </a:solidFill>
                <a:effectLst/>
                <a:latin typeface="Consolas" panose="020B0609020204030204" pitchFamily="49" charset="0"/>
              </a:rPr>
              <a:t> = </a:t>
            </a:r>
            <a:r>
              <a:rPr lang="en-US" altLang="zh-CN" sz="1400" b="0" dirty="0" err="1">
                <a:solidFill>
                  <a:srgbClr val="000000"/>
                </a:solidFill>
                <a:effectLst/>
                <a:latin typeface="Consolas" panose="020B0609020204030204" pitchFamily="49" charset="0"/>
              </a:rPr>
              <a:t>from_kuid_munged</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current_user_ns</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current_uid</a:t>
            </a:r>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a:p>
            <a:br>
              <a:rPr lang="en-US" altLang="zh-CN" sz="1400" b="0" dirty="0">
                <a:solidFill>
                  <a:srgbClr val="000000"/>
                </a:solidFill>
                <a:effectLst/>
                <a:latin typeface="Consolas" panose="020B0609020204030204" pitchFamily="49" charset="0"/>
              </a:rPr>
            </a:b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return</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do_send_specific</a:t>
            </a:r>
            <a:r>
              <a:rPr lang="en-US" altLang="zh-CN" sz="1400" b="0" dirty="0">
                <a:solidFill>
                  <a:srgbClr val="000000"/>
                </a:solidFill>
                <a:effectLst/>
                <a:latin typeface="Consolas" panose="020B0609020204030204" pitchFamily="49" charset="0"/>
              </a:rPr>
              <a:t>(</a:t>
            </a:r>
            <a:r>
              <a:rPr lang="en-US" altLang="zh-CN" sz="1400" b="0" dirty="0" err="1">
                <a:solidFill>
                  <a:srgbClr val="000000"/>
                </a:solidFill>
                <a:effectLst/>
                <a:latin typeface="Consolas" panose="020B0609020204030204" pitchFamily="49" charset="0"/>
              </a:rPr>
              <a:t>tgid</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pid</a:t>
            </a:r>
            <a:r>
              <a:rPr lang="en-US" altLang="zh-CN" sz="1400" b="0" dirty="0">
                <a:solidFill>
                  <a:srgbClr val="000000"/>
                </a:solidFill>
                <a:effectLst/>
                <a:latin typeface="Consolas" panose="020B0609020204030204" pitchFamily="49" charset="0"/>
              </a:rPr>
              <a:t>, sig, &amp;info);</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959741" y="1197945"/>
            <a:ext cx="8683143" cy="1408399"/>
          </a:xfrm>
          <a:prstGeom prst="rect">
            <a:avLst/>
          </a:prstGeom>
        </p:spPr>
        <p:txBody>
          <a:bodyPr vert="horz" wrap="square" lIns="114300" tIns="57150" rIns="114300" bIns="57150" rtlCol="0" anchor="t" anchorCtr="0">
            <a:spAutoFit/>
          </a:bodyPr>
          <a:lstStyle/>
          <a:p>
            <a:pPr>
              <a:lnSpc>
                <a:spcPct val="120000"/>
              </a:lnSpc>
            </a:pPr>
            <a:r>
              <a:rPr lang="en-US" sz="7650" b="1" dirty="0">
                <a:solidFill>
                  <a:srgbClr val="FFFFFF">
                    <a:alpha val="100000"/>
                  </a:srgbClr>
                </a:solidFill>
                <a:latin typeface="微软雅黑" panose="020B0503020204020204" charset="-122"/>
                <a:ea typeface="微软雅黑" panose="020B0503020204020204" charset="-122"/>
                <a:cs typeface="微软雅黑" panose="020B0503020204020204" charset="-122"/>
              </a:rPr>
              <a:t>04</a:t>
            </a:r>
            <a:endParaRPr lang="en-US" sz="7650" b="1"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959741" y="3134894"/>
            <a:ext cx="5561990" cy="926729"/>
          </a:xfrm>
          <a:prstGeom prst="rect">
            <a:avLst/>
          </a:prstGeom>
        </p:spPr>
        <p:txBody>
          <a:bodyPr vert="horz" wrap="square" lIns="114300" tIns="57150" rIns="114300" bIns="57150" rtlCol="0" anchor="t" anchorCtr="0">
            <a:spAutoFit/>
          </a:bodyPr>
          <a:lstStyle/>
          <a:p>
            <a:pPr>
              <a:lnSpc>
                <a:spcPct val="120000"/>
              </a:lnSpc>
            </a:pPr>
            <a:r>
              <a:rPr lang="zh-CN" altLang="en-US" sz="48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信号的处理</a:t>
            </a:r>
            <a:endParaRPr lang="en-US" sz="48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3"/>
          <p:cNvGrpSpPr/>
          <p:nvPr/>
        </p:nvGrpSpPr>
        <p:grpSpPr>
          <a:xfrm>
            <a:off x="454963" y="93878"/>
            <a:ext cx="10641129" cy="826316"/>
            <a:chOff x="454963" y="93878"/>
            <a:chExt cx="10641129" cy="826316"/>
          </a:xfrm>
        </p:grpSpPr>
        <p:sp>
          <p:nvSpPr>
            <p:cNvPr id="14" name="AutoShape 14"/>
            <p:cNvSpPr/>
            <p:nvPr/>
          </p:nvSpPr>
          <p:spPr>
            <a:xfrm>
              <a:off x="454963" y="331168"/>
              <a:ext cx="84147" cy="84147"/>
            </a:xfrm>
            <a:prstGeom prst="ellipse">
              <a:avLst/>
            </a:prstGeom>
            <a:solidFill>
              <a:schemeClr val="accent1">
                <a:alpha val="100000"/>
              </a:schemeClr>
            </a:solidFill>
          </p:spPr>
        </p:sp>
        <p:sp>
          <p:nvSpPr>
            <p:cNvPr id="15" name="AutoShape 15"/>
            <p:cNvSpPr/>
            <p:nvPr/>
          </p:nvSpPr>
          <p:spPr>
            <a:xfrm>
              <a:off x="575049" y="337743"/>
              <a:ext cx="78137" cy="78137"/>
            </a:xfrm>
            <a:prstGeom prst="ellipse">
              <a:avLst/>
            </a:prstGeom>
            <a:solidFill>
              <a:schemeClr val="accent1">
                <a:alpha val="80000"/>
              </a:schemeClr>
            </a:solidFill>
          </p:spPr>
        </p:sp>
        <p:sp>
          <p:nvSpPr>
            <p:cNvPr id="16" name="AutoShape 16"/>
            <p:cNvSpPr/>
            <p:nvPr/>
          </p:nvSpPr>
          <p:spPr>
            <a:xfrm>
              <a:off x="689125" y="339460"/>
              <a:ext cx="74704" cy="74704"/>
            </a:xfrm>
            <a:prstGeom prst="ellipse">
              <a:avLst/>
            </a:prstGeom>
            <a:solidFill>
              <a:schemeClr val="accent1">
                <a:alpha val="60000"/>
              </a:schemeClr>
            </a:solidFill>
          </p:spPr>
        </p:sp>
        <p:sp>
          <p:nvSpPr>
            <p:cNvPr id="17" name="AutoShape 17"/>
            <p:cNvSpPr/>
            <p:nvPr/>
          </p:nvSpPr>
          <p:spPr>
            <a:xfrm>
              <a:off x="799768" y="348430"/>
              <a:ext cx="69238" cy="69238"/>
            </a:xfrm>
            <a:prstGeom prst="ellipse">
              <a:avLst/>
            </a:prstGeom>
            <a:solidFill>
              <a:schemeClr val="accent1">
                <a:alpha val="40000"/>
              </a:schemeClr>
            </a:solidFill>
          </p:spPr>
        </p:sp>
        <p:sp>
          <p:nvSpPr>
            <p:cNvPr id="18" name="AutoShape 18"/>
            <p:cNvSpPr/>
            <p:nvPr/>
          </p:nvSpPr>
          <p:spPr>
            <a:xfrm>
              <a:off x="904945" y="344297"/>
              <a:ext cx="65594" cy="65594"/>
            </a:xfrm>
            <a:prstGeom prst="ellipse">
              <a:avLst/>
            </a:prstGeom>
            <a:solidFill>
              <a:schemeClr val="accent1">
                <a:alpha val="20000"/>
              </a:schemeClr>
            </a:solidFill>
          </p:spPr>
        </p:sp>
        <p:sp>
          <p:nvSpPr>
            <p:cNvPr id="19" name="AutoShape 19"/>
            <p:cNvSpPr/>
            <p:nvPr/>
          </p:nvSpPr>
          <p:spPr>
            <a:xfrm>
              <a:off x="454963" y="448942"/>
              <a:ext cx="84147" cy="84147"/>
            </a:xfrm>
            <a:prstGeom prst="ellipse">
              <a:avLst/>
            </a:prstGeom>
            <a:solidFill>
              <a:schemeClr val="accent1">
                <a:alpha val="100000"/>
              </a:schemeClr>
            </a:solidFill>
          </p:spPr>
        </p:sp>
        <p:sp>
          <p:nvSpPr>
            <p:cNvPr id="20" name="AutoShape 20"/>
            <p:cNvSpPr/>
            <p:nvPr/>
          </p:nvSpPr>
          <p:spPr>
            <a:xfrm>
              <a:off x="575049" y="455517"/>
              <a:ext cx="78137" cy="78137"/>
            </a:xfrm>
            <a:prstGeom prst="ellipse">
              <a:avLst/>
            </a:prstGeom>
            <a:solidFill>
              <a:schemeClr val="accent1">
                <a:alpha val="80000"/>
              </a:schemeClr>
            </a:solidFill>
          </p:spPr>
        </p:sp>
        <p:sp>
          <p:nvSpPr>
            <p:cNvPr id="21" name="AutoShape 21"/>
            <p:cNvSpPr/>
            <p:nvPr/>
          </p:nvSpPr>
          <p:spPr>
            <a:xfrm>
              <a:off x="689125" y="457233"/>
              <a:ext cx="74704" cy="74704"/>
            </a:xfrm>
            <a:prstGeom prst="ellipse">
              <a:avLst/>
            </a:prstGeom>
            <a:solidFill>
              <a:schemeClr val="accent1">
                <a:alpha val="60000"/>
              </a:schemeClr>
            </a:solidFill>
          </p:spPr>
        </p:sp>
        <p:sp>
          <p:nvSpPr>
            <p:cNvPr id="22" name="AutoShape 22"/>
            <p:cNvSpPr/>
            <p:nvPr/>
          </p:nvSpPr>
          <p:spPr>
            <a:xfrm>
              <a:off x="799768" y="466203"/>
              <a:ext cx="69238" cy="69238"/>
            </a:xfrm>
            <a:prstGeom prst="ellipse">
              <a:avLst/>
            </a:prstGeom>
            <a:solidFill>
              <a:schemeClr val="accent1">
                <a:alpha val="40000"/>
              </a:schemeClr>
            </a:solidFill>
          </p:spPr>
        </p:sp>
        <p:sp>
          <p:nvSpPr>
            <p:cNvPr id="23" name="AutoShape 23"/>
            <p:cNvSpPr/>
            <p:nvPr/>
          </p:nvSpPr>
          <p:spPr>
            <a:xfrm>
              <a:off x="904945" y="462070"/>
              <a:ext cx="65594" cy="65594"/>
            </a:xfrm>
            <a:prstGeom prst="ellipse">
              <a:avLst/>
            </a:prstGeom>
            <a:solidFill>
              <a:schemeClr val="accent1">
                <a:alpha val="20000"/>
              </a:schemeClr>
            </a:solidFill>
          </p:spPr>
        </p:sp>
        <p:sp>
          <p:nvSpPr>
            <p:cNvPr id="24" name="AutoShape 24"/>
            <p:cNvSpPr/>
            <p:nvPr/>
          </p:nvSpPr>
          <p:spPr>
            <a:xfrm>
              <a:off x="454963" y="566715"/>
              <a:ext cx="84147" cy="84147"/>
            </a:xfrm>
            <a:prstGeom prst="ellipse">
              <a:avLst/>
            </a:prstGeom>
            <a:solidFill>
              <a:schemeClr val="accent1">
                <a:alpha val="100000"/>
              </a:schemeClr>
            </a:solidFill>
          </p:spPr>
        </p:sp>
        <p:sp>
          <p:nvSpPr>
            <p:cNvPr id="25" name="AutoShape 25"/>
            <p:cNvSpPr/>
            <p:nvPr/>
          </p:nvSpPr>
          <p:spPr>
            <a:xfrm>
              <a:off x="575049" y="573291"/>
              <a:ext cx="78137" cy="78137"/>
            </a:xfrm>
            <a:prstGeom prst="ellipse">
              <a:avLst/>
            </a:prstGeom>
            <a:solidFill>
              <a:schemeClr val="accent1">
                <a:alpha val="80000"/>
              </a:schemeClr>
            </a:solidFill>
          </p:spPr>
        </p:sp>
        <p:sp>
          <p:nvSpPr>
            <p:cNvPr id="26" name="AutoShape 26"/>
            <p:cNvSpPr/>
            <p:nvPr/>
          </p:nvSpPr>
          <p:spPr>
            <a:xfrm>
              <a:off x="689125" y="575007"/>
              <a:ext cx="74704" cy="74704"/>
            </a:xfrm>
            <a:prstGeom prst="ellipse">
              <a:avLst/>
            </a:prstGeom>
            <a:solidFill>
              <a:schemeClr val="accent1">
                <a:alpha val="60000"/>
              </a:schemeClr>
            </a:solidFill>
          </p:spPr>
        </p:sp>
        <p:sp>
          <p:nvSpPr>
            <p:cNvPr id="27" name="AutoShape 27"/>
            <p:cNvSpPr/>
            <p:nvPr/>
          </p:nvSpPr>
          <p:spPr>
            <a:xfrm>
              <a:off x="799768" y="583977"/>
              <a:ext cx="69238" cy="69238"/>
            </a:xfrm>
            <a:prstGeom prst="ellipse">
              <a:avLst/>
            </a:prstGeom>
            <a:solidFill>
              <a:schemeClr val="accent1">
                <a:alpha val="40000"/>
              </a:schemeClr>
            </a:solidFill>
          </p:spPr>
        </p:sp>
        <p:sp>
          <p:nvSpPr>
            <p:cNvPr id="28" name="AutoShape 28"/>
            <p:cNvSpPr/>
            <p:nvPr/>
          </p:nvSpPr>
          <p:spPr>
            <a:xfrm>
              <a:off x="904945" y="579844"/>
              <a:ext cx="65594" cy="65594"/>
            </a:xfrm>
            <a:prstGeom prst="ellipse">
              <a:avLst/>
            </a:prstGeom>
            <a:solidFill>
              <a:schemeClr val="accent1">
                <a:alpha val="20000"/>
              </a:schemeClr>
            </a:solidFill>
          </p:spPr>
        </p:sp>
        <p:sp>
          <p:nvSpPr>
            <p:cNvPr id="29" name="AutoShape 29"/>
            <p:cNvSpPr/>
            <p:nvPr/>
          </p:nvSpPr>
          <p:spPr>
            <a:xfrm>
              <a:off x="454963" y="684489"/>
              <a:ext cx="84147" cy="84147"/>
            </a:xfrm>
            <a:prstGeom prst="ellipse">
              <a:avLst/>
            </a:prstGeom>
            <a:solidFill>
              <a:schemeClr val="accent1">
                <a:alpha val="100000"/>
              </a:schemeClr>
            </a:solidFill>
          </p:spPr>
        </p:sp>
        <p:sp>
          <p:nvSpPr>
            <p:cNvPr id="30" name="AutoShape 30"/>
            <p:cNvSpPr/>
            <p:nvPr/>
          </p:nvSpPr>
          <p:spPr>
            <a:xfrm>
              <a:off x="575049" y="691064"/>
              <a:ext cx="78137" cy="78137"/>
            </a:xfrm>
            <a:prstGeom prst="ellipse">
              <a:avLst/>
            </a:prstGeom>
            <a:solidFill>
              <a:schemeClr val="accent1">
                <a:alpha val="80000"/>
              </a:schemeClr>
            </a:solidFill>
          </p:spPr>
        </p:sp>
        <p:sp>
          <p:nvSpPr>
            <p:cNvPr id="31" name="AutoShape 31"/>
            <p:cNvSpPr/>
            <p:nvPr/>
          </p:nvSpPr>
          <p:spPr>
            <a:xfrm>
              <a:off x="689125" y="692781"/>
              <a:ext cx="74704" cy="74704"/>
            </a:xfrm>
            <a:prstGeom prst="ellipse">
              <a:avLst/>
            </a:prstGeom>
            <a:solidFill>
              <a:schemeClr val="accent1">
                <a:alpha val="60000"/>
              </a:schemeClr>
            </a:solidFill>
          </p:spPr>
        </p:sp>
        <p:sp>
          <p:nvSpPr>
            <p:cNvPr id="32" name="AutoShape 32"/>
            <p:cNvSpPr/>
            <p:nvPr/>
          </p:nvSpPr>
          <p:spPr>
            <a:xfrm>
              <a:off x="799768" y="701751"/>
              <a:ext cx="69238" cy="69238"/>
            </a:xfrm>
            <a:prstGeom prst="ellipse">
              <a:avLst/>
            </a:prstGeom>
            <a:solidFill>
              <a:schemeClr val="accent1">
                <a:alpha val="40000"/>
              </a:schemeClr>
            </a:solidFill>
          </p:spPr>
        </p:sp>
        <p:sp>
          <p:nvSpPr>
            <p:cNvPr id="33" name="AutoShape 33"/>
            <p:cNvSpPr/>
            <p:nvPr/>
          </p:nvSpPr>
          <p:spPr>
            <a:xfrm>
              <a:off x="904945" y="697618"/>
              <a:ext cx="65594" cy="65594"/>
            </a:xfrm>
            <a:prstGeom prst="ellipse">
              <a:avLst/>
            </a:prstGeom>
            <a:solidFill>
              <a:schemeClr val="accent1">
                <a:alpha val="20000"/>
              </a:schemeClr>
            </a:solidFill>
          </p:spPr>
        </p:sp>
        <p:sp>
          <p:nvSpPr>
            <p:cNvPr id="34" name="TextBox 34"/>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概述</a:t>
              </a:r>
              <a:endParaRPr 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4" name="文本框 3"/>
          <p:cNvSpPr txBox="1"/>
          <p:nvPr/>
        </p:nvSpPr>
        <p:spPr>
          <a:xfrm>
            <a:off x="2063552" y="1196752"/>
            <a:ext cx="8200757" cy="4524315"/>
          </a:xfrm>
          <a:prstGeom prst="rect">
            <a:avLst/>
          </a:prstGeom>
          <a:noFill/>
        </p:spPr>
        <p:txBody>
          <a:bodyPr wrap="square">
            <a:spAutoFit/>
          </a:bodyPr>
          <a:lstStyle/>
          <a:p>
            <a:pPr marL="285750" indent="-285750">
              <a:buFont typeface="Wingdings" panose="05000000000000000000" pitchFamily="2" charset="2"/>
              <a:buChar char="Ø"/>
            </a:pPr>
            <a:r>
              <a:rPr lang="zh-CN" altLang="en-US" b="0" i="0" dirty="0">
                <a:effectLst/>
                <a:latin typeface="system-ui"/>
              </a:rPr>
              <a:t>信号的处理是在线程中进行的，因为线程是代码执行的单元。</a:t>
            </a:r>
            <a:endParaRPr lang="en-US" altLang="zh-CN" b="0" i="0" dirty="0">
              <a:effectLst/>
              <a:latin typeface="system-ui"/>
            </a:endParaRPr>
          </a:p>
          <a:p>
            <a:pPr marL="285750" indent="-285750">
              <a:buFont typeface="Wingdings" panose="05000000000000000000" pitchFamily="2" charset="2"/>
              <a:buChar char="Ø"/>
            </a:pPr>
            <a:r>
              <a:rPr lang="zh-CN" altLang="en-US" b="0" i="0" dirty="0">
                <a:effectLst/>
                <a:latin typeface="system-ui"/>
              </a:rPr>
              <a:t>线程首先处理自己队列里的信号，自己的处理完了再去处理进程队列里的信号。</a:t>
            </a:r>
            <a:endParaRPr lang="en-US" altLang="zh-CN" dirty="0">
              <a:latin typeface="system-ui"/>
            </a:endParaRPr>
          </a:p>
          <a:p>
            <a:pPr marL="285750" indent="-285750">
              <a:buFont typeface="Wingdings" panose="05000000000000000000" pitchFamily="2" charset="2"/>
              <a:buChar char="Ø"/>
            </a:pPr>
            <a:r>
              <a:rPr lang="zh-CN" altLang="en-US" b="0" i="0" dirty="0">
                <a:effectLst/>
                <a:latin typeface="system-ui"/>
              </a:rPr>
              <a:t>处理的时候要考虑信号掩码</a:t>
            </a:r>
            <a:r>
              <a:rPr lang="en-US" altLang="zh-CN" b="0" i="0" dirty="0">
                <a:effectLst/>
                <a:latin typeface="system-ui"/>
              </a:rPr>
              <a:t>(mask)</a:t>
            </a:r>
            <a:r>
              <a:rPr lang="zh-CN" altLang="en-US" b="0" i="0" dirty="0">
                <a:effectLst/>
                <a:latin typeface="system-ui"/>
              </a:rPr>
              <a:t>，被掩码阻塞的信号暂时不处理，还放回原队列中去。</a:t>
            </a:r>
            <a:endParaRPr lang="en-US" altLang="zh-CN" b="0" i="0" dirty="0">
              <a:effectLst/>
              <a:latin typeface="system-ui"/>
            </a:endParaRPr>
          </a:p>
          <a:p>
            <a:pPr marL="285750" indent="-285750">
              <a:buFont typeface="Wingdings" panose="05000000000000000000" pitchFamily="2" charset="2"/>
              <a:buChar char="Ø"/>
            </a:pPr>
            <a:endParaRPr lang="en-US" altLang="zh-CN" dirty="0">
              <a:latin typeface="system-ui"/>
            </a:endParaRPr>
          </a:p>
          <a:p>
            <a:pPr marL="285750" indent="-285750">
              <a:buFont typeface="Wingdings" panose="05000000000000000000" pitchFamily="2" charset="2"/>
              <a:buChar char="Ø"/>
            </a:pPr>
            <a:r>
              <a:rPr lang="zh-CN" altLang="en-US" b="0" i="0" dirty="0">
                <a:effectLst/>
                <a:latin typeface="system-ui"/>
              </a:rPr>
              <a:t>信号处理方式：</a:t>
            </a:r>
            <a:endParaRPr lang="en-US" altLang="zh-CN" b="0" i="0" dirty="0">
              <a:effectLst/>
              <a:latin typeface="system-ui"/>
            </a:endParaRPr>
          </a:p>
          <a:p>
            <a:pPr marL="285750" indent="-285750">
              <a:buFont typeface="Arial" panose="020B0604020202020204" pitchFamily="34" charset="0"/>
              <a:buChar char="•"/>
            </a:pPr>
            <a:r>
              <a:rPr lang="zh-CN" altLang="en-US" b="0" i="0" dirty="0">
                <a:effectLst/>
                <a:latin typeface="system-ui"/>
              </a:rPr>
              <a:t>如果程序什么也没设置的话，走默认处理</a:t>
            </a:r>
            <a:r>
              <a:rPr lang="en-US" altLang="zh-CN" b="0" i="0" dirty="0">
                <a:effectLst/>
                <a:latin typeface="system-ui"/>
              </a:rPr>
              <a:t>(default)</a:t>
            </a:r>
            <a:r>
              <a:rPr lang="zh-CN" altLang="en-US" b="0" i="0" dirty="0">
                <a:effectLst/>
                <a:latin typeface="system-ui"/>
              </a:rPr>
              <a:t>方式。默认处理有五种情况，分别是</a:t>
            </a:r>
            <a:r>
              <a:rPr lang="en-US" altLang="zh-CN" b="0" i="0" dirty="0">
                <a:effectLst/>
                <a:latin typeface="system-ui"/>
              </a:rPr>
              <a:t>ignore(</a:t>
            </a:r>
            <a:r>
              <a:rPr lang="zh-CN" altLang="en-US" b="0" i="0" dirty="0">
                <a:effectLst/>
                <a:latin typeface="system-ui"/>
              </a:rPr>
              <a:t>忽略</a:t>
            </a:r>
            <a:r>
              <a:rPr lang="en-US" altLang="zh-CN" b="0" i="0" dirty="0">
                <a:effectLst/>
                <a:latin typeface="system-ui"/>
              </a:rPr>
              <a:t>)</a:t>
            </a:r>
            <a:r>
              <a:rPr lang="zh-CN" altLang="en-US" b="0" i="0" dirty="0">
                <a:effectLst/>
                <a:latin typeface="system-ui"/>
              </a:rPr>
              <a:t>、</a:t>
            </a:r>
            <a:r>
              <a:rPr lang="en-US" altLang="zh-CN" b="0" i="0" dirty="0">
                <a:effectLst/>
                <a:latin typeface="system-ui"/>
              </a:rPr>
              <a:t>term(</a:t>
            </a:r>
            <a:r>
              <a:rPr lang="zh-CN" altLang="en-US" b="0" i="0" dirty="0">
                <a:effectLst/>
                <a:latin typeface="system-ui"/>
              </a:rPr>
              <a:t>终结进程也就是杀死进程</a:t>
            </a:r>
            <a:r>
              <a:rPr lang="en-US" altLang="zh-CN" b="0" i="0" dirty="0">
                <a:effectLst/>
                <a:latin typeface="system-ui"/>
              </a:rPr>
              <a:t>)</a:t>
            </a:r>
            <a:r>
              <a:rPr lang="zh-CN" altLang="en-US" b="0" i="0" dirty="0">
                <a:effectLst/>
                <a:latin typeface="system-ui"/>
              </a:rPr>
              <a:t>、</a:t>
            </a:r>
            <a:r>
              <a:rPr lang="en-US" altLang="zh-CN" b="0" i="0" dirty="0">
                <a:effectLst/>
                <a:latin typeface="system-ui"/>
              </a:rPr>
              <a:t>core(</a:t>
            </a:r>
            <a:r>
              <a:rPr lang="en-US" altLang="zh-CN" b="0" i="0" dirty="0" err="1">
                <a:effectLst/>
                <a:latin typeface="system-ui"/>
              </a:rPr>
              <a:t>coredump</a:t>
            </a:r>
            <a:r>
              <a:rPr lang="zh-CN" altLang="en-US" b="0" i="0" dirty="0">
                <a:effectLst/>
                <a:latin typeface="system-ui"/>
              </a:rPr>
              <a:t>内存转储并杀死进程</a:t>
            </a:r>
            <a:r>
              <a:rPr lang="en-US" altLang="zh-CN" b="0" i="0" dirty="0">
                <a:effectLst/>
                <a:latin typeface="system-ui"/>
              </a:rPr>
              <a:t>)</a:t>
            </a:r>
            <a:r>
              <a:rPr lang="zh-CN" altLang="en-US" b="0" i="0" dirty="0">
                <a:effectLst/>
                <a:latin typeface="system-ui"/>
              </a:rPr>
              <a:t>、</a:t>
            </a:r>
            <a:r>
              <a:rPr lang="en-US" altLang="zh-CN" b="0" i="0" dirty="0">
                <a:effectLst/>
                <a:latin typeface="system-ui"/>
              </a:rPr>
              <a:t>stop(</a:t>
            </a:r>
            <a:r>
              <a:rPr lang="zh-CN" altLang="en-US" b="0" i="0" dirty="0">
                <a:effectLst/>
                <a:latin typeface="system-ui"/>
              </a:rPr>
              <a:t>暂停进程</a:t>
            </a:r>
            <a:r>
              <a:rPr lang="en-US" altLang="zh-CN" b="0" i="0" dirty="0">
                <a:effectLst/>
                <a:latin typeface="system-ui"/>
              </a:rPr>
              <a:t>)</a:t>
            </a:r>
            <a:r>
              <a:rPr lang="zh-CN" altLang="en-US" b="0" i="0" dirty="0">
                <a:effectLst/>
                <a:latin typeface="system-ui"/>
              </a:rPr>
              <a:t>、</a:t>
            </a:r>
            <a:r>
              <a:rPr lang="en-US" altLang="zh-CN" b="0" i="0" dirty="0" err="1">
                <a:effectLst/>
                <a:latin typeface="system-ui"/>
              </a:rPr>
              <a:t>cont</a:t>
            </a:r>
            <a:r>
              <a:rPr lang="en-US" altLang="zh-CN" b="0" i="0" dirty="0">
                <a:effectLst/>
                <a:latin typeface="system-ui"/>
              </a:rPr>
              <a:t>(continue</a:t>
            </a:r>
            <a:r>
              <a:rPr lang="zh-CN" altLang="en-US" b="0" i="0" dirty="0">
                <a:effectLst/>
                <a:latin typeface="system-ui"/>
              </a:rPr>
              <a:t>恢复执行进程</a:t>
            </a:r>
            <a:r>
              <a:rPr lang="en-US" altLang="zh-CN" b="0" i="0" dirty="0">
                <a:effectLst/>
                <a:latin typeface="system-ui"/>
              </a:rPr>
              <a:t>)</a:t>
            </a:r>
            <a:r>
              <a:rPr lang="zh-CN" altLang="en-US" b="0" i="0" dirty="0">
                <a:effectLst/>
                <a:latin typeface="system-ui"/>
              </a:rPr>
              <a:t>。</a:t>
            </a:r>
            <a:endParaRPr lang="en-US" altLang="zh-CN" b="0" i="0" dirty="0">
              <a:effectLst/>
              <a:latin typeface="system-ui"/>
            </a:endParaRPr>
          </a:p>
          <a:p>
            <a:pPr marL="285750" indent="-285750">
              <a:buFont typeface="Arial" panose="020B0604020202020204" pitchFamily="34" charset="0"/>
              <a:buChar char="•"/>
            </a:pPr>
            <a:r>
              <a:rPr lang="zh-CN" altLang="en-US" b="0" i="0" dirty="0">
                <a:effectLst/>
                <a:latin typeface="system-ui"/>
              </a:rPr>
              <a:t>提前通过接口函数</a:t>
            </a:r>
            <a:r>
              <a:rPr lang="en-US" altLang="zh-CN" b="0" i="0" dirty="0">
                <a:effectLst/>
                <a:latin typeface="system-ui"/>
              </a:rPr>
              <a:t>signal</a:t>
            </a:r>
            <a:r>
              <a:rPr lang="zh-CN" altLang="en-US" b="0" i="0" dirty="0">
                <a:effectLst/>
                <a:latin typeface="system-ui"/>
              </a:rPr>
              <a:t>或者</a:t>
            </a:r>
            <a:r>
              <a:rPr lang="en-US" altLang="zh-CN" b="0" i="0" dirty="0" err="1">
                <a:effectLst/>
                <a:latin typeface="system-ui"/>
              </a:rPr>
              <a:t>sigaction</a:t>
            </a:r>
            <a:r>
              <a:rPr lang="zh-CN" altLang="en-US" b="0" i="0" dirty="0">
                <a:effectLst/>
                <a:latin typeface="system-ui"/>
              </a:rPr>
              <a:t>设置了处理方式，设置</a:t>
            </a:r>
            <a:r>
              <a:rPr lang="en-US" altLang="zh-CN" b="0" i="0" dirty="0">
                <a:effectLst/>
                <a:latin typeface="system-ui"/>
              </a:rPr>
              <a:t>IGN</a:t>
            </a:r>
            <a:r>
              <a:rPr lang="zh-CN" altLang="en-US" b="0" i="0" dirty="0">
                <a:effectLst/>
                <a:latin typeface="system-ui"/>
              </a:rPr>
              <a:t>来忽略信号</a:t>
            </a:r>
            <a:endParaRPr lang="en-US" altLang="zh-CN" b="0" i="0" dirty="0">
              <a:effectLst/>
              <a:latin typeface="system-ui"/>
            </a:endParaRPr>
          </a:p>
          <a:p>
            <a:pPr marL="285750" indent="-285750">
              <a:buFont typeface="Arial" panose="020B0604020202020204" pitchFamily="34" charset="0"/>
              <a:buChar char="•"/>
            </a:pPr>
            <a:r>
              <a:rPr lang="zh-CN" altLang="en-US" b="0" i="0" dirty="0">
                <a:effectLst/>
                <a:latin typeface="system-ui"/>
              </a:rPr>
              <a:t>设置一个信号处理函数</a:t>
            </a:r>
            <a:r>
              <a:rPr lang="en-US" altLang="zh-CN" b="0" i="0" dirty="0">
                <a:effectLst/>
                <a:latin typeface="system-ui"/>
              </a:rPr>
              <a:t>handler</a:t>
            </a:r>
            <a:r>
              <a:rPr lang="zh-CN" altLang="en-US" b="0" i="0" dirty="0">
                <a:effectLst/>
                <a:latin typeface="system-ui"/>
              </a:rPr>
              <a:t>来处理信号。</a:t>
            </a:r>
            <a:endParaRPr lang="en-US" altLang="zh-CN" b="0" i="0" dirty="0">
              <a:effectLst/>
              <a:latin typeface="system-ui"/>
            </a:endParaRPr>
          </a:p>
          <a:p>
            <a:pPr marL="285750" indent="-285750">
              <a:buFont typeface="Arial" panose="020B0604020202020204" pitchFamily="34" charset="0"/>
              <a:buChar char="•"/>
            </a:pPr>
            <a:endParaRPr lang="en-US" altLang="zh-CN" dirty="0">
              <a:latin typeface="system-ui"/>
            </a:endParaRPr>
          </a:p>
          <a:p>
            <a:r>
              <a:rPr lang="zh-CN" altLang="en-US" b="0" i="0" dirty="0">
                <a:effectLst/>
                <a:latin typeface="system-ui"/>
              </a:rPr>
              <a:t>默认处理中的忽略和进程主动设置的忽略，两者的逻辑是不同的，一个是默认处理是忽略，一个是进程主动要求要忽略。你想要忽略一个默认处理不是忽略的信号，就必须要主动设置忽略。</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pSp>
        <p:nvGrpSpPr>
          <p:cNvPr id="13" name="Group 13"/>
          <p:cNvGrpSpPr/>
          <p:nvPr/>
        </p:nvGrpSpPr>
        <p:grpSpPr>
          <a:xfrm>
            <a:off x="454963" y="93878"/>
            <a:ext cx="10641129" cy="826316"/>
            <a:chOff x="454963" y="93878"/>
            <a:chExt cx="10641129" cy="826316"/>
          </a:xfrm>
        </p:grpSpPr>
        <p:sp>
          <p:nvSpPr>
            <p:cNvPr id="14" name="AutoShape 14"/>
            <p:cNvSpPr/>
            <p:nvPr/>
          </p:nvSpPr>
          <p:spPr>
            <a:xfrm>
              <a:off x="454963" y="331168"/>
              <a:ext cx="84147" cy="84147"/>
            </a:xfrm>
            <a:prstGeom prst="ellipse">
              <a:avLst/>
            </a:prstGeom>
            <a:solidFill>
              <a:schemeClr val="accent1">
                <a:alpha val="100000"/>
              </a:schemeClr>
            </a:solidFill>
          </p:spPr>
        </p:sp>
        <p:sp>
          <p:nvSpPr>
            <p:cNvPr id="15" name="AutoShape 15"/>
            <p:cNvSpPr/>
            <p:nvPr/>
          </p:nvSpPr>
          <p:spPr>
            <a:xfrm>
              <a:off x="575049" y="337743"/>
              <a:ext cx="78137" cy="78137"/>
            </a:xfrm>
            <a:prstGeom prst="ellipse">
              <a:avLst/>
            </a:prstGeom>
            <a:solidFill>
              <a:schemeClr val="accent1">
                <a:alpha val="80000"/>
              </a:schemeClr>
            </a:solidFill>
          </p:spPr>
        </p:sp>
        <p:sp>
          <p:nvSpPr>
            <p:cNvPr id="16" name="AutoShape 16"/>
            <p:cNvSpPr/>
            <p:nvPr/>
          </p:nvSpPr>
          <p:spPr>
            <a:xfrm>
              <a:off x="689125" y="339460"/>
              <a:ext cx="74704" cy="74704"/>
            </a:xfrm>
            <a:prstGeom prst="ellipse">
              <a:avLst/>
            </a:prstGeom>
            <a:solidFill>
              <a:schemeClr val="accent1">
                <a:alpha val="60000"/>
              </a:schemeClr>
            </a:solidFill>
          </p:spPr>
        </p:sp>
        <p:sp>
          <p:nvSpPr>
            <p:cNvPr id="17" name="AutoShape 17"/>
            <p:cNvSpPr/>
            <p:nvPr/>
          </p:nvSpPr>
          <p:spPr>
            <a:xfrm>
              <a:off x="799768" y="348430"/>
              <a:ext cx="69238" cy="69238"/>
            </a:xfrm>
            <a:prstGeom prst="ellipse">
              <a:avLst/>
            </a:prstGeom>
            <a:solidFill>
              <a:schemeClr val="accent1">
                <a:alpha val="40000"/>
              </a:schemeClr>
            </a:solidFill>
          </p:spPr>
        </p:sp>
        <p:sp>
          <p:nvSpPr>
            <p:cNvPr id="18" name="AutoShape 18"/>
            <p:cNvSpPr/>
            <p:nvPr/>
          </p:nvSpPr>
          <p:spPr>
            <a:xfrm>
              <a:off x="904945" y="344297"/>
              <a:ext cx="65594" cy="65594"/>
            </a:xfrm>
            <a:prstGeom prst="ellipse">
              <a:avLst/>
            </a:prstGeom>
            <a:solidFill>
              <a:schemeClr val="accent1">
                <a:alpha val="20000"/>
              </a:schemeClr>
            </a:solidFill>
          </p:spPr>
        </p:sp>
        <p:sp>
          <p:nvSpPr>
            <p:cNvPr id="19" name="AutoShape 19"/>
            <p:cNvSpPr/>
            <p:nvPr/>
          </p:nvSpPr>
          <p:spPr>
            <a:xfrm>
              <a:off x="454963" y="448942"/>
              <a:ext cx="84147" cy="84147"/>
            </a:xfrm>
            <a:prstGeom prst="ellipse">
              <a:avLst/>
            </a:prstGeom>
            <a:solidFill>
              <a:schemeClr val="accent1">
                <a:alpha val="100000"/>
              </a:schemeClr>
            </a:solidFill>
          </p:spPr>
        </p:sp>
        <p:sp>
          <p:nvSpPr>
            <p:cNvPr id="20" name="AutoShape 20"/>
            <p:cNvSpPr/>
            <p:nvPr/>
          </p:nvSpPr>
          <p:spPr>
            <a:xfrm>
              <a:off x="575049" y="455517"/>
              <a:ext cx="78137" cy="78137"/>
            </a:xfrm>
            <a:prstGeom prst="ellipse">
              <a:avLst/>
            </a:prstGeom>
            <a:solidFill>
              <a:schemeClr val="accent1">
                <a:alpha val="80000"/>
              </a:schemeClr>
            </a:solidFill>
          </p:spPr>
        </p:sp>
        <p:sp>
          <p:nvSpPr>
            <p:cNvPr id="21" name="AutoShape 21"/>
            <p:cNvSpPr/>
            <p:nvPr/>
          </p:nvSpPr>
          <p:spPr>
            <a:xfrm>
              <a:off x="689125" y="457233"/>
              <a:ext cx="74704" cy="74704"/>
            </a:xfrm>
            <a:prstGeom prst="ellipse">
              <a:avLst/>
            </a:prstGeom>
            <a:solidFill>
              <a:schemeClr val="accent1">
                <a:alpha val="60000"/>
              </a:schemeClr>
            </a:solidFill>
          </p:spPr>
        </p:sp>
        <p:sp>
          <p:nvSpPr>
            <p:cNvPr id="22" name="AutoShape 22"/>
            <p:cNvSpPr/>
            <p:nvPr/>
          </p:nvSpPr>
          <p:spPr>
            <a:xfrm>
              <a:off x="799768" y="466203"/>
              <a:ext cx="69238" cy="69238"/>
            </a:xfrm>
            <a:prstGeom prst="ellipse">
              <a:avLst/>
            </a:prstGeom>
            <a:solidFill>
              <a:schemeClr val="accent1">
                <a:alpha val="40000"/>
              </a:schemeClr>
            </a:solidFill>
          </p:spPr>
        </p:sp>
        <p:sp>
          <p:nvSpPr>
            <p:cNvPr id="23" name="AutoShape 23"/>
            <p:cNvSpPr/>
            <p:nvPr/>
          </p:nvSpPr>
          <p:spPr>
            <a:xfrm>
              <a:off x="904945" y="462070"/>
              <a:ext cx="65594" cy="65594"/>
            </a:xfrm>
            <a:prstGeom prst="ellipse">
              <a:avLst/>
            </a:prstGeom>
            <a:solidFill>
              <a:schemeClr val="accent1">
                <a:alpha val="20000"/>
              </a:schemeClr>
            </a:solidFill>
          </p:spPr>
        </p:sp>
        <p:sp>
          <p:nvSpPr>
            <p:cNvPr id="24" name="AutoShape 24"/>
            <p:cNvSpPr/>
            <p:nvPr/>
          </p:nvSpPr>
          <p:spPr>
            <a:xfrm>
              <a:off x="454963" y="566715"/>
              <a:ext cx="84147" cy="84147"/>
            </a:xfrm>
            <a:prstGeom prst="ellipse">
              <a:avLst/>
            </a:prstGeom>
            <a:solidFill>
              <a:schemeClr val="accent1">
                <a:alpha val="100000"/>
              </a:schemeClr>
            </a:solidFill>
          </p:spPr>
        </p:sp>
        <p:sp>
          <p:nvSpPr>
            <p:cNvPr id="25" name="AutoShape 25"/>
            <p:cNvSpPr/>
            <p:nvPr/>
          </p:nvSpPr>
          <p:spPr>
            <a:xfrm>
              <a:off x="575049" y="573291"/>
              <a:ext cx="78137" cy="78137"/>
            </a:xfrm>
            <a:prstGeom prst="ellipse">
              <a:avLst/>
            </a:prstGeom>
            <a:solidFill>
              <a:schemeClr val="accent1">
                <a:alpha val="80000"/>
              </a:schemeClr>
            </a:solidFill>
          </p:spPr>
        </p:sp>
        <p:sp>
          <p:nvSpPr>
            <p:cNvPr id="26" name="AutoShape 26"/>
            <p:cNvSpPr/>
            <p:nvPr/>
          </p:nvSpPr>
          <p:spPr>
            <a:xfrm>
              <a:off x="689125" y="575007"/>
              <a:ext cx="74704" cy="74704"/>
            </a:xfrm>
            <a:prstGeom prst="ellipse">
              <a:avLst/>
            </a:prstGeom>
            <a:solidFill>
              <a:schemeClr val="accent1">
                <a:alpha val="60000"/>
              </a:schemeClr>
            </a:solidFill>
          </p:spPr>
        </p:sp>
        <p:sp>
          <p:nvSpPr>
            <p:cNvPr id="27" name="AutoShape 27"/>
            <p:cNvSpPr/>
            <p:nvPr/>
          </p:nvSpPr>
          <p:spPr>
            <a:xfrm>
              <a:off x="799768" y="583977"/>
              <a:ext cx="69238" cy="69238"/>
            </a:xfrm>
            <a:prstGeom prst="ellipse">
              <a:avLst/>
            </a:prstGeom>
            <a:solidFill>
              <a:schemeClr val="accent1">
                <a:alpha val="40000"/>
              </a:schemeClr>
            </a:solidFill>
          </p:spPr>
        </p:sp>
        <p:sp>
          <p:nvSpPr>
            <p:cNvPr id="28" name="AutoShape 28"/>
            <p:cNvSpPr/>
            <p:nvPr/>
          </p:nvSpPr>
          <p:spPr>
            <a:xfrm>
              <a:off x="904945" y="579844"/>
              <a:ext cx="65594" cy="65594"/>
            </a:xfrm>
            <a:prstGeom prst="ellipse">
              <a:avLst/>
            </a:prstGeom>
            <a:solidFill>
              <a:schemeClr val="accent1">
                <a:alpha val="20000"/>
              </a:schemeClr>
            </a:solidFill>
          </p:spPr>
        </p:sp>
        <p:sp>
          <p:nvSpPr>
            <p:cNvPr id="29" name="AutoShape 29"/>
            <p:cNvSpPr/>
            <p:nvPr/>
          </p:nvSpPr>
          <p:spPr>
            <a:xfrm>
              <a:off x="454963" y="684489"/>
              <a:ext cx="84147" cy="84147"/>
            </a:xfrm>
            <a:prstGeom prst="ellipse">
              <a:avLst/>
            </a:prstGeom>
            <a:solidFill>
              <a:schemeClr val="accent1">
                <a:alpha val="100000"/>
              </a:schemeClr>
            </a:solidFill>
          </p:spPr>
        </p:sp>
        <p:sp>
          <p:nvSpPr>
            <p:cNvPr id="30" name="AutoShape 30"/>
            <p:cNvSpPr/>
            <p:nvPr/>
          </p:nvSpPr>
          <p:spPr>
            <a:xfrm>
              <a:off x="575049" y="691064"/>
              <a:ext cx="78137" cy="78137"/>
            </a:xfrm>
            <a:prstGeom prst="ellipse">
              <a:avLst/>
            </a:prstGeom>
            <a:solidFill>
              <a:schemeClr val="accent1">
                <a:alpha val="80000"/>
              </a:schemeClr>
            </a:solidFill>
          </p:spPr>
        </p:sp>
        <p:sp>
          <p:nvSpPr>
            <p:cNvPr id="31" name="AutoShape 31"/>
            <p:cNvSpPr/>
            <p:nvPr/>
          </p:nvSpPr>
          <p:spPr>
            <a:xfrm>
              <a:off x="689125" y="692781"/>
              <a:ext cx="74704" cy="74704"/>
            </a:xfrm>
            <a:prstGeom prst="ellipse">
              <a:avLst/>
            </a:prstGeom>
            <a:solidFill>
              <a:schemeClr val="accent1">
                <a:alpha val="60000"/>
              </a:schemeClr>
            </a:solidFill>
          </p:spPr>
        </p:sp>
        <p:sp>
          <p:nvSpPr>
            <p:cNvPr id="32" name="AutoShape 32"/>
            <p:cNvSpPr/>
            <p:nvPr/>
          </p:nvSpPr>
          <p:spPr>
            <a:xfrm>
              <a:off x="799768" y="701751"/>
              <a:ext cx="69238" cy="69238"/>
            </a:xfrm>
            <a:prstGeom prst="ellipse">
              <a:avLst/>
            </a:prstGeom>
            <a:solidFill>
              <a:schemeClr val="accent1">
                <a:alpha val="40000"/>
              </a:schemeClr>
            </a:solidFill>
          </p:spPr>
        </p:sp>
        <p:sp>
          <p:nvSpPr>
            <p:cNvPr id="33" name="AutoShape 33"/>
            <p:cNvSpPr/>
            <p:nvPr/>
          </p:nvSpPr>
          <p:spPr>
            <a:xfrm>
              <a:off x="904945" y="697618"/>
              <a:ext cx="65594" cy="65594"/>
            </a:xfrm>
            <a:prstGeom prst="ellipse">
              <a:avLst/>
            </a:prstGeom>
            <a:solidFill>
              <a:schemeClr val="accent1">
                <a:alpha val="20000"/>
              </a:schemeClr>
            </a:solidFill>
          </p:spPr>
        </p:sp>
        <p:sp>
          <p:nvSpPr>
            <p:cNvPr id="34" name="TextBox 34"/>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en-US" altLang="zh-CN"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4.1</a:t>
              </a:r>
              <a:r>
                <a:rPr lang="zh-CN" alt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信号的阻塞</a:t>
              </a:r>
              <a:endParaRPr 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2" name="Rectangle 1"/>
          <p:cNvSpPr>
            <a:spLocks noChangeArrowheads="1"/>
          </p:cNvSpPr>
          <p:nvPr/>
        </p:nvSpPr>
        <p:spPr bwMode="auto">
          <a:xfrm>
            <a:off x="1271464" y="1124744"/>
            <a:ext cx="8712968"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zh-CN" altLang="zh-CN" b="0" i="0" u="none" strike="noStrike" cap="none" normalizeH="0" baseline="0" dirty="0">
                <a:ln>
                  <a:noFill/>
                </a:ln>
                <a:solidFill>
                  <a:srgbClr val="333333"/>
                </a:solidFill>
                <a:effectLst/>
                <a:latin typeface="Arial" panose="020B0604020202020204" pitchFamily="34" charset="0"/>
                <a:ea typeface="system-ui"/>
              </a:rPr>
              <a:t>当一个线程暂时不想接收信号的时候，比如说正在处理一个关键的任务，就可以暂时屏蔽信号，等任务完成之后就可以解决屏蔽了。</a:t>
            </a:r>
            <a:endParaRPr kumimoji="0" lang="en-US" altLang="zh-CN" b="0" i="0" u="none" strike="noStrike" cap="none" normalizeH="0" baseline="0" dirty="0">
              <a:ln>
                <a:noFill/>
              </a:ln>
              <a:solidFill>
                <a:srgbClr val="333333"/>
              </a:solidFill>
              <a:effectLst/>
              <a:latin typeface="Arial" panose="020B0604020202020204" pitchFamily="34" charset="0"/>
              <a:ea typeface="system-ui"/>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zh-CN" altLang="zh-CN" b="0" i="0" u="none" strike="noStrike" cap="none" normalizeH="0" baseline="0" dirty="0">
                <a:ln>
                  <a:noFill/>
                </a:ln>
                <a:solidFill>
                  <a:srgbClr val="333333"/>
                </a:solidFill>
                <a:effectLst/>
                <a:latin typeface="Arial" panose="020B0604020202020204" pitchFamily="34" charset="0"/>
                <a:ea typeface="system-ui"/>
              </a:rPr>
              <a:t>信号屏蔽是线程局部的，每个线程都可以有自己私有信号屏蔽设置。</a:t>
            </a:r>
            <a:endParaRPr kumimoji="0" lang="en-US" altLang="zh-CN" b="0" i="0" u="none" strike="noStrike" cap="none" normalizeH="0" baseline="0" dirty="0">
              <a:ln>
                <a:noFill/>
              </a:ln>
              <a:solidFill>
                <a:srgbClr val="333333"/>
              </a:solidFill>
              <a:effectLst/>
              <a:latin typeface="Arial" panose="020B0604020202020204" pitchFamily="34" charset="0"/>
              <a:ea typeface="system-ui"/>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zh-CN" altLang="zh-CN" b="0" i="0" u="none" strike="noStrike" cap="none" normalizeH="0" baseline="0" dirty="0">
                <a:ln>
                  <a:noFill/>
                </a:ln>
                <a:solidFill>
                  <a:srgbClr val="333333"/>
                </a:solidFill>
                <a:effectLst/>
                <a:latin typeface="Arial" panose="020B0604020202020204" pitchFamily="34" charset="0"/>
                <a:ea typeface="system-ui"/>
              </a:rPr>
              <a:t>屏蔽信号的接口函数</a:t>
            </a:r>
            <a:r>
              <a:rPr kumimoji="0" lang="zh-CN" altLang="en-US" b="0" i="0" u="none" strike="noStrike" cap="none" normalizeH="0" baseline="0" dirty="0">
                <a:ln>
                  <a:noFill/>
                </a:ln>
                <a:solidFill>
                  <a:srgbClr val="333333"/>
                </a:solidFill>
                <a:effectLst/>
                <a:latin typeface="Arial" panose="020B0604020202020204" pitchFamily="34" charset="0"/>
                <a:ea typeface="system-ui"/>
              </a:rPr>
              <a:t>：</a:t>
            </a:r>
            <a:endParaRPr kumimoji="0" lang="en-US" altLang="zh-CN" b="0" i="0" u="none" strike="noStrike" cap="none" normalizeH="0" baseline="0" dirty="0">
              <a:ln>
                <a:noFill/>
              </a:ln>
              <a:solidFill>
                <a:srgbClr val="333333"/>
              </a:solidFill>
              <a:effectLst/>
              <a:latin typeface="Arial" panose="020B0604020202020204" pitchFamily="34" charset="0"/>
              <a:ea typeface="system-ui"/>
            </a:endParaRPr>
          </a:p>
          <a:p>
            <a:pPr marL="285750" lvl="0" indent="-285750" algn="just">
              <a:buFont typeface="Arial" panose="020B0604020202020204" pitchFamily="34" charset="0"/>
              <a:buChar char="•"/>
            </a:pPr>
            <a:r>
              <a:rPr kumimoji="0" lang="en-US" altLang="zh-CN" b="0" i="0" u="none" strike="noStrike" cap="none" normalizeH="0" baseline="0" dirty="0">
                <a:ln>
                  <a:noFill/>
                </a:ln>
                <a:solidFill>
                  <a:srgbClr val="333333"/>
                </a:solidFill>
                <a:effectLst/>
                <a:latin typeface="Arial" panose="020B0604020202020204" pitchFamily="34" charset="0"/>
                <a:ea typeface="system-ui"/>
              </a:rPr>
              <a:t>S</a:t>
            </a:r>
            <a:r>
              <a:rPr kumimoji="0" lang="zh-CN" altLang="zh-CN" b="0" i="0" u="none" strike="noStrike" cap="none" normalizeH="0" baseline="0" dirty="0">
                <a:ln>
                  <a:noFill/>
                </a:ln>
                <a:solidFill>
                  <a:srgbClr val="333333"/>
                </a:solidFill>
                <a:effectLst/>
                <a:latin typeface="Arial" panose="020B0604020202020204" pitchFamily="34" charset="0"/>
                <a:ea typeface="system-ui"/>
              </a:rPr>
              <a:t>igprocmask</a:t>
            </a:r>
            <a:r>
              <a:rPr kumimoji="0" lang="zh-CN" altLang="en-US" b="0" i="0" u="none" strike="noStrike" cap="none" normalizeH="0" baseline="0" dirty="0">
                <a:ln>
                  <a:noFill/>
                </a:ln>
                <a:solidFill>
                  <a:srgbClr val="333333"/>
                </a:solidFill>
                <a:effectLst/>
                <a:latin typeface="Arial" panose="020B0604020202020204" pitchFamily="34" charset="0"/>
                <a:ea typeface="system-ui"/>
              </a:rPr>
              <a:t>：</a:t>
            </a:r>
            <a:r>
              <a:rPr lang="zh-CN" altLang="zh-CN" dirty="0">
                <a:solidFill>
                  <a:srgbClr val="333333"/>
                </a:solidFill>
                <a:ea typeface="system-ui"/>
              </a:rPr>
              <a:t>单线程时代的接口函数</a:t>
            </a:r>
            <a:endParaRPr lang="en-US" altLang="zh-CN" dirty="0">
              <a:solidFill>
                <a:srgbClr val="333333"/>
              </a:solidFill>
              <a:ea typeface="system-ui"/>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b="0" i="0" u="none" strike="noStrike" cap="none" normalizeH="0" baseline="0" dirty="0">
                <a:ln>
                  <a:noFill/>
                </a:ln>
                <a:solidFill>
                  <a:srgbClr val="333333"/>
                </a:solidFill>
                <a:effectLst/>
                <a:latin typeface="Arial" panose="020B0604020202020204" pitchFamily="34" charset="0"/>
                <a:ea typeface="system-ui"/>
              </a:rPr>
              <a:t>pthread_sigmask</a:t>
            </a:r>
            <a:r>
              <a:rPr kumimoji="0" lang="zh-CN" altLang="en-US" b="0" i="0" u="none" strike="noStrike" cap="none" normalizeH="0" baseline="0" dirty="0">
                <a:ln>
                  <a:noFill/>
                </a:ln>
                <a:solidFill>
                  <a:srgbClr val="333333"/>
                </a:solidFill>
                <a:effectLst/>
                <a:latin typeface="Arial" panose="020B0604020202020204" pitchFamily="34" charset="0"/>
                <a:ea typeface="system-ui"/>
              </a:rPr>
              <a:t>：</a:t>
            </a:r>
            <a:r>
              <a:rPr kumimoji="0" lang="zh-CN" altLang="zh-CN" b="0" i="0" u="none" strike="noStrike" cap="none" normalizeH="0" baseline="0" dirty="0">
                <a:ln>
                  <a:noFill/>
                </a:ln>
                <a:solidFill>
                  <a:srgbClr val="333333"/>
                </a:solidFill>
                <a:effectLst/>
                <a:latin typeface="Arial" panose="020B0604020202020204" pitchFamily="34" charset="0"/>
                <a:ea typeface="system-ui"/>
              </a:rPr>
              <a:t>多线程时代POSIX规定的接口函数。</a:t>
            </a:r>
            <a:endParaRPr kumimoji="0" lang="en-US" altLang="zh-CN" b="0" i="0" u="none" strike="noStrike" cap="none" normalizeH="0" baseline="0" dirty="0">
              <a:ln>
                <a:noFill/>
              </a:ln>
              <a:solidFill>
                <a:srgbClr val="333333"/>
              </a:solidFill>
              <a:effectLst/>
              <a:latin typeface="Arial" panose="020B0604020202020204" pitchFamily="34" charset="0"/>
              <a:ea typeface="system-ui"/>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r>
              <a:rPr kumimoji="0" lang="zh-CN" altLang="zh-CN" b="0" i="0" u="none" strike="noStrike" cap="none" normalizeH="0" baseline="0" dirty="0">
                <a:ln>
                  <a:noFill/>
                </a:ln>
                <a:solidFill>
                  <a:srgbClr val="CA7D37"/>
                </a:solidFill>
                <a:effectLst/>
                <a:latin typeface="Consolas" panose="020B0609020204030204" pitchFamily="49" charset="0"/>
              </a:rPr>
              <a:t>int</a:t>
            </a:r>
            <a:r>
              <a:rPr kumimoji="0" lang="zh-CN" altLang="zh-CN" b="0" i="0" u="none" strike="noStrike" cap="none" normalizeH="0" baseline="0" dirty="0">
                <a:ln>
                  <a:noFill/>
                </a:ln>
                <a:solidFill>
                  <a:schemeClr val="tx1"/>
                </a:solidFill>
                <a:effectLst/>
                <a:latin typeface="Consolas" panose="020B0609020204030204" pitchFamily="49" charset="0"/>
              </a:rPr>
              <a:t> </a:t>
            </a:r>
            <a:r>
              <a:rPr kumimoji="0" lang="zh-CN" altLang="zh-CN" b="0" i="0" u="none" strike="noStrike" cap="none" normalizeH="0" baseline="0" dirty="0">
                <a:ln>
                  <a:noFill/>
                </a:ln>
                <a:solidFill>
                  <a:srgbClr val="DD1144"/>
                </a:solidFill>
                <a:effectLst/>
                <a:latin typeface="Consolas" panose="020B0609020204030204" pitchFamily="49" charset="0"/>
              </a:rPr>
              <a:t>pthread_sigmask</a:t>
            </a:r>
            <a:r>
              <a:rPr kumimoji="0" lang="zh-CN" altLang="zh-CN" b="0" i="0" u="none" strike="noStrike" cap="none" normalizeH="0" baseline="0" dirty="0">
                <a:ln>
                  <a:noFill/>
                </a:ln>
                <a:solidFill>
                  <a:schemeClr val="tx1"/>
                </a:solidFill>
                <a:effectLst/>
                <a:latin typeface="Consolas" panose="020B0609020204030204" pitchFamily="49" charset="0"/>
              </a:rPr>
              <a:t>(</a:t>
            </a:r>
            <a:r>
              <a:rPr kumimoji="0" lang="zh-CN" altLang="zh-CN" b="0" i="0" u="none" strike="noStrike" cap="none" normalizeH="0" baseline="0" dirty="0">
                <a:ln>
                  <a:noFill/>
                </a:ln>
                <a:solidFill>
                  <a:srgbClr val="CA7D37"/>
                </a:solidFill>
                <a:effectLst/>
                <a:latin typeface="Consolas" panose="020B0609020204030204" pitchFamily="49" charset="0"/>
              </a:rPr>
              <a:t>int</a:t>
            </a:r>
            <a:r>
              <a:rPr kumimoji="0" lang="zh-CN" altLang="zh-CN" b="0" i="0" u="none" strike="noStrike" cap="none" normalizeH="0" baseline="0" dirty="0">
                <a:ln>
                  <a:noFill/>
                </a:ln>
                <a:solidFill>
                  <a:schemeClr val="tx1"/>
                </a:solidFill>
                <a:effectLst/>
                <a:latin typeface="Consolas" panose="020B0609020204030204" pitchFamily="49" charset="0"/>
              </a:rPr>
              <a:t> how, </a:t>
            </a:r>
            <a:r>
              <a:rPr kumimoji="0" lang="zh-CN" altLang="zh-CN" b="0" i="0" u="none" strike="noStrike" cap="none" normalizeH="0" baseline="0" dirty="0">
                <a:ln>
                  <a:noFill/>
                </a:ln>
                <a:solidFill>
                  <a:srgbClr val="CA7D37"/>
                </a:solidFill>
                <a:effectLst/>
                <a:latin typeface="Consolas" panose="020B0609020204030204" pitchFamily="49" charset="0"/>
              </a:rPr>
              <a:t>const</a:t>
            </a:r>
            <a:r>
              <a:rPr kumimoji="0" lang="zh-CN" altLang="zh-CN" b="0" i="0" u="none" strike="noStrike" cap="none" normalizeH="0" baseline="0" dirty="0">
                <a:ln>
                  <a:noFill/>
                </a:ln>
                <a:solidFill>
                  <a:schemeClr val="tx1"/>
                </a:solidFill>
                <a:effectLst/>
                <a:latin typeface="Consolas" panose="020B0609020204030204" pitchFamily="49" charset="0"/>
              </a:rPr>
              <a:t> </a:t>
            </a:r>
            <a:r>
              <a:rPr kumimoji="0" lang="zh-CN" altLang="zh-CN" b="0" i="0" u="none" strike="noStrike" cap="none" normalizeH="0" baseline="0" dirty="0">
                <a:ln>
                  <a:noFill/>
                </a:ln>
                <a:solidFill>
                  <a:srgbClr val="CA7D37"/>
                </a:solidFill>
                <a:effectLst/>
                <a:latin typeface="Consolas" panose="020B0609020204030204" pitchFamily="49" charset="0"/>
              </a:rPr>
              <a:t>sigset_t</a:t>
            </a:r>
            <a:r>
              <a:rPr kumimoji="0" lang="zh-CN" altLang="zh-CN" b="0" i="0" u="none" strike="noStrike" cap="none" normalizeH="0" baseline="0" dirty="0">
                <a:ln>
                  <a:noFill/>
                </a:ln>
                <a:solidFill>
                  <a:schemeClr val="tx1"/>
                </a:solidFill>
                <a:effectLst/>
                <a:latin typeface="Consolas" panose="020B0609020204030204" pitchFamily="49" charset="0"/>
              </a:rPr>
              <a:t> *</a:t>
            </a:r>
            <a:r>
              <a:rPr kumimoji="0" lang="zh-CN" altLang="zh-CN" b="0" i="0" u="none" strike="noStrike" cap="none" normalizeH="0" baseline="0" dirty="0">
                <a:ln>
                  <a:noFill/>
                </a:ln>
                <a:solidFill>
                  <a:srgbClr val="CA7D37"/>
                </a:solidFill>
                <a:effectLst/>
                <a:latin typeface="Consolas" panose="020B0609020204030204" pitchFamily="49" charset="0"/>
              </a:rPr>
              <a:t>set</a:t>
            </a:r>
            <a:r>
              <a:rPr kumimoji="0" lang="zh-CN" altLang="zh-CN" b="0" i="0" u="none" strike="noStrike" cap="none" normalizeH="0" baseline="0" dirty="0">
                <a:ln>
                  <a:noFill/>
                </a:ln>
                <a:solidFill>
                  <a:schemeClr val="tx1"/>
                </a:solidFill>
                <a:effectLst/>
                <a:latin typeface="Consolas" panose="020B0609020204030204" pitchFamily="49" charset="0"/>
              </a:rPr>
              <a:t>, </a:t>
            </a:r>
            <a:r>
              <a:rPr kumimoji="0" lang="zh-CN" altLang="zh-CN" b="0" i="0" u="none" strike="noStrike" cap="none" normalizeH="0" baseline="0" dirty="0">
                <a:ln>
                  <a:noFill/>
                </a:ln>
                <a:solidFill>
                  <a:srgbClr val="CA7D37"/>
                </a:solidFill>
                <a:effectLst/>
                <a:latin typeface="Consolas" panose="020B0609020204030204" pitchFamily="49" charset="0"/>
              </a:rPr>
              <a:t>sigset_t</a:t>
            </a:r>
            <a:r>
              <a:rPr kumimoji="0" lang="zh-CN" altLang="zh-CN" b="0" i="0" u="none" strike="noStrike" cap="none" normalizeH="0" baseline="0" dirty="0">
                <a:ln>
                  <a:noFill/>
                </a:ln>
                <a:solidFill>
                  <a:schemeClr val="tx1"/>
                </a:solidFill>
                <a:effectLst/>
                <a:latin typeface="Consolas" panose="020B0609020204030204" pitchFamily="49" charset="0"/>
              </a:rPr>
              <a:t> *oldset);</a:t>
            </a:r>
            <a:endParaRPr kumimoji="0" lang="en-US" altLang="zh-CN" b="0" i="0" u="none" strike="noStrike" cap="none" normalizeH="0" baseline="0" dirty="0">
              <a:ln>
                <a:noFill/>
              </a:ln>
              <a:solidFill>
                <a:schemeClr val="tx1"/>
              </a:solidFill>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Char char="•"/>
            </a:pPr>
            <a:endParaRPr kumimoji="0" lang="zh-CN" altLang="zh-CN"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zh-CN" altLang="zh-CN" b="0" i="0" u="none" strike="noStrike" cap="none" normalizeH="0" baseline="0" dirty="0">
                <a:ln>
                  <a:noFill/>
                </a:ln>
                <a:solidFill>
                  <a:srgbClr val="333333"/>
                </a:solidFill>
                <a:effectLst/>
                <a:latin typeface="Arial" panose="020B0604020202020204" pitchFamily="34" charset="0"/>
                <a:ea typeface="system-ui"/>
              </a:rPr>
              <a:t>sigset_t是一个bit flag，参数set可以用来指定想屏蔽的信号</a:t>
            </a:r>
            <a:endParaRPr kumimoji="0" lang="en-US" altLang="zh-CN" b="0" i="0" u="none" strike="noStrike" cap="none" normalizeH="0" baseline="0" dirty="0">
              <a:ln>
                <a:noFill/>
              </a:ln>
              <a:solidFill>
                <a:srgbClr val="333333"/>
              </a:solidFill>
              <a:effectLst/>
              <a:latin typeface="Arial" panose="020B0604020202020204" pitchFamily="34" charset="0"/>
              <a:ea typeface="system-ui"/>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zh-CN" altLang="zh-CN" b="0" i="0" u="none" strike="noStrike" cap="none" normalizeH="0" baseline="0" dirty="0">
                <a:ln>
                  <a:noFill/>
                </a:ln>
                <a:solidFill>
                  <a:srgbClr val="333333"/>
                </a:solidFill>
                <a:effectLst/>
                <a:latin typeface="Arial" panose="020B0604020202020204" pitchFamily="34" charset="0"/>
                <a:ea typeface="system-ui"/>
              </a:rPr>
              <a:t>oldset用来返回线程之前的数据。</a:t>
            </a:r>
            <a:endParaRPr kumimoji="0" lang="en-US" altLang="zh-CN" b="0" i="0" u="none" strike="noStrike" cap="none" normalizeH="0" baseline="0" dirty="0">
              <a:ln>
                <a:noFill/>
              </a:ln>
              <a:solidFill>
                <a:srgbClr val="333333"/>
              </a:solidFill>
              <a:effectLst/>
              <a:latin typeface="Arial" panose="020B0604020202020204" pitchFamily="34" charset="0"/>
              <a:ea typeface="system-ui"/>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zh-CN" altLang="zh-CN" b="0" i="0" u="none" strike="noStrike" cap="none" normalizeH="0" baseline="0" dirty="0">
                <a:ln>
                  <a:noFill/>
                </a:ln>
                <a:solidFill>
                  <a:srgbClr val="333333"/>
                </a:solidFill>
                <a:effectLst/>
                <a:latin typeface="Arial" panose="020B0604020202020204" pitchFamily="34" charset="0"/>
                <a:ea typeface="system-ui"/>
              </a:rPr>
              <a:t>how用来指定如何设置屏蔽参数：</a:t>
            </a:r>
            <a:endParaRPr kumimoji="0" lang="en-US" altLang="zh-CN" b="0" i="0" u="none" strike="noStrike" cap="none" normalizeH="0" baseline="0" dirty="0">
              <a:ln>
                <a:noFill/>
              </a:ln>
              <a:solidFill>
                <a:srgbClr val="333333"/>
              </a:solidFill>
              <a:effectLst/>
              <a:latin typeface="Arial" panose="020B0604020202020204" pitchFamily="34" charset="0"/>
              <a:ea typeface="system-ui"/>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b="0" i="0" u="none" strike="noStrike" cap="none" normalizeH="0" baseline="0" dirty="0">
                <a:ln>
                  <a:noFill/>
                </a:ln>
                <a:solidFill>
                  <a:srgbClr val="333333"/>
                </a:solidFill>
                <a:effectLst/>
                <a:latin typeface="Arial" panose="020B0604020202020204" pitchFamily="34" charset="0"/>
                <a:ea typeface="system-ui"/>
              </a:rPr>
              <a:t>SIG_BLOCK，在线程原来blocked的基础上再增加blocked信号；</a:t>
            </a:r>
            <a:endParaRPr kumimoji="0" lang="en-US" altLang="zh-CN" b="0" i="0" u="none" strike="noStrike" cap="none" normalizeH="0" baseline="0" dirty="0">
              <a:ln>
                <a:noFill/>
              </a:ln>
              <a:solidFill>
                <a:srgbClr val="333333"/>
              </a:solidFill>
              <a:effectLst/>
              <a:latin typeface="Arial" panose="020B0604020202020204" pitchFamily="34" charset="0"/>
              <a:ea typeface="system-ui"/>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b="0" i="0" u="none" strike="noStrike" cap="none" normalizeH="0" baseline="0" dirty="0">
                <a:ln>
                  <a:noFill/>
                </a:ln>
                <a:solidFill>
                  <a:srgbClr val="333333"/>
                </a:solidFill>
                <a:effectLst/>
                <a:latin typeface="Arial" panose="020B0604020202020204" pitchFamily="34" charset="0"/>
                <a:ea typeface="system-ui"/>
              </a:rPr>
              <a:t>SIG_UNBLOCK，从线程原来的blocked信号中移除一些blocked信号；</a:t>
            </a:r>
            <a:endParaRPr kumimoji="0" lang="en-US" altLang="zh-CN" b="0" i="0" u="none" strike="noStrike" cap="none" normalizeH="0" baseline="0" dirty="0">
              <a:ln>
                <a:noFill/>
              </a:ln>
              <a:solidFill>
                <a:srgbClr val="333333"/>
              </a:solidFill>
              <a:effectLst/>
              <a:latin typeface="Arial" panose="020B0604020202020204" pitchFamily="34" charset="0"/>
              <a:ea typeface="system-ui"/>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b="0" i="0" u="none" strike="noStrike" cap="none" normalizeH="0" baseline="0" dirty="0">
                <a:ln>
                  <a:noFill/>
                </a:ln>
                <a:solidFill>
                  <a:srgbClr val="333333"/>
                </a:solidFill>
                <a:effectLst/>
                <a:latin typeface="Arial" panose="020B0604020202020204" pitchFamily="34" charset="0"/>
                <a:ea typeface="system-ui"/>
              </a:rPr>
              <a:t>SIG_SETMASK，直接把blocked信号设置为set，不考虑原有的设置。</a:t>
            </a:r>
            <a:endParaRPr kumimoji="0" lang="en-US" altLang="zh-CN" b="0" i="0" u="none" strike="noStrike" cap="none" normalizeH="0" baseline="0" dirty="0">
              <a:ln>
                <a:noFill/>
              </a:ln>
              <a:solidFill>
                <a:srgbClr val="333333"/>
              </a:solidFill>
              <a:effectLst/>
              <a:latin typeface="Arial" panose="020B0604020202020204" pitchFamily="34" charset="0"/>
              <a:ea typeface="system-ui"/>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chemeClr val="tx1"/>
                </a:solidFill>
                <a:effectLst/>
                <a:latin typeface="Arial" panose="020B0604020202020204" pitchFamily="34" charset="0"/>
                <a:ea typeface="system-ui"/>
              </a:rPr>
              <a:t>如果你要阻塞SIGKILL和SIGSTOP，此函数实现并不会返回错误值，而是会默默地忽略，返回设置成功。</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custDataLst>
              <p:tags r:id="rId1"/>
            </p:custDataLst>
          </p:nvPr>
        </p:nvSpPr>
        <p:spPr>
          <a:xfrm>
            <a:off x="702621" y="5105433"/>
            <a:ext cx="1111489" cy="643061"/>
          </a:xfrm>
          <a:prstGeom prst="rect">
            <a:avLst/>
          </a:prstGeom>
        </p:spPr>
        <p:txBody>
          <a:bodyPr vert="horz" wrap="square" lIns="123825" tIns="123825" rIns="57150" bIns="123825" rtlCol="0" anchor="t" anchorCtr="0">
            <a:spAutoFit/>
          </a:bodyPr>
          <a:lstStyle/>
          <a:p>
            <a:pPr algn="ctr">
              <a:lnSpc>
                <a:spcPct val="120000"/>
              </a:lnSpc>
            </a:pPr>
            <a:r>
              <a:rPr lang="en-US" sz="2325" b="1" dirty="0">
                <a:solidFill>
                  <a:srgbClr val="FFFFFF">
                    <a:alpha val="100000"/>
                  </a:srgbClr>
                </a:solidFill>
                <a:latin typeface="微软雅黑" panose="020B0503020204020204" charset="-122"/>
                <a:ea typeface="微软雅黑" panose="020B0503020204020204" charset="-122"/>
                <a:cs typeface="微软雅黑" panose="020B0503020204020204" charset="-122"/>
              </a:rPr>
              <a:t>3</a:t>
            </a:r>
            <a:endParaRPr lang="en-US" sz="2325" b="1"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1" name="TextBox 11"/>
          <p:cNvSpPr txBox="1"/>
          <p:nvPr>
            <p:custDataLst>
              <p:tags r:id="rId2"/>
            </p:custDataLst>
          </p:nvPr>
        </p:nvSpPr>
        <p:spPr>
          <a:xfrm>
            <a:off x="653415" y="3124200"/>
            <a:ext cx="1094740" cy="630555"/>
          </a:xfrm>
          <a:prstGeom prst="rect">
            <a:avLst/>
          </a:prstGeom>
        </p:spPr>
        <p:txBody>
          <a:bodyPr vert="horz" wrap="square" lIns="123825" tIns="123825" rIns="57150" bIns="123825" rtlCol="0" anchor="t" anchorCtr="0">
            <a:noAutofit/>
          </a:bodyPr>
          <a:lstStyle/>
          <a:p>
            <a:pPr algn="ctr">
              <a:lnSpc>
                <a:spcPct val="120000"/>
              </a:lnSpc>
            </a:pPr>
            <a:r>
              <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rPr>
              <a:t>02</a:t>
            </a:r>
            <a:endParaRPr lang="en-US" sz="2325"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grpSp>
        <p:nvGrpSpPr>
          <p:cNvPr id="13" name="Group 13"/>
          <p:cNvGrpSpPr/>
          <p:nvPr/>
        </p:nvGrpSpPr>
        <p:grpSpPr>
          <a:xfrm>
            <a:off x="454963" y="93878"/>
            <a:ext cx="10641129" cy="826316"/>
            <a:chOff x="454963" y="93878"/>
            <a:chExt cx="10641129" cy="826316"/>
          </a:xfrm>
        </p:grpSpPr>
        <p:sp>
          <p:nvSpPr>
            <p:cNvPr id="14" name="AutoShape 14"/>
            <p:cNvSpPr/>
            <p:nvPr/>
          </p:nvSpPr>
          <p:spPr>
            <a:xfrm>
              <a:off x="454963" y="331168"/>
              <a:ext cx="84147" cy="84147"/>
            </a:xfrm>
            <a:prstGeom prst="ellipse">
              <a:avLst/>
            </a:prstGeom>
            <a:solidFill>
              <a:schemeClr val="accent1">
                <a:alpha val="100000"/>
              </a:schemeClr>
            </a:solidFill>
          </p:spPr>
        </p:sp>
        <p:sp>
          <p:nvSpPr>
            <p:cNvPr id="15" name="AutoShape 15"/>
            <p:cNvSpPr/>
            <p:nvPr/>
          </p:nvSpPr>
          <p:spPr>
            <a:xfrm>
              <a:off x="575049" y="337743"/>
              <a:ext cx="78137" cy="78137"/>
            </a:xfrm>
            <a:prstGeom prst="ellipse">
              <a:avLst/>
            </a:prstGeom>
            <a:solidFill>
              <a:schemeClr val="accent1">
                <a:alpha val="80000"/>
              </a:schemeClr>
            </a:solidFill>
          </p:spPr>
        </p:sp>
        <p:sp>
          <p:nvSpPr>
            <p:cNvPr id="16" name="AutoShape 16"/>
            <p:cNvSpPr/>
            <p:nvPr/>
          </p:nvSpPr>
          <p:spPr>
            <a:xfrm>
              <a:off x="689125" y="339460"/>
              <a:ext cx="74704" cy="74704"/>
            </a:xfrm>
            <a:prstGeom prst="ellipse">
              <a:avLst/>
            </a:prstGeom>
            <a:solidFill>
              <a:schemeClr val="accent1">
                <a:alpha val="60000"/>
              </a:schemeClr>
            </a:solidFill>
          </p:spPr>
        </p:sp>
        <p:sp>
          <p:nvSpPr>
            <p:cNvPr id="17" name="AutoShape 17"/>
            <p:cNvSpPr/>
            <p:nvPr/>
          </p:nvSpPr>
          <p:spPr>
            <a:xfrm>
              <a:off x="799768" y="348430"/>
              <a:ext cx="69238" cy="69238"/>
            </a:xfrm>
            <a:prstGeom prst="ellipse">
              <a:avLst/>
            </a:prstGeom>
            <a:solidFill>
              <a:schemeClr val="accent1">
                <a:alpha val="40000"/>
              </a:schemeClr>
            </a:solidFill>
          </p:spPr>
        </p:sp>
        <p:sp>
          <p:nvSpPr>
            <p:cNvPr id="18" name="AutoShape 18"/>
            <p:cNvSpPr/>
            <p:nvPr/>
          </p:nvSpPr>
          <p:spPr>
            <a:xfrm>
              <a:off x="904945" y="344297"/>
              <a:ext cx="65594" cy="65594"/>
            </a:xfrm>
            <a:prstGeom prst="ellipse">
              <a:avLst/>
            </a:prstGeom>
            <a:solidFill>
              <a:schemeClr val="accent1">
                <a:alpha val="20000"/>
              </a:schemeClr>
            </a:solidFill>
          </p:spPr>
        </p:sp>
        <p:sp>
          <p:nvSpPr>
            <p:cNvPr id="19" name="AutoShape 19"/>
            <p:cNvSpPr/>
            <p:nvPr/>
          </p:nvSpPr>
          <p:spPr>
            <a:xfrm>
              <a:off x="454963" y="448942"/>
              <a:ext cx="84147" cy="84147"/>
            </a:xfrm>
            <a:prstGeom prst="ellipse">
              <a:avLst/>
            </a:prstGeom>
            <a:solidFill>
              <a:schemeClr val="accent1">
                <a:alpha val="100000"/>
              </a:schemeClr>
            </a:solidFill>
          </p:spPr>
        </p:sp>
        <p:sp>
          <p:nvSpPr>
            <p:cNvPr id="20" name="AutoShape 20"/>
            <p:cNvSpPr/>
            <p:nvPr/>
          </p:nvSpPr>
          <p:spPr>
            <a:xfrm>
              <a:off x="575049" y="455517"/>
              <a:ext cx="78137" cy="78137"/>
            </a:xfrm>
            <a:prstGeom prst="ellipse">
              <a:avLst/>
            </a:prstGeom>
            <a:solidFill>
              <a:schemeClr val="accent1">
                <a:alpha val="80000"/>
              </a:schemeClr>
            </a:solidFill>
          </p:spPr>
        </p:sp>
        <p:sp>
          <p:nvSpPr>
            <p:cNvPr id="21" name="AutoShape 21"/>
            <p:cNvSpPr/>
            <p:nvPr/>
          </p:nvSpPr>
          <p:spPr>
            <a:xfrm>
              <a:off x="689125" y="457233"/>
              <a:ext cx="74704" cy="74704"/>
            </a:xfrm>
            <a:prstGeom prst="ellipse">
              <a:avLst/>
            </a:prstGeom>
            <a:solidFill>
              <a:schemeClr val="accent1">
                <a:alpha val="60000"/>
              </a:schemeClr>
            </a:solidFill>
          </p:spPr>
        </p:sp>
        <p:sp>
          <p:nvSpPr>
            <p:cNvPr id="22" name="AutoShape 22"/>
            <p:cNvSpPr/>
            <p:nvPr/>
          </p:nvSpPr>
          <p:spPr>
            <a:xfrm>
              <a:off x="799768" y="466203"/>
              <a:ext cx="69238" cy="69238"/>
            </a:xfrm>
            <a:prstGeom prst="ellipse">
              <a:avLst/>
            </a:prstGeom>
            <a:solidFill>
              <a:schemeClr val="accent1">
                <a:alpha val="40000"/>
              </a:schemeClr>
            </a:solidFill>
          </p:spPr>
        </p:sp>
        <p:sp>
          <p:nvSpPr>
            <p:cNvPr id="23" name="AutoShape 23"/>
            <p:cNvSpPr/>
            <p:nvPr/>
          </p:nvSpPr>
          <p:spPr>
            <a:xfrm>
              <a:off x="904945" y="462070"/>
              <a:ext cx="65594" cy="65594"/>
            </a:xfrm>
            <a:prstGeom prst="ellipse">
              <a:avLst/>
            </a:prstGeom>
            <a:solidFill>
              <a:schemeClr val="accent1">
                <a:alpha val="20000"/>
              </a:schemeClr>
            </a:solidFill>
          </p:spPr>
        </p:sp>
        <p:sp>
          <p:nvSpPr>
            <p:cNvPr id="24" name="AutoShape 24"/>
            <p:cNvSpPr/>
            <p:nvPr/>
          </p:nvSpPr>
          <p:spPr>
            <a:xfrm>
              <a:off x="454963" y="566715"/>
              <a:ext cx="84147" cy="84147"/>
            </a:xfrm>
            <a:prstGeom prst="ellipse">
              <a:avLst/>
            </a:prstGeom>
            <a:solidFill>
              <a:schemeClr val="accent1">
                <a:alpha val="100000"/>
              </a:schemeClr>
            </a:solidFill>
          </p:spPr>
        </p:sp>
        <p:sp>
          <p:nvSpPr>
            <p:cNvPr id="25" name="AutoShape 25"/>
            <p:cNvSpPr/>
            <p:nvPr/>
          </p:nvSpPr>
          <p:spPr>
            <a:xfrm>
              <a:off x="575049" y="573291"/>
              <a:ext cx="78137" cy="78137"/>
            </a:xfrm>
            <a:prstGeom prst="ellipse">
              <a:avLst/>
            </a:prstGeom>
            <a:solidFill>
              <a:schemeClr val="accent1">
                <a:alpha val="80000"/>
              </a:schemeClr>
            </a:solidFill>
          </p:spPr>
        </p:sp>
        <p:sp>
          <p:nvSpPr>
            <p:cNvPr id="26" name="AutoShape 26"/>
            <p:cNvSpPr/>
            <p:nvPr/>
          </p:nvSpPr>
          <p:spPr>
            <a:xfrm>
              <a:off x="689125" y="575007"/>
              <a:ext cx="74704" cy="74704"/>
            </a:xfrm>
            <a:prstGeom prst="ellipse">
              <a:avLst/>
            </a:prstGeom>
            <a:solidFill>
              <a:schemeClr val="accent1">
                <a:alpha val="60000"/>
              </a:schemeClr>
            </a:solidFill>
          </p:spPr>
        </p:sp>
        <p:sp>
          <p:nvSpPr>
            <p:cNvPr id="27" name="AutoShape 27"/>
            <p:cNvSpPr/>
            <p:nvPr/>
          </p:nvSpPr>
          <p:spPr>
            <a:xfrm>
              <a:off x="799768" y="583977"/>
              <a:ext cx="69238" cy="69238"/>
            </a:xfrm>
            <a:prstGeom prst="ellipse">
              <a:avLst/>
            </a:prstGeom>
            <a:solidFill>
              <a:schemeClr val="accent1">
                <a:alpha val="40000"/>
              </a:schemeClr>
            </a:solidFill>
          </p:spPr>
        </p:sp>
        <p:sp>
          <p:nvSpPr>
            <p:cNvPr id="28" name="AutoShape 28"/>
            <p:cNvSpPr/>
            <p:nvPr/>
          </p:nvSpPr>
          <p:spPr>
            <a:xfrm>
              <a:off x="904945" y="579844"/>
              <a:ext cx="65594" cy="65594"/>
            </a:xfrm>
            <a:prstGeom prst="ellipse">
              <a:avLst/>
            </a:prstGeom>
            <a:solidFill>
              <a:schemeClr val="accent1">
                <a:alpha val="20000"/>
              </a:schemeClr>
            </a:solidFill>
          </p:spPr>
        </p:sp>
        <p:sp>
          <p:nvSpPr>
            <p:cNvPr id="29" name="AutoShape 29"/>
            <p:cNvSpPr/>
            <p:nvPr/>
          </p:nvSpPr>
          <p:spPr>
            <a:xfrm>
              <a:off x="454963" y="684489"/>
              <a:ext cx="84147" cy="84147"/>
            </a:xfrm>
            <a:prstGeom prst="ellipse">
              <a:avLst/>
            </a:prstGeom>
            <a:solidFill>
              <a:schemeClr val="accent1">
                <a:alpha val="100000"/>
              </a:schemeClr>
            </a:solidFill>
          </p:spPr>
        </p:sp>
        <p:sp>
          <p:nvSpPr>
            <p:cNvPr id="30" name="AutoShape 30"/>
            <p:cNvSpPr/>
            <p:nvPr/>
          </p:nvSpPr>
          <p:spPr>
            <a:xfrm>
              <a:off x="575049" y="691064"/>
              <a:ext cx="78137" cy="78137"/>
            </a:xfrm>
            <a:prstGeom prst="ellipse">
              <a:avLst/>
            </a:prstGeom>
            <a:solidFill>
              <a:schemeClr val="accent1">
                <a:alpha val="80000"/>
              </a:schemeClr>
            </a:solidFill>
          </p:spPr>
        </p:sp>
        <p:sp>
          <p:nvSpPr>
            <p:cNvPr id="31" name="AutoShape 31"/>
            <p:cNvSpPr/>
            <p:nvPr/>
          </p:nvSpPr>
          <p:spPr>
            <a:xfrm>
              <a:off x="689125" y="692781"/>
              <a:ext cx="74704" cy="74704"/>
            </a:xfrm>
            <a:prstGeom prst="ellipse">
              <a:avLst/>
            </a:prstGeom>
            <a:solidFill>
              <a:schemeClr val="accent1">
                <a:alpha val="60000"/>
              </a:schemeClr>
            </a:solidFill>
          </p:spPr>
        </p:sp>
        <p:sp>
          <p:nvSpPr>
            <p:cNvPr id="32" name="AutoShape 32"/>
            <p:cNvSpPr/>
            <p:nvPr/>
          </p:nvSpPr>
          <p:spPr>
            <a:xfrm>
              <a:off x="799768" y="701751"/>
              <a:ext cx="69238" cy="69238"/>
            </a:xfrm>
            <a:prstGeom prst="ellipse">
              <a:avLst/>
            </a:prstGeom>
            <a:solidFill>
              <a:schemeClr val="accent1">
                <a:alpha val="40000"/>
              </a:schemeClr>
            </a:solidFill>
          </p:spPr>
        </p:sp>
        <p:sp>
          <p:nvSpPr>
            <p:cNvPr id="33" name="AutoShape 33"/>
            <p:cNvSpPr/>
            <p:nvPr/>
          </p:nvSpPr>
          <p:spPr>
            <a:xfrm>
              <a:off x="904945" y="697618"/>
              <a:ext cx="65594" cy="65594"/>
            </a:xfrm>
            <a:prstGeom prst="ellipse">
              <a:avLst/>
            </a:prstGeom>
            <a:solidFill>
              <a:schemeClr val="accent1">
                <a:alpha val="20000"/>
              </a:schemeClr>
            </a:solidFill>
          </p:spPr>
        </p:sp>
        <p:sp>
          <p:nvSpPr>
            <p:cNvPr id="34" name="TextBox 34"/>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en-US" altLang="zh-CN"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4.2</a:t>
              </a:r>
              <a:r>
                <a:rPr lang="zh-CN" alt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信号的忽略与捕获</a:t>
              </a:r>
              <a:endParaRPr 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3" name="Rectangle 1"/>
          <p:cNvSpPr>
            <a:spLocks noChangeArrowheads="1"/>
          </p:cNvSpPr>
          <p:nvPr/>
        </p:nvSpPr>
        <p:spPr bwMode="auto">
          <a:xfrm>
            <a:off x="527353" y="1753112"/>
            <a:ext cx="11239232"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chemeClr val="tx1"/>
                </a:solidFill>
                <a:effectLst/>
                <a:latin typeface="Arial" panose="020B0604020202020204" pitchFamily="34" charset="0"/>
                <a:ea typeface="system-ui"/>
              </a:rPr>
              <a:t>设置信号处理方式的接口函数</a:t>
            </a:r>
            <a:r>
              <a:rPr kumimoji="0" lang="zh-CN" altLang="en-US" b="0" i="0" u="none" strike="noStrike" cap="none" normalizeH="0" baseline="0" dirty="0">
                <a:ln>
                  <a:noFill/>
                </a:ln>
                <a:solidFill>
                  <a:schemeClr val="tx1"/>
                </a:solidFill>
                <a:effectLst/>
                <a:latin typeface="Arial" panose="020B0604020202020204" pitchFamily="34" charset="0"/>
                <a:ea typeface="system-ui"/>
              </a:rPr>
              <a:t>：</a:t>
            </a:r>
            <a:endParaRPr kumimoji="0" lang="en-US" altLang="zh-CN" b="0" i="0" u="none" strike="noStrike" cap="none" normalizeH="0" baseline="0" dirty="0">
              <a:ln>
                <a:noFill/>
              </a:ln>
              <a:solidFill>
                <a:schemeClr val="tx1"/>
              </a:solidFill>
              <a:effectLst/>
              <a:latin typeface="Arial" panose="020B0604020202020204" pitchFamily="34" charset="0"/>
              <a:ea typeface="system-ui"/>
            </a:endParaRPr>
          </a:p>
          <a:p>
            <a:pPr marL="285750" lvl="0" indent="-285750">
              <a:buFont typeface="Arial" panose="020B0604020202020204" pitchFamily="34" charset="0"/>
              <a:buChar char="•"/>
            </a:pPr>
            <a:r>
              <a:rPr kumimoji="0" lang="en-US" altLang="zh-CN" b="0" i="0" u="none" strike="noStrike" cap="none" normalizeH="0" baseline="0" dirty="0">
                <a:ln>
                  <a:noFill/>
                </a:ln>
                <a:solidFill>
                  <a:schemeClr val="tx1"/>
                </a:solidFill>
                <a:effectLst/>
                <a:latin typeface="Arial" panose="020B0604020202020204" pitchFamily="34" charset="0"/>
                <a:ea typeface="system-ui"/>
              </a:rPr>
              <a:t>S</a:t>
            </a:r>
            <a:r>
              <a:rPr kumimoji="0" lang="zh-CN" altLang="zh-CN" b="0" i="0" u="none" strike="noStrike" cap="none" normalizeH="0" baseline="0" dirty="0">
                <a:ln>
                  <a:noFill/>
                </a:ln>
                <a:solidFill>
                  <a:schemeClr val="tx1"/>
                </a:solidFill>
                <a:effectLst/>
                <a:latin typeface="Arial" panose="020B0604020202020204" pitchFamily="34" charset="0"/>
                <a:ea typeface="system-ui"/>
              </a:rPr>
              <a:t>ignal</a:t>
            </a:r>
            <a:r>
              <a:rPr kumimoji="0" lang="zh-CN" altLang="en-US" b="0" i="0" u="none" strike="noStrike" cap="none" normalizeH="0" baseline="0" dirty="0">
                <a:ln>
                  <a:noFill/>
                </a:ln>
                <a:solidFill>
                  <a:schemeClr val="tx1"/>
                </a:solidFill>
                <a:effectLst/>
                <a:latin typeface="Arial" panose="020B0604020202020204" pitchFamily="34" charset="0"/>
                <a:ea typeface="system-ui"/>
              </a:rPr>
              <a:t>：</a:t>
            </a:r>
            <a:r>
              <a:rPr lang="zh-CN" altLang="zh-CN" dirty="0">
                <a:ea typeface="system-ui"/>
              </a:rPr>
              <a:t>早期的设置函数，适用于标准信号，比较简单。</a:t>
            </a:r>
            <a:endParaRPr lang="en-US" altLang="zh-CN" dirty="0">
              <a:ea typeface="system-ui"/>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zh-CN" b="0" i="0" u="none" strike="noStrike" cap="none" normalizeH="0" baseline="0" dirty="0">
                <a:ln>
                  <a:noFill/>
                </a:ln>
                <a:solidFill>
                  <a:schemeClr val="tx1"/>
                </a:solidFill>
                <a:effectLst/>
                <a:latin typeface="Arial" panose="020B0604020202020204" pitchFamily="34" charset="0"/>
                <a:ea typeface="system-ui"/>
              </a:rPr>
              <a:t>S</a:t>
            </a:r>
            <a:r>
              <a:rPr kumimoji="0" lang="zh-CN" altLang="zh-CN" b="0" i="0" u="none" strike="noStrike" cap="none" normalizeH="0" baseline="0" dirty="0">
                <a:ln>
                  <a:noFill/>
                </a:ln>
                <a:solidFill>
                  <a:schemeClr val="tx1"/>
                </a:solidFill>
                <a:effectLst/>
                <a:latin typeface="Arial" panose="020B0604020202020204" pitchFamily="34" charset="0"/>
                <a:ea typeface="system-ui"/>
              </a:rPr>
              <a:t>igaction</a:t>
            </a:r>
            <a:r>
              <a:rPr kumimoji="0" lang="zh-CN" altLang="en-US" b="0" i="0" u="none" strike="noStrike" cap="none" normalizeH="0" baseline="0" dirty="0">
                <a:ln>
                  <a:noFill/>
                </a:ln>
                <a:solidFill>
                  <a:schemeClr val="tx1"/>
                </a:solidFill>
                <a:effectLst/>
                <a:latin typeface="Arial" panose="020B0604020202020204" pitchFamily="34" charset="0"/>
                <a:ea typeface="system-ui"/>
              </a:rPr>
              <a:t>：</a:t>
            </a:r>
            <a:r>
              <a:rPr kumimoji="0" lang="zh-CN" altLang="zh-CN" b="0" i="0" u="none" strike="noStrike" cap="none" normalizeH="0" baseline="0" dirty="0">
                <a:ln>
                  <a:noFill/>
                </a:ln>
                <a:solidFill>
                  <a:schemeClr val="tx1"/>
                </a:solidFill>
                <a:effectLst/>
                <a:latin typeface="Arial" panose="020B0604020202020204" pitchFamily="34" charset="0"/>
                <a:ea typeface="system-ui"/>
              </a:rPr>
              <a:t>后来新增的接口函数，功能比较强大，适用于实时信号，当然也可以用于标准信号。</a:t>
            </a:r>
            <a:br>
              <a:rPr kumimoji="0" lang="zh-CN" altLang="zh-CN" b="0" i="0" u="none" strike="noStrike" cap="none" normalizeH="0" baseline="0" dirty="0">
                <a:ln>
                  <a:noFill/>
                </a:ln>
                <a:solidFill>
                  <a:schemeClr val="tx1"/>
                </a:solidFill>
                <a:effectLst/>
                <a:latin typeface="Arial" panose="020B0604020202020204" pitchFamily="34" charset="0"/>
                <a:ea typeface="system-ui"/>
              </a:rPr>
            </a:b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chemeClr val="tx1"/>
                </a:solidFill>
                <a:effectLst/>
                <a:latin typeface="Arial" panose="020B0604020202020204" pitchFamily="34" charset="0"/>
                <a:ea typeface="system-ui"/>
              </a:rPr>
              <a:t>signal函数接口：</a:t>
            </a:r>
            <a:r>
              <a:rPr lang="zh-CN" altLang="en-US" b="0" i="0" dirty="0">
                <a:solidFill>
                  <a:srgbClr val="333333"/>
                </a:solidFill>
                <a:effectLst/>
                <a:latin typeface="微软雅黑" panose="020B0503020204020204" charset="-122"/>
                <a:ea typeface="微软雅黑" panose="020B0503020204020204" charset="-122"/>
              </a:rPr>
              <a:t>第一个是信号数值，第二个是信号处理函数</a:t>
            </a:r>
            <a:endParaRPr kumimoji="0" lang="zh-CN" altLang="zh-CN"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b="0" i="0" u="none" strike="noStrike" cap="none" normalizeH="0" baseline="0" dirty="0">
                <a:ln>
                  <a:noFill/>
                </a:ln>
                <a:solidFill>
                  <a:srgbClr val="CA7D37"/>
                </a:solidFill>
                <a:effectLst/>
                <a:latin typeface="Consolas" panose="020B0609020204030204" pitchFamily="49" charset="0"/>
              </a:rPr>
              <a:t>sighandler_t</a:t>
            </a:r>
            <a:r>
              <a:rPr kumimoji="0" lang="zh-CN" altLang="zh-CN" b="0" i="0" u="none" strike="noStrike" cap="none" normalizeH="0" baseline="0" dirty="0">
                <a:ln>
                  <a:noFill/>
                </a:ln>
                <a:solidFill>
                  <a:schemeClr val="tx1"/>
                </a:solidFill>
                <a:effectLst/>
                <a:latin typeface="Consolas" panose="020B0609020204030204" pitchFamily="49" charset="0"/>
              </a:rPr>
              <a:t> signal(</a:t>
            </a:r>
            <a:r>
              <a:rPr kumimoji="0" lang="zh-CN" altLang="zh-CN" b="0" i="0" u="none" strike="noStrike" cap="none" normalizeH="0" baseline="0" dirty="0">
                <a:ln>
                  <a:noFill/>
                </a:ln>
                <a:solidFill>
                  <a:srgbClr val="CA7D37"/>
                </a:solidFill>
                <a:effectLst/>
                <a:latin typeface="Consolas" panose="020B0609020204030204" pitchFamily="49" charset="0"/>
              </a:rPr>
              <a:t>int</a:t>
            </a:r>
            <a:r>
              <a:rPr kumimoji="0" lang="zh-CN" altLang="zh-CN" b="0" i="0" u="none" strike="noStrike" cap="none" normalizeH="0" baseline="0" dirty="0">
                <a:ln>
                  <a:noFill/>
                </a:ln>
                <a:solidFill>
                  <a:schemeClr val="tx1"/>
                </a:solidFill>
                <a:effectLst/>
                <a:latin typeface="Consolas" panose="020B0609020204030204" pitchFamily="49" charset="0"/>
              </a:rPr>
              <a:t> signum, </a:t>
            </a:r>
            <a:r>
              <a:rPr kumimoji="0" lang="zh-CN" altLang="zh-CN" b="0" i="0" u="none" strike="noStrike" cap="none" normalizeH="0" baseline="0" dirty="0">
                <a:ln>
                  <a:noFill/>
                </a:ln>
                <a:solidFill>
                  <a:srgbClr val="CA7D37"/>
                </a:solidFill>
                <a:effectLst/>
                <a:latin typeface="Consolas" panose="020B0609020204030204" pitchFamily="49" charset="0"/>
              </a:rPr>
              <a:t>sighandler_t</a:t>
            </a:r>
            <a:r>
              <a:rPr kumimoji="0" lang="zh-CN" altLang="zh-CN" b="0" i="0" u="none" strike="noStrike" cap="none" normalizeH="0" baseline="0" dirty="0">
                <a:ln>
                  <a:noFill/>
                </a:ln>
                <a:solidFill>
                  <a:schemeClr val="tx1"/>
                </a:solidFill>
                <a:effectLst/>
                <a:latin typeface="Consolas" panose="020B0609020204030204" pitchFamily="49" charset="0"/>
              </a:rPr>
              <a:t> handler);</a:t>
            </a:r>
            <a:endParaRPr kumimoji="0" lang="en-US" altLang="zh-CN"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zh-CN" altLang="zh-CN" b="0" i="0" u="none" strike="noStrike" cap="none" normalizeH="0" baseline="0" dirty="0">
              <a:ln>
                <a:noFill/>
              </a:ln>
              <a:solidFill>
                <a:schemeClr val="tx1"/>
              </a:solidFill>
              <a:effectLst/>
            </a:endParaRPr>
          </a:p>
          <a:p>
            <a:r>
              <a:rPr kumimoji="0" lang="zh-CN" altLang="zh-CN" b="0" i="0" u="none" strike="noStrike" cap="none" normalizeH="0" baseline="0" dirty="0">
                <a:ln>
                  <a:noFill/>
                </a:ln>
                <a:solidFill>
                  <a:srgbClr val="333333"/>
                </a:solidFill>
                <a:effectLst/>
                <a:latin typeface="Arial" panose="020B0604020202020204" pitchFamily="34" charset="0"/>
                <a:ea typeface="system-ui"/>
              </a:rPr>
              <a:t>信号处理函数的接口如下所示：第二个参数可以传递特殊值SIG_IGN，代表忽略这个信号，还可以传递特殊值SIG_DFL，代表恢复信号的默认处理方式。</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b="0" i="0" u="none" strike="noStrike" cap="none" normalizeH="0" baseline="0" dirty="0">
                <a:ln>
                  <a:noFill/>
                </a:ln>
                <a:solidFill>
                  <a:srgbClr val="CA7D37"/>
                </a:solidFill>
                <a:effectLst/>
                <a:latin typeface="Consolas" panose="020B0609020204030204" pitchFamily="49" charset="0"/>
              </a:rPr>
              <a:t>typedef</a:t>
            </a:r>
            <a:r>
              <a:rPr kumimoji="0" lang="zh-CN" altLang="zh-CN" b="0" i="0" u="none" strike="noStrike" cap="none" normalizeH="0" baseline="0" dirty="0">
                <a:ln>
                  <a:noFill/>
                </a:ln>
                <a:solidFill>
                  <a:schemeClr val="tx1"/>
                </a:solidFill>
                <a:effectLst/>
                <a:latin typeface="Consolas" panose="020B0609020204030204" pitchFamily="49" charset="0"/>
              </a:rPr>
              <a:t> </a:t>
            </a:r>
            <a:r>
              <a:rPr kumimoji="0" lang="zh-CN" altLang="zh-CN" b="0" i="0" u="none" strike="noStrike" cap="none" normalizeH="0" baseline="0" dirty="0">
                <a:ln>
                  <a:noFill/>
                </a:ln>
                <a:solidFill>
                  <a:srgbClr val="DD1144"/>
                </a:solidFill>
                <a:effectLst/>
                <a:latin typeface="Consolas" panose="020B0609020204030204" pitchFamily="49" charset="0"/>
              </a:rPr>
              <a:t>void</a:t>
            </a:r>
            <a:r>
              <a:rPr kumimoji="0" lang="zh-CN" altLang="zh-CN" b="0" i="0" u="none" strike="noStrike" cap="none" normalizeH="0" baseline="0" dirty="0">
                <a:ln>
                  <a:noFill/>
                </a:ln>
                <a:solidFill>
                  <a:schemeClr val="tx1"/>
                </a:solidFill>
                <a:effectLst/>
                <a:latin typeface="Consolas" panose="020B0609020204030204" pitchFamily="49" charset="0"/>
              </a:rPr>
              <a:t> (*</a:t>
            </a:r>
            <a:r>
              <a:rPr kumimoji="0" lang="zh-CN" altLang="zh-CN" b="0" i="0" u="none" strike="noStrike" cap="none" normalizeH="0" baseline="0" dirty="0">
                <a:ln>
                  <a:noFill/>
                </a:ln>
                <a:solidFill>
                  <a:srgbClr val="CA7D37"/>
                </a:solidFill>
                <a:effectLst/>
                <a:latin typeface="Consolas" panose="020B0609020204030204" pitchFamily="49" charset="0"/>
              </a:rPr>
              <a:t>sighandler_t</a:t>
            </a:r>
            <a:r>
              <a:rPr kumimoji="0" lang="zh-CN" altLang="zh-CN" b="0" i="0" u="none" strike="noStrike" cap="none" normalizeH="0" baseline="0" dirty="0">
                <a:ln>
                  <a:noFill/>
                </a:ln>
                <a:solidFill>
                  <a:schemeClr val="tx1"/>
                </a:solidFill>
                <a:effectLst/>
                <a:latin typeface="Consolas" panose="020B0609020204030204" pitchFamily="49" charset="0"/>
              </a:rPr>
              <a:t>)(</a:t>
            </a:r>
            <a:r>
              <a:rPr kumimoji="0" lang="zh-CN" altLang="zh-CN" b="0" i="0" u="none" strike="noStrike" cap="none" normalizeH="0" baseline="0" dirty="0">
                <a:ln>
                  <a:noFill/>
                </a:ln>
                <a:solidFill>
                  <a:srgbClr val="CA7D37"/>
                </a:solidFill>
                <a:effectLst/>
                <a:latin typeface="Consolas" panose="020B0609020204030204" pitchFamily="49" charset="0"/>
              </a:rPr>
              <a:t>int</a:t>
            </a:r>
            <a:r>
              <a:rPr kumimoji="0" lang="zh-CN" altLang="zh-CN" b="0" i="0" u="none" strike="noStrike" cap="none" normalizeH="0" baseline="0" dirty="0">
                <a:ln>
                  <a:noFill/>
                </a:ln>
                <a:solidFill>
                  <a:schemeClr val="tx1"/>
                </a:solidFill>
                <a:effectLst/>
                <a:latin typeface="Consolas" panose="020B0609020204030204" pitchFamily="49" charset="0"/>
              </a:rPr>
              <a:t>);</a:t>
            </a:r>
            <a:endParaRPr kumimoji="0" lang="en-US" altLang="zh-CN"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b="0" i="0" u="none" strike="noStrike" cap="none" normalizeH="0" baseline="0" dirty="0">
              <a:ln>
                <a:noFill/>
              </a:ln>
              <a:solidFill>
                <a:schemeClr val="tx1"/>
              </a:solidFill>
              <a:effectLst/>
              <a:latin typeface="Arial" panose="020B0604020202020204" pitchFamily="34" charset="0"/>
            </a:endParaRPr>
          </a:p>
          <a:p>
            <a:r>
              <a:rPr kumimoji="0" lang="zh-CN" altLang="zh-CN" b="0" i="0" u="none" strike="noStrike" cap="none" normalizeH="0" baseline="0" dirty="0">
                <a:ln>
                  <a:noFill/>
                </a:ln>
                <a:solidFill>
                  <a:srgbClr val="333333"/>
                </a:solidFill>
                <a:effectLst/>
                <a:latin typeface="Arial" panose="020B0604020202020204" pitchFamily="34" charset="0"/>
                <a:ea typeface="system-ui"/>
              </a:rPr>
              <a:t>sigaction函数的接口：第一个参数是信号数值，第二个参数是要设置的情况，第三个参数会返回旧的设置情况，可以为NULL。</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b="0" i="0" u="none" strike="noStrike" cap="none" normalizeH="0" baseline="0" dirty="0">
                <a:ln>
                  <a:noFill/>
                </a:ln>
                <a:solidFill>
                  <a:srgbClr val="CA7D37"/>
                </a:solidFill>
                <a:effectLst/>
                <a:latin typeface="Consolas" panose="020B0609020204030204" pitchFamily="49" charset="0"/>
              </a:rPr>
              <a:t>int</a:t>
            </a:r>
            <a:r>
              <a:rPr kumimoji="0" lang="zh-CN" altLang="zh-CN" b="0" i="0" u="none" strike="noStrike" cap="none" normalizeH="0" baseline="0" dirty="0">
                <a:ln>
                  <a:noFill/>
                </a:ln>
                <a:solidFill>
                  <a:schemeClr val="tx1"/>
                </a:solidFill>
                <a:effectLst/>
                <a:latin typeface="Consolas" panose="020B0609020204030204" pitchFamily="49" charset="0"/>
              </a:rPr>
              <a:t> </a:t>
            </a:r>
            <a:r>
              <a:rPr kumimoji="0" lang="zh-CN" altLang="zh-CN" b="0" i="0" u="none" strike="noStrike" cap="none" normalizeH="0" baseline="0" dirty="0">
                <a:ln>
                  <a:noFill/>
                </a:ln>
                <a:solidFill>
                  <a:srgbClr val="DD1144"/>
                </a:solidFill>
                <a:effectLst/>
                <a:latin typeface="Consolas" panose="020B0609020204030204" pitchFamily="49" charset="0"/>
              </a:rPr>
              <a:t>sigaction</a:t>
            </a:r>
            <a:r>
              <a:rPr kumimoji="0" lang="zh-CN" altLang="zh-CN" b="0" i="0" u="none" strike="noStrike" cap="none" normalizeH="0" baseline="0" dirty="0">
                <a:ln>
                  <a:noFill/>
                </a:ln>
                <a:solidFill>
                  <a:schemeClr val="tx1"/>
                </a:solidFill>
                <a:effectLst/>
                <a:latin typeface="Consolas" panose="020B0609020204030204" pitchFamily="49" charset="0"/>
              </a:rPr>
              <a:t>(</a:t>
            </a:r>
            <a:r>
              <a:rPr kumimoji="0" lang="zh-CN" altLang="zh-CN" b="0" i="0" u="none" strike="noStrike" cap="none" normalizeH="0" baseline="0" dirty="0">
                <a:ln>
                  <a:noFill/>
                </a:ln>
                <a:solidFill>
                  <a:srgbClr val="CA7D37"/>
                </a:solidFill>
                <a:effectLst/>
                <a:latin typeface="Consolas" panose="020B0609020204030204" pitchFamily="49" charset="0"/>
              </a:rPr>
              <a:t>int</a:t>
            </a:r>
            <a:r>
              <a:rPr kumimoji="0" lang="zh-CN" altLang="zh-CN" b="0" i="0" u="none" strike="noStrike" cap="none" normalizeH="0" baseline="0" dirty="0">
                <a:ln>
                  <a:noFill/>
                </a:ln>
                <a:solidFill>
                  <a:schemeClr val="tx1"/>
                </a:solidFill>
                <a:effectLst/>
                <a:latin typeface="Consolas" panose="020B0609020204030204" pitchFamily="49" charset="0"/>
              </a:rPr>
              <a:t> signum, </a:t>
            </a:r>
            <a:r>
              <a:rPr kumimoji="0" lang="zh-CN" altLang="zh-CN" b="0" i="0" u="none" strike="noStrike" cap="none" normalizeH="0" baseline="0" dirty="0">
                <a:ln>
                  <a:noFill/>
                </a:ln>
                <a:solidFill>
                  <a:srgbClr val="CA7D37"/>
                </a:solidFill>
                <a:effectLst/>
                <a:latin typeface="Consolas" panose="020B0609020204030204" pitchFamily="49" charset="0"/>
              </a:rPr>
              <a:t>const</a:t>
            </a:r>
            <a:r>
              <a:rPr kumimoji="0" lang="zh-CN" altLang="zh-CN" b="0" i="0" u="none" strike="noStrike" cap="none" normalizeH="0" baseline="0" dirty="0">
                <a:ln>
                  <a:noFill/>
                </a:ln>
                <a:solidFill>
                  <a:schemeClr val="tx1"/>
                </a:solidFill>
                <a:effectLst/>
                <a:latin typeface="Consolas" panose="020B0609020204030204" pitchFamily="49" charset="0"/>
              </a:rPr>
              <a:t> </a:t>
            </a:r>
            <a:r>
              <a:rPr kumimoji="0" lang="zh-CN" altLang="zh-CN" b="0" i="0" u="none" strike="noStrike" cap="none" normalizeH="0" baseline="0" dirty="0">
                <a:ln>
                  <a:noFill/>
                </a:ln>
                <a:solidFill>
                  <a:srgbClr val="CA7D37"/>
                </a:solidFill>
                <a:effectLst/>
                <a:latin typeface="Consolas" panose="020B0609020204030204" pitchFamily="49" charset="0"/>
              </a:rPr>
              <a:t>struct</a:t>
            </a:r>
            <a:r>
              <a:rPr kumimoji="0" lang="zh-CN" altLang="zh-CN" b="0" i="0" u="none" strike="noStrike" cap="none" normalizeH="0" baseline="0" dirty="0">
                <a:ln>
                  <a:noFill/>
                </a:ln>
                <a:solidFill>
                  <a:schemeClr val="tx1"/>
                </a:solidFill>
                <a:effectLst/>
                <a:latin typeface="Consolas" panose="020B0609020204030204" pitchFamily="49" charset="0"/>
              </a:rPr>
              <a:t> sigaction *restrict act, </a:t>
            </a:r>
            <a:r>
              <a:rPr kumimoji="0" lang="zh-CN" altLang="zh-CN" b="0" i="0" u="none" strike="noStrike" cap="none" normalizeH="0" baseline="0" dirty="0">
                <a:ln>
                  <a:noFill/>
                </a:ln>
                <a:solidFill>
                  <a:srgbClr val="CA7D37"/>
                </a:solidFill>
                <a:effectLst/>
                <a:latin typeface="Consolas" panose="020B0609020204030204" pitchFamily="49" charset="0"/>
              </a:rPr>
              <a:t>struct</a:t>
            </a:r>
            <a:r>
              <a:rPr kumimoji="0" lang="zh-CN" altLang="zh-CN" b="0" i="0" u="none" strike="noStrike" cap="none" normalizeH="0" baseline="0" dirty="0">
                <a:ln>
                  <a:noFill/>
                </a:ln>
                <a:solidFill>
                  <a:schemeClr val="tx1"/>
                </a:solidFill>
                <a:effectLst/>
                <a:latin typeface="Consolas" panose="020B0609020204030204" pitchFamily="49" charset="0"/>
              </a:rPr>
              <a:t> sigaction *restrict oldact);</a:t>
            </a:r>
            <a:endParaRPr kumimoji="0" lang="en-US" altLang="zh-CN"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zh-CN" altLang="zh-CN" b="0" i="0" u="none" strike="noStrike" cap="none" normalizeH="0" baseline="0" dirty="0">
              <a:ln>
                <a:noFill/>
              </a:ln>
              <a:solidFill>
                <a:schemeClr val="tx1"/>
              </a:solidFill>
              <a:effectLst/>
            </a:endParaRPr>
          </a:p>
        </p:txBody>
      </p:sp>
      <p:sp>
        <p:nvSpPr>
          <p:cNvPr id="9" name="文本框 8"/>
          <p:cNvSpPr txBox="1"/>
          <p:nvPr/>
        </p:nvSpPr>
        <p:spPr>
          <a:xfrm>
            <a:off x="407368" y="1014609"/>
            <a:ext cx="10873208" cy="369332"/>
          </a:xfrm>
          <a:prstGeom prst="rect">
            <a:avLst/>
          </a:prstGeom>
          <a:noFill/>
        </p:spPr>
        <p:txBody>
          <a:bodyPr wrap="square">
            <a:spAutoFit/>
          </a:bodyPr>
          <a:lstStyle/>
          <a:p>
            <a:r>
              <a:rPr lang="zh-CN" altLang="en-US" b="0" i="0" dirty="0">
                <a:effectLst/>
                <a:latin typeface="微软雅黑" panose="020B0503020204020204" charset="-122"/>
                <a:ea typeface="微软雅黑" panose="020B0503020204020204" charset="-122"/>
              </a:rPr>
              <a:t>信号的忽略与捕获的设置方法是一样</a:t>
            </a:r>
            <a:r>
              <a:rPr lang="zh-CN" altLang="en-US" dirty="0">
                <a:latin typeface="微软雅黑" panose="020B0503020204020204" charset="-122"/>
                <a:ea typeface="微软雅黑" panose="020B0503020204020204" charset="-122"/>
              </a:rPr>
              <a:t>，</a:t>
            </a:r>
            <a:r>
              <a:rPr lang="zh-CN" altLang="en-US" b="0" i="0" dirty="0">
                <a:effectLst/>
                <a:latin typeface="微软雅黑" panose="020B0503020204020204" charset="-122"/>
                <a:ea typeface="微软雅黑" panose="020B0503020204020204" charset="-122"/>
              </a:rPr>
              <a:t>忽略可以看成是一种特殊的捕获，相当于是信号处理函数是空函数</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3"/>
          <p:cNvGrpSpPr/>
          <p:nvPr/>
        </p:nvGrpSpPr>
        <p:grpSpPr>
          <a:xfrm>
            <a:off x="454963" y="93878"/>
            <a:ext cx="10641129" cy="826316"/>
            <a:chOff x="454963" y="93878"/>
            <a:chExt cx="10641129" cy="826316"/>
          </a:xfrm>
        </p:grpSpPr>
        <p:sp>
          <p:nvSpPr>
            <p:cNvPr id="14" name="AutoShape 14"/>
            <p:cNvSpPr/>
            <p:nvPr/>
          </p:nvSpPr>
          <p:spPr>
            <a:xfrm>
              <a:off x="454963" y="331168"/>
              <a:ext cx="84147" cy="84147"/>
            </a:xfrm>
            <a:prstGeom prst="ellipse">
              <a:avLst/>
            </a:prstGeom>
            <a:solidFill>
              <a:schemeClr val="accent1">
                <a:alpha val="100000"/>
              </a:schemeClr>
            </a:solidFill>
          </p:spPr>
        </p:sp>
        <p:sp>
          <p:nvSpPr>
            <p:cNvPr id="15" name="AutoShape 15"/>
            <p:cNvSpPr/>
            <p:nvPr/>
          </p:nvSpPr>
          <p:spPr>
            <a:xfrm>
              <a:off x="575049" y="337743"/>
              <a:ext cx="78137" cy="78137"/>
            </a:xfrm>
            <a:prstGeom prst="ellipse">
              <a:avLst/>
            </a:prstGeom>
            <a:solidFill>
              <a:schemeClr val="accent1">
                <a:alpha val="80000"/>
              </a:schemeClr>
            </a:solidFill>
          </p:spPr>
        </p:sp>
        <p:sp>
          <p:nvSpPr>
            <p:cNvPr id="16" name="AutoShape 16"/>
            <p:cNvSpPr/>
            <p:nvPr/>
          </p:nvSpPr>
          <p:spPr>
            <a:xfrm>
              <a:off x="689125" y="339460"/>
              <a:ext cx="74704" cy="74704"/>
            </a:xfrm>
            <a:prstGeom prst="ellipse">
              <a:avLst/>
            </a:prstGeom>
            <a:solidFill>
              <a:schemeClr val="accent1">
                <a:alpha val="60000"/>
              </a:schemeClr>
            </a:solidFill>
          </p:spPr>
        </p:sp>
        <p:sp>
          <p:nvSpPr>
            <p:cNvPr id="17" name="AutoShape 17"/>
            <p:cNvSpPr/>
            <p:nvPr/>
          </p:nvSpPr>
          <p:spPr>
            <a:xfrm>
              <a:off x="799768" y="348430"/>
              <a:ext cx="69238" cy="69238"/>
            </a:xfrm>
            <a:prstGeom prst="ellipse">
              <a:avLst/>
            </a:prstGeom>
            <a:solidFill>
              <a:schemeClr val="accent1">
                <a:alpha val="40000"/>
              </a:schemeClr>
            </a:solidFill>
          </p:spPr>
        </p:sp>
        <p:sp>
          <p:nvSpPr>
            <p:cNvPr id="18" name="AutoShape 18"/>
            <p:cNvSpPr/>
            <p:nvPr/>
          </p:nvSpPr>
          <p:spPr>
            <a:xfrm>
              <a:off x="904945" y="344297"/>
              <a:ext cx="65594" cy="65594"/>
            </a:xfrm>
            <a:prstGeom prst="ellipse">
              <a:avLst/>
            </a:prstGeom>
            <a:solidFill>
              <a:schemeClr val="accent1">
                <a:alpha val="20000"/>
              </a:schemeClr>
            </a:solidFill>
          </p:spPr>
        </p:sp>
        <p:sp>
          <p:nvSpPr>
            <p:cNvPr id="19" name="AutoShape 19"/>
            <p:cNvSpPr/>
            <p:nvPr/>
          </p:nvSpPr>
          <p:spPr>
            <a:xfrm>
              <a:off x="454963" y="448942"/>
              <a:ext cx="84147" cy="84147"/>
            </a:xfrm>
            <a:prstGeom prst="ellipse">
              <a:avLst/>
            </a:prstGeom>
            <a:solidFill>
              <a:schemeClr val="accent1">
                <a:alpha val="100000"/>
              </a:schemeClr>
            </a:solidFill>
          </p:spPr>
        </p:sp>
        <p:sp>
          <p:nvSpPr>
            <p:cNvPr id="20" name="AutoShape 20"/>
            <p:cNvSpPr/>
            <p:nvPr/>
          </p:nvSpPr>
          <p:spPr>
            <a:xfrm>
              <a:off x="575049" y="455517"/>
              <a:ext cx="78137" cy="78137"/>
            </a:xfrm>
            <a:prstGeom prst="ellipse">
              <a:avLst/>
            </a:prstGeom>
            <a:solidFill>
              <a:schemeClr val="accent1">
                <a:alpha val="80000"/>
              </a:schemeClr>
            </a:solidFill>
          </p:spPr>
        </p:sp>
        <p:sp>
          <p:nvSpPr>
            <p:cNvPr id="21" name="AutoShape 21"/>
            <p:cNvSpPr/>
            <p:nvPr/>
          </p:nvSpPr>
          <p:spPr>
            <a:xfrm>
              <a:off x="689125" y="457233"/>
              <a:ext cx="74704" cy="74704"/>
            </a:xfrm>
            <a:prstGeom prst="ellipse">
              <a:avLst/>
            </a:prstGeom>
            <a:solidFill>
              <a:schemeClr val="accent1">
                <a:alpha val="60000"/>
              </a:schemeClr>
            </a:solidFill>
          </p:spPr>
        </p:sp>
        <p:sp>
          <p:nvSpPr>
            <p:cNvPr id="22" name="AutoShape 22"/>
            <p:cNvSpPr/>
            <p:nvPr/>
          </p:nvSpPr>
          <p:spPr>
            <a:xfrm>
              <a:off x="799768" y="466203"/>
              <a:ext cx="69238" cy="69238"/>
            </a:xfrm>
            <a:prstGeom prst="ellipse">
              <a:avLst/>
            </a:prstGeom>
            <a:solidFill>
              <a:schemeClr val="accent1">
                <a:alpha val="40000"/>
              </a:schemeClr>
            </a:solidFill>
          </p:spPr>
        </p:sp>
        <p:sp>
          <p:nvSpPr>
            <p:cNvPr id="23" name="AutoShape 23"/>
            <p:cNvSpPr/>
            <p:nvPr/>
          </p:nvSpPr>
          <p:spPr>
            <a:xfrm>
              <a:off x="904945" y="462070"/>
              <a:ext cx="65594" cy="65594"/>
            </a:xfrm>
            <a:prstGeom prst="ellipse">
              <a:avLst/>
            </a:prstGeom>
            <a:solidFill>
              <a:schemeClr val="accent1">
                <a:alpha val="20000"/>
              </a:schemeClr>
            </a:solidFill>
          </p:spPr>
        </p:sp>
        <p:sp>
          <p:nvSpPr>
            <p:cNvPr id="24" name="AutoShape 24"/>
            <p:cNvSpPr/>
            <p:nvPr/>
          </p:nvSpPr>
          <p:spPr>
            <a:xfrm>
              <a:off x="454963" y="566715"/>
              <a:ext cx="84147" cy="84147"/>
            </a:xfrm>
            <a:prstGeom prst="ellipse">
              <a:avLst/>
            </a:prstGeom>
            <a:solidFill>
              <a:schemeClr val="accent1">
                <a:alpha val="100000"/>
              </a:schemeClr>
            </a:solidFill>
          </p:spPr>
        </p:sp>
        <p:sp>
          <p:nvSpPr>
            <p:cNvPr id="25" name="AutoShape 25"/>
            <p:cNvSpPr/>
            <p:nvPr/>
          </p:nvSpPr>
          <p:spPr>
            <a:xfrm>
              <a:off x="575049" y="573291"/>
              <a:ext cx="78137" cy="78137"/>
            </a:xfrm>
            <a:prstGeom prst="ellipse">
              <a:avLst/>
            </a:prstGeom>
            <a:solidFill>
              <a:schemeClr val="accent1">
                <a:alpha val="80000"/>
              </a:schemeClr>
            </a:solidFill>
          </p:spPr>
        </p:sp>
        <p:sp>
          <p:nvSpPr>
            <p:cNvPr id="26" name="AutoShape 26"/>
            <p:cNvSpPr/>
            <p:nvPr/>
          </p:nvSpPr>
          <p:spPr>
            <a:xfrm>
              <a:off x="689125" y="575007"/>
              <a:ext cx="74704" cy="74704"/>
            </a:xfrm>
            <a:prstGeom prst="ellipse">
              <a:avLst/>
            </a:prstGeom>
            <a:solidFill>
              <a:schemeClr val="accent1">
                <a:alpha val="60000"/>
              </a:schemeClr>
            </a:solidFill>
          </p:spPr>
        </p:sp>
        <p:sp>
          <p:nvSpPr>
            <p:cNvPr id="27" name="AutoShape 27"/>
            <p:cNvSpPr/>
            <p:nvPr/>
          </p:nvSpPr>
          <p:spPr>
            <a:xfrm>
              <a:off x="799768" y="583977"/>
              <a:ext cx="69238" cy="69238"/>
            </a:xfrm>
            <a:prstGeom prst="ellipse">
              <a:avLst/>
            </a:prstGeom>
            <a:solidFill>
              <a:schemeClr val="accent1">
                <a:alpha val="40000"/>
              </a:schemeClr>
            </a:solidFill>
          </p:spPr>
        </p:sp>
        <p:sp>
          <p:nvSpPr>
            <p:cNvPr id="28" name="AutoShape 28"/>
            <p:cNvSpPr/>
            <p:nvPr/>
          </p:nvSpPr>
          <p:spPr>
            <a:xfrm>
              <a:off x="904945" y="579844"/>
              <a:ext cx="65594" cy="65594"/>
            </a:xfrm>
            <a:prstGeom prst="ellipse">
              <a:avLst/>
            </a:prstGeom>
            <a:solidFill>
              <a:schemeClr val="accent1">
                <a:alpha val="20000"/>
              </a:schemeClr>
            </a:solidFill>
          </p:spPr>
        </p:sp>
        <p:sp>
          <p:nvSpPr>
            <p:cNvPr id="29" name="AutoShape 29"/>
            <p:cNvSpPr/>
            <p:nvPr/>
          </p:nvSpPr>
          <p:spPr>
            <a:xfrm>
              <a:off x="454963" y="684489"/>
              <a:ext cx="84147" cy="84147"/>
            </a:xfrm>
            <a:prstGeom prst="ellipse">
              <a:avLst/>
            </a:prstGeom>
            <a:solidFill>
              <a:schemeClr val="accent1">
                <a:alpha val="100000"/>
              </a:schemeClr>
            </a:solidFill>
          </p:spPr>
        </p:sp>
        <p:sp>
          <p:nvSpPr>
            <p:cNvPr id="30" name="AutoShape 30"/>
            <p:cNvSpPr/>
            <p:nvPr/>
          </p:nvSpPr>
          <p:spPr>
            <a:xfrm>
              <a:off x="575049" y="691064"/>
              <a:ext cx="78137" cy="78137"/>
            </a:xfrm>
            <a:prstGeom prst="ellipse">
              <a:avLst/>
            </a:prstGeom>
            <a:solidFill>
              <a:schemeClr val="accent1">
                <a:alpha val="80000"/>
              </a:schemeClr>
            </a:solidFill>
          </p:spPr>
        </p:sp>
        <p:sp>
          <p:nvSpPr>
            <p:cNvPr id="31" name="AutoShape 31"/>
            <p:cNvSpPr/>
            <p:nvPr/>
          </p:nvSpPr>
          <p:spPr>
            <a:xfrm>
              <a:off x="689125" y="692781"/>
              <a:ext cx="74704" cy="74704"/>
            </a:xfrm>
            <a:prstGeom prst="ellipse">
              <a:avLst/>
            </a:prstGeom>
            <a:solidFill>
              <a:schemeClr val="accent1">
                <a:alpha val="60000"/>
              </a:schemeClr>
            </a:solidFill>
          </p:spPr>
        </p:sp>
        <p:sp>
          <p:nvSpPr>
            <p:cNvPr id="32" name="AutoShape 32"/>
            <p:cNvSpPr/>
            <p:nvPr/>
          </p:nvSpPr>
          <p:spPr>
            <a:xfrm>
              <a:off x="799768" y="701751"/>
              <a:ext cx="69238" cy="69238"/>
            </a:xfrm>
            <a:prstGeom prst="ellipse">
              <a:avLst/>
            </a:prstGeom>
            <a:solidFill>
              <a:schemeClr val="accent1">
                <a:alpha val="40000"/>
              </a:schemeClr>
            </a:solidFill>
          </p:spPr>
        </p:sp>
        <p:sp>
          <p:nvSpPr>
            <p:cNvPr id="33" name="AutoShape 33"/>
            <p:cNvSpPr/>
            <p:nvPr/>
          </p:nvSpPr>
          <p:spPr>
            <a:xfrm>
              <a:off x="904945" y="697618"/>
              <a:ext cx="65594" cy="65594"/>
            </a:xfrm>
            <a:prstGeom prst="ellipse">
              <a:avLst/>
            </a:prstGeom>
            <a:solidFill>
              <a:schemeClr val="accent1">
                <a:alpha val="20000"/>
              </a:schemeClr>
            </a:solidFill>
          </p:spPr>
        </p:sp>
        <p:sp>
          <p:nvSpPr>
            <p:cNvPr id="34" name="TextBox 34"/>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en-US" altLang="zh-CN"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4.3</a:t>
              </a:r>
              <a:r>
                <a:rPr lang="zh-CN" alt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信号处理流程</a:t>
              </a:r>
              <a:endParaRPr 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4" name="文本框 3"/>
          <p:cNvSpPr txBox="1"/>
          <p:nvPr/>
        </p:nvSpPr>
        <p:spPr>
          <a:xfrm>
            <a:off x="263352" y="1239003"/>
            <a:ext cx="5613925" cy="1200329"/>
          </a:xfrm>
          <a:prstGeom prst="rect">
            <a:avLst/>
          </a:prstGeom>
          <a:noFill/>
        </p:spPr>
        <p:txBody>
          <a:bodyPr wrap="square">
            <a:spAutoFit/>
          </a:bodyPr>
          <a:lstStyle/>
          <a:p>
            <a:r>
              <a:rPr lang="zh-CN" altLang="en-US" b="0" i="0" dirty="0">
                <a:effectLst/>
                <a:latin typeface="微软雅黑" panose="020B0503020204020204" charset="-122"/>
                <a:ea typeface="微软雅黑" panose="020B0503020204020204" charset="-122"/>
              </a:rPr>
              <a:t>信号处理时机：线程从内核空间返回用户空间的时候。</a:t>
            </a:r>
            <a:endParaRPr lang="en-US" altLang="zh-CN" b="0" i="0" dirty="0">
              <a:effectLst/>
              <a:latin typeface="微软雅黑" panose="020B0503020204020204" charset="-122"/>
              <a:ea typeface="微软雅黑" panose="020B0503020204020204" charset="-122"/>
            </a:endParaRPr>
          </a:p>
          <a:p>
            <a:r>
              <a:rPr lang="zh-CN" altLang="en-US" b="0" i="0" dirty="0">
                <a:effectLst/>
                <a:latin typeface="微软雅黑" panose="020B0503020204020204" charset="-122"/>
                <a:ea typeface="微软雅黑" panose="020B0503020204020204" charset="-122"/>
              </a:rPr>
              <a:t>而从内核空间返回用户空间是和架构相关的，所以这一部分的代码是在架构代码里面的。下面我们以</a:t>
            </a:r>
            <a:r>
              <a:rPr lang="en-US" altLang="zh-CN" b="0" i="0" dirty="0">
                <a:effectLst/>
                <a:latin typeface="微软雅黑" panose="020B0503020204020204" charset="-122"/>
                <a:ea typeface="微软雅黑" panose="020B0503020204020204" charset="-122"/>
              </a:rPr>
              <a:t>x86</a:t>
            </a:r>
            <a:r>
              <a:rPr lang="zh-CN" altLang="en-US" b="0" i="0" dirty="0">
                <a:effectLst/>
                <a:latin typeface="微软雅黑" panose="020B0503020204020204" charset="-122"/>
                <a:ea typeface="微软雅黑" panose="020B0503020204020204" charset="-122"/>
              </a:rPr>
              <a:t>为例讲解一下。</a:t>
            </a:r>
            <a:endParaRPr lang="zh-CN" altLang="en-US" dirty="0">
              <a:latin typeface="微软雅黑" panose="020B0503020204020204" charset="-122"/>
              <a:ea typeface="微软雅黑" panose="020B0503020204020204" charset="-122"/>
            </a:endParaRPr>
          </a:p>
        </p:txBody>
      </p:sp>
      <p:sp>
        <p:nvSpPr>
          <p:cNvPr id="7" name="文本框 6"/>
          <p:cNvSpPr txBox="1"/>
          <p:nvPr/>
        </p:nvSpPr>
        <p:spPr>
          <a:xfrm>
            <a:off x="6528048" y="1239003"/>
            <a:ext cx="5245694" cy="923330"/>
          </a:xfrm>
          <a:prstGeom prst="rect">
            <a:avLst/>
          </a:prstGeom>
          <a:noFill/>
        </p:spPr>
        <p:txBody>
          <a:bodyPr wrap="square">
            <a:spAutoFit/>
          </a:bodyPr>
          <a:lstStyle/>
          <a:p>
            <a:r>
              <a:rPr lang="zh-CN" altLang="en-US" b="0" i="0" dirty="0">
                <a:effectLst/>
                <a:latin typeface="微软雅黑" panose="020B0503020204020204" charset="-122"/>
                <a:ea typeface="微软雅黑" panose="020B0503020204020204" charset="-122"/>
              </a:rPr>
              <a:t>线程在返回到用户空间之前不断地检查有没有信号要处理。如果有的话就使用函数</a:t>
            </a:r>
            <a:r>
              <a:rPr lang="en-US" altLang="zh-CN" b="0" i="0" dirty="0" err="1">
                <a:effectLst/>
                <a:latin typeface="微软雅黑" panose="020B0503020204020204" charset="-122"/>
                <a:ea typeface="微软雅黑" panose="020B0503020204020204" charset="-122"/>
              </a:rPr>
              <a:t>get_signal</a:t>
            </a:r>
            <a:r>
              <a:rPr lang="zh-CN" altLang="en-US" b="0" i="0" dirty="0">
                <a:effectLst/>
                <a:latin typeface="微软雅黑" panose="020B0503020204020204" charset="-122"/>
                <a:ea typeface="微软雅黑" panose="020B0503020204020204" charset="-122"/>
              </a:rPr>
              <a:t>取出一个信号，然后在函数</a:t>
            </a:r>
            <a:r>
              <a:rPr lang="en-US" altLang="zh-CN" b="0" i="0" dirty="0" err="1">
                <a:effectLst/>
                <a:latin typeface="微软雅黑" panose="020B0503020204020204" charset="-122"/>
                <a:ea typeface="微软雅黑" panose="020B0503020204020204" charset="-122"/>
              </a:rPr>
              <a:t>handle_signal</a:t>
            </a:r>
            <a:r>
              <a:rPr lang="zh-CN" altLang="en-US" b="0" i="0" dirty="0">
                <a:effectLst/>
                <a:latin typeface="微软雅黑" panose="020B0503020204020204" charset="-122"/>
                <a:ea typeface="微软雅黑" panose="020B0503020204020204" charset="-122"/>
              </a:rPr>
              <a:t>里面去执行。</a:t>
            </a:r>
            <a:endParaRPr lang="en-US" altLang="zh-CN" b="0" i="0" dirty="0">
              <a:effectLst/>
              <a:latin typeface="微软雅黑" panose="020B0503020204020204" charset="-122"/>
              <a:ea typeface="微软雅黑" panose="020B0503020204020204" charset="-122"/>
            </a:endParaRPr>
          </a:p>
        </p:txBody>
      </p:sp>
      <p:sp>
        <p:nvSpPr>
          <p:cNvPr id="35" name="文本框 34"/>
          <p:cNvSpPr txBox="1"/>
          <p:nvPr/>
        </p:nvSpPr>
        <p:spPr>
          <a:xfrm>
            <a:off x="263352" y="2793804"/>
            <a:ext cx="6096000" cy="3970318"/>
          </a:xfrm>
          <a:prstGeom prst="rect">
            <a:avLst/>
          </a:prstGeom>
          <a:noFill/>
        </p:spPr>
        <p:txBody>
          <a:bodyPr wrap="square">
            <a:spAutoFit/>
          </a:bodyPr>
          <a:lstStyle/>
          <a:p>
            <a:r>
              <a:rPr lang="en-US" altLang="zh-CN" sz="1400" b="0" dirty="0" err="1">
                <a:solidFill>
                  <a:srgbClr val="000000"/>
                </a:solidFill>
                <a:effectLst/>
                <a:latin typeface="Consolas" panose="020B0609020204030204" pitchFamily="49" charset="0"/>
              </a:rPr>
              <a:t>tatic</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unsigned</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long</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exit_to_user_mode_loop</a:t>
            </a:r>
            <a:r>
              <a:rPr lang="en-US" altLang="zh-CN" sz="1400" b="0" dirty="0">
                <a:solidFill>
                  <a:srgbClr val="000000"/>
                </a:solidFill>
                <a:effectLst/>
                <a:latin typeface="Consolas" panose="020B0609020204030204" pitchFamily="49" charset="0"/>
              </a:rPr>
              <a:t>(</a:t>
            </a:r>
            <a:r>
              <a:rPr lang="en-US" altLang="zh-CN" sz="1400" b="0" dirty="0">
                <a:solidFill>
                  <a:srgbClr val="0000FF"/>
                </a:solidFill>
                <a:effectLst/>
                <a:latin typeface="Consolas" panose="020B0609020204030204" pitchFamily="49" charset="0"/>
              </a:rPr>
              <a:t>struct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pt_regs</a:t>
            </a:r>
            <a:r>
              <a:rPr lang="en-US" altLang="zh-CN" sz="1400" b="0" dirty="0">
                <a:solidFill>
                  <a:srgbClr val="000000"/>
                </a:solidFill>
                <a:effectLst/>
                <a:latin typeface="Consolas" panose="020B0609020204030204" pitchFamily="49" charset="0"/>
              </a:rPr>
              <a:t> *regs, </a:t>
            </a:r>
            <a:r>
              <a:rPr lang="en-US" altLang="zh-CN" sz="1400" b="0" dirty="0">
                <a:solidFill>
                  <a:srgbClr val="0000FF"/>
                </a:solidFill>
                <a:effectLst/>
                <a:latin typeface="Consolas" panose="020B0609020204030204" pitchFamily="49" charset="0"/>
              </a:rPr>
              <a:t>unsigned</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long</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ti_work</a:t>
            </a:r>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while</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ti_work</a:t>
            </a:r>
            <a:r>
              <a:rPr lang="en-US" altLang="zh-CN" sz="1400" b="0" dirty="0">
                <a:solidFill>
                  <a:srgbClr val="000000"/>
                </a:solidFill>
                <a:effectLst/>
                <a:latin typeface="Consolas" panose="020B0609020204030204" pitchFamily="49" charset="0"/>
              </a:rPr>
              <a:t> &amp; EXIT_TO_USER_MODE_WORK) {</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if</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ti_work</a:t>
            </a:r>
            <a:r>
              <a:rPr lang="en-US" altLang="zh-CN" sz="1400" b="0" dirty="0">
                <a:solidFill>
                  <a:srgbClr val="000000"/>
                </a:solidFill>
                <a:effectLst/>
                <a:latin typeface="Consolas" panose="020B0609020204030204" pitchFamily="49" charset="0"/>
              </a:rPr>
              <a:t> &amp; (_TIF_SIGPENDING | _TIF_NOTIFY_SIGNAL))</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handle_signal_work</a:t>
            </a:r>
            <a:r>
              <a:rPr lang="en-US" altLang="zh-CN" sz="1400" b="0" dirty="0">
                <a:solidFill>
                  <a:srgbClr val="000000"/>
                </a:solidFill>
                <a:effectLst/>
                <a:latin typeface="Consolas" panose="020B0609020204030204" pitchFamily="49" charset="0"/>
              </a:rPr>
              <a:t>(regs, </a:t>
            </a:r>
            <a:r>
              <a:rPr lang="en-US" altLang="zh-CN" sz="1400" b="0" dirty="0" err="1">
                <a:solidFill>
                  <a:srgbClr val="000000"/>
                </a:solidFill>
                <a:effectLst/>
                <a:latin typeface="Consolas" panose="020B0609020204030204" pitchFamily="49" charset="0"/>
              </a:rPr>
              <a:t>ti_work</a:t>
            </a:r>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return</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ti_work</a:t>
            </a:r>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a:p>
            <a:br>
              <a:rPr lang="en-US" altLang="zh-CN" sz="1400" b="0" dirty="0">
                <a:solidFill>
                  <a:srgbClr val="000000"/>
                </a:solidFill>
                <a:effectLst/>
                <a:latin typeface="Consolas" panose="020B0609020204030204" pitchFamily="49" charset="0"/>
              </a:rPr>
            </a:br>
            <a:r>
              <a:rPr lang="en-US" altLang="zh-CN" sz="1400" b="0" dirty="0">
                <a:solidFill>
                  <a:srgbClr val="0000FF"/>
                </a:solidFill>
                <a:effectLst/>
                <a:latin typeface="Consolas" panose="020B0609020204030204" pitchFamily="49" charset="0"/>
              </a:rPr>
              <a:t>static</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void</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handle_signal_work</a:t>
            </a:r>
            <a:r>
              <a:rPr lang="en-US" altLang="zh-CN" sz="1400" b="0" dirty="0">
                <a:solidFill>
                  <a:srgbClr val="000000"/>
                </a:solidFill>
                <a:effectLst/>
                <a:latin typeface="Consolas" panose="020B0609020204030204" pitchFamily="49" charset="0"/>
              </a:rPr>
              <a:t>(</a:t>
            </a:r>
            <a:r>
              <a:rPr lang="en-US" altLang="zh-CN" sz="1400" b="0" dirty="0">
                <a:solidFill>
                  <a:srgbClr val="0000FF"/>
                </a:solidFill>
                <a:effectLst/>
                <a:latin typeface="Consolas" panose="020B0609020204030204" pitchFamily="49" charset="0"/>
              </a:rPr>
              <a:t>struct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pt_regs</a:t>
            </a:r>
            <a:r>
              <a:rPr lang="en-US" altLang="zh-CN" sz="1400" b="0" dirty="0">
                <a:solidFill>
                  <a:srgbClr val="000000"/>
                </a:solidFill>
                <a:effectLst/>
                <a:latin typeface="Consolas" panose="020B0609020204030204" pitchFamily="49" charset="0"/>
              </a:rPr>
              <a:t> *regs, </a:t>
            </a:r>
            <a:r>
              <a:rPr lang="en-US" altLang="zh-CN" sz="1400" b="0" dirty="0">
                <a:solidFill>
                  <a:srgbClr val="0000FF"/>
                </a:solidFill>
                <a:effectLst/>
                <a:latin typeface="Consolas" panose="020B0609020204030204" pitchFamily="49" charset="0"/>
              </a:rPr>
              <a:t>unsigned</a:t>
            </a: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long</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ti_work</a:t>
            </a:r>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if</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ti_work</a:t>
            </a:r>
            <a:r>
              <a:rPr lang="en-US" altLang="zh-CN" sz="1400" b="0" dirty="0">
                <a:solidFill>
                  <a:srgbClr val="000000"/>
                </a:solidFill>
                <a:effectLst/>
                <a:latin typeface="Consolas" panose="020B0609020204030204" pitchFamily="49" charset="0"/>
              </a:rPr>
              <a:t> &amp; _TIF_NOTIFY_SIGNAL)</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tracehook_notify_signal</a:t>
            </a:r>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a:p>
            <a:br>
              <a:rPr lang="en-US" altLang="zh-CN" sz="1400" b="0" dirty="0">
                <a:solidFill>
                  <a:srgbClr val="000000"/>
                </a:solidFill>
                <a:effectLst/>
                <a:latin typeface="Consolas" panose="020B0609020204030204" pitchFamily="49" charset="0"/>
              </a:rPr>
            </a:b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arch_do_signal_or_restart</a:t>
            </a:r>
            <a:r>
              <a:rPr lang="en-US" altLang="zh-CN" sz="1400" b="0" dirty="0">
                <a:solidFill>
                  <a:srgbClr val="000000"/>
                </a:solidFill>
                <a:effectLst/>
                <a:latin typeface="Consolas" panose="020B0609020204030204" pitchFamily="49" charset="0"/>
              </a:rPr>
              <a:t>(regs, </a:t>
            </a:r>
            <a:r>
              <a:rPr lang="en-US" altLang="zh-CN" sz="1400" b="0" dirty="0" err="1">
                <a:solidFill>
                  <a:srgbClr val="000000"/>
                </a:solidFill>
                <a:effectLst/>
                <a:latin typeface="Consolas" panose="020B0609020204030204" pitchFamily="49" charset="0"/>
              </a:rPr>
              <a:t>ti_work</a:t>
            </a:r>
            <a:r>
              <a:rPr lang="en-US" altLang="zh-CN" sz="1400" b="0" dirty="0">
                <a:solidFill>
                  <a:srgbClr val="000000"/>
                </a:solidFill>
                <a:effectLst/>
                <a:latin typeface="Consolas" panose="020B0609020204030204" pitchFamily="49" charset="0"/>
              </a:rPr>
              <a:t> &amp; _TIF_SIGPENDING);</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p:txBody>
      </p:sp>
      <p:sp>
        <p:nvSpPr>
          <p:cNvPr id="37" name="文本框 36"/>
          <p:cNvSpPr txBox="1"/>
          <p:nvPr/>
        </p:nvSpPr>
        <p:spPr>
          <a:xfrm>
            <a:off x="6600056" y="3400835"/>
            <a:ext cx="5730303" cy="2677656"/>
          </a:xfrm>
          <a:prstGeom prst="rect">
            <a:avLst/>
          </a:prstGeom>
          <a:noFill/>
        </p:spPr>
        <p:txBody>
          <a:bodyPr wrap="square">
            <a:spAutoFit/>
          </a:bodyPr>
          <a:lstStyle/>
          <a:p>
            <a:r>
              <a:rPr lang="en-US" altLang="zh-CN" sz="1400" b="0" dirty="0">
                <a:solidFill>
                  <a:srgbClr val="0000FF"/>
                </a:solidFill>
                <a:effectLst/>
                <a:latin typeface="Consolas" panose="020B0609020204030204" pitchFamily="49" charset="0"/>
              </a:rPr>
              <a:t>void</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arch_do_signal_or_restart</a:t>
            </a:r>
            <a:r>
              <a:rPr lang="en-US" altLang="zh-CN" sz="1400" b="0" dirty="0">
                <a:solidFill>
                  <a:srgbClr val="000000"/>
                </a:solidFill>
                <a:effectLst/>
                <a:latin typeface="Consolas" panose="020B0609020204030204" pitchFamily="49" charset="0"/>
              </a:rPr>
              <a:t>(</a:t>
            </a:r>
            <a:r>
              <a:rPr lang="en-US" altLang="zh-CN" sz="1400" b="0" dirty="0">
                <a:solidFill>
                  <a:srgbClr val="0000FF"/>
                </a:solidFill>
                <a:effectLst/>
                <a:latin typeface="Consolas" panose="020B0609020204030204" pitchFamily="49" charset="0"/>
              </a:rPr>
              <a:t>struct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pt_regs</a:t>
            </a:r>
            <a:r>
              <a:rPr lang="en-US" altLang="zh-CN" sz="1400" b="0" dirty="0">
                <a:solidFill>
                  <a:srgbClr val="000000"/>
                </a:solidFill>
                <a:effectLst/>
                <a:latin typeface="Consolas" panose="020B0609020204030204" pitchFamily="49" charset="0"/>
              </a:rPr>
              <a:t> *regs, </a:t>
            </a:r>
            <a:r>
              <a:rPr lang="en-US" altLang="zh-CN" sz="1400" b="0" dirty="0">
                <a:solidFill>
                  <a:srgbClr val="0000FF"/>
                </a:solidFill>
                <a:effectLst/>
                <a:latin typeface="Consolas" panose="020B0609020204030204" pitchFamily="49" charset="0"/>
              </a:rPr>
              <a:t>bool</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has_signal</a:t>
            </a:r>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struct</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ksignal</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ksig</a:t>
            </a:r>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a:p>
            <a:br>
              <a:rPr lang="en-US" altLang="zh-CN" sz="1400" b="0" dirty="0">
                <a:solidFill>
                  <a:srgbClr val="000000"/>
                </a:solidFill>
                <a:effectLst/>
                <a:latin typeface="Consolas" panose="020B0609020204030204" pitchFamily="49" charset="0"/>
              </a:rPr>
            </a:br>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if</a:t>
            </a: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has_signal</a:t>
            </a:r>
            <a:r>
              <a:rPr lang="en-US" altLang="zh-CN" sz="1400" b="0" dirty="0">
                <a:solidFill>
                  <a:srgbClr val="000000"/>
                </a:solidFill>
                <a:effectLst/>
                <a:latin typeface="Consolas" panose="020B0609020204030204" pitchFamily="49" charset="0"/>
              </a:rPr>
              <a:t> &amp;&amp; </a:t>
            </a:r>
            <a:r>
              <a:rPr lang="en-US" altLang="zh-CN" sz="1400" b="0" dirty="0" err="1">
                <a:solidFill>
                  <a:srgbClr val="000000"/>
                </a:solidFill>
                <a:effectLst/>
                <a:latin typeface="Consolas" panose="020B0609020204030204" pitchFamily="49" charset="0"/>
              </a:rPr>
              <a:t>get_signal</a:t>
            </a:r>
            <a:r>
              <a:rPr lang="en-US" altLang="zh-CN" sz="1400" b="0" dirty="0">
                <a:solidFill>
                  <a:srgbClr val="000000"/>
                </a:solidFill>
                <a:effectLst/>
                <a:latin typeface="Consolas" panose="020B0609020204030204" pitchFamily="49" charset="0"/>
              </a:rPr>
              <a:t>(&amp;</a:t>
            </a:r>
            <a:r>
              <a:rPr lang="en-US" altLang="zh-CN" sz="1400" b="0" dirty="0" err="1">
                <a:solidFill>
                  <a:srgbClr val="000000"/>
                </a:solidFill>
                <a:effectLst/>
                <a:latin typeface="Consolas" panose="020B0609020204030204" pitchFamily="49" charset="0"/>
              </a:rPr>
              <a:t>ksig</a:t>
            </a:r>
            <a:r>
              <a:rPr lang="en-US" altLang="zh-CN" sz="1400" b="0" dirty="0">
                <a:solidFill>
                  <a:srgbClr val="000000"/>
                </a:solidFill>
                <a:effectLst/>
                <a:latin typeface="Consolas" panose="020B0609020204030204" pitchFamily="49" charset="0"/>
              </a:rPr>
              <a:t>)) {</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handle_signal</a:t>
            </a:r>
            <a:r>
              <a:rPr lang="en-US" altLang="zh-CN" sz="1400" b="0" dirty="0">
                <a:solidFill>
                  <a:srgbClr val="000000"/>
                </a:solidFill>
                <a:effectLst/>
                <a:latin typeface="Consolas" panose="020B0609020204030204" pitchFamily="49" charset="0"/>
              </a:rPr>
              <a:t>(&amp;</a:t>
            </a:r>
            <a:r>
              <a:rPr lang="en-US" altLang="zh-CN" sz="1400" b="0" dirty="0" err="1">
                <a:solidFill>
                  <a:srgbClr val="000000"/>
                </a:solidFill>
                <a:effectLst/>
                <a:latin typeface="Consolas" panose="020B0609020204030204" pitchFamily="49" charset="0"/>
              </a:rPr>
              <a:t>ksig</a:t>
            </a:r>
            <a:r>
              <a:rPr lang="en-US" altLang="zh-CN" sz="1400" b="0" dirty="0">
                <a:solidFill>
                  <a:srgbClr val="000000"/>
                </a:solidFill>
                <a:effectLst/>
                <a:latin typeface="Consolas" panose="020B0609020204030204" pitchFamily="49" charset="0"/>
              </a:rPr>
              <a:t>, regs);</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r>
              <a:rPr lang="en-US" altLang="zh-CN" sz="1400" b="0" dirty="0">
                <a:solidFill>
                  <a:srgbClr val="0000FF"/>
                </a:solidFill>
                <a:effectLst/>
                <a:latin typeface="Consolas" panose="020B0609020204030204" pitchFamily="49" charset="0"/>
              </a:rPr>
              <a:t>return</a:t>
            </a:r>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  }</a:t>
            </a:r>
            <a:endParaRPr lang="en-US" altLang="zh-CN" sz="1400" b="0" dirty="0">
              <a:solidFill>
                <a:srgbClr val="000000"/>
              </a:solidFill>
              <a:effectLst/>
              <a:latin typeface="Consolas" panose="020B0609020204030204" pitchFamily="49" charset="0"/>
            </a:endParaRPr>
          </a:p>
          <a:p>
            <a:br>
              <a:rPr lang="en-US" altLang="zh-CN" sz="1400" b="0" dirty="0">
                <a:solidFill>
                  <a:srgbClr val="000000"/>
                </a:solidFill>
                <a:effectLst/>
                <a:latin typeface="Consolas" panose="020B0609020204030204" pitchFamily="49" charset="0"/>
              </a:rPr>
            </a:br>
            <a:r>
              <a:rPr lang="en-US" altLang="zh-CN" sz="1400" b="0" dirty="0">
                <a:solidFill>
                  <a:srgbClr val="000000"/>
                </a:solidFill>
                <a:effectLst/>
                <a:latin typeface="Consolas" panose="020B0609020204030204" pitchFamily="49" charset="0"/>
              </a:rPr>
              <a:t>  </a:t>
            </a:r>
            <a:r>
              <a:rPr lang="en-US" altLang="zh-CN" sz="1400" b="0" dirty="0" err="1">
                <a:solidFill>
                  <a:srgbClr val="000000"/>
                </a:solidFill>
                <a:effectLst/>
                <a:latin typeface="Consolas" panose="020B0609020204030204" pitchFamily="49" charset="0"/>
              </a:rPr>
              <a:t>restore_saved_sigmask</a:t>
            </a:r>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a:p>
            <a:r>
              <a:rPr lang="en-US" altLang="zh-CN" sz="1400" b="0" dirty="0">
                <a:solidFill>
                  <a:srgbClr val="000000"/>
                </a:solidFill>
                <a:effectLst/>
                <a:latin typeface="Consolas" panose="020B0609020204030204" pitchFamily="49" charset="0"/>
              </a:rPr>
              <a:t>}</a:t>
            </a:r>
            <a:endParaRPr lang="en-US" altLang="zh-CN" sz="1400" b="0" dirty="0">
              <a:solidFill>
                <a:srgbClr val="000000"/>
              </a:solidFill>
              <a:effectLst/>
              <a:latin typeface="Consolas" panose="020B060902020403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3"/>
          <p:cNvGrpSpPr/>
          <p:nvPr/>
        </p:nvGrpSpPr>
        <p:grpSpPr>
          <a:xfrm>
            <a:off x="454963" y="93878"/>
            <a:ext cx="10641129" cy="826316"/>
            <a:chOff x="454963" y="93878"/>
            <a:chExt cx="10641129" cy="826316"/>
          </a:xfrm>
        </p:grpSpPr>
        <p:sp>
          <p:nvSpPr>
            <p:cNvPr id="14" name="AutoShape 14"/>
            <p:cNvSpPr/>
            <p:nvPr/>
          </p:nvSpPr>
          <p:spPr>
            <a:xfrm>
              <a:off x="454963" y="331168"/>
              <a:ext cx="84147" cy="84147"/>
            </a:xfrm>
            <a:prstGeom prst="ellipse">
              <a:avLst/>
            </a:prstGeom>
            <a:solidFill>
              <a:schemeClr val="accent1">
                <a:alpha val="100000"/>
              </a:schemeClr>
            </a:solidFill>
          </p:spPr>
        </p:sp>
        <p:sp>
          <p:nvSpPr>
            <p:cNvPr id="15" name="AutoShape 15"/>
            <p:cNvSpPr/>
            <p:nvPr/>
          </p:nvSpPr>
          <p:spPr>
            <a:xfrm>
              <a:off x="575049" y="337743"/>
              <a:ext cx="78137" cy="78137"/>
            </a:xfrm>
            <a:prstGeom prst="ellipse">
              <a:avLst/>
            </a:prstGeom>
            <a:solidFill>
              <a:schemeClr val="accent1">
                <a:alpha val="80000"/>
              </a:schemeClr>
            </a:solidFill>
          </p:spPr>
        </p:sp>
        <p:sp>
          <p:nvSpPr>
            <p:cNvPr id="16" name="AutoShape 16"/>
            <p:cNvSpPr/>
            <p:nvPr/>
          </p:nvSpPr>
          <p:spPr>
            <a:xfrm>
              <a:off x="689125" y="339460"/>
              <a:ext cx="74704" cy="74704"/>
            </a:xfrm>
            <a:prstGeom prst="ellipse">
              <a:avLst/>
            </a:prstGeom>
            <a:solidFill>
              <a:schemeClr val="accent1">
                <a:alpha val="60000"/>
              </a:schemeClr>
            </a:solidFill>
          </p:spPr>
        </p:sp>
        <p:sp>
          <p:nvSpPr>
            <p:cNvPr id="17" name="AutoShape 17"/>
            <p:cNvSpPr/>
            <p:nvPr/>
          </p:nvSpPr>
          <p:spPr>
            <a:xfrm>
              <a:off x="799768" y="348430"/>
              <a:ext cx="69238" cy="69238"/>
            </a:xfrm>
            <a:prstGeom prst="ellipse">
              <a:avLst/>
            </a:prstGeom>
            <a:solidFill>
              <a:schemeClr val="accent1">
                <a:alpha val="40000"/>
              </a:schemeClr>
            </a:solidFill>
          </p:spPr>
        </p:sp>
        <p:sp>
          <p:nvSpPr>
            <p:cNvPr id="18" name="AutoShape 18"/>
            <p:cNvSpPr/>
            <p:nvPr/>
          </p:nvSpPr>
          <p:spPr>
            <a:xfrm>
              <a:off x="904945" y="344297"/>
              <a:ext cx="65594" cy="65594"/>
            </a:xfrm>
            <a:prstGeom prst="ellipse">
              <a:avLst/>
            </a:prstGeom>
            <a:solidFill>
              <a:schemeClr val="accent1">
                <a:alpha val="20000"/>
              </a:schemeClr>
            </a:solidFill>
          </p:spPr>
        </p:sp>
        <p:sp>
          <p:nvSpPr>
            <p:cNvPr id="19" name="AutoShape 19"/>
            <p:cNvSpPr/>
            <p:nvPr/>
          </p:nvSpPr>
          <p:spPr>
            <a:xfrm>
              <a:off x="454963" y="448942"/>
              <a:ext cx="84147" cy="84147"/>
            </a:xfrm>
            <a:prstGeom prst="ellipse">
              <a:avLst/>
            </a:prstGeom>
            <a:solidFill>
              <a:schemeClr val="accent1">
                <a:alpha val="100000"/>
              </a:schemeClr>
            </a:solidFill>
          </p:spPr>
        </p:sp>
        <p:sp>
          <p:nvSpPr>
            <p:cNvPr id="20" name="AutoShape 20"/>
            <p:cNvSpPr/>
            <p:nvPr/>
          </p:nvSpPr>
          <p:spPr>
            <a:xfrm>
              <a:off x="575049" y="455517"/>
              <a:ext cx="78137" cy="78137"/>
            </a:xfrm>
            <a:prstGeom prst="ellipse">
              <a:avLst/>
            </a:prstGeom>
            <a:solidFill>
              <a:schemeClr val="accent1">
                <a:alpha val="80000"/>
              </a:schemeClr>
            </a:solidFill>
          </p:spPr>
        </p:sp>
        <p:sp>
          <p:nvSpPr>
            <p:cNvPr id="21" name="AutoShape 21"/>
            <p:cNvSpPr/>
            <p:nvPr/>
          </p:nvSpPr>
          <p:spPr>
            <a:xfrm>
              <a:off x="689125" y="457233"/>
              <a:ext cx="74704" cy="74704"/>
            </a:xfrm>
            <a:prstGeom prst="ellipse">
              <a:avLst/>
            </a:prstGeom>
            <a:solidFill>
              <a:schemeClr val="accent1">
                <a:alpha val="60000"/>
              </a:schemeClr>
            </a:solidFill>
          </p:spPr>
        </p:sp>
        <p:sp>
          <p:nvSpPr>
            <p:cNvPr id="22" name="AutoShape 22"/>
            <p:cNvSpPr/>
            <p:nvPr/>
          </p:nvSpPr>
          <p:spPr>
            <a:xfrm>
              <a:off x="799768" y="466203"/>
              <a:ext cx="69238" cy="69238"/>
            </a:xfrm>
            <a:prstGeom prst="ellipse">
              <a:avLst/>
            </a:prstGeom>
            <a:solidFill>
              <a:schemeClr val="accent1">
                <a:alpha val="40000"/>
              </a:schemeClr>
            </a:solidFill>
          </p:spPr>
        </p:sp>
        <p:sp>
          <p:nvSpPr>
            <p:cNvPr id="23" name="AutoShape 23"/>
            <p:cNvSpPr/>
            <p:nvPr/>
          </p:nvSpPr>
          <p:spPr>
            <a:xfrm>
              <a:off x="904945" y="462070"/>
              <a:ext cx="65594" cy="65594"/>
            </a:xfrm>
            <a:prstGeom prst="ellipse">
              <a:avLst/>
            </a:prstGeom>
            <a:solidFill>
              <a:schemeClr val="accent1">
                <a:alpha val="20000"/>
              </a:schemeClr>
            </a:solidFill>
          </p:spPr>
        </p:sp>
        <p:sp>
          <p:nvSpPr>
            <p:cNvPr id="24" name="AutoShape 24"/>
            <p:cNvSpPr/>
            <p:nvPr/>
          </p:nvSpPr>
          <p:spPr>
            <a:xfrm>
              <a:off x="454963" y="566715"/>
              <a:ext cx="84147" cy="84147"/>
            </a:xfrm>
            <a:prstGeom prst="ellipse">
              <a:avLst/>
            </a:prstGeom>
            <a:solidFill>
              <a:schemeClr val="accent1">
                <a:alpha val="100000"/>
              </a:schemeClr>
            </a:solidFill>
          </p:spPr>
        </p:sp>
        <p:sp>
          <p:nvSpPr>
            <p:cNvPr id="25" name="AutoShape 25"/>
            <p:cNvSpPr/>
            <p:nvPr/>
          </p:nvSpPr>
          <p:spPr>
            <a:xfrm>
              <a:off x="575049" y="573291"/>
              <a:ext cx="78137" cy="78137"/>
            </a:xfrm>
            <a:prstGeom prst="ellipse">
              <a:avLst/>
            </a:prstGeom>
            <a:solidFill>
              <a:schemeClr val="accent1">
                <a:alpha val="80000"/>
              </a:schemeClr>
            </a:solidFill>
          </p:spPr>
        </p:sp>
        <p:sp>
          <p:nvSpPr>
            <p:cNvPr id="26" name="AutoShape 26"/>
            <p:cNvSpPr/>
            <p:nvPr/>
          </p:nvSpPr>
          <p:spPr>
            <a:xfrm>
              <a:off x="689125" y="575007"/>
              <a:ext cx="74704" cy="74704"/>
            </a:xfrm>
            <a:prstGeom prst="ellipse">
              <a:avLst/>
            </a:prstGeom>
            <a:solidFill>
              <a:schemeClr val="accent1">
                <a:alpha val="60000"/>
              </a:schemeClr>
            </a:solidFill>
          </p:spPr>
        </p:sp>
        <p:sp>
          <p:nvSpPr>
            <p:cNvPr id="27" name="AutoShape 27"/>
            <p:cNvSpPr/>
            <p:nvPr/>
          </p:nvSpPr>
          <p:spPr>
            <a:xfrm>
              <a:off x="799768" y="583977"/>
              <a:ext cx="69238" cy="69238"/>
            </a:xfrm>
            <a:prstGeom prst="ellipse">
              <a:avLst/>
            </a:prstGeom>
            <a:solidFill>
              <a:schemeClr val="accent1">
                <a:alpha val="40000"/>
              </a:schemeClr>
            </a:solidFill>
          </p:spPr>
        </p:sp>
        <p:sp>
          <p:nvSpPr>
            <p:cNvPr id="28" name="AutoShape 28"/>
            <p:cNvSpPr/>
            <p:nvPr/>
          </p:nvSpPr>
          <p:spPr>
            <a:xfrm>
              <a:off x="904945" y="579844"/>
              <a:ext cx="65594" cy="65594"/>
            </a:xfrm>
            <a:prstGeom prst="ellipse">
              <a:avLst/>
            </a:prstGeom>
            <a:solidFill>
              <a:schemeClr val="accent1">
                <a:alpha val="20000"/>
              </a:schemeClr>
            </a:solidFill>
          </p:spPr>
        </p:sp>
        <p:sp>
          <p:nvSpPr>
            <p:cNvPr id="29" name="AutoShape 29"/>
            <p:cNvSpPr/>
            <p:nvPr/>
          </p:nvSpPr>
          <p:spPr>
            <a:xfrm>
              <a:off x="454963" y="684489"/>
              <a:ext cx="84147" cy="84147"/>
            </a:xfrm>
            <a:prstGeom prst="ellipse">
              <a:avLst/>
            </a:prstGeom>
            <a:solidFill>
              <a:schemeClr val="accent1">
                <a:alpha val="100000"/>
              </a:schemeClr>
            </a:solidFill>
          </p:spPr>
        </p:sp>
        <p:sp>
          <p:nvSpPr>
            <p:cNvPr id="30" name="AutoShape 30"/>
            <p:cNvSpPr/>
            <p:nvPr/>
          </p:nvSpPr>
          <p:spPr>
            <a:xfrm>
              <a:off x="575049" y="691064"/>
              <a:ext cx="78137" cy="78137"/>
            </a:xfrm>
            <a:prstGeom prst="ellipse">
              <a:avLst/>
            </a:prstGeom>
            <a:solidFill>
              <a:schemeClr val="accent1">
                <a:alpha val="80000"/>
              </a:schemeClr>
            </a:solidFill>
          </p:spPr>
        </p:sp>
        <p:sp>
          <p:nvSpPr>
            <p:cNvPr id="31" name="AutoShape 31"/>
            <p:cNvSpPr/>
            <p:nvPr/>
          </p:nvSpPr>
          <p:spPr>
            <a:xfrm>
              <a:off x="689125" y="692781"/>
              <a:ext cx="74704" cy="74704"/>
            </a:xfrm>
            <a:prstGeom prst="ellipse">
              <a:avLst/>
            </a:prstGeom>
            <a:solidFill>
              <a:schemeClr val="accent1">
                <a:alpha val="60000"/>
              </a:schemeClr>
            </a:solidFill>
          </p:spPr>
        </p:sp>
        <p:sp>
          <p:nvSpPr>
            <p:cNvPr id="32" name="AutoShape 32"/>
            <p:cNvSpPr/>
            <p:nvPr/>
          </p:nvSpPr>
          <p:spPr>
            <a:xfrm>
              <a:off x="799768" y="701751"/>
              <a:ext cx="69238" cy="69238"/>
            </a:xfrm>
            <a:prstGeom prst="ellipse">
              <a:avLst/>
            </a:prstGeom>
            <a:solidFill>
              <a:schemeClr val="accent1">
                <a:alpha val="40000"/>
              </a:schemeClr>
            </a:solidFill>
          </p:spPr>
        </p:sp>
        <p:sp>
          <p:nvSpPr>
            <p:cNvPr id="33" name="AutoShape 33"/>
            <p:cNvSpPr/>
            <p:nvPr/>
          </p:nvSpPr>
          <p:spPr>
            <a:xfrm>
              <a:off x="904945" y="697618"/>
              <a:ext cx="65594" cy="65594"/>
            </a:xfrm>
            <a:prstGeom prst="ellipse">
              <a:avLst/>
            </a:prstGeom>
            <a:solidFill>
              <a:schemeClr val="accent1">
                <a:alpha val="20000"/>
              </a:schemeClr>
            </a:solidFill>
          </p:spPr>
        </p:sp>
        <p:sp>
          <p:nvSpPr>
            <p:cNvPr id="34" name="TextBox 34"/>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en-US" altLang="zh-CN"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4.3</a:t>
              </a:r>
              <a:r>
                <a:rPr lang="zh-CN" alt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信号处理流程</a:t>
              </a:r>
              <a:endParaRPr 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7" name="文本框 6"/>
          <p:cNvSpPr txBox="1"/>
          <p:nvPr/>
        </p:nvSpPr>
        <p:spPr>
          <a:xfrm>
            <a:off x="475923" y="1007075"/>
            <a:ext cx="10757289" cy="5262979"/>
          </a:xfrm>
          <a:prstGeom prst="rect">
            <a:avLst/>
          </a:prstGeom>
          <a:noFill/>
        </p:spPr>
        <p:txBody>
          <a:bodyPr wrap="square">
            <a:spAutoFit/>
          </a:bodyPr>
          <a:lstStyle/>
          <a:p>
            <a:endParaRPr lang="en-US" altLang="zh-CN" b="0" i="0" dirty="0">
              <a:effectLst/>
              <a:latin typeface="微软雅黑" panose="020B0503020204020204" charset="-122"/>
              <a:ea typeface="微软雅黑" panose="020B0503020204020204" charset="-122"/>
            </a:endParaRPr>
          </a:p>
          <a:p>
            <a:r>
              <a:rPr lang="en-US" altLang="zh-CN" b="1" dirty="0" err="1">
                <a:solidFill>
                  <a:schemeClr val="accent1">
                    <a:alpha val="100000"/>
                  </a:schemeClr>
                </a:solidFill>
                <a:latin typeface="微软雅黑" panose="020B0503020204020204" charset="-122"/>
                <a:ea typeface="微软雅黑" panose="020B0503020204020204" charset="-122"/>
              </a:rPr>
              <a:t>get_signal</a:t>
            </a:r>
            <a:r>
              <a:rPr lang="zh-CN" altLang="en-US" b="1" dirty="0">
                <a:solidFill>
                  <a:schemeClr val="accent1">
                    <a:alpha val="100000"/>
                  </a:schemeClr>
                </a:solidFill>
                <a:latin typeface="微软雅黑" panose="020B0503020204020204" charset="-122"/>
                <a:ea typeface="微软雅黑" panose="020B0503020204020204" charset="-122"/>
              </a:rPr>
              <a:t>函数：</a:t>
            </a:r>
            <a:endParaRPr lang="en-US" altLang="zh-CN" b="1" dirty="0">
              <a:solidFill>
                <a:schemeClr val="accent1">
                  <a:alpha val="100000"/>
                </a:schemeClr>
              </a:solidFill>
              <a:latin typeface="微软雅黑" panose="020B0503020204020204" charset="-122"/>
              <a:ea typeface="微软雅黑" panose="020B0503020204020204" charset="-122"/>
            </a:endParaRPr>
          </a:p>
          <a:p>
            <a:endParaRPr lang="en-US" altLang="zh-CN" b="0" i="0" dirty="0">
              <a:effectLst/>
              <a:latin typeface="微软雅黑" panose="020B0503020204020204" charset="-122"/>
              <a:ea typeface="微软雅黑" panose="020B0503020204020204" charset="-122"/>
            </a:endParaRPr>
          </a:p>
          <a:p>
            <a:pPr marL="285750" indent="-285750">
              <a:buFont typeface="Wingdings" panose="05000000000000000000" pitchFamily="2" charset="2"/>
              <a:buChar char="Ø"/>
            </a:pPr>
            <a:r>
              <a:rPr lang="zh-CN" altLang="en-US" b="0" i="0" dirty="0">
                <a:effectLst/>
                <a:latin typeface="微软雅黑" panose="020B0503020204020204" charset="-122"/>
                <a:ea typeface="微软雅黑" panose="020B0503020204020204" charset="-122"/>
              </a:rPr>
              <a:t>先看有没有</a:t>
            </a:r>
            <a:r>
              <a:rPr lang="en-US" altLang="zh-CN" b="0" i="0" dirty="0">
                <a:effectLst/>
                <a:latin typeface="微软雅黑" panose="020B0503020204020204" charset="-122"/>
                <a:ea typeface="微软雅黑" panose="020B0503020204020204" charset="-122"/>
              </a:rPr>
              <a:t>STOP</a:t>
            </a:r>
            <a:r>
              <a:rPr lang="zh-CN" altLang="en-US" b="0" i="0" dirty="0">
                <a:effectLst/>
                <a:latin typeface="微软雅黑" panose="020B0503020204020204" charset="-122"/>
                <a:ea typeface="微软雅黑" panose="020B0503020204020204" charset="-122"/>
              </a:rPr>
              <a:t>相关的信号，如果有的话执行处理。</a:t>
            </a:r>
            <a:endParaRPr lang="en-US" altLang="zh-CN" b="0" i="0" dirty="0">
              <a:effectLst/>
              <a:latin typeface="微软雅黑" panose="020B0503020204020204" charset="-122"/>
              <a:ea typeface="微软雅黑" panose="020B0503020204020204" charset="-122"/>
            </a:endParaRPr>
          </a:p>
          <a:p>
            <a:pPr marL="285750" indent="-285750">
              <a:buFont typeface="Wingdings" panose="05000000000000000000" pitchFamily="2" charset="2"/>
              <a:buChar char="Ø"/>
            </a:pPr>
            <a:endParaRPr lang="en-US" altLang="zh-CN" b="0" i="0" dirty="0">
              <a:effectLst/>
              <a:latin typeface="微软雅黑" panose="020B0503020204020204" charset="-122"/>
              <a:ea typeface="微软雅黑" panose="020B0503020204020204" charset="-122"/>
            </a:endParaRPr>
          </a:p>
          <a:p>
            <a:pPr marL="285750" indent="-285750">
              <a:buFont typeface="Wingdings" panose="05000000000000000000" pitchFamily="2" charset="2"/>
              <a:buChar char="Ø"/>
            </a:pPr>
            <a:r>
              <a:rPr lang="zh-CN" altLang="en-US" b="0" i="0" dirty="0">
                <a:effectLst/>
                <a:latin typeface="微软雅黑" panose="020B0503020204020204" charset="-122"/>
                <a:ea typeface="微软雅黑" panose="020B0503020204020204" charset="-122"/>
              </a:rPr>
              <a:t>然后去取一个信号出来，先取同步信号，同步信号只从当前线程的信号队列里去取。</a:t>
            </a:r>
            <a:endParaRPr lang="en-US" altLang="zh-CN" b="0" i="0" dirty="0">
              <a:effectLst/>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b="0" i="0" dirty="0">
                <a:effectLst/>
                <a:latin typeface="微软雅黑" panose="020B0503020204020204" charset="-122"/>
                <a:ea typeface="微软雅黑" panose="020B0503020204020204" charset="-122"/>
              </a:rPr>
              <a:t>如果没有同步信号的话就去取其它信号，其它信号先从线程的信号队列里面去取，</a:t>
            </a:r>
            <a:endParaRPr lang="en-US" altLang="zh-CN" b="0" i="0" dirty="0">
              <a:effectLst/>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b="0" i="0" dirty="0">
                <a:effectLst/>
                <a:latin typeface="微软雅黑" panose="020B0503020204020204" charset="-122"/>
                <a:ea typeface="微软雅黑" panose="020B0503020204020204" charset="-122"/>
              </a:rPr>
              <a:t>如果没有的话就再去进程的信号里面去取。</a:t>
            </a:r>
            <a:endParaRPr lang="en-US" altLang="zh-CN" b="0" i="0" dirty="0">
              <a:effectLst/>
              <a:latin typeface="微软雅黑" panose="020B0503020204020204" charset="-122"/>
              <a:ea typeface="微软雅黑" panose="020B0503020204020204" charset="-122"/>
            </a:endParaRPr>
          </a:p>
          <a:p>
            <a:pPr marL="285750" indent="-285750">
              <a:buFont typeface="Arial" panose="020B0604020202020204" pitchFamily="34" charset="0"/>
              <a:buChar char="•"/>
            </a:pPr>
            <a:endParaRPr lang="en-US" altLang="zh-CN" b="0" i="0" dirty="0">
              <a:effectLst/>
              <a:latin typeface="微软雅黑" panose="020B0503020204020204" charset="-122"/>
              <a:ea typeface="微软雅黑" panose="020B0503020204020204" charset="-122"/>
            </a:endParaRPr>
          </a:p>
          <a:p>
            <a:pPr marL="285750" indent="-285750">
              <a:buFont typeface="Wingdings" panose="05000000000000000000" pitchFamily="2" charset="2"/>
              <a:buChar char="Ø"/>
            </a:pPr>
            <a:r>
              <a:rPr lang="zh-CN" altLang="en-US" i="0" dirty="0">
                <a:solidFill>
                  <a:srgbClr val="0D0D0D"/>
                </a:solidFill>
                <a:effectLst/>
                <a:latin typeface="微软雅黑" panose="020B0503020204020204" charset="-122"/>
                <a:ea typeface="微软雅黑" panose="020B0503020204020204" charset="-122"/>
              </a:rPr>
              <a:t>处理获取的信号：</a:t>
            </a:r>
            <a:endParaRPr lang="en-US" altLang="zh-CN" dirty="0">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b="0" i="0" dirty="0">
                <a:effectLst/>
                <a:latin typeface="微软雅黑" panose="020B0503020204020204" charset="-122"/>
                <a:ea typeface="微软雅黑" panose="020B0503020204020204" charset="-122"/>
              </a:rPr>
              <a:t>如果取到的信号的处理设置是忽略，或者是默认处理但默认处理方式也是忽略，则继续取下一个信号。</a:t>
            </a:r>
            <a:endParaRPr lang="en-US" altLang="zh-CN" b="0" i="0" dirty="0">
              <a:effectLst/>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b="0" i="0" dirty="0">
                <a:effectLst/>
                <a:latin typeface="微软雅黑" panose="020B0503020204020204" charset="-122"/>
                <a:ea typeface="微软雅黑" panose="020B0503020204020204" charset="-122"/>
              </a:rPr>
              <a:t>如果取到的信号没有设置信号处理函数，则在这里执行其默认处理，终结进程或者</a:t>
            </a:r>
            <a:r>
              <a:rPr lang="en-US" altLang="zh-CN" b="0" i="0" dirty="0" err="1">
                <a:effectLst/>
                <a:latin typeface="微软雅黑" panose="020B0503020204020204" charset="-122"/>
                <a:ea typeface="微软雅黑" panose="020B0503020204020204" charset="-122"/>
              </a:rPr>
              <a:t>coredump</a:t>
            </a:r>
            <a:r>
              <a:rPr lang="zh-CN" altLang="en-US" b="0" i="0" dirty="0">
                <a:effectLst/>
                <a:latin typeface="微软雅黑" panose="020B0503020204020204" charset="-122"/>
                <a:ea typeface="微软雅黑" panose="020B0503020204020204" charset="-122"/>
              </a:rPr>
              <a:t>之后再终结进程。</a:t>
            </a:r>
            <a:endParaRPr lang="en-US" altLang="zh-CN" b="0" i="0" dirty="0">
              <a:effectLst/>
              <a:latin typeface="微软雅黑" panose="020B0503020204020204" charset="-122"/>
              <a:ea typeface="微软雅黑" panose="020B0503020204020204" charset="-122"/>
            </a:endParaRPr>
          </a:p>
          <a:p>
            <a:pPr marL="285750" indent="-285750">
              <a:buFont typeface="Arial" panose="020B0604020202020204" pitchFamily="34" charset="0"/>
              <a:buChar char="•"/>
            </a:pPr>
            <a:endParaRPr lang="en-US" altLang="zh-CN" b="0" i="0" dirty="0">
              <a:effectLst/>
              <a:latin typeface="微软雅黑" panose="020B0503020204020204" charset="-122"/>
              <a:ea typeface="微软雅黑" panose="020B0503020204020204" charset="-122"/>
            </a:endParaRPr>
          </a:p>
          <a:p>
            <a:pPr marL="285750" indent="-285750">
              <a:buFont typeface="Wingdings" panose="05000000000000000000" pitchFamily="2" charset="2"/>
              <a:buChar char="Ø"/>
            </a:pPr>
            <a:r>
              <a:rPr lang="zh-CN" altLang="en-US" dirty="0">
                <a:latin typeface="微软雅黑" panose="020B0503020204020204" charset="-122"/>
                <a:ea typeface="微软雅黑" panose="020B0503020204020204" charset="-122"/>
              </a:rPr>
              <a:t>返回值</a:t>
            </a:r>
            <a:endParaRPr lang="en-US" altLang="zh-CN" dirty="0">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b="0" i="0" dirty="0">
                <a:effectLst/>
                <a:latin typeface="微软雅黑" panose="020B0503020204020204" charset="-122"/>
                <a:ea typeface="微软雅黑" panose="020B0503020204020204" charset="-122"/>
              </a:rPr>
              <a:t>如果没有取到信号则</a:t>
            </a:r>
            <a:r>
              <a:rPr lang="en-US" altLang="zh-CN" b="0" i="0" dirty="0" err="1">
                <a:effectLst/>
                <a:latin typeface="微软雅黑" panose="020B0503020204020204" charset="-122"/>
                <a:ea typeface="微软雅黑" panose="020B0503020204020204" charset="-122"/>
              </a:rPr>
              <a:t>get_signal</a:t>
            </a:r>
            <a:r>
              <a:rPr lang="zh-CN" altLang="en-US" b="0" i="0" dirty="0">
                <a:effectLst/>
                <a:latin typeface="微软雅黑" panose="020B0503020204020204" charset="-122"/>
                <a:ea typeface="微软雅黑" panose="020B0503020204020204" charset="-122"/>
              </a:rPr>
              <a:t>返回值为</a:t>
            </a:r>
            <a:r>
              <a:rPr lang="en-US" altLang="zh-CN" b="0" i="0" dirty="0">
                <a:effectLst/>
                <a:latin typeface="微软雅黑" panose="020B0503020204020204" charset="-122"/>
                <a:ea typeface="微软雅黑" panose="020B0503020204020204" charset="-122"/>
              </a:rPr>
              <a:t>0</a:t>
            </a:r>
            <a:endParaRPr lang="en-US" altLang="zh-CN" dirty="0">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b="0" i="0" dirty="0">
                <a:effectLst/>
                <a:latin typeface="微软雅黑" panose="020B0503020204020204" charset="-122"/>
                <a:ea typeface="微软雅黑" panose="020B0503020204020204" charset="-122"/>
              </a:rPr>
              <a:t>如果取到了信号，且信号设置了信号处理函数则返回值为</a:t>
            </a:r>
            <a:r>
              <a:rPr lang="en-US" altLang="zh-CN" b="0" i="0" dirty="0">
                <a:effectLst/>
                <a:latin typeface="微软雅黑" panose="020B0503020204020204" charset="-122"/>
                <a:ea typeface="微软雅黑" panose="020B0503020204020204" charset="-122"/>
              </a:rPr>
              <a:t>1</a:t>
            </a:r>
            <a:r>
              <a:rPr lang="zh-CN" altLang="en-US" b="0" i="0" dirty="0">
                <a:effectLst/>
                <a:latin typeface="微软雅黑" panose="020B0503020204020204" charset="-122"/>
                <a:ea typeface="微软雅黑" panose="020B0503020204020204" charset="-122"/>
              </a:rPr>
              <a:t>，且输出参数</a:t>
            </a:r>
            <a:r>
              <a:rPr lang="en-US" altLang="zh-CN" b="0" i="0" dirty="0" err="1">
                <a:effectLst/>
                <a:latin typeface="微软雅黑" panose="020B0503020204020204" charset="-122"/>
                <a:ea typeface="微软雅黑" panose="020B0503020204020204" charset="-122"/>
              </a:rPr>
              <a:t>ksig</a:t>
            </a:r>
            <a:r>
              <a:rPr lang="zh-CN" altLang="en-US" b="0" i="0" dirty="0">
                <a:effectLst/>
                <a:latin typeface="微软雅黑" panose="020B0503020204020204" charset="-122"/>
                <a:ea typeface="微软雅黑" panose="020B0503020204020204" charset="-122"/>
              </a:rPr>
              <a:t>会包含相应信号的相关的信息。然后把</a:t>
            </a:r>
            <a:r>
              <a:rPr lang="en-US" altLang="zh-CN" b="0" i="0" dirty="0" err="1">
                <a:effectLst/>
                <a:latin typeface="微软雅黑" panose="020B0503020204020204" charset="-122"/>
                <a:ea typeface="微软雅黑" panose="020B0503020204020204" charset="-122"/>
              </a:rPr>
              <a:t>ksig</a:t>
            </a:r>
            <a:r>
              <a:rPr lang="zh-CN" altLang="en-US" b="0" i="0" dirty="0">
                <a:effectLst/>
                <a:latin typeface="微软雅黑" panose="020B0503020204020204" charset="-122"/>
                <a:ea typeface="微软雅黑" panose="020B0503020204020204" charset="-122"/>
              </a:rPr>
              <a:t>传递给函数</a:t>
            </a:r>
            <a:r>
              <a:rPr lang="en-US" altLang="zh-CN" b="0" i="0" dirty="0" err="1">
                <a:effectLst/>
                <a:latin typeface="微软雅黑" panose="020B0503020204020204" charset="-122"/>
                <a:ea typeface="微软雅黑" panose="020B0503020204020204" charset="-122"/>
              </a:rPr>
              <a:t>handle_signal</a:t>
            </a:r>
            <a:r>
              <a:rPr lang="zh-CN" altLang="en-US" b="0" i="0" dirty="0">
                <a:effectLst/>
                <a:latin typeface="微软雅黑" panose="020B0503020204020204" charset="-122"/>
                <a:ea typeface="微软雅黑" panose="020B0503020204020204" charset="-122"/>
              </a:rPr>
              <a:t>来处理。</a:t>
            </a:r>
            <a:endParaRPr lang="zh-CN" altLang="en-US" dirty="0">
              <a:latin typeface="微软雅黑" panose="020B0503020204020204" charset="-122"/>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3"/>
          <p:cNvGrpSpPr/>
          <p:nvPr/>
        </p:nvGrpSpPr>
        <p:grpSpPr>
          <a:xfrm>
            <a:off x="454963" y="93878"/>
            <a:ext cx="10641129" cy="826316"/>
            <a:chOff x="454963" y="93878"/>
            <a:chExt cx="10641129" cy="826316"/>
          </a:xfrm>
        </p:grpSpPr>
        <p:sp>
          <p:nvSpPr>
            <p:cNvPr id="14" name="AutoShape 14"/>
            <p:cNvSpPr/>
            <p:nvPr/>
          </p:nvSpPr>
          <p:spPr>
            <a:xfrm>
              <a:off x="454963" y="331168"/>
              <a:ext cx="84147" cy="84147"/>
            </a:xfrm>
            <a:prstGeom prst="ellipse">
              <a:avLst/>
            </a:prstGeom>
            <a:solidFill>
              <a:schemeClr val="accent1">
                <a:alpha val="100000"/>
              </a:schemeClr>
            </a:solidFill>
          </p:spPr>
        </p:sp>
        <p:sp>
          <p:nvSpPr>
            <p:cNvPr id="15" name="AutoShape 15"/>
            <p:cNvSpPr/>
            <p:nvPr/>
          </p:nvSpPr>
          <p:spPr>
            <a:xfrm>
              <a:off x="575049" y="337743"/>
              <a:ext cx="78137" cy="78137"/>
            </a:xfrm>
            <a:prstGeom prst="ellipse">
              <a:avLst/>
            </a:prstGeom>
            <a:solidFill>
              <a:schemeClr val="accent1">
                <a:alpha val="80000"/>
              </a:schemeClr>
            </a:solidFill>
          </p:spPr>
        </p:sp>
        <p:sp>
          <p:nvSpPr>
            <p:cNvPr id="16" name="AutoShape 16"/>
            <p:cNvSpPr/>
            <p:nvPr/>
          </p:nvSpPr>
          <p:spPr>
            <a:xfrm>
              <a:off x="689125" y="339460"/>
              <a:ext cx="74704" cy="74704"/>
            </a:xfrm>
            <a:prstGeom prst="ellipse">
              <a:avLst/>
            </a:prstGeom>
            <a:solidFill>
              <a:schemeClr val="accent1">
                <a:alpha val="60000"/>
              </a:schemeClr>
            </a:solidFill>
          </p:spPr>
        </p:sp>
        <p:sp>
          <p:nvSpPr>
            <p:cNvPr id="17" name="AutoShape 17"/>
            <p:cNvSpPr/>
            <p:nvPr/>
          </p:nvSpPr>
          <p:spPr>
            <a:xfrm>
              <a:off x="799768" y="348430"/>
              <a:ext cx="69238" cy="69238"/>
            </a:xfrm>
            <a:prstGeom prst="ellipse">
              <a:avLst/>
            </a:prstGeom>
            <a:solidFill>
              <a:schemeClr val="accent1">
                <a:alpha val="40000"/>
              </a:schemeClr>
            </a:solidFill>
          </p:spPr>
        </p:sp>
        <p:sp>
          <p:nvSpPr>
            <p:cNvPr id="18" name="AutoShape 18"/>
            <p:cNvSpPr/>
            <p:nvPr/>
          </p:nvSpPr>
          <p:spPr>
            <a:xfrm>
              <a:off x="904945" y="344297"/>
              <a:ext cx="65594" cy="65594"/>
            </a:xfrm>
            <a:prstGeom prst="ellipse">
              <a:avLst/>
            </a:prstGeom>
            <a:solidFill>
              <a:schemeClr val="accent1">
                <a:alpha val="20000"/>
              </a:schemeClr>
            </a:solidFill>
          </p:spPr>
        </p:sp>
        <p:sp>
          <p:nvSpPr>
            <p:cNvPr id="19" name="AutoShape 19"/>
            <p:cNvSpPr/>
            <p:nvPr/>
          </p:nvSpPr>
          <p:spPr>
            <a:xfrm>
              <a:off x="454963" y="448942"/>
              <a:ext cx="84147" cy="84147"/>
            </a:xfrm>
            <a:prstGeom prst="ellipse">
              <a:avLst/>
            </a:prstGeom>
            <a:solidFill>
              <a:schemeClr val="accent1">
                <a:alpha val="100000"/>
              </a:schemeClr>
            </a:solidFill>
          </p:spPr>
        </p:sp>
        <p:sp>
          <p:nvSpPr>
            <p:cNvPr id="20" name="AutoShape 20"/>
            <p:cNvSpPr/>
            <p:nvPr/>
          </p:nvSpPr>
          <p:spPr>
            <a:xfrm>
              <a:off x="575049" y="455517"/>
              <a:ext cx="78137" cy="78137"/>
            </a:xfrm>
            <a:prstGeom prst="ellipse">
              <a:avLst/>
            </a:prstGeom>
            <a:solidFill>
              <a:schemeClr val="accent1">
                <a:alpha val="80000"/>
              </a:schemeClr>
            </a:solidFill>
          </p:spPr>
        </p:sp>
        <p:sp>
          <p:nvSpPr>
            <p:cNvPr id="21" name="AutoShape 21"/>
            <p:cNvSpPr/>
            <p:nvPr/>
          </p:nvSpPr>
          <p:spPr>
            <a:xfrm>
              <a:off x="689125" y="457233"/>
              <a:ext cx="74704" cy="74704"/>
            </a:xfrm>
            <a:prstGeom prst="ellipse">
              <a:avLst/>
            </a:prstGeom>
            <a:solidFill>
              <a:schemeClr val="accent1">
                <a:alpha val="60000"/>
              </a:schemeClr>
            </a:solidFill>
          </p:spPr>
        </p:sp>
        <p:sp>
          <p:nvSpPr>
            <p:cNvPr id="22" name="AutoShape 22"/>
            <p:cNvSpPr/>
            <p:nvPr/>
          </p:nvSpPr>
          <p:spPr>
            <a:xfrm>
              <a:off x="799768" y="466203"/>
              <a:ext cx="69238" cy="69238"/>
            </a:xfrm>
            <a:prstGeom prst="ellipse">
              <a:avLst/>
            </a:prstGeom>
            <a:solidFill>
              <a:schemeClr val="accent1">
                <a:alpha val="40000"/>
              </a:schemeClr>
            </a:solidFill>
          </p:spPr>
        </p:sp>
        <p:sp>
          <p:nvSpPr>
            <p:cNvPr id="23" name="AutoShape 23"/>
            <p:cNvSpPr/>
            <p:nvPr/>
          </p:nvSpPr>
          <p:spPr>
            <a:xfrm>
              <a:off x="904945" y="462070"/>
              <a:ext cx="65594" cy="65594"/>
            </a:xfrm>
            <a:prstGeom prst="ellipse">
              <a:avLst/>
            </a:prstGeom>
            <a:solidFill>
              <a:schemeClr val="accent1">
                <a:alpha val="20000"/>
              </a:schemeClr>
            </a:solidFill>
          </p:spPr>
        </p:sp>
        <p:sp>
          <p:nvSpPr>
            <p:cNvPr id="24" name="AutoShape 24"/>
            <p:cNvSpPr/>
            <p:nvPr/>
          </p:nvSpPr>
          <p:spPr>
            <a:xfrm>
              <a:off x="454963" y="566715"/>
              <a:ext cx="84147" cy="84147"/>
            </a:xfrm>
            <a:prstGeom prst="ellipse">
              <a:avLst/>
            </a:prstGeom>
            <a:solidFill>
              <a:schemeClr val="accent1">
                <a:alpha val="100000"/>
              </a:schemeClr>
            </a:solidFill>
          </p:spPr>
        </p:sp>
        <p:sp>
          <p:nvSpPr>
            <p:cNvPr id="25" name="AutoShape 25"/>
            <p:cNvSpPr/>
            <p:nvPr/>
          </p:nvSpPr>
          <p:spPr>
            <a:xfrm>
              <a:off x="575049" y="573291"/>
              <a:ext cx="78137" cy="78137"/>
            </a:xfrm>
            <a:prstGeom prst="ellipse">
              <a:avLst/>
            </a:prstGeom>
            <a:solidFill>
              <a:schemeClr val="accent1">
                <a:alpha val="80000"/>
              </a:schemeClr>
            </a:solidFill>
          </p:spPr>
        </p:sp>
        <p:sp>
          <p:nvSpPr>
            <p:cNvPr id="26" name="AutoShape 26"/>
            <p:cNvSpPr/>
            <p:nvPr/>
          </p:nvSpPr>
          <p:spPr>
            <a:xfrm>
              <a:off x="689125" y="575007"/>
              <a:ext cx="74704" cy="74704"/>
            </a:xfrm>
            <a:prstGeom prst="ellipse">
              <a:avLst/>
            </a:prstGeom>
            <a:solidFill>
              <a:schemeClr val="accent1">
                <a:alpha val="60000"/>
              </a:schemeClr>
            </a:solidFill>
          </p:spPr>
        </p:sp>
        <p:sp>
          <p:nvSpPr>
            <p:cNvPr id="27" name="AutoShape 27"/>
            <p:cNvSpPr/>
            <p:nvPr/>
          </p:nvSpPr>
          <p:spPr>
            <a:xfrm>
              <a:off x="799768" y="583977"/>
              <a:ext cx="69238" cy="69238"/>
            </a:xfrm>
            <a:prstGeom prst="ellipse">
              <a:avLst/>
            </a:prstGeom>
            <a:solidFill>
              <a:schemeClr val="accent1">
                <a:alpha val="40000"/>
              </a:schemeClr>
            </a:solidFill>
          </p:spPr>
        </p:sp>
        <p:sp>
          <p:nvSpPr>
            <p:cNvPr id="28" name="AutoShape 28"/>
            <p:cNvSpPr/>
            <p:nvPr/>
          </p:nvSpPr>
          <p:spPr>
            <a:xfrm>
              <a:off x="904945" y="579844"/>
              <a:ext cx="65594" cy="65594"/>
            </a:xfrm>
            <a:prstGeom prst="ellipse">
              <a:avLst/>
            </a:prstGeom>
            <a:solidFill>
              <a:schemeClr val="accent1">
                <a:alpha val="20000"/>
              </a:schemeClr>
            </a:solidFill>
          </p:spPr>
        </p:sp>
        <p:sp>
          <p:nvSpPr>
            <p:cNvPr id="29" name="AutoShape 29"/>
            <p:cNvSpPr/>
            <p:nvPr/>
          </p:nvSpPr>
          <p:spPr>
            <a:xfrm>
              <a:off x="454963" y="684489"/>
              <a:ext cx="84147" cy="84147"/>
            </a:xfrm>
            <a:prstGeom prst="ellipse">
              <a:avLst/>
            </a:prstGeom>
            <a:solidFill>
              <a:schemeClr val="accent1">
                <a:alpha val="100000"/>
              </a:schemeClr>
            </a:solidFill>
          </p:spPr>
        </p:sp>
        <p:sp>
          <p:nvSpPr>
            <p:cNvPr id="30" name="AutoShape 30"/>
            <p:cNvSpPr/>
            <p:nvPr/>
          </p:nvSpPr>
          <p:spPr>
            <a:xfrm>
              <a:off x="575049" y="691064"/>
              <a:ext cx="78137" cy="78137"/>
            </a:xfrm>
            <a:prstGeom prst="ellipse">
              <a:avLst/>
            </a:prstGeom>
            <a:solidFill>
              <a:schemeClr val="accent1">
                <a:alpha val="80000"/>
              </a:schemeClr>
            </a:solidFill>
          </p:spPr>
        </p:sp>
        <p:sp>
          <p:nvSpPr>
            <p:cNvPr id="31" name="AutoShape 31"/>
            <p:cNvSpPr/>
            <p:nvPr/>
          </p:nvSpPr>
          <p:spPr>
            <a:xfrm>
              <a:off x="689125" y="692781"/>
              <a:ext cx="74704" cy="74704"/>
            </a:xfrm>
            <a:prstGeom prst="ellipse">
              <a:avLst/>
            </a:prstGeom>
            <a:solidFill>
              <a:schemeClr val="accent1">
                <a:alpha val="60000"/>
              </a:schemeClr>
            </a:solidFill>
          </p:spPr>
        </p:sp>
        <p:sp>
          <p:nvSpPr>
            <p:cNvPr id="32" name="AutoShape 32"/>
            <p:cNvSpPr/>
            <p:nvPr/>
          </p:nvSpPr>
          <p:spPr>
            <a:xfrm>
              <a:off x="799768" y="701751"/>
              <a:ext cx="69238" cy="69238"/>
            </a:xfrm>
            <a:prstGeom prst="ellipse">
              <a:avLst/>
            </a:prstGeom>
            <a:solidFill>
              <a:schemeClr val="accent1">
                <a:alpha val="40000"/>
              </a:schemeClr>
            </a:solidFill>
          </p:spPr>
        </p:sp>
        <p:sp>
          <p:nvSpPr>
            <p:cNvPr id="33" name="AutoShape 33"/>
            <p:cNvSpPr/>
            <p:nvPr/>
          </p:nvSpPr>
          <p:spPr>
            <a:xfrm>
              <a:off x="904945" y="697618"/>
              <a:ext cx="65594" cy="65594"/>
            </a:xfrm>
            <a:prstGeom prst="ellipse">
              <a:avLst/>
            </a:prstGeom>
            <a:solidFill>
              <a:schemeClr val="accent1">
                <a:alpha val="20000"/>
              </a:schemeClr>
            </a:solidFill>
          </p:spPr>
        </p:sp>
        <p:sp>
          <p:nvSpPr>
            <p:cNvPr id="34" name="TextBox 34"/>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en-US" altLang="zh-CN"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4.3</a:t>
              </a:r>
              <a:r>
                <a:rPr lang="zh-CN" alt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信号处理流程</a:t>
              </a:r>
              <a:endParaRPr 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7" name="文本框 6"/>
          <p:cNvSpPr txBox="1"/>
          <p:nvPr/>
        </p:nvSpPr>
        <p:spPr>
          <a:xfrm>
            <a:off x="454963" y="816458"/>
            <a:ext cx="10757289" cy="923330"/>
          </a:xfrm>
          <a:prstGeom prst="rect">
            <a:avLst/>
          </a:prstGeom>
          <a:noFill/>
        </p:spPr>
        <p:txBody>
          <a:bodyPr wrap="square">
            <a:spAutoFit/>
          </a:bodyPr>
          <a:lstStyle/>
          <a:p>
            <a:endParaRPr lang="en-US" altLang="zh-CN" b="0" i="0" dirty="0">
              <a:effectLst/>
              <a:latin typeface="微软雅黑" panose="020B0503020204020204" charset="-122"/>
              <a:ea typeface="微软雅黑" panose="020B0503020204020204" charset="-122"/>
            </a:endParaRPr>
          </a:p>
          <a:p>
            <a:r>
              <a:rPr lang="en-US" altLang="zh-CN" b="1" dirty="0" err="1">
                <a:solidFill>
                  <a:schemeClr val="accent1">
                    <a:alpha val="100000"/>
                  </a:schemeClr>
                </a:solidFill>
                <a:latin typeface="微软雅黑" panose="020B0503020204020204" charset="-122"/>
                <a:ea typeface="微软雅黑" panose="020B0503020204020204" charset="-122"/>
              </a:rPr>
              <a:t>handle_signal</a:t>
            </a:r>
            <a:r>
              <a:rPr lang="zh-CN" altLang="en-US" b="1" dirty="0">
                <a:solidFill>
                  <a:schemeClr val="accent1">
                    <a:alpha val="100000"/>
                  </a:schemeClr>
                </a:solidFill>
                <a:latin typeface="微软雅黑" panose="020B0503020204020204" charset="-122"/>
                <a:ea typeface="微软雅黑" panose="020B0503020204020204" charset="-122"/>
              </a:rPr>
              <a:t>函数：</a:t>
            </a:r>
            <a:endParaRPr lang="en-US" altLang="zh-CN" b="1" dirty="0">
              <a:solidFill>
                <a:schemeClr val="accent1">
                  <a:alpha val="100000"/>
                </a:schemeClr>
              </a:solidFill>
              <a:latin typeface="微软雅黑" panose="020B0503020204020204" charset="-122"/>
              <a:ea typeface="微软雅黑" panose="020B0503020204020204" charset="-122"/>
            </a:endParaRPr>
          </a:p>
          <a:p>
            <a:endParaRPr lang="en-US" altLang="zh-CN" b="0" i="0" dirty="0">
              <a:effectLst/>
              <a:latin typeface="微软雅黑" panose="020B0503020204020204" charset="-122"/>
              <a:ea typeface="微软雅黑" panose="020B0503020204020204" charset="-122"/>
            </a:endParaRPr>
          </a:p>
        </p:txBody>
      </p:sp>
      <p:sp>
        <p:nvSpPr>
          <p:cNvPr id="3" name="文本框 2"/>
          <p:cNvSpPr txBox="1"/>
          <p:nvPr/>
        </p:nvSpPr>
        <p:spPr>
          <a:xfrm>
            <a:off x="454963" y="1518077"/>
            <a:ext cx="5051967" cy="5339923"/>
          </a:xfrm>
          <a:prstGeom prst="rect">
            <a:avLst/>
          </a:prstGeom>
          <a:noFill/>
        </p:spPr>
        <p:txBody>
          <a:bodyPr wrap="square">
            <a:spAutoFit/>
          </a:bodyPr>
          <a:lstStyle/>
          <a:p>
            <a:r>
              <a:rPr lang="en-US" altLang="zh-CN" sz="1100" b="0" dirty="0">
                <a:solidFill>
                  <a:srgbClr val="0000FF"/>
                </a:solidFill>
                <a:effectLst/>
                <a:latin typeface="Consolas" panose="020B0609020204030204" pitchFamily="49" charset="0"/>
              </a:rPr>
              <a:t>static</a:t>
            </a:r>
            <a:r>
              <a:rPr lang="en-US" altLang="zh-CN" sz="1100" b="0" dirty="0">
                <a:solidFill>
                  <a:srgbClr val="000000"/>
                </a:solidFill>
                <a:effectLst/>
                <a:latin typeface="Consolas" panose="020B0609020204030204" pitchFamily="49" charset="0"/>
              </a:rPr>
              <a:t> </a:t>
            </a:r>
            <a:r>
              <a:rPr lang="en-US" altLang="zh-CN" sz="1100" b="0" dirty="0">
                <a:solidFill>
                  <a:srgbClr val="0000FF"/>
                </a:solidFill>
                <a:effectLst/>
                <a:latin typeface="Consolas" panose="020B0609020204030204" pitchFamily="49" charset="0"/>
              </a:rPr>
              <a:t>void</a:t>
            </a:r>
            <a:endParaRPr lang="en-US" altLang="zh-CN" sz="1100" b="0" dirty="0">
              <a:solidFill>
                <a:srgbClr val="000000"/>
              </a:solidFill>
              <a:effectLst/>
              <a:latin typeface="Consolas" panose="020B0609020204030204" pitchFamily="49" charset="0"/>
            </a:endParaRPr>
          </a:p>
          <a:p>
            <a:r>
              <a:rPr lang="en-US" altLang="zh-CN" sz="1100" b="0" dirty="0" err="1">
                <a:solidFill>
                  <a:srgbClr val="000000"/>
                </a:solidFill>
                <a:effectLst/>
                <a:latin typeface="Consolas" panose="020B0609020204030204" pitchFamily="49" charset="0"/>
              </a:rPr>
              <a:t>handle_signal</a:t>
            </a:r>
            <a:r>
              <a:rPr lang="en-US" altLang="zh-CN" sz="1100" b="0" dirty="0">
                <a:solidFill>
                  <a:srgbClr val="000000"/>
                </a:solidFill>
                <a:effectLst/>
                <a:latin typeface="Consolas" panose="020B0609020204030204" pitchFamily="49" charset="0"/>
              </a:rPr>
              <a:t>(</a:t>
            </a:r>
            <a:r>
              <a:rPr lang="en-US" altLang="zh-CN" sz="1100" b="0" dirty="0">
                <a:solidFill>
                  <a:srgbClr val="0000FF"/>
                </a:solidFill>
                <a:effectLst/>
                <a:latin typeface="Consolas" panose="020B0609020204030204" pitchFamily="49" charset="0"/>
              </a:rPr>
              <a:t>struct</a:t>
            </a:r>
            <a:r>
              <a:rPr lang="en-US" altLang="zh-CN" sz="1100" b="0" dirty="0">
                <a:solidFill>
                  <a:srgbClr val="000000"/>
                </a:solidFill>
                <a:effectLst/>
                <a:latin typeface="Consolas" panose="020B0609020204030204" pitchFamily="49" charset="0"/>
              </a:rPr>
              <a:t> </a:t>
            </a:r>
            <a:r>
              <a:rPr lang="en-US" altLang="zh-CN" sz="1100" b="0" dirty="0" err="1">
                <a:solidFill>
                  <a:srgbClr val="000000"/>
                </a:solidFill>
                <a:effectLst/>
                <a:latin typeface="Consolas" panose="020B0609020204030204" pitchFamily="49" charset="0"/>
              </a:rPr>
              <a:t>ksignal</a:t>
            </a:r>
            <a:r>
              <a:rPr lang="en-US" altLang="zh-CN" sz="1100" b="0" dirty="0">
                <a:solidFill>
                  <a:srgbClr val="000000"/>
                </a:solidFill>
                <a:effectLst/>
                <a:latin typeface="Consolas" panose="020B0609020204030204" pitchFamily="49" charset="0"/>
              </a:rPr>
              <a:t> *</a:t>
            </a:r>
            <a:r>
              <a:rPr lang="en-US" altLang="zh-CN" sz="1100" b="0" dirty="0" err="1">
                <a:solidFill>
                  <a:srgbClr val="000000"/>
                </a:solidFill>
                <a:effectLst/>
                <a:latin typeface="Consolas" panose="020B0609020204030204" pitchFamily="49" charset="0"/>
              </a:rPr>
              <a:t>ksig</a:t>
            </a:r>
            <a:r>
              <a:rPr lang="en-US" altLang="zh-CN" sz="1100" b="0" dirty="0">
                <a:solidFill>
                  <a:srgbClr val="000000"/>
                </a:solidFill>
                <a:effectLst/>
                <a:latin typeface="Consolas" panose="020B0609020204030204" pitchFamily="49" charset="0"/>
              </a:rPr>
              <a:t>, </a:t>
            </a:r>
            <a:r>
              <a:rPr lang="en-US" altLang="zh-CN" sz="1100" b="0" dirty="0">
                <a:solidFill>
                  <a:srgbClr val="0000FF"/>
                </a:solidFill>
                <a:effectLst/>
                <a:latin typeface="Consolas" panose="020B0609020204030204" pitchFamily="49" charset="0"/>
              </a:rPr>
              <a:t>struct</a:t>
            </a:r>
            <a:r>
              <a:rPr lang="en-US" altLang="zh-CN" sz="1100" b="0" dirty="0">
                <a:solidFill>
                  <a:srgbClr val="000000"/>
                </a:solidFill>
                <a:effectLst/>
                <a:latin typeface="Consolas" panose="020B0609020204030204" pitchFamily="49" charset="0"/>
              </a:rPr>
              <a:t> </a:t>
            </a:r>
            <a:r>
              <a:rPr lang="en-US" altLang="zh-CN" sz="1100" b="0" dirty="0" err="1">
                <a:solidFill>
                  <a:srgbClr val="000000"/>
                </a:solidFill>
                <a:effectLst/>
                <a:latin typeface="Consolas" panose="020B0609020204030204" pitchFamily="49" charset="0"/>
              </a:rPr>
              <a:t>pt_regs</a:t>
            </a:r>
            <a:r>
              <a:rPr lang="en-US" altLang="zh-CN" sz="1100" b="0" dirty="0">
                <a:solidFill>
                  <a:srgbClr val="000000"/>
                </a:solidFill>
                <a:effectLst/>
                <a:latin typeface="Consolas" panose="020B0609020204030204" pitchFamily="49" charset="0"/>
              </a:rPr>
              <a:t> *regs)</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r>
              <a:rPr lang="en-US" altLang="zh-CN" sz="1100" b="0" dirty="0">
                <a:solidFill>
                  <a:srgbClr val="0000FF"/>
                </a:solidFill>
                <a:effectLst/>
                <a:latin typeface="Consolas" panose="020B0609020204030204" pitchFamily="49" charset="0"/>
              </a:rPr>
              <a:t>bool</a:t>
            </a:r>
            <a:r>
              <a:rPr lang="en-US" altLang="zh-CN" sz="1100" b="0" dirty="0">
                <a:solidFill>
                  <a:srgbClr val="000000"/>
                </a:solidFill>
                <a:effectLst/>
                <a:latin typeface="Consolas" panose="020B0609020204030204" pitchFamily="49" charset="0"/>
              </a:rPr>
              <a:t> stepping, failed;</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r>
              <a:rPr lang="en-US" altLang="zh-CN" sz="1100" b="0" dirty="0">
                <a:solidFill>
                  <a:srgbClr val="0000FF"/>
                </a:solidFill>
                <a:effectLst/>
                <a:latin typeface="Consolas" panose="020B0609020204030204" pitchFamily="49" charset="0"/>
              </a:rPr>
              <a:t>struct</a:t>
            </a:r>
            <a:r>
              <a:rPr lang="en-US" altLang="zh-CN" sz="1100" b="0" dirty="0">
                <a:solidFill>
                  <a:srgbClr val="000000"/>
                </a:solidFill>
                <a:effectLst/>
                <a:latin typeface="Consolas" panose="020B0609020204030204" pitchFamily="49" charset="0"/>
              </a:rPr>
              <a:t> </a:t>
            </a:r>
            <a:r>
              <a:rPr lang="en-US" altLang="zh-CN" sz="1100" b="0" dirty="0" err="1">
                <a:solidFill>
                  <a:srgbClr val="000000"/>
                </a:solidFill>
                <a:effectLst/>
                <a:latin typeface="Consolas" panose="020B0609020204030204" pitchFamily="49" charset="0"/>
              </a:rPr>
              <a:t>fpu</a:t>
            </a:r>
            <a:r>
              <a:rPr lang="en-US" altLang="zh-CN" sz="1100" b="0" dirty="0">
                <a:solidFill>
                  <a:srgbClr val="000000"/>
                </a:solidFill>
                <a:effectLst/>
                <a:latin typeface="Consolas" panose="020B0609020204030204" pitchFamily="49" charset="0"/>
              </a:rPr>
              <a:t> *</a:t>
            </a:r>
            <a:r>
              <a:rPr lang="en-US" altLang="zh-CN" sz="1100" b="0" dirty="0" err="1">
                <a:solidFill>
                  <a:srgbClr val="000000"/>
                </a:solidFill>
                <a:effectLst/>
                <a:latin typeface="Consolas" panose="020B0609020204030204" pitchFamily="49" charset="0"/>
              </a:rPr>
              <a:t>fpu</a:t>
            </a:r>
            <a:r>
              <a:rPr lang="en-US" altLang="zh-CN" sz="1100" b="0" dirty="0">
                <a:solidFill>
                  <a:srgbClr val="000000"/>
                </a:solidFill>
                <a:effectLst/>
                <a:latin typeface="Consolas" panose="020B0609020204030204" pitchFamily="49" charset="0"/>
              </a:rPr>
              <a:t> = &amp;current-&gt;</a:t>
            </a:r>
            <a:r>
              <a:rPr lang="en-US" altLang="zh-CN" sz="1100" b="0" dirty="0" err="1">
                <a:solidFill>
                  <a:srgbClr val="000000"/>
                </a:solidFill>
                <a:effectLst/>
                <a:latin typeface="Consolas" panose="020B0609020204030204" pitchFamily="49" charset="0"/>
              </a:rPr>
              <a:t>thread.fpu</a:t>
            </a:r>
            <a:r>
              <a:rPr lang="en-US" altLang="zh-CN" sz="1100" b="0" dirty="0">
                <a:solidFill>
                  <a:srgbClr val="000000"/>
                </a:solidFill>
                <a:effectLst/>
                <a:latin typeface="Consolas" panose="020B0609020204030204" pitchFamily="49" charset="0"/>
              </a:rPr>
              <a:t>;</a:t>
            </a:r>
            <a:endParaRPr lang="en-US" altLang="zh-CN" sz="1100" b="0" dirty="0">
              <a:solidFill>
                <a:srgbClr val="000000"/>
              </a:solidFill>
              <a:effectLst/>
              <a:latin typeface="Consolas" panose="020B0609020204030204" pitchFamily="49" charset="0"/>
            </a:endParaRPr>
          </a:p>
          <a:p>
            <a:br>
              <a:rPr lang="en-US" altLang="zh-CN" sz="1100" b="0" dirty="0">
                <a:solidFill>
                  <a:srgbClr val="000000"/>
                </a:solidFill>
                <a:effectLst/>
                <a:latin typeface="Consolas" panose="020B0609020204030204" pitchFamily="49" charset="0"/>
              </a:rPr>
            </a:br>
            <a:r>
              <a:rPr lang="en-US" altLang="zh-CN" sz="1100" b="0" dirty="0">
                <a:solidFill>
                  <a:srgbClr val="000000"/>
                </a:solidFill>
                <a:effectLst/>
                <a:latin typeface="Consolas" panose="020B0609020204030204" pitchFamily="49" charset="0"/>
              </a:rPr>
              <a:t>  </a:t>
            </a:r>
            <a:r>
              <a:rPr lang="en-US" altLang="zh-CN" sz="1100" b="0" dirty="0">
                <a:solidFill>
                  <a:srgbClr val="0000FF"/>
                </a:solidFill>
                <a:effectLst/>
                <a:latin typeface="Consolas" panose="020B0609020204030204" pitchFamily="49" charset="0"/>
              </a:rPr>
              <a:t>if</a:t>
            </a:r>
            <a:r>
              <a:rPr lang="en-US" altLang="zh-CN" sz="1100" b="0" dirty="0">
                <a:solidFill>
                  <a:srgbClr val="000000"/>
                </a:solidFill>
                <a:effectLst/>
                <a:latin typeface="Consolas" panose="020B0609020204030204" pitchFamily="49" charset="0"/>
              </a:rPr>
              <a:t> (v8086_mode(regs))</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save_v86_state((</a:t>
            </a:r>
            <a:r>
              <a:rPr lang="en-US" altLang="zh-CN" sz="1100" b="0" dirty="0">
                <a:solidFill>
                  <a:srgbClr val="0000FF"/>
                </a:solidFill>
                <a:effectLst/>
                <a:latin typeface="Consolas" panose="020B0609020204030204" pitchFamily="49" charset="0"/>
              </a:rPr>
              <a:t>struct</a:t>
            </a:r>
            <a:r>
              <a:rPr lang="en-US" altLang="zh-CN" sz="1100" b="0" dirty="0">
                <a:solidFill>
                  <a:srgbClr val="000000"/>
                </a:solidFill>
                <a:effectLst/>
                <a:latin typeface="Consolas" panose="020B0609020204030204" pitchFamily="49" charset="0"/>
              </a:rPr>
              <a:t> kernel_vm86_regs *) regs, VM86_SIGNAL);</a:t>
            </a:r>
            <a:endParaRPr lang="en-US" altLang="zh-CN" sz="1100" b="0" dirty="0">
              <a:solidFill>
                <a:srgbClr val="000000"/>
              </a:solidFill>
              <a:effectLst/>
              <a:latin typeface="Consolas" panose="020B0609020204030204" pitchFamily="49" charset="0"/>
            </a:endParaRPr>
          </a:p>
          <a:p>
            <a:br>
              <a:rPr lang="en-US" altLang="zh-CN" sz="1100" b="0" dirty="0">
                <a:solidFill>
                  <a:srgbClr val="000000"/>
                </a:solidFill>
                <a:effectLst/>
                <a:latin typeface="Consolas" panose="020B0609020204030204" pitchFamily="49" charset="0"/>
              </a:rPr>
            </a:br>
            <a:r>
              <a:rPr lang="en-US" altLang="zh-CN" sz="1100" b="0" dirty="0">
                <a:solidFill>
                  <a:srgbClr val="008000"/>
                </a:solidFill>
                <a:effectLst/>
                <a:latin typeface="Consolas" panose="020B0609020204030204" pitchFamily="49" charset="0"/>
              </a:rPr>
              <a:t>  /* Are we from a system call? */</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r>
              <a:rPr lang="en-US" altLang="zh-CN" sz="1100" b="0" dirty="0">
                <a:solidFill>
                  <a:srgbClr val="0000FF"/>
                </a:solidFill>
                <a:effectLst/>
                <a:latin typeface="Consolas" panose="020B0609020204030204" pitchFamily="49" charset="0"/>
              </a:rPr>
              <a:t>if</a:t>
            </a:r>
            <a:r>
              <a:rPr lang="en-US" altLang="zh-CN" sz="1100" b="0" dirty="0">
                <a:solidFill>
                  <a:srgbClr val="000000"/>
                </a:solidFill>
                <a:effectLst/>
                <a:latin typeface="Consolas" panose="020B0609020204030204" pitchFamily="49" charset="0"/>
              </a:rPr>
              <a:t> (</a:t>
            </a:r>
            <a:r>
              <a:rPr lang="en-US" altLang="zh-CN" sz="1100" b="0" dirty="0" err="1">
                <a:solidFill>
                  <a:srgbClr val="000000"/>
                </a:solidFill>
                <a:effectLst/>
                <a:latin typeface="Consolas" panose="020B0609020204030204" pitchFamily="49" charset="0"/>
              </a:rPr>
              <a:t>syscall_get_nr</a:t>
            </a:r>
            <a:r>
              <a:rPr lang="en-US" altLang="zh-CN" sz="1100" b="0" dirty="0">
                <a:solidFill>
                  <a:srgbClr val="000000"/>
                </a:solidFill>
                <a:effectLst/>
                <a:latin typeface="Consolas" panose="020B0609020204030204" pitchFamily="49" charset="0"/>
              </a:rPr>
              <a:t>(current, regs) != -</a:t>
            </a:r>
            <a:r>
              <a:rPr lang="en-US" altLang="zh-CN" sz="1100" b="0" dirty="0">
                <a:solidFill>
                  <a:srgbClr val="098658"/>
                </a:solidFill>
                <a:effectLst/>
                <a:latin typeface="Consolas" panose="020B0609020204030204" pitchFamily="49" charset="0"/>
              </a:rPr>
              <a:t>1</a:t>
            </a:r>
            <a:r>
              <a:rPr lang="en-US" altLang="zh-CN" sz="1100" b="0" dirty="0">
                <a:solidFill>
                  <a:srgbClr val="000000"/>
                </a:solidFill>
                <a:effectLst/>
                <a:latin typeface="Consolas" panose="020B0609020204030204" pitchFamily="49" charset="0"/>
              </a:rPr>
              <a:t>) {</a:t>
            </a:r>
            <a:endParaRPr lang="en-US" altLang="zh-CN" sz="1100" b="0" dirty="0">
              <a:solidFill>
                <a:srgbClr val="000000"/>
              </a:solidFill>
              <a:effectLst/>
              <a:latin typeface="Consolas" panose="020B0609020204030204" pitchFamily="49" charset="0"/>
            </a:endParaRPr>
          </a:p>
          <a:p>
            <a:r>
              <a:rPr lang="en-US" altLang="zh-CN" sz="1100" b="0" dirty="0">
                <a:solidFill>
                  <a:srgbClr val="008000"/>
                </a:solidFill>
                <a:effectLst/>
                <a:latin typeface="Consolas" panose="020B0609020204030204" pitchFamily="49" charset="0"/>
              </a:rPr>
              <a:t>    /* If so, check system call restarting.. */</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r>
              <a:rPr lang="en-US" altLang="zh-CN" sz="1100" b="0" dirty="0">
                <a:solidFill>
                  <a:srgbClr val="0000FF"/>
                </a:solidFill>
                <a:effectLst/>
                <a:latin typeface="Consolas" panose="020B0609020204030204" pitchFamily="49" charset="0"/>
              </a:rPr>
              <a:t>switch</a:t>
            </a:r>
            <a:r>
              <a:rPr lang="en-US" altLang="zh-CN" sz="1100" b="0" dirty="0">
                <a:solidFill>
                  <a:srgbClr val="000000"/>
                </a:solidFill>
                <a:effectLst/>
                <a:latin typeface="Consolas" panose="020B0609020204030204" pitchFamily="49" charset="0"/>
              </a:rPr>
              <a:t> (</a:t>
            </a:r>
            <a:r>
              <a:rPr lang="en-US" altLang="zh-CN" sz="1100" b="0" dirty="0" err="1">
                <a:solidFill>
                  <a:srgbClr val="000000"/>
                </a:solidFill>
                <a:effectLst/>
                <a:latin typeface="Consolas" panose="020B0609020204030204" pitchFamily="49" charset="0"/>
              </a:rPr>
              <a:t>syscall_get_error</a:t>
            </a:r>
            <a:r>
              <a:rPr lang="en-US" altLang="zh-CN" sz="1100" b="0" dirty="0">
                <a:solidFill>
                  <a:srgbClr val="000000"/>
                </a:solidFill>
                <a:effectLst/>
                <a:latin typeface="Consolas" panose="020B0609020204030204" pitchFamily="49" charset="0"/>
              </a:rPr>
              <a:t>(current, regs)) {</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r>
              <a:rPr lang="en-US" altLang="zh-CN" sz="1100" b="0" dirty="0">
                <a:solidFill>
                  <a:srgbClr val="0000FF"/>
                </a:solidFill>
                <a:effectLst/>
                <a:latin typeface="Consolas" panose="020B0609020204030204" pitchFamily="49" charset="0"/>
              </a:rPr>
              <a:t>case</a:t>
            </a:r>
            <a:r>
              <a:rPr lang="en-US" altLang="zh-CN" sz="1100" b="0" dirty="0">
                <a:solidFill>
                  <a:srgbClr val="000000"/>
                </a:solidFill>
                <a:effectLst/>
                <a:latin typeface="Consolas" panose="020B0609020204030204" pitchFamily="49" charset="0"/>
              </a:rPr>
              <a:t> -ERESTART_RESTARTBLOCK:</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r>
              <a:rPr lang="en-US" altLang="zh-CN" sz="1100" b="0" dirty="0">
                <a:solidFill>
                  <a:srgbClr val="0000FF"/>
                </a:solidFill>
                <a:effectLst/>
                <a:latin typeface="Consolas" panose="020B0609020204030204" pitchFamily="49" charset="0"/>
              </a:rPr>
              <a:t>case</a:t>
            </a:r>
            <a:r>
              <a:rPr lang="en-US" altLang="zh-CN" sz="1100" b="0" dirty="0">
                <a:solidFill>
                  <a:srgbClr val="000000"/>
                </a:solidFill>
                <a:effectLst/>
                <a:latin typeface="Consolas" panose="020B0609020204030204" pitchFamily="49" charset="0"/>
              </a:rPr>
              <a:t> -ERESTARTNOHAND:</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regs-&gt;ax = -EINTR;</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r>
              <a:rPr lang="en-US" altLang="zh-CN" sz="1100" b="0" dirty="0">
                <a:solidFill>
                  <a:srgbClr val="0000FF"/>
                </a:solidFill>
                <a:effectLst/>
                <a:latin typeface="Consolas" panose="020B0609020204030204" pitchFamily="49" charset="0"/>
              </a:rPr>
              <a:t>break</a:t>
            </a:r>
            <a:r>
              <a:rPr lang="en-US" altLang="zh-CN" sz="1100" b="0" dirty="0">
                <a:solidFill>
                  <a:srgbClr val="000000"/>
                </a:solidFill>
                <a:effectLst/>
                <a:latin typeface="Consolas" panose="020B0609020204030204" pitchFamily="49" charset="0"/>
              </a:rPr>
              <a:t>;</a:t>
            </a:r>
            <a:endParaRPr lang="en-US" altLang="zh-CN" sz="1100" b="0" dirty="0">
              <a:solidFill>
                <a:srgbClr val="000000"/>
              </a:solidFill>
              <a:effectLst/>
              <a:latin typeface="Consolas" panose="020B0609020204030204" pitchFamily="49" charset="0"/>
            </a:endParaRPr>
          </a:p>
          <a:p>
            <a:br>
              <a:rPr lang="en-US" altLang="zh-CN" sz="1100" b="0" dirty="0">
                <a:solidFill>
                  <a:srgbClr val="000000"/>
                </a:solidFill>
                <a:effectLst/>
                <a:latin typeface="Consolas" panose="020B0609020204030204" pitchFamily="49" charset="0"/>
              </a:rPr>
            </a:br>
            <a:r>
              <a:rPr lang="en-US" altLang="zh-CN" sz="1100" b="0" dirty="0">
                <a:solidFill>
                  <a:srgbClr val="000000"/>
                </a:solidFill>
                <a:effectLst/>
                <a:latin typeface="Consolas" panose="020B0609020204030204" pitchFamily="49" charset="0"/>
              </a:rPr>
              <a:t>    </a:t>
            </a:r>
            <a:r>
              <a:rPr lang="en-US" altLang="zh-CN" sz="1100" b="0" dirty="0">
                <a:solidFill>
                  <a:srgbClr val="0000FF"/>
                </a:solidFill>
                <a:effectLst/>
                <a:latin typeface="Consolas" panose="020B0609020204030204" pitchFamily="49" charset="0"/>
              </a:rPr>
              <a:t>case</a:t>
            </a:r>
            <a:r>
              <a:rPr lang="en-US" altLang="zh-CN" sz="1100" b="0" dirty="0">
                <a:solidFill>
                  <a:srgbClr val="000000"/>
                </a:solidFill>
                <a:effectLst/>
                <a:latin typeface="Consolas" panose="020B0609020204030204" pitchFamily="49" charset="0"/>
              </a:rPr>
              <a:t> -ERESTARTSYS:</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r>
              <a:rPr lang="en-US" altLang="zh-CN" sz="1100" b="0" dirty="0">
                <a:solidFill>
                  <a:srgbClr val="0000FF"/>
                </a:solidFill>
                <a:effectLst/>
                <a:latin typeface="Consolas" panose="020B0609020204030204" pitchFamily="49" charset="0"/>
              </a:rPr>
              <a:t>if</a:t>
            </a:r>
            <a:r>
              <a:rPr lang="en-US" altLang="zh-CN" sz="1100" b="0" dirty="0">
                <a:solidFill>
                  <a:srgbClr val="000000"/>
                </a:solidFill>
                <a:effectLst/>
                <a:latin typeface="Consolas" panose="020B0609020204030204" pitchFamily="49" charset="0"/>
              </a:rPr>
              <a:t> (!(</a:t>
            </a:r>
            <a:r>
              <a:rPr lang="en-US" altLang="zh-CN" sz="1100" b="0" dirty="0" err="1">
                <a:solidFill>
                  <a:srgbClr val="000000"/>
                </a:solidFill>
                <a:effectLst/>
                <a:latin typeface="Consolas" panose="020B0609020204030204" pitchFamily="49" charset="0"/>
              </a:rPr>
              <a:t>ksig</a:t>
            </a:r>
            <a:r>
              <a:rPr lang="en-US" altLang="zh-CN" sz="1100" b="0" dirty="0">
                <a:solidFill>
                  <a:srgbClr val="000000"/>
                </a:solidFill>
                <a:effectLst/>
                <a:latin typeface="Consolas" panose="020B0609020204030204" pitchFamily="49" charset="0"/>
              </a:rPr>
              <a:t>-&gt;</a:t>
            </a:r>
            <a:r>
              <a:rPr lang="en-US" altLang="zh-CN" sz="1100" b="0" dirty="0" err="1">
                <a:solidFill>
                  <a:srgbClr val="000000"/>
                </a:solidFill>
                <a:effectLst/>
                <a:latin typeface="Consolas" panose="020B0609020204030204" pitchFamily="49" charset="0"/>
              </a:rPr>
              <a:t>ka.sa.sa_flags</a:t>
            </a:r>
            <a:r>
              <a:rPr lang="en-US" altLang="zh-CN" sz="1100" b="0" dirty="0">
                <a:solidFill>
                  <a:srgbClr val="000000"/>
                </a:solidFill>
                <a:effectLst/>
                <a:latin typeface="Consolas" panose="020B0609020204030204" pitchFamily="49" charset="0"/>
              </a:rPr>
              <a:t> &amp; SA_RESTART)) {</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regs-&gt;ax = -EINTR;</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r>
              <a:rPr lang="en-US" altLang="zh-CN" sz="1100" b="0" dirty="0">
                <a:solidFill>
                  <a:srgbClr val="0000FF"/>
                </a:solidFill>
                <a:effectLst/>
                <a:latin typeface="Consolas" panose="020B0609020204030204" pitchFamily="49" charset="0"/>
              </a:rPr>
              <a:t>break</a:t>
            </a:r>
            <a:r>
              <a:rPr lang="en-US" altLang="zh-CN" sz="1100" b="0" dirty="0">
                <a:solidFill>
                  <a:srgbClr val="000000"/>
                </a:solidFill>
                <a:effectLst/>
                <a:latin typeface="Consolas" panose="020B0609020204030204" pitchFamily="49" charset="0"/>
              </a:rPr>
              <a:t>;</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r>
              <a:rPr lang="en-US" altLang="zh-CN" sz="1100" b="0" dirty="0" err="1">
                <a:solidFill>
                  <a:srgbClr val="000000"/>
                </a:solidFill>
                <a:effectLst/>
                <a:latin typeface="Consolas" panose="020B0609020204030204" pitchFamily="49" charset="0"/>
              </a:rPr>
              <a:t>fallthrough</a:t>
            </a:r>
            <a:r>
              <a:rPr lang="en-US" altLang="zh-CN" sz="1100" b="0" dirty="0">
                <a:solidFill>
                  <a:srgbClr val="000000"/>
                </a:solidFill>
                <a:effectLst/>
                <a:latin typeface="Consolas" panose="020B0609020204030204" pitchFamily="49" charset="0"/>
              </a:rPr>
              <a:t>;</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r>
              <a:rPr lang="en-US" altLang="zh-CN" sz="1100" b="0" dirty="0">
                <a:solidFill>
                  <a:srgbClr val="0000FF"/>
                </a:solidFill>
                <a:effectLst/>
                <a:latin typeface="Consolas" panose="020B0609020204030204" pitchFamily="49" charset="0"/>
              </a:rPr>
              <a:t>case</a:t>
            </a:r>
            <a:r>
              <a:rPr lang="en-US" altLang="zh-CN" sz="1100" b="0" dirty="0">
                <a:solidFill>
                  <a:srgbClr val="000000"/>
                </a:solidFill>
                <a:effectLst/>
                <a:latin typeface="Consolas" panose="020B0609020204030204" pitchFamily="49" charset="0"/>
              </a:rPr>
              <a:t> -ERESTARTNOINTR:</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regs-&gt;ax = regs-&gt;</a:t>
            </a:r>
            <a:r>
              <a:rPr lang="en-US" altLang="zh-CN" sz="1100" b="0" dirty="0" err="1">
                <a:solidFill>
                  <a:srgbClr val="000000"/>
                </a:solidFill>
                <a:effectLst/>
                <a:latin typeface="Consolas" panose="020B0609020204030204" pitchFamily="49" charset="0"/>
              </a:rPr>
              <a:t>orig_ax</a:t>
            </a:r>
            <a:r>
              <a:rPr lang="en-US" altLang="zh-CN" sz="1100" b="0" dirty="0">
                <a:solidFill>
                  <a:srgbClr val="000000"/>
                </a:solidFill>
                <a:effectLst/>
                <a:latin typeface="Consolas" panose="020B0609020204030204" pitchFamily="49" charset="0"/>
              </a:rPr>
              <a:t>;</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regs-&gt;</a:t>
            </a:r>
            <a:r>
              <a:rPr lang="en-US" altLang="zh-CN" sz="1100" b="0" dirty="0" err="1">
                <a:solidFill>
                  <a:srgbClr val="000000"/>
                </a:solidFill>
                <a:effectLst/>
                <a:latin typeface="Consolas" panose="020B0609020204030204" pitchFamily="49" charset="0"/>
              </a:rPr>
              <a:t>ip</a:t>
            </a:r>
            <a:r>
              <a:rPr lang="en-US" altLang="zh-CN" sz="1100" b="0" dirty="0">
                <a:solidFill>
                  <a:srgbClr val="000000"/>
                </a:solidFill>
                <a:effectLst/>
                <a:latin typeface="Consolas" panose="020B0609020204030204" pitchFamily="49" charset="0"/>
              </a:rPr>
              <a:t> -= </a:t>
            </a:r>
            <a:r>
              <a:rPr lang="en-US" altLang="zh-CN" sz="1100" b="0" dirty="0">
                <a:solidFill>
                  <a:srgbClr val="098658"/>
                </a:solidFill>
                <a:effectLst/>
                <a:latin typeface="Consolas" panose="020B0609020204030204" pitchFamily="49" charset="0"/>
              </a:rPr>
              <a:t>2</a:t>
            </a:r>
            <a:r>
              <a:rPr lang="en-US" altLang="zh-CN" sz="1100" b="0" dirty="0">
                <a:solidFill>
                  <a:srgbClr val="000000"/>
                </a:solidFill>
                <a:effectLst/>
                <a:latin typeface="Consolas" panose="020B0609020204030204" pitchFamily="49" charset="0"/>
              </a:rPr>
              <a:t>;</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r>
              <a:rPr lang="en-US" altLang="zh-CN" sz="1100" b="0" dirty="0">
                <a:solidFill>
                  <a:srgbClr val="0000FF"/>
                </a:solidFill>
                <a:effectLst/>
                <a:latin typeface="Consolas" panose="020B0609020204030204" pitchFamily="49" charset="0"/>
              </a:rPr>
              <a:t>break</a:t>
            </a:r>
            <a:r>
              <a:rPr lang="en-US" altLang="zh-CN" sz="1100" b="0" dirty="0">
                <a:solidFill>
                  <a:srgbClr val="000000"/>
                </a:solidFill>
                <a:effectLst/>
                <a:latin typeface="Consolas" panose="020B0609020204030204" pitchFamily="49" charset="0"/>
              </a:rPr>
              <a:t>;</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endParaRPr lang="en-US" altLang="zh-CN" sz="1100" b="0" dirty="0">
              <a:solidFill>
                <a:srgbClr val="000000"/>
              </a:solidFill>
              <a:effectLst/>
              <a:latin typeface="Consolas" panose="020B0609020204030204" pitchFamily="49" charset="0"/>
            </a:endParaRPr>
          </a:p>
        </p:txBody>
      </p:sp>
      <p:sp>
        <p:nvSpPr>
          <p:cNvPr id="5" name="文本框 4"/>
          <p:cNvSpPr txBox="1"/>
          <p:nvPr/>
        </p:nvSpPr>
        <p:spPr>
          <a:xfrm>
            <a:off x="5303912" y="1412776"/>
            <a:ext cx="6648400" cy="5170646"/>
          </a:xfrm>
          <a:prstGeom prst="rect">
            <a:avLst/>
          </a:prstGeom>
          <a:noFill/>
        </p:spPr>
        <p:txBody>
          <a:bodyPr wrap="square">
            <a:spAutoFit/>
          </a:bodyPr>
          <a:lstStyle/>
          <a:p>
            <a:br>
              <a:rPr lang="en-US" altLang="zh-CN" sz="1100" b="0" dirty="0">
                <a:solidFill>
                  <a:srgbClr val="000000"/>
                </a:solidFill>
                <a:effectLst/>
                <a:latin typeface="Consolas" panose="020B0609020204030204" pitchFamily="49" charset="0"/>
              </a:rPr>
            </a:br>
            <a:r>
              <a:rPr lang="en-US" altLang="zh-CN" sz="1100" b="0" dirty="0">
                <a:solidFill>
                  <a:srgbClr val="008000"/>
                </a:solidFill>
                <a:effectLst/>
                <a:latin typeface="Consolas" panose="020B0609020204030204" pitchFamily="49" charset="0"/>
              </a:rPr>
              <a:t>  /*</a:t>
            </a:r>
            <a:endParaRPr lang="en-US" altLang="zh-CN" sz="1100" b="0" dirty="0">
              <a:solidFill>
                <a:srgbClr val="000000"/>
              </a:solidFill>
              <a:effectLst/>
              <a:latin typeface="Consolas" panose="020B0609020204030204" pitchFamily="49" charset="0"/>
            </a:endParaRPr>
          </a:p>
          <a:p>
            <a:r>
              <a:rPr lang="en-US" altLang="zh-CN" sz="1100" b="0" dirty="0">
                <a:solidFill>
                  <a:srgbClr val="008000"/>
                </a:solidFill>
                <a:effectLst/>
                <a:latin typeface="Consolas" panose="020B0609020204030204" pitchFamily="49" charset="0"/>
              </a:rPr>
              <a:t>   * If TF is set due to a debugger (TIF_FORCED_TF), clear TF now</a:t>
            </a:r>
            <a:endParaRPr lang="en-US" altLang="zh-CN" sz="1100" b="0" dirty="0">
              <a:solidFill>
                <a:srgbClr val="000000"/>
              </a:solidFill>
              <a:effectLst/>
              <a:latin typeface="Consolas" panose="020B0609020204030204" pitchFamily="49" charset="0"/>
            </a:endParaRPr>
          </a:p>
          <a:p>
            <a:r>
              <a:rPr lang="en-US" altLang="zh-CN" sz="1100" b="0" dirty="0">
                <a:solidFill>
                  <a:srgbClr val="008000"/>
                </a:solidFill>
                <a:effectLst/>
                <a:latin typeface="Consolas" panose="020B0609020204030204" pitchFamily="49" charset="0"/>
              </a:rPr>
              <a:t>   * so that register information in the </a:t>
            </a:r>
            <a:r>
              <a:rPr lang="en-US" altLang="zh-CN" sz="1100" b="0" dirty="0" err="1">
                <a:solidFill>
                  <a:srgbClr val="008000"/>
                </a:solidFill>
                <a:effectLst/>
                <a:latin typeface="Consolas" panose="020B0609020204030204" pitchFamily="49" charset="0"/>
              </a:rPr>
              <a:t>sigcontext</a:t>
            </a:r>
            <a:r>
              <a:rPr lang="en-US" altLang="zh-CN" sz="1100" b="0" dirty="0">
                <a:solidFill>
                  <a:srgbClr val="008000"/>
                </a:solidFill>
                <a:effectLst/>
                <a:latin typeface="Consolas" panose="020B0609020204030204" pitchFamily="49" charset="0"/>
              </a:rPr>
              <a:t> is correct and</a:t>
            </a:r>
            <a:endParaRPr lang="en-US" altLang="zh-CN" sz="1100" b="0" dirty="0">
              <a:solidFill>
                <a:srgbClr val="000000"/>
              </a:solidFill>
              <a:effectLst/>
              <a:latin typeface="Consolas" panose="020B0609020204030204" pitchFamily="49" charset="0"/>
            </a:endParaRPr>
          </a:p>
          <a:p>
            <a:r>
              <a:rPr lang="en-US" altLang="zh-CN" sz="1100" b="0" dirty="0">
                <a:solidFill>
                  <a:srgbClr val="008000"/>
                </a:solidFill>
                <a:effectLst/>
                <a:latin typeface="Consolas" panose="020B0609020204030204" pitchFamily="49" charset="0"/>
              </a:rPr>
              <a:t>   * then notify the tracer before entering the signal handler.</a:t>
            </a:r>
            <a:endParaRPr lang="en-US" altLang="zh-CN" sz="1100" b="0" dirty="0">
              <a:solidFill>
                <a:srgbClr val="000000"/>
              </a:solidFill>
              <a:effectLst/>
              <a:latin typeface="Consolas" panose="020B0609020204030204" pitchFamily="49" charset="0"/>
            </a:endParaRPr>
          </a:p>
          <a:p>
            <a:r>
              <a:rPr lang="en-US" altLang="zh-CN" sz="1100" b="0" dirty="0">
                <a:solidFill>
                  <a:srgbClr val="008000"/>
                </a:solidFill>
                <a:effectLst/>
                <a:latin typeface="Consolas" panose="020B0609020204030204" pitchFamily="49" charset="0"/>
              </a:rPr>
              <a:t>   */</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stepping = </a:t>
            </a:r>
            <a:r>
              <a:rPr lang="en-US" altLang="zh-CN" sz="1100" b="0" dirty="0" err="1">
                <a:solidFill>
                  <a:srgbClr val="000000"/>
                </a:solidFill>
                <a:effectLst/>
                <a:latin typeface="Consolas" panose="020B0609020204030204" pitchFamily="49" charset="0"/>
              </a:rPr>
              <a:t>test_thread_flag</a:t>
            </a:r>
            <a:r>
              <a:rPr lang="en-US" altLang="zh-CN" sz="1100" b="0" dirty="0">
                <a:solidFill>
                  <a:srgbClr val="000000"/>
                </a:solidFill>
                <a:effectLst/>
                <a:latin typeface="Consolas" panose="020B0609020204030204" pitchFamily="49" charset="0"/>
              </a:rPr>
              <a:t>(TIF_SINGLESTEP);</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r>
              <a:rPr lang="en-US" altLang="zh-CN" sz="1100" b="0" dirty="0">
                <a:solidFill>
                  <a:srgbClr val="0000FF"/>
                </a:solidFill>
                <a:effectLst/>
                <a:latin typeface="Consolas" panose="020B0609020204030204" pitchFamily="49" charset="0"/>
              </a:rPr>
              <a:t>if</a:t>
            </a:r>
            <a:r>
              <a:rPr lang="en-US" altLang="zh-CN" sz="1100" b="0" dirty="0">
                <a:solidFill>
                  <a:srgbClr val="000000"/>
                </a:solidFill>
                <a:effectLst/>
                <a:latin typeface="Consolas" panose="020B0609020204030204" pitchFamily="49" charset="0"/>
              </a:rPr>
              <a:t> (stepping)</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r>
              <a:rPr lang="en-US" altLang="zh-CN" sz="1100" b="0" dirty="0" err="1">
                <a:solidFill>
                  <a:srgbClr val="000000"/>
                </a:solidFill>
                <a:effectLst/>
                <a:latin typeface="Consolas" panose="020B0609020204030204" pitchFamily="49" charset="0"/>
              </a:rPr>
              <a:t>user_disable_single_step</a:t>
            </a:r>
            <a:r>
              <a:rPr lang="en-US" altLang="zh-CN" sz="1100" b="0" dirty="0">
                <a:solidFill>
                  <a:srgbClr val="000000"/>
                </a:solidFill>
                <a:effectLst/>
                <a:latin typeface="Consolas" panose="020B0609020204030204" pitchFamily="49" charset="0"/>
              </a:rPr>
              <a:t>(current);</a:t>
            </a:r>
            <a:endParaRPr lang="en-US" altLang="zh-CN" sz="1100" b="0" dirty="0">
              <a:solidFill>
                <a:srgbClr val="000000"/>
              </a:solidFill>
              <a:effectLst/>
              <a:latin typeface="Consolas" panose="020B0609020204030204" pitchFamily="49" charset="0"/>
            </a:endParaRPr>
          </a:p>
          <a:p>
            <a:br>
              <a:rPr lang="en-US" altLang="zh-CN" sz="1100" b="0" dirty="0">
                <a:solidFill>
                  <a:srgbClr val="000000"/>
                </a:solidFill>
                <a:effectLst/>
                <a:latin typeface="Consolas" panose="020B0609020204030204" pitchFamily="49" charset="0"/>
              </a:rPr>
            </a:br>
            <a:r>
              <a:rPr lang="en-US" altLang="zh-CN" sz="1100" b="0" dirty="0">
                <a:solidFill>
                  <a:srgbClr val="000000"/>
                </a:solidFill>
                <a:effectLst/>
                <a:latin typeface="Consolas" panose="020B0609020204030204" pitchFamily="49" charset="0"/>
              </a:rPr>
              <a:t>  failed = (</a:t>
            </a:r>
            <a:r>
              <a:rPr lang="en-US" altLang="zh-CN" sz="1100" b="0" dirty="0" err="1">
                <a:solidFill>
                  <a:srgbClr val="000000"/>
                </a:solidFill>
                <a:effectLst/>
                <a:latin typeface="Consolas" panose="020B0609020204030204" pitchFamily="49" charset="0"/>
              </a:rPr>
              <a:t>setup_rt_frame</a:t>
            </a:r>
            <a:r>
              <a:rPr lang="en-US" altLang="zh-CN" sz="1100" b="0" dirty="0">
                <a:solidFill>
                  <a:srgbClr val="000000"/>
                </a:solidFill>
                <a:effectLst/>
                <a:latin typeface="Consolas" panose="020B0609020204030204" pitchFamily="49" charset="0"/>
              </a:rPr>
              <a:t>(</a:t>
            </a:r>
            <a:r>
              <a:rPr lang="en-US" altLang="zh-CN" sz="1100" b="0" dirty="0" err="1">
                <a:solidFill>
                  <a:srgbClr val="000000"/>
                </a:solidFill>
                <a:effectLst/>
                <a:latin typeface="Consolas" panose="020B0609020204030204" pitchFamily="49" charset="0"/>
              </a:rPr>
              <a:t>ksig</a:t>
            </a:r>
            <a:r>
              <a:rPr lang="en-US" altLang="zh-CN" sz="1100" b="0" dirty="0">
                <a:solidFill>
                  <a:srgbClr val="000000"/>
                </a:solidFill>
                <a:effectLst/>
                <a:latin typeface="Consolas" panose="020B0609020204030204" pitchFamily="49" charset="0"/>
              </a:rPr>
              <a:t>, regs) &lt; </a:t>
            </a:r>
            <a:r>
              <a:rPr lang="en-US" altLang="zh-CN" sz="1100" b="0" dirty="0">
                <a:solidFill>
                  <a:srgbClr val="098658"/>
                </a:solidFill>
                <a:effectLst/>
                <a:latin typeface="Consolas" panose="020B0609020204030204" pitchFamily="49" charset="0"/>
              </a:rPr>
              <a:t>0</a:t>
            </a:r>
            <a:r>
              <a:rPr lang="en-US" altLang="zh-CN" sz="1100" b="0" dirty="0">
                <a:solidFill>
                  <a:srgbClr val="000000"/>
                </a:solidFill>
                <a:effectLst/>
                <a:latin typeface="Consolas" panose="020B0609020204030204" pitchFamily="49" charset="0"/>
              </a:rPr>
              <a:t>);</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r>
              <a:rPr lang="en-US" altLang="zh-CN" sz="1100" b="0" dirty="0">
                <a:solidFill>
                  <a:srgbClr val="0000FF"/>
                </a:solidFill>
                <a:effectLst/>
                <a:latin typeface="Consolas" panose="020B0609020204030204" pitchFamily="49" charset="0"/>
              </a:rPr>
              <a:t>if</a:t>
            </a:r>
            <a:r>
              <a:rPr lang="en-US" altLang="zh-CN" sz="1100" b="0" dirty="0">
                <a:solidFill>
                  <a:srgbClr val="000000"/>
                </a:solidFill>
                <a:effectLst/>
                <a:latin typeface="Consolas" panose="020B0609020204030204" pitchFamily="49" charset="0"/>
              </a:rPr>
              <a:t> (!failed) {</a:t>
            </a:r>
            <a:endParaRPr lang="en-US" altLang="zh-CN" sz="1100" b="0" dirty="0">
              <a:solidFill>
                <a:srgbClr val="000000"/>
              </a:solidFill>
              <a:effectLst/>
              <a:latin typeface="Consolas" panose="020B0609020204030204" pitchFamily="49" charset="0"/>
            </a:endParaRPr>
          </a:p>
          <a:p>
            <a:r>
              <a:rPr lang="en-US" altLang="zh-CN" sz="1100" b="0" dirty="0">
                <a:solidFill>
                  <a:srgbClr val="008000"/>
                </a:solidFill>
                <a:effectLst/>
                <a:latin typeface="Consolas" panose="020B0609020204030204" pitchFamily="49" charset="0"/>
              </a:rPr>
              <a:t>    /*</a:t>
            </a:r>
            <a:endParaRPr lang="en-US" altLang="zh-CN" sz="1100" b="0" dirty="0">
              <a:solidFill>
                <a:srgbClr val="000000"/>
              </a:solidFill>
              <a:effectLst/>
              <a:latin typeface="Consolas" panose="020B0609020204030204" pitchFamily="49" charset="0"/>
            </a:endParaRPr>
          </a:p>
          <a:p>
            <a:r>
              <a:rPr lang="en-US" altLang="zh-CN" sz="1100" b="0" dirty="0">
                <a:solidFill>
                  <a:srgbClr val="008000"/>
                </a:solidFill>
                <a:effectLst/>
                <a:latin typeface="Consolas" panose="020B0609020204030204" pitchFamily="49" charset="0"/>
              </a:rPr>
              <a:t>     * Clear the direction flag as per the ABI for function entry.</a:t>
            </a:r>
            <a:endParaRPr lang="en-US" altLang="zh-CN" sz="1100" b="0" dirty="0">
              <a:solidFill>
                <a:srgbClr val="000000"/>
              </a:solidFill>
              <a:effectLst/>
              <a:latin typeface="Consolas" panose="020B0609020204030204" pitchFamily="49" charset="0"/>
            </a:endParaRPr>
          </a:p>
          <a:p>
            <a:r>
              <a:rPr lang="en-US" altLang="zh-CN" sz="1100" b="0" dirty="0">
                <a:solidFill>
                  <a:srgbClr val="008000"/>
                </a:solidFill>
                <a:effectLst/>
                <a:latin typeface="Consolas" panose="020B0609020204030204" pitchFamily="49" charset="0"/>
              </a:rPr>
              <a:t>     *</a:t>
            </a:r>
            <a:endParaRPr lang="en-US" altLang="zh-CN" sz="1100" b="0" dirty="0">
              <a:solidFill>
                <a:srgbClr val="000000"/>
              </a:solidFill>
              <a:effectLst/>
              <a:latin typeface="Consolas" panose="020B0609020204030204" pitchFamily="49" charset="0"/>
            </a:endParaRPr>
          </a:p>
          <a:p>
            <a:r>
              <a:rPr lang="en-US" altLang="zh-CN" sz="1100" b="0" dirty="0">
                <a:solidFill>
                  <a:srgbClr val="008000"/>
                </a:solidFill>
                <a:effectLst/>
                <a:latin typeface="Consolas" panose="020B0609020204030204" pitchFamily="49" charset="0"/>
              </a:rPr>
              <a:t>     * Clear RF when entering the signal handler, because</a:t>
            </a:r>
            <a:endParaRPr lang="en-US" altLang="zh-CN" sz="1100" b="0" dirty="0">
              <a:solidFill>
                <a:srgbClr val="000000"/>
              </a:solidFill>
              <a:effectLst/>
              <a:latin typeface="Consolas" panose="020B0609020204030204" pitchFamily="49" charset="0"/>
            </a:endParaRPr>
          </a:p>
          <a:p>
            <a:r>
              <a:rPr lang="en-US" altLang="zh-CN" sz="1100" b="0" dirty="0">
                <a:solidFill>
                  <a:srgbClr val="008000"/>
                </a:solidFill>
                <a:effectLst/>
                <a:latin typeface="Consolas" panose="020B0609020204030204" pitchFamily="49" charset="0"/>
              </a:rPr>
              <a:t>     * it might disable possible debug exception from the</a:t>
            </a:r>
            <a:endParaRPr lang="en-US" altLang="zh-CN" sz="1100" b="0" dirty="0">
              <a:solidFill>
                <a:srgbClr val="000000"/>
              </a:solidFill>
              <a:effectLst/>
              <a:latin typeface="Consolas" panose="020B0609020204030204" pitchFamily="49" charset="0"/>
            </a:endParaRPr>
          </a:p>
          <a:p>
            <a:r>
              <a:rPr lang="en-US" altLang="zh-CN" sz="1100" b="0" dirty="0">
                <a:solidFill>
                  <a:srgbClr val="008000"/>
                </a:solidFill>
                <a:effectLst/>
                <a:latin typeface="Consolas" panose="020B0609020204030204" pitchFamily="49" charset="0"/>
              </a:rPr>
              <a:t>     * signal handler.</a:t>
            </a:r>
            <a:endParaRPr lang="en-US" altLang="zh-CN" sz="1100" b="0" dirty="0">
              <a:solidFill>
                <a:srgbClr val="000000"/>
              </a:solidFill>
              <a:effectLst/>
              <a:latin typeface="Consolas" panose="020B0609020204030204" pitchFamily="49" charset="0"/>
            </a:endParaRPr>
          </a:p>
          <a:p>
            <a:r>
              <a:rPr lang="en-US" altLang="zh-CN" sz="1100" b="0" dirty="0">
                <a:solidFill>
                  <a:srgbClr val="008000"/>
                </a:solidFill>
                <a:effectLst/>
                <a:latin typeface="Consolas" panose="020B0609020204030204" pitchFamily="49" charset="0"/>
              </a:rPr>
              <a:t>     *</a:t>
            </a:r>
            <a:endParaRPr lang="en-US" altLang="zh-CN" sz="1100" b="0" dirty="0">
              <a:solidFill>
                <a:srgbClr val="000000"/>
              </a:solidFill>
              <a:effectLst/>
              <a:latin typeface="Consolas" panose="020B0609020204030204" pitchFamily="49" charset="0"/>
            </a:endParaRPr>
          </a:p>
          <a:p>
            <a:r>
              <a:rPr lang="en-US" altLang="zh-CN" sz="1100" b="0" dirty="0">
                <a:solidFill>
                  <a:srgbClr val="008000"/>
                </a:solidFill>
                <a:effectLst/>
                <a:latin typeface="Consolas" panose="020B0609020204030204" pitchFamily="49" charset="0"/>
              </a:rPr>
              <a:t>     * Clear TF for the case when it wasn't set by debugger to</a:t>
            </a:r>
            <a:endParaRPr lang="en-US" altLang="zh-CN" sz="1100" b="0" dirty="0">
              <a:solidFill>
                <a:srgbClr val="000000"/>
              </a:solidFill>
              <a:effectLst/>
              <a:latin typeface="Consolas" panose="020B0609020204030204" pitchFamily="49" charset="0"/>
            </a:endParaRPr>
          </a:p>
          <a:p>
            <a:r>
              <a:rPr lang="en-US" altLang="zh-CN" sz="1100" b="0" dirty="0">
                <a:solidFill>
                  <a:srgbClr val="008000"/>
                </a:solidFill>
                <a:effectLst/>
                <a:latin typeface="Consolas" panose="020B0609020204030204" pitchFamily="49" charset="0"/>
              </a:rPr>
              <a:t>     * avoid the recursive </a:t>
            </a:r>
            <a:r>
              <a:rPr lang="en-US" altLang="zh-CN" sz="1100" b="0" dirty="0" err="1">
                <a:solidFill>
                  <a:srgbClr val="008000"/>
                </a:solidFill>
                <a:effectLst/>
                <a:latin typeface="Consolas" panose="020B0609020204030204" pitchFamily="49" charset="0"/>
              </a:rPr>
              <a:t>send_sigtrap</a:t>
            </a:r>
            <a:r>
              <a:rPr lang="en-US" altLang="zh-CN" sz="1100" b="0" dirty="0">
                <a:solidFill>
                  <a:srgbClr val="008000"/>
                </a:solidFill>
                <a:effectLst/>
                <a:latin typeface="Consolas" panose="020B0609020204030204" pitchFamily="49" charset="0"/>
              </a:rPr>
              <a:t>() in SIGTRAP handler.</a:t>
            </a:r>
            <a:endParaRPr lang="en-US" altLang="zh-CN" sz="1100" b="0" dirty="0">
              <a:solidFill>
                <a:srgbClr val="000000"/>
              </a:solidFill>
              <a:effectLst/>
              <a:latin typeface="Consolas" panose="020B0609020204030204" pitchFamily="49" charset="0"/>
            </a:endParaRPr>
          </a:p>
          <a:p>
            <a:r>
              <a:rPr lang="en-US" altLang="zh-CN" sz="1100" b="0" dirty="0">
                <a:solidFill>
                  <a:srgbClr val="008000"/>
                </a:solidFill>
                <a:effectLst/>
                <a:latin typeface="Consolas" panose="020B0609020204030204" pitchFamily="49" charset="0"/>
              </a:rPr>
              <a:t>     */</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regs-&gt;flags &amp;= ~(X86_EFLAGS_DF|X86_EFLAGS_RF|X86_EFLAGS_TF);</a:t>
            </a:r>
            <a:endParaRPr lang="en-US" altLang="zh-CN" sz="1100" b="0" dirty="0">
              <a:solidFill>
                <a:srgbClr val="000000"/>
              </a:solidFill>
              <a:effectLst/>
              <a:latin typeface="Consolas" panose="020B0609020204030204" pitchFamily="49" charset="0"/>
            </a:endParaRPr>
          </a:p>
          <a:p>
            <a:r>
              <a:rPr lang="en-US" altLang="zh-CN" sz="1100" b="0" dirty="0">
                <a:solidFill>
                  <a:srgbClr val="008000"/>
                </a:solidFill>
                <a:effectLst/>
                <a:latin typeface="Consolas" panose="020B0609020204030204" pitchFamily="49" charset="0"/>
              </a:rPr>
              <a:t>    /*</a:t>
            </a:r>
            <a:endParaRPr lang="en-US" altLang="zh-CN" sz="1100" b="0" dirty="0">
              <a:solidFill>
                <a:srgbClr val="000000"/>
              </a:solidFill>
              <a:effectLst/>
              <a:latin typeface="Consolas" panose="020B0609020204030204" pitchFamily="49" charset="0"/>
            </a:endParaRPr>
          </a:p>
          <a:p>
            <a:r>
              <a:rPr lang="en-US" altLang="zh-CN" sz="1100" b="0" dirty="0">
                <a:solidFill>
                  <a:srgbClr val="008000"/>
                </a:solidFill>
                <a:effectLst/>
                <a:latin typeface="Consolas" panose="020B0609020204030204" pitchFamily="49" charset="0"/>
              </a:rPr>
              <a:t>     * Ensure the signal handler starts with the new </a:t>
            </a:r>
            <a:r>
              <a:rPr lang="en-US" altLang="zh-CN" sz="1100" b="0" dirty="0" err="1">
                <a:solidFill>
                  <a:srgbClr val="008000"/>
                </a:solidFill>
                <a:effectLst/>
                <a:latin typeface="Consolas" panose="020B0609020204030204" pitchFamily="49" charset="0"/>
              </a:rPr>
              <a:t>fpu</a:t>
            </a:r>
            <a:r>
              <a:rPr lang="en-US" altLang="zh-CN" sz="1100" b="0" dirty="0">
                <a:solidFill>
                  <a:srgbClr val="008000"/>
                </a:solidFill>
                <a:effectLst/>
                <a:latin typeface="Consolas" panose="020B0609020204030204" pitchFamily="49" charset="0"/>
              </a:rPr>
              <a:t> state.</a:t>
            </a:r>
            <a:endParaRPr lang="en-US" altLang="zh-CN" sz="1100" b="0" dirty="0">
              <a:solidFill>
                <a:srgbClr val="000000"/>
              </a:solidFill>
              <a:effectLst/>
              <a:latin typeface="Consolas" panose="020B0609020204030204" pitchFamily="49" charset="0"/>
            </a:endParaRPr>
          </a:p>
          <a:p>
            <a:r>
              <a:rPr lang="en-US" altLang="zh-CN" sz="1100" b="0" dirty="0">
                <a:solidFill>
                  <a:srgbClr val="008000"/>
                </a:solidFill>
                <a:effectLst/>
                <a:latin typeface="Consolas" panose="020B0609020204030204" pitchFamily="49" charset="0"/>
              </a:rPr>
              <a:t>     */</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r>
              <a:rPr lang="en-US" altLang="zh-CN" sz="1100" b="0" dirty="0" err="1">
                <a:solidFill>
                  <a:srgbClr val="000000"/>
                </a:solidFill>
                <a:effectLst/>
                <a:latin typeface="Consolas" panose="020B0609020204030204" pitchFamily="49" charset="0"/>
              </a:rPr>
              <a:t>fpu</a:t>
            </a:r>
            <a:r>
              <a:rPr lang="en-US" altLang="zh-CN" sz="1100" b="0" dirty="0">
                <a:solidFill>
                  <a:srgbClr val="000000"/>
                </a:solidFill>
                <a:effectLst/>
                <a:latin typeface="Consolas" panose="020B0609020204030204" pitchFamily="49" charset="0"/>
              </a:rPr>
              <a:t>__</a:t>
            </a:r>
            <a:r>
              <a:rPr lang="en-US" altLang="zh-CN" sz="1100" b="0" dirty="0" err="1">
                <a:solidFill>
                  <a:srgbClr val="000000"/>
                </a:solidFill>
                <a:effectLst/>
                <a:latin typeface="Consolas" panose="020B0609020204030204" pitchFamily="49" charset="0"/>
              </a:rPr>
              <a:t>clear_user_states</a:t>
            </a:r>
            <a:r>
              <a:rPr lang="en-US" altLang="zh-CN" sz="1100" b="0" dirty="0">
                <a:solidFill>
                  <a:srgbClr val="000000"/>
                </a:solidFill>
                <a:effectLst/>
                <a:latin typeface="Consolas" panose="020B0609020204030204" pitchFamily="49" charset="0"/>
              </a:rPr>
              <a:t>(</a:t>
            </a:r>
            <a:r>
              <a:rPr lang="en-US" altLang="zh-CN" sz="1100" b="0" dirty="0" err="1">
                <a:solidFill>
                  <a:srgbClr val="000000"/>
                </a:solidFill>
                <a:effectLst/>
                <a:latin typeface="Consolas" panose="020B0609020204030204" pitchFamily="49" charset="0"/>
              </a:rPr>
              <a:t>fpu</a:t>
            </a:r>
            <a:r>
              <a:rPr lang="en-US" altLang="zh-CN" sz="1100" b="0" dirty="0">
                <a:solidFill>
                  <a:srgbClr val="000000"/>
                </a:solidFill>
                <a:effectLst/>
                <a:latin typeface="Consolas" panose="020B0609020204030204" pitchFamily="49" charset="0"/>
              </a:rPr>
              <a:t>);</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  </a:t>
            </a:r>
            <a:r>
              <a:rPr lang="en-US" altLang="zh-CN" sz="1100" b="0" dirty="0" err="1">
                <a:solidFill>
                  <a:srgbClr val="000000"/>
                </a:solidFill>
                <a:effectLst/>
                <a:latin typeface="Consolas" panose="020B0609020204030204" pitchFamily="49" charset="0"/>
              </a:rPr>
              <a:t>signal_setup_done</a:t>
            </a:r>
            <a:r>
              <a:rPr lang="en-US" altLang="zh-CN" sz="1100" b="0" dirty="0">
                <a:solidFill>
                  <a:srgbClr val="000000"/>
                </a:solidFill>
                <a:effectLst/>
                <a:latin typeface="Consolas" panose="020B0609020204030204" pitchFamily="49" charset="0"/>
              </a:rPr>
              <a:t>(failed, </a:t>
            </a:r>
            <a:r>
              <a:rPr lang="en-US" altLang="zh-CN" sz="1100" b="0" dirty="0" err="1">
                <a:solidFill>
                  <a:srgbClr val="000000"/>
                </a:solidFill>
                <a:effectLst/>
                <a:latin typeface="Consolas" panose="020B0609020204030204" pitchFamily="49" charset="0"/>
              </a:rPr>
              <a:t>ksig</a:t>
            </a:r>
            <a:r>
              <a:rPr lang="en-US" altLang="zh-CN" sz="1100" b="0" dirty="0">
                <a:solidFill>
                  <a:srgbClr val="000000"/>
                </a:solidFill>
                <a:effectLst/>
                <a:latin typeface="Consolas" panose="020B0609020204030204" pitchFamily="49" charset="0"/>
              </a:rPr>
              <a:t>, stepping);</a:t>
            </a:r>
            <a:endParaRPr lang="en-US" altLang="zh-CN" sz="1100" b="0" dirty="0">
              <a:solidFill>
                <a:srgbClr val="000000"/>
              </a:solidFill>
              <a:effectLst/>
              <a:latin typeface="Consolas" panose="020B0609020204030204" pitchFamily="49" charset="0"/>
            </a:endParaRPr>
          </a:p>
          <a:p>
            <a:r>
              <a:rPr lang="en-US" altLang="zh-CN" sz="1100" b="0" dirty="0">
                <a:solidFill>
                  <a:srgbClr val="000000"/>
                </a:solidFill>
                <a:effectLst/>
                <a:latin typeface="Consolas" panose="020B0609020204030204" pitchFamily="49" charset="0"/>
              </a:rPr>
              <a:t>}</a:t>
            </a:r>
            <a:endParaRPr lang="en-US" altLang="zh-CN" sz="1100" b="0" dirty="0">
              <a:solidFill>
                <a:srgbClr val="000000"/>
              </a:solidFill>
              <a:effectLst/>
              <a:latin typeface="Consolas" panose="020B060902020403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3"/>
          <p:cNvGrpSpPr/>
          <p:nvPr/>
        </p:nvGrpSpPr>
        <p:grpSpPr>
          <a:xfrm>
            <a:off x="454963" y="93878"/>
            <a:ext cx="10641129" cy="826316"/>
            <a:chOff x="454963" y="93878"/>
            <a:chExt cx="10641129" cy="826316"/>
          </a:xfrm>
        </p:grpSpPr>
        <p:sp>
          <p:nvSpPr>
            <p:cNvPr id="14" name="AutoShape 14"/>
            <p:cNvSpPr/>
            <p:nvPr/>
          </p:nvSpPr>
          <p:spPr>
            <a:xfrm>
              <a:off x="454963" y="331168"/>
              <a:ext cx="84147" cy="84147"/>
            </a:xfrm>
            <a:prstGeom prst="ellipse">
              <a:avLst/>
            </a:prstGeom>
            <a:solidFill>
              <a:schemeClr val="accent1">
                <a:alpha val="100000"/>
              </a:schemeClr>
            </a:solidFill>
          </p:spPr>
        </p:sp>
        <p:sp>
          <p:nvSpPr>
            <p:cNvPr id="15" name="AutoShape 15"/>
            <p:cNvSpPr/>
            <p:nvPr/>
          </p:nvSpPr>
          <p:spPr>
            <a:xfrm>
              <a:off x="575049" y="337743"/>
              <a:ext cx="78137" cy="78137"/>
            </a:xfrm>
            <a:prstGeom prst="ellipse">
              <a:avLst/>
            </a:prstGeom>
            <a:solidFill>
              <a:schemeClr val="accent1">
                <a:alpha val="80000"/>
              </a:schemeClr>
            </a:solidFill>
          </p:spPr>
        </p:sp>
        <p:sp>
          <p:nvSpPr>
            <p:cNvPr id="16" name="AutoShape 16"/>
            <p:cNvSpPr/>
            <p:nvPr/>
          </p:nvSpPr>
          <p:spPr>
            <a:xfrm>
              <a:off x="689125" y="339460"/>
              <a:ext cx="74704" cy="74704"/>
            </a:xfrm>
            <a:prstGeom prst="ellipse">
              <a:avLst/>
            </a:prstGeom>
            <a:solidFill>
              <a:schemeClr val="accent1">
                <a:alpha val="60000"/>
              </a:schemeClr>
            </a:solidFill>
          </p:spPr>
        </p:sp>
        <p:sp>
          <p:nvSpPr>
            <p:cNvPr id="17" name="AutoShape 17"/>
            <p:cNvSpPr/>
            <p:nvPr/>
          </p:nvSpPr>
          <p:spPr>
            <a:xfrm>
              <a:off x="799768" y="348430"/>
              <a:ext cx="69238" cy="69238"/>
            </a:xfrm>
            <a:prstGeom prst="ellipse">
              <a:avLst/>
            </a:prstGeom>
            <a:solidFill>
              <a:schemeClr val="accent1">
                <a:alpha val="40000"/>
              </a:schemeClr>
            </a:solidFill>
          </p:spPr>
        </p:sp>
        <p:sp>
          <p:nvSpPr>
            <p:cNvPr id="18" name="AutoShape 18"/>
            <p:cNvSpPr/>
            <p:nvPr/>
          </p:nvSpPr>
          <p:spPr>
            <a:xfrm>
              <a:off x="904945" y="344297"/>
              <a:ext cx="65594" cy="65594"/>
            </a:xfrm>
            <a:prstGeom prst="ellipse">
              <a:avLst/>
            </a:prstGeom>
            <a:solidFill>
              <a:schemeClr val="accent1">
                <a:alpha val="20000"/>
              </a:schemeClr>
            </a:solidFill>
          </p:spPr>
        </p:sp>
        <p:sp>
          <p:nvSpPr>
            <p:cNvPr id="19" name="AutoShape 19"/>
            <p:cNvSpPr/>
            <p:nvPr/>
          </p:nvSpPr>
          <p:spPr>
            <a:xfrm>
              <a:off x="454963" y="448942"/>
              <a:ext cx="84147" cy="84147"/>
            </a:xfrm>
            <a:prstGeom prst="ellipse">
              <a:avLst/>
            </a:prstGeom>
            <a:solidFill>
              <a:schemeClr val="accent1">
                <a:alpha val="100000"/>
              </a:schemeClr>
            </a:solidFill>
          </p:spPr>
        </p:sp>
        <p:sp>
          <p:nvSpPr>
            <p:cNvPr id="20" name="AutoShape 20"/>
            <p:cNvSpPr/>
            <p:nvPr/>
          </p:nvSpPr>
          <p:spPr>
            <a:xfrm>
              <a:off x="575049" y="455517"/>
              <a:ext cx="78137" cy="78137"/>
            </a:xfrm>
            <a:prstGeom prst="ellipse">
              <a:avLst/>
            </a:prstGeom>
            <a:solidFill>
              <a:schemeClr val="accent1">
                <a:alpha val="80000"/>
              </a:schemeClr>
            </a:solidFill>
          </p:spPr>
        </p:sp>
        <p:sp>
          <p:nvSpPr>
            <p:cNvPr id="21" name="AutoShape 21"/>
            <p:cNvSpPr/>
            <p:nvPr/>
          </p:nvSpPr>
          <p:spPr>
            <a:xfrm>
              <a:off x="689125" y="457233"/>
              <a:ext cx="74704" cy="74704"/>
            </a:xfrm>
            <a:prstGeom prst="ellipse">
              <a:avLst/>
            </a:prstGeom>
            <a:solidFill>
              <a:schemeClr val="accent1">
                <a:alpha val="60000"/>
              </a:schemeClr>
            </a:solidFill>
          </p:spPr>
        </p:sp>
        <p:sp>
          <p:nvSpPr>
            <p:cNvPr id="22" name="AutoShape 22"/>
            <p:cNvSpPr/>
            <p:nvPr/>
          </p:nvSpPr>
          <p:spPr>
            <a:xfrm>
              <a:off x="799768" y="466203"/>
              <a:ext cx="69238" cy="69238"/>
            </a:xfrm>
            <a:prstGeom prst="ellipse">
              <a:avLst/>
            </a:prstGeom>
            <a:solidFill>
              <a:schemeClr val="accent1">
                <a:alpha val="40000"/>
              </a:schemeClr>
            </a:solidFill>
          </p:spPr>
        </p:sp>
        <p:sp>
          <p:nvSpPr>
            <p:cNvPr id="23" name="AutoShape 23"/>
            <p:cNvSpPr/>
            <p:nvPr/>
          </p:nvSpPr>
          <p:spPr>
            <a:xfrm>
              <a:off x="904945" y="462070"/>
              <a:ext cx="65594" cy="65594"/>
            </a:xfrm>
            <a:prstGeom prst="ellipse">
              <a:avLst/>
            </a:prstGeom>
            <a:solidFill>
              <a:schemeClr val="accent1">
                <a:alpha val="20000"/>
              </a:schemeClr>
            </a:solidFill>
          </p:spPr>
        </p:sp>
        <p:sp>
          <p:nvSpPr>
            <p:cNvPr id="24" name="AutoShape 24"/>
            <p:cNvSpPr/>
            <p:nvPr/>
          </p:nvSpPr>
          <p:spPr>
            <a:xfrm>
              <a:off x="454963" y="566715"/>
              <a:ext cx="84147" cy="84147"/>
            </a:xfrm>
            <a:prstGeom prst="ellipse">
              <a:avLst/>
            </a:prstGeom>
            <a:solidFill>
              <a:schemeClr val="accent1">
                <a:alpha val="100000"/>
              </a:schemeClr>
            </a:solidFill>
          </p:spPr>
        </p:sp>
        <p:sp>
          <p:nvSpPr>
            <p:cNvPr id="25" name="AutoShape 25"/>
            <p:cNvSpPr/>
            <p:nvPr/>
          </p:nvSpPr>
          <p:spPr>
            <a:xfrm>
              <a:off x="575049" y="573291"/>
              <a:ext cx="78137" cy="78137"/>
            </a:xfrm>
            <a:prstGeom prst="ellipse">
              <a:avLst/>
            </a:prstGeom>
            <a:solidFill>
              <a:schemeClr val="accent1">
                <a:alpha val="80000"/>
              </a:schemeClr>
            </a:solidFill>
          </p:spPr>
        </p:sp>
        <p:sp>
          <p:nvSpPr>
            <p:cNvPr id="26" name="AutoShape 26"/>
            <p:cNvSpPr/>
            <p:nvPr/>
          </p:nvSpPr>
          <p:spPr>
            <a:xfrm>
              <a:off x="689125" y="575007"/>
              <a:ext cx="74704" cy="74704"/>
            </a:xfrm>
            <a:prstGeom prst="ellipse">
              <a:avLst/>
            </a:prstGeom>
            <a:solidFill>
              <a:schemeClr val="accent1">
                <a:alpha val="60000"/>
              </a:schemeClr>
            </a:solidFill>
          </p:spPr>
        </p:sp>
        <p:sp>
          <p:nvSpPr>
            <p:cNvPr id="27" name="AutoShape 27"/>
            <p:cNvSpPr/>
            <p:nvPr/>
          </p:nvSpPr>
          <p:spPr>
            <a:xfrm>
              <a:off x="799768" y="583977"/>
              <a:ext cx="69238" cy="69238"/>
            </a:xfrm>
            <a:prstGeom prst="ellipse">
              <a:avLst/>
            </a:prstGeom>
            <a:solidFill>
              <a:schemeClr val="accent1">
                <a:alpha val="40000"/>
              </a:schemeClr>
            </a:solidFill>
          </p:spPr>
        </p:sp>
        <p:sp>
          <p:nvSpPr>
            <p:cNvPr id="28" name="AutoShape 28"/>
            <p:cNvSpPr/>
            <p:nvPr/>
          </p:nvSpPr>
          <p:spPr>
            <a:xfrm>
              <a:off x="904945" y="579844"/>
              <a:ext cx="65594" cy="65594"/>
            </a:xfrm>
            <a:prstGeom prst="ellipse">
              <a:avLst/>
            </a:prstGeom>
            <a:solidFill>
              <a:schemeClr val="accent1">
                <a:alpha val="20000"/>
              </a:schemeClr>
            </a:solidFill>
          </p:spPr>
        </p:sp>
        <p:sp>
          <p:nvSpPr>
            <p:cNvPr id="29" name="AutoShape 29"/>
            <p:cNvSpPr/>
            <p:nvPr/>
          </p:nvSpPr>
          <p:spPr>
            <a:xfrm>
              <a:off x="454963" y="684489"/>
              <a:ext cx="84147" cy="84147"/>
            </a:xfrm>
            <a:prstGeom prst="ellipse">
              <a:avLst/>
            </a:prstGeom>
            <a:solidFill>
              <a:schemeClr val="accent1">
                <a:alpha val="100000"/>
              </a:schemeClr>
            </a:solidFill>
          </p:spPr>
        </p:sp>
        <p:sp>
          <p:nvSpPr>
            <p:cNvPr id="30" name="AutoShape 30"/>
            <p:cNvSpPr/>
            <p:nvPr/>
          </p:nvSpPr>
          <p:spPr>
            <a:xfrm>
              <a:off x="575049" y="691064"/>
              <a:ext cx="78137" cy="78137"/>
            </a:xfrm>
            <a:prstGeom prst="ellipse">
              <a:avLst/>
            </a:prstGeom>
            <a:solidFill>
              <a:schemeClr val="accent1">
                <a:alpha val="80000"/>
              </a:schemeClr>
            </a:solidFill>
          </p:spPr>
        </p:sp>
        <p:sp>
          <p:nvSpPr>
            <p:cNvPr id="31" name="AutoShape 31"/>
            <p:cNvSpPr/>
            <p:nvPr/>
          </p:nvSpPr>
          <p:spPr>
            <a:xfrm>
              <a:off x="689125" y="692781"/>
              <a:ext cx="74704" cy="74704"/>
            </a:xfrm>
            <a:prstGeom prst="ellipse">
              <a:avLst/>
            </a:prstGeom>
            <a:solidFill>
              <a:schemeClr val="accent1">
                <a:alpha val="60000"/>
              </a:schemeClr>
            </a:solidFill>
          </p:spPr>
        </p:sp>
        <p:sp>
          <p:nvSpPr>
            <p:cNvPr id="32" name="AutoShape 32"/>
            <p:cNvSpPr/>
            <p:nvPr/>
          </p:nvSpPr>
          <p:spPr>
            <a:xfrm>
              <a:off x="799768" y="701751"/>
              <a:ext cx="69238" cy="69238"/>
            </a:xfrm>
            <a:prstGeom prst="ellipse">
              <a:avLst/>
            </a:prstGeom>
            <a:solidFill>
              <a:schemeClr val="accent1">
                <a:alpha val="40000"/>
              </a:schemeClr>
            </a:solidFill>
          </p:spPr>
        </p:sp>
        <p:sp>
          <p:nvSpPr>
            <p:cNvPr id="33" name="AutoShape 33"/>
            <p:cNvSpPr/>
            <p:nvPr/>
          </p:nvSpPr>
          <p:spPr>
            <a:xfrm>
              <a:off x="904945" y="697618"/>
              <a:ext cx="65594" cy="65594"/>
            </a:xfrm>
            <a:prstGeom prst="ellipse">
              <a:avLst/>
            </a:prstGeom>
            <a:solidFill>
              <a:schemeClr val="accent1">
                <a:alpha val="20000"/>
              </a:schemeClr>
            </a:solidFill>
          </p:spPr>
        </p:sp>
        <p:sp>
          <p:nvSpPr>
            <p:cNvPr id="34" name="TextBox 34"/>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en-US" altLang="zh-CN"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4.3</a:t>
              </a:r>
              <a:r>
                <a:rPr lang="zh-CN" alt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信号处理流程</a:t>
              </a:r>
              <a:endParaRPr 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sp>
        <p:nvSpPr>
          <p:cNvPr id="7" name="文本框 6"/>
          <p:cNvSpPr txBox="1"/>
          <p:nvPr/>
        </p:nvSpPr>
        <p:spPr>
          <a:xfrm>
            <a:off x="454963" y="816458"/>
            <a:ext cx="10757289" cy="923330"/>
          </a:xfrm>
          <a:prstGeom prst="rect">
            <a:avLst/>
          </a:prstGeom>
          <a:noFill/>
        </p:spPr>
        <p:txBody>
          <a:bodyPr wrap="square">
            <a:spAutoFit/>
          </a:bodyPr>
          <a:lstStyle/>
          <a:p>
            <a:endParaRPr lang="en-US" altLang="zh-CN" b="0" i="0" dirty="0">
              <a:effectLst/>
              <a:latin typeface="微软雅黑" panose="020B0503020204020204" charset="-122"/>
              <a:ea typeface="微软雅黑" panose="020B0503020204020204" charset="-122"/>
            </a:endParaRPr>
          </a:p>
          <a:p>
            <a:r>
              <a:rPr lang="en-US" altLang="zh-CN" b="1" dirty="0" err="1">
                <a:solidFill>
                  <a:schemeClr val="accent1">
                    <a:alpha val="100000"/>
                  </a:schemeClr>
                </a:solidFill>
                <a:latin typeface="微软雅黑" panose="020B0503020204020204" charset="-122"/>
                <a:ea typeface="微软雅黑" panose="020B0503020204020204" charset="-122"/>
              </a:rPr>
              <a:t>handle_signal</a:t>
            </a:r>
            <a:r>
              <a:rPr lang="zh-CN" altLang="en-US" b="1" dirty="0">
                <a:solidFill>
                  <a:schemeClr val="accent1">
                    <a:alpha val="100000"/>
                  </a:schemeClr>
                </a:solidFill>
                <a:latin typeface="微软雅黑" panose="020B0503020204020204" charset="-122"/>
                <a:ea typeface="微软雅黑" panose="020B0503020204020204" charset="-122"/>
              </a:rPr>
              <a:t>函数：</a:t>
            </a:r>
            <a:endParaRPr lang="en-US" altLang="zh-CN" b="1" dirty="0">
              <a:solidFill>
                <a:schemeClr val="accent1">
                  <a:alpha val="100000"/>
                </a:schemeClr>
              </a:solidFill>
              <a:latin typeface="微软雅黑" panose="020B0503020204020204" charset="-122"/>
              <a:ea typeface="微软雅黑" panose="020B0503020204020204" charset="-122"/>
            </a:endParaRPr>
          </a:p>
          <a:p>
            <a:endParaRPr lang="en-US" altLang="zh-CN" b="0" i="0" dirty="0">
              <a:effectLst/>
              <a:latin typeface="微软雅黑" panose="020B0503020204020204" charset="-122"/>
              <a:ea typeface="微软雅黑" panose="020B0503020204020204" charset="-122"/>
            </a:endParaRPr>
          </a:p>
        </p:txBody>
      </p:sp>
      <p:sp>
        <p:nvSpPr>
          <p:cNvPr id="8" name="文本框 7"/>
          <p:cNvSpPr txBox="1"/>
          <p:nvPr/>
        </p:nvSpPr>
        <p:spPr>
          <a:xfrm>
            <a:off x="397285" y="3212976"/>
            <a:ext cx="5698182" cy="2308324"/>
          </a:xfrm>
          <a:prstGeom prst="rect">
            <a:avLst/>
          </a:prstGeom>
          <a:noFill/>
        </p:spPr>
        <p:txBody>
          <a:bodyPr wrap="square">
            <a:spAutoFit/>
          </a:bodyPr>
          <a:lstStyle/>
          <a:p>
            <a:endParaRPr lang="en-US" altLang="zh-CN" dirty="0">
              <a:solidFill>
                <a:srgbClr val="000000"/>
              </a:solidFill>
              <a:latin typeface="微软雅黑" panose="020B0503020204020204" charset="-122"/>
              <a:ea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rPr>
              <a:t>怎么从</a:t>
            </a:r>
            <a:r>
              <a:rPr lang="zh-CN" altLang="en-US" b="0" i="0" dirty="0">
                <a:solidFill>
                  <a:srgbClr val="000000"/>
                </a:solidFill>
                <a:effectLst/>
                <a:latin typeface="微软雅黑" panose="020B0503020204020204" charset="-122"/>
                <a:ea typeface="微软雅黑" panose="020B0503020204020204" charset="-122"/>
              </a:rPr>
              <a:t>内核态返回到用户态：</a:t>
            </a:r>
            <a:endParaRPr lang="en-US" altLang="zh-CN" b="0" i="0" dirty="0">
              <a:solidFill>
                <a:srgbClr val="000000"/>
              </a:solidFill>
              <a:effectLst/>
              <a:latin typeface="微软雅黑" panose="020B0503020204020204" charset="-122"/>
              <a:ea typeface="微软雅黑" panose="020B0503020204020204" charset="-122"/>
            </a:endParaRPr>
          </a:p>
          <a:p>
            <a:pPr marL="285750" indent="-285750">
              <a:buFont typeface="Arial" panose="020B0604020202020204" pitchFamily="34" charset="0"/>
              <a:buChar char="•"/>
            </a:pPr>
            <a:endParaRPr lang="en-US" altLang="zh-CN" dirty="0">
              <a:solidFill>
                <a:srgbClr val="000000"/>
              </a:solidFill>
              <a:latin typeface="微软雅黑" panose="020B0503020204020204" charset="-122"/>
              <a:ea typeface="微软雅黑" panose="020B0503020204020204" charset="-122"/>
            </a:endParaRPr>
          </a:p>
          <a:p>
            <a:pPr marL="285750" indent="-285750">
              <a:buFont typeface="Arial" panose="020B0604020202020204" pitchFamily="34" charset="0"/>
              <a:buChar char="•"/>
            </a:pPr>
            <a:r>
              <a:rPr lang="en-US" altLang="zh-CN" b="0" i="0" dirty="0">
                <a:solidFill>
                  <a:srgbClr val="000000"/>
                </a:solidFill>
                <a:effectLst/>
                <a:latin typeface="微软雅黑" panose="020B0503020204020204" charset="-122"/>
                <a:ea typeface="微软雅黑" panose="020B0503020204020204" charset="-122"/>
              </a:rPr>
              <a:t>CPU</a:t>
            </a:r>
            <a:r>
              <a:rPr lang="zh-CN" altLang="en-US" b="0" i="0" dirty="0">
                <a:solidFill>
                  <a:srgbClr val="000000"/>
                </a:solidFill>
                <a:effectLst/>
                <a:latin typeface="微软雅黑" panose="020B0503020204020204" charset="-122"/>
                <a:ea typeface="微软雅黑" panose="020B0503020204020204" charset="-122"/>
              </a:rPr>
              <a:t>要从内核栈中找到返回到用户态的地址，我们把这个返回地址修改为信号处理程序的入口</a:t>
            </a:r>
            <a:r>
              <a:rPr lang="en-US" altLang="zh-CN" b="0" i="0" dirty="0">
                <a:solidFill>
                  <a:srgbClr val="000000"/>
                </a:solidFill>
                <a:effectLst/>
                <a:latin typeface="微软雅黑" panose="020B0503020204020204" charset="-122"/>
                <a:ea typeface="微软雅黑" panose="020B0503020204020204" charset="-122"/>
              </a:rPr>
              <a:t>(</a:t>
            </a:r>
            <a:r>
              <a:rPr lang="zh-CN" altLang="en-US" b="0" i="0" dirty="0">
                <a:solidFill>
                  <a:srgbClr val="000000"/>
                </a:solidFill>
                <a:effectLst/>
                <a:latin typeface="微软雅黑" panose="020B0503020204020204" charset="-122"/>
                <a:ea typeface="微软雅黑" panose="020B0503020204020204" charset="-122"/>
              </a:rPr>
              <a:t>即修改内核态</a:t>
            </a:r>
            <a:r>
              <a:rPr lang="en-US" altLang="zh-CN" b="0" i="0" dirty="0" err="1">
                <a:solidFill>
                  <a:srgbClr val="000000"/>
                </a:solidFill>
                <a:effectLst/>
                <a:latin typeface="微软雅黑" panose="020B0503020204020204" charset="-122"/>
                <a:ea typeface="微软雅黑" panose="020B0503020204020204" charset="-122"/>
              </a:rPr>
              <a:t>eip</a:t>
            </a:r>
            <a:r>
              <a:rPr lang="en-US" altLang="zh-CN" b="0" i="0" dirty="0">
                <a:solidFill>
                  <a:srgbClr val="000000"/>
                </a:solidFill>
                <a:effectLst/>
                <a:latin typeface="微软雅黑" panose="020B0503020204020204" charset="-122"/>
                <a:ea typeface="微软雅黑" panose="020B0503020204020204" charset="-122"/>
              </a:rPr>
              <a:t>)</a:t>
            </a:r>
            <a:r>
              <a:rPr lang="zh-CN" altLang="en-US" b="0" i="0" dirty="0">
                <a:solidFill>
                  <a:srgbClr val="000000"/>
                </a:solidFill>
                <a:effectLst/>
                <a:latin typeface="微软雅黑" panose="020B0503020204020204" charset="-122"/>
                <a:ea typeface="微软雅黑" panose="020B0503020204020204" charset="-122"/>
              </a:rPr>
              <a:t>，这样当从系统调用返回到用户态时，就可以执行信号处理程序了。</a:t>
            </a:r>
            <a:endParaRPr lang="en-US" altLang="zh-CN" b="0" i="0" dirty="0">
              <a:solidFill>
                <a:srgbClr val="000000"/>
              </a:solidFill>
              <a:effectLst/>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b="0" i="0" dirty="0">
                <a:solidFill>
                  <a:srgbClr val="000000"/>
                </a:solidFill>
                <a:effectLst/>
                <a:latin typeface="微软雅黑" panose="020B0503020204020204" charset="-122"/>
                <a:ea typeface="微软雅黑" panose="020B0503020204020204" charset="-122"/>
              </a:rPr>
              <a:t>这个过程是通过调用</a:t>
            </a:r>
            <a:r>
              <a:rPr lang="en-US" altLang="zh-CN" b="0" i="0" dirty="0" err="1">
                <a:solidFill>
                  <a:srgbClr val="000000"/>
                </a:solidFill>
                <a:effectLst/>
                <a:latin typeface="微软雅黑" panose="020B0503020204020204" charset="-122"/>
                <a:ea typeface="微软雅黑" panose="020B0503020204020204" charset="-122"/>
              </a:rPr>
              <a:t>setup_frame</a:t>
            </a:r>
            <a:r>
              <a:rPr lang="zh-CN" altLang="en-US" b="0" i="0" dirty="0">
                <a:solidFill>
                  <a:srgbClr val="000000"/>
                </a:solidFill>
                <a:effectLst/>
                <a:latin typeface="微软雅黑" panose="020B0503020204020204" charset="-122"/>
                <a:ea typeface="微软雅黑" panose="020B0503020204020204" charset="-122"/>
              </a:rPr>
              <a:t>函数来实现的</a:t>
            </a:r>
            <a:endParaRPr lang="zh-CN" altLang="en-US" dirty="0">
              <a:latin typeface="微软雅黑" panose="020B0503020204020204" charset="-122"/>
              <a:ea typeface="微软雅黑" panose="020B0503020204020204" charset="-122"/>
            </a:endParaRPr>
          </a:p>
        </p:txBody>
      </p:sp>
      <p:sp>
        <p:nvSpPr>
          <p:cNvPr id="35" name="Rectangle 3"/>
          <p:cNvSpPr>
            <a:spLocks noChangeArrowheads="1"/>
          </p:cNvSpPr>
          <p:nvPr/>
        </p:nvSpPr>
        <p:spPr bwMode="auto">
          <a:xfrm>
            <a:off x="6240550" y="3439865"/>
            <a:ext cx="569818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0" rIns="12696"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b="0" i="0" u="none" strike="noStrike" cap="none" normalizeH="0" baseline="0" dirty="0">
                <a:ln>
                  <a:noFill/>
                </a:ln>
                <a:solidFill>
                  <a:srgbClr val="000000"/>
                </a:solidFill>
                <a:effectLst/>
                <a:latin typeface="微软雅黑" panose="020B0503020204020204" charset="-122"/>
                <a:ea typeface="微软雅黑" panose="020B0503020204020204" charset="-122"/>
              </a:rPr>
              <a:t>怎么返回到内核态并恢复原来内核栈的内容</a:t>
            </a:r>
            <a:r>
              <a:rPr kumimoji="0" lang="zh-CN" altLang="en-US" b="0" i="0" u="none" strike="noStrike" cap="none" normalizeH="0" baseline="0" dirty="0">
                <a:ln>
                  <a:noFill/>
                </a:ln>
                <a:solidFill>
                  <a:srgbClr val="000000"/>
                </a:solidFill>
                <a:effectLst/>
                <a:latin typeface="微软雅黑" panose="020B0503020204020204" charset="-122"/>
                <a:ea typeface="微软雅黑" panose="020B0503020204020204" charset="-122"/>
              </a:rPr>
              <a:t>：</a:t>
            </a:r>
            <a:endParaRPr kumimoji="0" lang="en-US" altLang="zh-CN" b="0" i="0" u="none" strike="noStrike" cap="none" normalizeH="0" baseline="0" dirty="0">
              <a:ln>
                <a:noFill/>
              </a:ln>
              <a:solidFill>
                <a:srgbClr val="000000"/>
              </a:solidFill>
              <a:effectLst/>
              <a:latin typeface="微软雅黑" panose="020B0503020204020204" charset="-122"/>
              <a:ea typeface="微软雅黑" panose="020B0503020204020204"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b="0" i="0" u="none" strike="noStrike" cap="none" normalizeH="0" baseline="0" dirty="0">
              <a:ln>
                <a:noFill/>
              </a:ln>
              <a:solidFill>
                <a:srgbClr val="000000"/>
              </a:solidFill>
              <a:effectLst/>
              <a:latin typeface="微软雅黑" panose="020B0503020204020204" charset="-122"/>
              <a:ea typeface="微软雅黑" panose="020B0503020204020204" charset="-122"/>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zh-CN" altLang="zh-CN" b="0" i="0" u="none" strike="noStrike" cap="none" normalizeH="0" baseline="0" dirty="0">
                <a:ln>
                  <a:noFill/>
                </a:ln>
                <a:solidFill>
                  <a:srgbClr val="000000"/>
                </a:solidFill>
                <a:effectLst/>
                <a:latin typeface="微软雅黑" panose="020B0503020204020204" charset="-122"/>
                <a:ea typeface="微软雅黑" panose="020B0503020204020204" charset="-122"/>
              </a:rPr>
              <a:t>在用户态栈空间构建一个 </a:t>
            </a:r>
            <a:r>
              <a:rPr kumimoji="0" lang="zh-CN" altLang="zh-CN" b="0" i="0" u="none" strike="noStrike" cap="none" normalizeH="0" baseline="0" dirty="0">
                <a:ln>
                  <a:noFill/>
                </a:ln>
                <a:solidFill>
                  <a:srgbClr val="EF7060"/>
                </a:solidFill>
                <a:effectLst/>
                <a:latin typeface="微软雅黑" panose="020B0503020204020204" charset="-122"/>
                <a:ea typeface="微软雅黑" panose="020B0503020204020204" charset="-122"/>
              </a:rPr>
              <a:t>Frame（帧）</a:t>
            </a:r>
            <a:r>
              <a:rPr kumimoji="0" lang="zh-CN" altLang="en-US" b="0" i="0" u="none" strike="noStrike" cap="none" normalizeH="0" baseline="0" dirty="0">
                <a:ln>
                  <a:noFill/>
                </a:ln>
                <a:solidFill>
                  <a:srgbClr val="EF7060"/>
                </a:solidFill>
                <a:effectLst/>
                <a:latin typeface="微软雅黑" panose="020B0503020204020204" charset="-122"/>
                <a:ea typeface="微软雅黑" panose="020B0503020204020204" charset="-122"/>
              </a:rPr>
              <a:t>；</a:t>
            </a:r>
            <a:endParaRPr kumimoji="0" lang="en-US" altLang="zh-CN" b="0" i="0" u="none" strike="noStrike" cap="none" normalizeH="0" baseline="0" dirty="0">
              <a:ln>
                <a:noFill/>
              </a:ln>
              <a:solidFill>
                <a:srgbClr val="EF7060"/>
              </a:solidFill>
              <a:effectLst/>
              <a:latin typeface="微软雅黑" panose="020B0503020204020204" charset="-122"/>
              <a:ea typeface="微软雅黑" panose="020B0503020204020204" charset="-122"/>
            </a:endParaRPr>
          </a:p>
          <a:p>
            <a:pPr marL="285750" indent="-285750">
              <a:buFont typeface="Arial" panose="020B0604020202020204" pitchFamily="34" charset="0"/>
              <a:buChar char="•"/>
            </a:pPr>
            <a:r>
              <a:rPr kumimoji="0" lang="zh-CN" altLang="zh-CN" b="0" i="0" u="none" strike="noStrike" cap="none" normalizeH="0" baseline="0" dirty="0">
                <a:ln>
                  <a:noFill/>
                </a:ln>
                <a:solidFill>
                  <a:srgbClr val="EF7060"/>
                </a:solidFill>
                <a:effectLst/>
                <a:latin typeface="微软雅黑" panose="020B0503020204020204" charset="-122"/>
                <a:ea typeface="微软雅黑" panose="020B0503020204020204" charset="-122"/>
              </a:rPr>
              <a:t>setup_frame()</a:t>
            </a:r>
            <a:r>
              <a:rPr kumimoji="0" lang="zh-CN" altLang="zh-CN" b="0" i="0" u="none" strike="noStrike" cap="none" normalizeH="0" baseline="0" dirty="0">
                <a:ln>
                  <a:noFill/>
                </a:ln>
                <a:solidFill>
                  <a:srgbClr val="000000"/>
                </a:solidFill>
                <a:effectLst/>
                <a:latin typeface="微软雅黑" panose="020B0503020204020204" charset="-122"/>
                <a:ea typeface="微软雅黑" panose="020B0503020204020204" charset="-122"/>
              </a:rPr>
              <a:t> 函数把原来内核栈的内容保存到</a:t>
            </a:r>
            <a:r>
              <a:rPr kumimoji="0" lang="zh-CN" altLang="en-US" b="0" i="0" u="none" strike="noStrike" cap="none" normalizeH="0" baseline="0" dirty="0">
                <a:ln>
                  <a:noFill/>
                </a:ln>
                <a:solidFill>
                  <a:srgbClr val="000000"/>
                </a:solidFill>
                <a:effectLst/>
                <a:latin typeface="微软雅黑" panose="020B0503020204020204" charset="-122"/>
                <a:ea typeface="微软雅黑" panose="020B0503020204020204" charset="-122"/>
              </a:rPr>
              <a:t>帧</a:t>
            </a:r>
            <a:r>
              <a:rPr kumimoji="0" lang="zh-CN" altLang="zh-CN" b="0" i="0" u="none" strike="noStrike" cap="none" normalizeH="0" baseline="0" dirty="0">
                <a:ln>
                  <a:noFill/>
                </a:ln>
                <a:solidFill>
                  <a:srgbClr val="000000"/>
                </a:solidFill>
                <a:effectLst/>
                <a:latin typeface="微软雅黑" panose="020B0503020204020204" charset="-122"/>
                <a:ea typeface="微软雅黑" panose="020B0503020204020204" charset="-122"/>
              </a:rPr>
              <a:t>中</a:t>
            </a:r>
            <a:endParaRPr kumimoji="0" lang="zh-CN" altLang="zh-CN"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dirty="0">
                <a:solidFill>
                  <a:srgbClr val="000000"/>
                </a:solidFill>
                <a:latin typeface="微软雅黑" panose="020B0503020204020204" charset="-122"/>
                <a:ea typeface="微软雅黑" panose="020B0503020204020204" charset="-122"/>
              </a:rPr>
              <a:t>修改用户栈</a:t>
            </a:r>
            <a:r>
              <a:rPr lang="en-US" altLang="zh-CN" dirty="0" err="1">
                <a:solidFill>
                  <a:srgbClr val="000000"/>
                </a:solidFill>
                <a:latin typeface="微软雅黑" panose="020B0503020204020204" charset="-122"/>
                <a:ea typeface="微软雅黑" panose="020B0503020204020204" charset="-122"/>
              </a:rPr>
              <a:t>eip</a:t>
            </a:r>
            <a:r>
              <a:rPr lang="zh-CN" altLang="en-US" dirty="0">
                <a:solidFill>
                  <a:srgbClr val="000000"/>
                </a:solidFill>
                <a:latin typeface="微软雅黑" panose="020B0503020204020204" charset="-122"/>
                <a:ea typeface="微软雅黑" panose="020B0503020204020204" charset="-122"/>
              </a:rPr>
              <a:t>的值，修改后跳转到用户栈的某一处，在这里</a:t>
            </a:r>
            <a:r>
              <a:rPr lang="zh-CN" altLang="en-US" dirty="0">
                <a:latin typeface="微软雅黑" panose="020B0503020204020204" charset="-122"/>
                <a:ea typeface="微软雅黑" panose="020B0503020204020204" charset="-122"/>
              </a:rPr>
              <a:t>进行</a:t>
            </a:r>
            <a:r>
              <a:rPr lang="zh-CN" altLang="zh-CN" dirty="0">
                <a:solidFill>
                  <a:srgbClr val="FF0000"/>
                </a:solidFill>
                <a:latin typeface="微软雅黑" panose="020B0503020204020204" charset="-122"/>
                <a:ea typeface="微软雅黑" panose="020B0503020204020204" charset="-122"/>
              </a:rPr>
              <a:t>sigreturn() </a:t>
            </a:r>
            <a:r>
              <a:rPr lang="zh-CN" altLang="zh-CN" dirty="0">
                <a:latin typeface="微软雅黑" panose="020B0503020204020204" charset="-122"/>
                <a:ea typeface="微软雅黑" panose="020B0503020204020204" charset="-122"/>
              </a:rPr>
              <a:t>系统</a:t>
            </a:r>
            <a:r>
              <a:rPr lang="zh-CN" altLang="zh-CN" dirty="0">
                <a:solidFill>
                  <a:srgbClr val="000000"/>
                </a:solidFill>
                <a:latin typeface="微软雅黑" panose="020B0503020204020204" charset="-122"/>
                <a:ea typeface="微软雅黑" panose="020B0503020204020204" charset="-122"/>
              </a:rPr>
              <a:t>调用</a:t>
            </a:r>
            <a:r>
              <a:rPr lang="zh-CN" altLang="en-US" dirty="0">
                <a:solidFill>
                  <a:srgbClr val="000000"/>
                </a:solidFill>
                <a:latin typeface="微软雅黑" panose="020B0503020204020204" charset="-122"/>
                <a:ea typeface="微软雅黑" panose="020B0503020204020204" charset="-122"/>
              </a:rPr>
              <a:t>：</a:t>
            </a:r>
            <a:r>
              <a:rPr lang="en-US" altLang="zh-CN" dirty="0" err="1">
                <a:solidFill>
                  <a:srgbClr val="000000"/>
                </a:solidFill>
                <a:latin typeface="微软雅黑" panose="020B0503020204020204" charset="-122"/>
                <a:ea typeface="微软雅黑" panose="020B0503020204020204" charset="-122"/>
              </a:rPr>
              <a:t>sigreturn</a:t>
            </a:r>
            <a:r>
              <a:rPr lang="zh-CN" altLang="en-US" dirty="0">
                <a:solidFill>
                  <a:srgbClr val="000000"/>
                </a:solidFill>
                <a:latin typeface="微软雅黑" panose="020B0503020204020204" charset="-122"/>
                <a:ea typeface="微软雅黑" panose="020B0503020204020204" charset="-122"/>
              </a:rPr>
              <a:t>再调用</a:t>
            </a:r>
            <a:r>
              <a:rPr kumimoji="0" lang="zh-CN" altLang="zh-CN" b="0" i="0" u="none" strike="noStrike" cap="none" normalizeH="0" baseline="0" dirty="0">
                <a:ln>
                  <a:noFill/>
                </a:ln>
                <a:solidFill>
                  <a:srgbClr val="000000"/>
                </a:solidFill>
                <a:effectLst/>
                <a:latin typeface="微软雅黑" panose="020B0503020204020204" charset="-122"/>
                <a:ea typeface="微软雅黑" panose="020B0503020204020204" charset="-122"/>
              </a:rPr>
              <a:t> </a:t>
            </a:r>
            <a:r>
              <a:rPr kumimoji="0" lang="zh-CN" altLang="zh-CN" b="0" i="0" u="none" strike="noStrike" cap="none" normalizeH="0" baseline="0" dirty="0">
                <a:ln>
                  <a:noFill/>
                </a:ln>
                <a:solidFill>
                  <a:srgbClr val="EF7060"/>
                </a:solidFill>
                <a:effectLst/>
                <a:latin typeface="微软雅黑" panose="020B0503020204020204" charset="-122"/>
                <a:ea typeface="微软雅黑" panose="020B0503020204020204" charset="-122"/>
              </a:rPr>
              <a:t>restore_sigcontext()</a:t>
            </a:r>
            <a:r>
              <a:rPr kumimoji="0" lang="zh-CN" altLang="en-US" b="0" i="0" u="none" strike="noStrike" cap="none" normalizeH="0" baseline="0" dirty="0">
                <a:ln>
                  <a:noFill/>
                </a:ln>
                <a:solidFill>
                  <a:srgbClr val="EF7060"/>
                </a:solidFill>
                <a:effectLst/>
                <a:latin typeface="微软雅黑" panose="020B0503020204020204" charset="-122"/>
                <a:ea typeface="微软雅黑" panose="020B0503020204020204" charset="-122"/>
              </a:rPr>
              <a:t>，</a:t>
            </a:r>
            <a:r>
              <a:rPr kumimoji="0" lang="zh-CN" altLang="en-US" b="0" i="0" u="none" strike="noStrike" cap="none" normalizeH="0" baseline="0" dirty="0">
                <a:ln>
                  <a:noFill/>
                </a:ln>
                <a:effectLst/>
                <a:latin typeface="微软雅黑" panose="020B0503020204020204" charset="-122"/>
                <a:ea typeface="微软雅黑" panose="020B0503020204020204" charset="-122"/>
              </a:rPr>
              <a:t>这个函数</a:t>
            </a:r>
            <a:r>
              <a:rPr kumimoji="0" lang="zh-CN" altLang="zh-CN" b="0" i="0" u="none" strike="noStrike" cap="none" normalizeH="0" baseline="0" dirty="0">
                <a:ln>
                  <a:noFill/>
                </a:ln>
                <a:effectLst/>
                <a:latin typeface="微软雅黑" panose="020B0503020204020204" charset="-122"/>
                <a:ea typeface="微软雅黑" panose="020B0503020204020204" charset="-122"/>
              </a:rPr>
              <a:t> </a:t>
            </a:r>
            <a:r>
              <a:rPr lang="zh-CN" altLang="en-US" b="0" i="0" dirty="0">
                <a:solidFill>
                  <a:srgbClr val="000000"/>
                </a:solidFill>
                <a:effectLst/>
                <a:latin typeface="微软雅黑" panose="020B0503020204020204" charset="-122"/>
                <a:ea typeface="微软雅黑" panose="020B0503020204020204" charset="-122"/>
              </a:rPr>
              <a:t>从帧中读取原来内核栈的数据，然后恢复</a:t>
            </a:r>
            <a:endParaRPr lang="en-US" altLang="zh-CN" dirty="0">
              <a:latin typeface="微软雅黑" panose="020B0503020204020204" charset="-122"/>
              <a:ea typeface="微软雅黑" panose="020B0503020204020204"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b="0" i="0" u="none" strike="noStrike" cap="none" normalizeH="0" baseline="0" dirty="0">
              <a:ln>
                <a:noFill/>
              </a:ln>
              <a:solidFill>
                <a:srgbClr val="EF7060"/>
              </a:solidFill>
              <a:effectLst/>
              <a:latin typeface="微软雅黑" panose="020B0503020204020204" charset="-122"/>
              <a:ea typeface="微软雅黑" panose="020B0503020204020204"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b="0" i="0" u="none" strike="noStrike" cap="none" normalizeH="0" baseline="0" dirty="0">
              <a:ln>
                <a:noFill/>
              </a:ln>
              <a:solidFill>
                <a:schemeClr val="tx1"/>
              </a:solidFill>
              <a:effectLst/>
              <a:latin typeface="微软雅黑" panose="020B0503020204020204" charset="-122"/>
              <a:ea typeface="微软雅黑" panose="020B0503020204020204" charset="-122"/>
            </a:endParaRPr>
          </a:p>
        </p:txBody>
      </p:sp>
      <p:sp>
        <p:nvSpPr>
          <p:cNvPr id="38" name="文本框 37"/>
          <p:cNvSpPr txBox="1"/>
          <p:nvPr/>
        </p:nvSpPr>
        <p:spPr>
          <a:xfrm>
            <a:off x="541861" y="1579865"/>
            <a:ext cx="8578476" cy="1477328"/>
          </a:xfrm>
          <a:prstGeom prst="rect">
            <a:avLst/>
          </a:prstGeom>
          <a:noFill/>
        </p:spPr>
        <p:txBody>
          <a:bodyPr wrap="square">
            <a:spAutoFit/>
          </a:bodyPr>
          <a:lstStyle/>
          <a:p>
            <a:r>
              <a:rPr lang="zh-CN" altLang="en-US" b="0" i="0" dirty="0">
                <a:solidFill>
                  <a:srgbClr val="000000"/>
                </a:solidFill>
                <a:effectLst/>
                <a:latin typeface="微软雅黑" panose="020B0503020204020204" charset="-122"/>
                <a:ea typeface="微软雅黑" panose="020B0503020204020204" charset="-122"/>
              </a:rPr>
              <a:t>信号处理程序的代码是在用户态的，而从系统调用返回到用户态前还是属于内核态，</a:t>
            </a:r>
            <a:r>
              <a:rPr lang="en-US" altLang="zh-CN" b="0" i="0" dirty="0">
                <a:solidFill>
                  <a:srgbClr val="000000"/>
                </a:solidFill>
                <a:effectLst/>
                <a:latin typeface="微软雅黑" panose="020B0503020204020204" charset="-122"/>
                <a:ea typeface="微软雅黑" panose="020B0503020204020204" charset="-122"/>
              </a:rPr>
              <a:t>CPU</a:t>
            </a:r>
            <a:r>
              <a:rPr lang="zh-CN" altLang="en-US" b="0" i="0" dirty="0">
                <a:solidFill>
                  <a:srgbClr val="000000"/>
                </a:solidFill>
                <a:effectLst/>
                <a:latin typeface="微软雅黑" panose="020B0503020204020204" charset="-122"/>
                <a:ea typeface="微软雅黑" panose="020B0503020204020204" charset="-122"/>
              </a:rPr>
              <a:t>是禁止内核态执行用户态代码的，那么怎么办？</a:t>
            </a:r>
            <a:endParaRPr lang="en-US" altLang="zh-CN" b="0" i="0" dirty="0">
              <a:solidFill>
                <a:srgbClr val="000000"/>
              </a:solidFill>
              <a:effectLst/>
              <a:latin typeface="微软雅黑" panose="020B0503020204020204" charset="-122"/>
              <a:ea typeface="微软雅黑" panose="020B0503020204020204" charset="-122"/>
            </a:endParaRPr>
          </a:p>
          <a:p>
            <a:endParaRPr lang="en-US" altLang="zh-CN" b="0" i="0" dirty="0">
              <a:solidFill>
                <a:srgbClr val="000000"/>
              </a:solidFill>
              <a:effectLst/>
              <a:latin typeface="微软雅黑" panose="020B0503020204020204" charset="-122"/>
              <a:ea typeface="微软雅黑" panose="020B0503020204020204" charset="-122"/>
            </a:endParaRPr>
          </a:p>
          <a:p>
            <a:r>
              <a:rPr lang="zh-CN" altLang="en-US" b="0" i="0" dirty="0">
                <a:solidFill>
                  <a:srgbClr val="000000"/>
                </a:solidFill>
                <a:effectLst/>
                <a:latin typeface="微软雅黑" panose="020B0503020204020204" charset="-122"/>
                <a:ea typeface="微软雅黑" panose="020B0503020204020204" charset="-122"/>
              </a:rPr>
              <a:t>先返回到用户态执行信号处理程序</a:t>
            </a:r>
            <a:r>
              <a:rPr lang="en-US" altLang="zh-CN" b="0" i="0" dirty="0">
                <a:solidFill>
                  <a:srgbClr val="000000"/>
                </a:solidFill>
                <a:effectLst/>
                <a:latin typeface="微软雅黑" panose="020B0503020204020204" charset="-122"/>
                <a:ea typeface="微软雅黑" panose="020B0503020204020204" charset="-122"/>
              </a:rPr>
              <a:t>;     </a:t>
            </a:r>
            <a:r>
              <a:rPr lang="zh-CN" altLang="en-US" b="0" i="0" dirty="0">
                <a:solidFill>
                  <a:srgbClr val="000000"/>
                </a:solidFill>
                <a:effectLst/>
                <a:latin typeface="微软雅黑" panose="020B0503020204020204" charset="-122"/>
                <a:ea typeface="微软雅黑" panose="020B0503020204020204" charset="-122"/>
              </a:rPr>
              <a:t>然后再返回到内核态，在内核态完成收尾工作。</a:t>
            </a:r>
            <a:endParaRPr lang="en-US" altLang="zh-CN" b="0" i="0" dirty="0">
              <a:solidFill>
                <a:srgbClr val="000000"/>
              </a:solidFill>
              <a:effectLst/>
              <a:latin typeface="微软雅黑" panose="020B0503020204020204" charset="-122"/>
              <a:ea typeface="微软雅黑" panose="020B0503020204020204" charset="-122"/>
            </a:endParaRPr>
          </a:p>
        </p:txBody>
      </p:sp>
      <p:cxnSp>
        <p:nvCxnSpPr>
          <p:cNvPr id="44" name="直接连接符 43"/>
          <p:cNvCxnSpPr/>
          <p:nvPr/>
        </p:nvCxnSpPr>
        <p:spPr>
          <a:xfrm>
            <a:off x="6168008" y="3284984"/>
            <a:ext cx="0" cy="260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a:off x="2207568" y="2708920"/>
            <a:ext cx="504056"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6095467" y="2708920"/>
            <a:ext cx="1656717" cy="685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图片 51"/>
          <p:cNvPicPr>
            <a:picLocks noChangeAspect="1"/>
          </p:cNvPicPr>
          <p:nvPr/>
        </p:nvPicPr>
        <p:blipFill>
          <a:blip r:embed="rId1"/>
          <a:stretch>
            <a:fillRect/>
          </a:stretch>
        </p:blipFill>
        <p:spPr>
          <a:xfrm>
            <a:off x="9143138" y="278329"/>
            <a:ext cx="2821440" cy="3006655"/>
          </a:xfrm>
          <a:prstGeom prst="rect">
            <a:avLst/>
          </a:prstGeom>
        </p:spPr>
      </p:pic>
      <p:sp>
        <p:nvSpPr>
          <p:cNvPr id="53" name="文本框 52"/>
          <p:cNvSpPr txBox="1"/>
          <p:nvPr/>
        </p:nvSpPr>
        <p:spPr>
          <a:xfrm>
            <a:off x="9489200" y="2944068"/>
            <a:ext cx="1441420" cy="307777"/>
          </a:xfrm>
          <a:prstGeom prst="rect">
            <a:avLst/>
          </a:prstGeom>
          <a:noFill/>
        </p:spPr>
        <p:txBody>
          <a:bodyPr wrap="none" rtlCol="0">
            <a:spAutoFit/>
          </a:bodyPr>
          <a:lstStyle/>
          <a:p>
            <a:r>
              <a:rPr lang="zh-CN" altLang="en-US" sz="1400" dirty="0">
                <a:latin typeface="微软雅黑" panose="020B0503020204020204" charset="-122"/>
                <a:ea typeface="微软雅黑" panose="020B0503020204020204" charset="-122"/>
              </a:rPr>
              <a:t>内核栈内存布局</a:t>
            </a:r>
            <a:endParaRPr lang="zh-CN" altLang="en-US" sz="1400" dirty="0">
              <a:latin typeface="微软雅黑" panose="020B0503020204020204" charset="-122"/>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3"/>
          <p:cNvGrpSpPr/>
          <p:nvPr/>
        </p:nvGrpSpPr>
        <p:grpSpPr>
          <a:xfrm>
            <a:off x="454963" y="93878"/>
            <a:ext cx="10641129" cy="826316"/>
            <a:chOff x="454963" y="93878"/>
            <a:chExt cx="10641129" cy="826316"/>
          </a:xfrm>
        </p:grpSpPr>
        <p:sp>
          <p:nvSpPr>
            <p:cNvPr id="14" name="AutoShape 14"/>
            <p:cNvSpPr/>
            <p:nvPr/>
          </p:nvSpPr>
          <p:spPr>
            <a:xfrm>
              <a:off x="454963" y="331168"/>
              <a:ext cx="84147" cy="84147"/>
            </a:xfrm>
            <a:prstGeom prst="ellipse">
              <a:avLst/>
            </a:prstGeom>
            <a:solidFill>
              <a:schemeClr val="accent1">
                <a:alpha val="100000"/>
              </a:schemeClr>
            </a:solidFill>
          </p:spPr>
        </p:sp>
        <p:sp>
          <p:nvSpPr>
            <p:cNvPr id="15" name="AutoShape 15"/>
            <p:cNvSpPr/>
            <p:nvPr/>
          </p:nvSpPr>
          <p:spPr>
            <a:xfrm>
              <a:off x="575049" y="337743"/>
              <a:ext cx="78137" cy="78137"/>
            </a:xfrm>
            <a:prstGeom prst="ellipse">
              <a:avLst/>
            </a:prstGeom>
            <a:solidFill>
              <a:schemeClr val="accent1">
                <a:alpha val="80000"/>
              </a:schemeClr>
            </a:solidFill>
          </p:spPr>
        </p:sp>
        <p:sp>
          <p:nvSpPr>
            <p:cNvPr id="16" name="AutoShape 16"/>
            <p:cNvSpPr/>
            <p:nvPr/>
          </p:nvSpPr>
          <p:spPr>
            <a:xfrm>
              <a:off x="689125" y="339460"/>
              <a:ext cx="74704" cy="74704"/>
            </a:xfrm>
            <a:prstGeom prst="ellipse">
              <a:avLst/>
            </a:prstGeom>
            <a:solidFill>
              <a:schemeClr val="accent1">
                <a:alpha val="60000"/>
              </a:schemeClr>
            </a:solidFill>
          </p:spPr>
        </p:sp>
        <p:sp>
          <p:nvSpPr>
            <p:cNvPr id="17" name="AutoShape 17"/>
            <p:cNvSpPr/>
            <p:nvPr/>
          </p:nvSpPr>
          <p:spPr>
            <a:xfrm>
              <a:off x="799768" y="348430"/>
              <a:ext cx="69238" cy="69238"/>
            </a:xfrm>
            <a:prstGeom prst="ellipse">
              <a:avLst/>
            </a:prstGeom>
            <a:solidFill>
              <a:schemeClr val="accent1">
                <a:alpha val="40000"/>
              </a:schemeClr>
            </a:solidFill>
          </p:spPr>
        </p:sp>
        <p:sp>
          <p:nvSpPr>
            <p:cNvPr id="18" name="AutoShape 18"/>
            <p:cNvSpPr/>
            <p:nvPr/>
          </p:nvSpPr>
          <p:spPr>
            <a:xfrm>
              <a:off x="904945" y="344297"/>
              <a:ext cx="65594" cy="65594"/>
            </a:xfrm>
            <a:prstGeom prst="ellipse">
              <a:avLst/>
            </a:prstGeom>
            <a:solidFill>
              <a:schemeClr val="accent1">
                <a:alpha val="20000"/>
              </a:schemeClr>
            </a:solidFill>
          </p:spPr>
        </p:sp>
        <p:sp>
          <p:nvSpPr>
            <p:cNvPr id="19" name="AutoShape 19"/>
            <p:cNvSpPr/>
            <p:nvPr/>
          </p:nvSpPr>
          <p:spPr>
            <a:xfrm>
              <a:off x="454963" y="448942"/>
              <a:ext cx="84147" cy="84147"/>
            </a:xfrm>
            <a:prstGeom prst="ellipse">
              <a:avLst/>
            </a:prstGeom>
            <a:solidFill>
              <a:schemeClr val="accent1">
                <a:alpha val="100000"/>
              </a:schemeClr>
            </a:solidFill>
          </p:spPr>
        </p:sp>
        <p:sp>
          <p:nvSpPr>
            <p:cNvPr id="20" name="AutoShape 20"/>
            <p:cNvSpPr/>
            <p:nvPr/>
          </p:nvSpPr>
          <p:spPr>
            <a:xfrm>
              <a:off x="575049" y="455517"/>
              <a:ext cx="78137" cy="78137"/>
            </a:xfrm>
            <a:prstGeom prst="ellipse">
              <a:avLst/>
            </a:prstGeom>
            <a:solidFill>
              <a:schemeClr val="accent1">
                <a:alpha val="80000"/>
              </a:schemeClr>
            </a:solidFill>
          </p:spPr>
        </p:sp>
        <p:sp>
          <p:nvSpPr>
            <p:cNvPr id="21" name="AutoShape 21"/>
            <p:cNvSpPr/>
            <p:nvPr/>
          </p:nvSpPr>
          <p:spPr>
            <a:xfrm>
              <a:off x="689125" y="457233"/>
              <a:ext cx="74704" cy="74704"/>
            </a:xfrm>
            <a:prstGeom prst="ellipse">
              <a:avLst/>
            </a:prstGeom>
            <a:solidFill>
              <a:schemeClr val="accent1">
                <a:alpha val="60000"/>
              </a:schemeClr>
            </a:solidFill>
          </p:spPr>
        </p:sp>
        <p:sp>
          <p:nvSpPr>
            <p:cNvPr id="22" name="AutoShape 22"/>
            <p:cNvSpPr/>
            <p:nvPr/>
          </p:nvSpPr>
          <p:spPr>
            <a:xfrm>
              <a:off x="799768" y="466203"/>
              <a:ext cx="69238" cy="69238"/>
            </a:xfrm>
            <a:prstGeom prst="ellipse">
              <a:avLst/>
            </a:prstGeom>
            <a:solidFill>
              <a:schemeClr val="accent1">
                <a:alpha val="40000"/>
              </a:schemeClr>
            </a:solidFill>
          </p:spPr>
        </p:sp>
        <p:sp>
          <p:nvSpPr>
            <p:cNvPr id="23" name="AutoShape 23"/>
            <p:cNvSpPr/>
            <p:nvPr/>
          </p:nvSpPr>
          <p:spPr>
            <a:xfrm>
              <a:off x="904945" y="462070"/>
              <a:ext cx="65594" cy="65594"/>
            </a:xfrm>
            <a:prstGeom prst="ellipse">
              <a:avLst/>
            </a:prstGeom>
            <a:solidFill>
              <a:schemeClr val="accent1">
                <a:alpha val="20000"/>
              </a:schemeClr>
            </a:solidFill>
          </p:spPr>
        </p:sp>
        <p:sp>
          <p:nvSpPr>
            <p:cNvPr id="24" name="AutoShape 24"/>
            <p:cNvSpPr/>
            <p:nvPr/>
          </p:nvSpPr>
          <p:spPr>
            <a:xfrm>
              <a:off x="454963" y="566715"/>
              <a:ext cx="84147" cy="84147"/>
            </a:xfrm>
            <a:prstGeom prst="ellipse">
              <a:avLst/>
            </a:prstGeom>
            <a:solidFill>
              <a:schemeClr val="accent1">
                <a:alpha val="100000"/>
              </a:schemeClr>
            </a:solidFill>
          </p:spPr>
        </p:sp>
        <p:sp>
          <p:nvSpPr>
            <p:cNvPr id="25" name="AutoShape 25"/>
            <p:cNvSpPr/>
            <p:nvPr/>
          </p:nvSpPr>
          <p:spPr>
            <a:xfrm>
              <a:off x="575049" y="573291"/>
              <a:ext cx="78137" cy="78137"/>
            </a:xfrm>
            <a:prstGeom prst="ellipse">
              <a:avLst/>
            </a:prstGeom>
            <a:solidFill>
              <a:schemeClr val="accent1">
                <a:alpha val="80000"/>
              </a:schemeClr>
            </a:solidFill>
          </p:spPr>
        </p:sp>
        <p:sp>
          <p:nvSpPr>
            <p:cNvPr id="26" name="AutoShape 26"/>
            <p:cNvSpPr/>
            <p:nvPr/>
          </p:nvSpPr>
          <p:spPr>
            <a:xfrm>
              <a:off x="689125" y="575007"/>
              <a:ext cx="74704" cy="74704"/>
            </a:xfrm>
            <a:prstGeom prst="ellipse">
              <a:avLst/>
            </a:prstGeom>
            <a:solidFill>
              <a:schemeClr val="accent1">
                <a:alpha val="60000"/>
              </a:schemeClr>
            </a:solidFill>
          </p:spPr>
        </p:sp>
        <p:sp>
          <p:nvSpPr>
            <p:cNvPr id="27" name="AutoShape 27"/>
            <p:cNvSpPr/>
            <p:nvPr/>
          </p:nvSpPr>
          <p:spPr>
            <a:xfrm>
              <a:off x="799768" y="583977"/>
              <a:ext cx="69238" cy="69238"/>
            </a:xfrm>
            <a:prstGeom prst="ellipse">
              <a:avLst/>
            </a:prstGeom>
            <a:solidFill>
              <a:schemeClr val="accent1">
                <a:alpha val="40000"/>
              </a:schemeClr>
            </a:solidFill>
          </p:spPr>
        </p:sp>
        <p:sp>
          <p:nvSpPr>
            <p:cNvPr id="28" name="AutoShape 28"/>
            <p:cNvSpPr/>
            <p:nvPr/>
          </p:nvSpPr>
          <p:spPr>
            <a:xfrm>
              <a:off x="904945" y="579844"/>
              <a:ext cx="65594" cy="65594"/>
            </a:xfrm>
            <a:prstGeom prst="ellipse">
              <a:avLst/>
            </a:prstGeom>
            <a:solidFill>
              <a:schemeClr val="accent1">
                <a:alpha val="20000"/>
              </a:schemeClr>
            </a:solidFill>
          </p:spPr>
        </p:sp>
        <p:sp>
          <p:nvSpPr>
            <p:cNvPr id="29" name="AutoShape 29"/>
            <p:cNvSpPr/>
            <p:nvPr/>
          </p:nvSpPr>
          <p:spPr>
            <a:xfrm>
              <a:off x="454963" y="684489"/>
              <a:ext cx="84147" cy="84147"/>
            </a:xfrm>
            <a:prstGeom prst="ellipse">
              <a:avLst/>
            </a:prstGeom>
            <a:solidFill>
              <a:schemeClr val="accent1">
                <a:alpha val="100000"/>
              </a:schemeClr>
            </a:solidFill>
          </p:spPr>
        </p:sp>
        <p:sp>
          <p:nvSpPr>
            <p:cNvPr id="30" name="AutoShape 30"/>
            <p:cNvSpPr/>
            <p:nvPr/>
          </p:nvSpPr>
          <p:spPr>
            <a:xfrm>
              <a:off x="575049" y="691064"/>
              <a:ext cx="78137" cy="78137"/>
            </a:xfrm>
            <a:prstGeom prst="ellipse">
              <a:avLst/>
            </a:prstGeom>
            <a:solidFill>
              <a:schemeClr val="accent1">
                <a:alpha val="80000"/>
              </a:schemeClr>
            </a:solidFill>
          </p:spPr>
        </p:sp>
        <p:sp>
          <p:nvSpPr>
            <p:cNvPr id="31" name="AutoShape 31"/>
            <p:cNvSpPr/>
            <p:nvPr/>
          </p:nvSpPr>
          <p:spPr>
            <a:xfrm>
              <a:off x="689125" y="692781"/>
              <a:ext cx="74704" cy="74704"/>
            </a:xfrm>
            <a:prstGeom prst="ellipse">
              <a:avLst/>
            </a:prstGeom>
            <a:solidFill>
              <a:schemeClr val="accent1">
                <a:alpha val="60000"/>
              </a:schemeClr>
            </a:solidFill>
          </p:spPr>
        </p:sp>
        <p:sp>
          <p:nvSpPr>
            <p:cNvPr id="32" name="AutoShape 32"/>
            <p:cNvSpPr/>
            <p:nvPr/>
          </p:nvSpPr>
          <p:spPr>
            <a:xfrm>
              <a:off x="799768" y="701751"/>
              <a:ext cx="69238" cy="69238"/>
            </a:xfrm>
            <a:prstGeom prst="ellipse">
              <a:avLst/>
            </a:prstGeom>
            <a:solidFill>
              <a:schemeClr val="accent1">
                <a:alpha val="40000"/>
              </a:schemeClr>
            </a:solidFill>
          </p:spPr>
        </p:sp>
        <p:sp>
          <p:nvSpPr>
            <p:cNvPr id="33" name="AutoShape 33"/>
            <p:cNvSpPr/>
            <p:nvPr/>
          </p:nvSpPr>
          <p:spPr>
            <a:xfrm>
              <a:off x="904945" y="697618"/>
              <a:ext cx="65594" cy="65594"/>
            </a:xfrm>
            <a:prstGeom prst="ellipse">
              <a:avLst/>
            </a:prstGeom>
            <a:solidFill>
              <a:schemeClr val="accent1">
                <a:alpha val="20000"/>
              </a:schemeClr>
            </a:solidFill>
          </p:spPr>
        </p:sp>
        <p:sp>
          <p:nvSpPr>
            <p:cNvPr id="34" name="TextBox 34"/>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a:lnSpc>
                  <a:spcPct val="140000"/>
                </a:lnSpc>
              </a:pPr>
              <a:r>
                <a:rPr lang="zh-CN" alt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rPr>
                <a:t>总结</a:t>
              </a:r>
              <a:endParaRPr lang="en-US" sz="3000" b="1" dirty="0">
                <a:solidFill>
                  <a:schemeClr val="accent1">
                    <a:alpha val="100000"/>
                  </a:schemeClr>
                </a:solidFill>
                <a:latin typeface="微软雅黑" panose="020B0503020204020204" charset="-122"/>
                <a:ea typeface="微软雅黑" panose="020B0503020204020204" charset="-122"/>
                <a:cs typeface="微软雅黑" panose="020B0503020204020204" charset="-122"/>
              </a:endParaRPr>
            </a:p>
          </p:txBody>
        </p:sp>
      </p:grpSp>
      <p:pic>
        <p:nvPicPr>
          <p:cNvPr id="8" name="图片 7"/>
          <p:cNvPicPr>
            <a:picLocks noChangeAspect="1"/>
          </p:cNvPicPr>
          <p:nvPr/>
        </p:nvPicPr>
        <p:blipFill>
          <a:blip r:embed="rId1"/>
          <a:stretch>
            <a:fillRect/>
          </a:stretch>
        </p:blipFill>
        <p:spPr>
          <a:xfrm>
            <a:off x="970539" y="1484784"/>
            <a:ext cx="10361551" cy="36203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959741" y="1197945"/>
            <a:ext cx="8683143" cy="1580083"/>
          </a:xfrm>
          <a:prstGeom prst="rect">
            <a:avLst/>
          </a:prstGeom>
        </p:spPr>
        <p:txBody>
          <a:bodyPr vert="horz" wrap="square" lIns="114300" tIns="57150" rIns="114300" bIns="57150" rtlCol="0" anchor="t" anchorCtr="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sz="7650" b="1" i="0" u="none" strike="noStrike" kern="1200" cap="none" spc="0" normalizeH="0" baseline="0" noProof="0">
                <a:ln>
                  <a:noFill/>
                </a:ln>
                <a:solidFill>
                  <a:srgbClr val="FFFFFF">
                    <a:alpha val="100000"/>
                  </a:srgbClr>
                </a:solidFill>
                <a:effectLst/>
                <a:uLnTx/>
                <a:uFillTx/>
                <a:latin typeface="微软雅黑" panose="020B0503020204020204" charset="-122"/>
                <a:ea typeface="微软雅黑" panose="020B0503020204020204" charset="-122"/>
                <a:cs typeface="微软雅黑" panose="020B0503020204020204" charset="-122"/>
              </a:rPr>
              <a:t>01</a:t>
            </a:r>
            <a:endParaRPr kumimoji="0" lang="en-US" sz="7650" b="1" i="0" u="none" strike="noStrike" kern="1200" cap="none" spc="0" normalizeH="0" baseline="0" noProof="0">
              <a:ln>
                <a:noFill/>
              </a:ln>
              <a:solidFill>
                <a:srgbClr val="FFFFFF">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959741" y="3134894"/>
            <a:ext cx="5561990" cy="926729"/>
          </a:xfrm>
          <a:prstGeom prst="rect">
            <a:avLst/>
          </a:prstGeom>
        </p:spPr>
        <p:txBody>
          <a:bodyPr vert="horz" wrap="square" lIns="114300" tIns="57150" rIns="114300" bIns="57150" rtlCol="0" anchor="t" anchorCtr="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信号的概述</a:t>
            </a:r>
            <a:endParaRPr kumimoji="0" lang="zh-CN" altLang="en-US" sz="48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983812" y="857636"/>
            <a:ext cx="7439559" cy="2189683"/>
          </a:xfrm>
          <a:prstGeom prst="rect">
            <a:avLst/>
          </a:prstGeom>
        </p:spPr>
        <p:txBody>
          <a:bodyPr vert="horz" wrap="square" lIns="114300" tIns="57150" rIns="114300" bIns="57150" rtlCol="0" anchor="t" anchorCtr="0">
            <a:spAutoFit/>
          </a:bodyPr>
          <a:lstStyle/>
          <a:p>
            <a:pPr>
              <a:lnSpc>
                <a:spcPct val="120000"/>
              </a:lnSpc>
            </a:pPr>
            <a:r>
              <a:rPr lang="en-US" sz="6300" b="1">
                <a:solidFill>
                  <a:srgbClr val="FFFFFF">
                    <a:alpha val="100000"/>
                  </a:srgbClr>
                </a:solidFill>
                <a:latin typeface="微软雅黑" panose="020B0503020204020204" charset="-122"/>
                <a:ea typeface="微软雅黑" panose="020B0503020204020204" charset="-122"/>
                <a:cs typeface="微软雅黑" panose="020B0503020204020204" charset="-122"/>
              </a:rPr>
              <a:t>THANKS</a:t>
            </a:r>
            <a:endParaRPr lang="en-US" sz="63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a:p>
            <a:pPr>
              <a:lnSpc>
                <a:spcPct val="56000"/>
              </a:lnSpc>
              <a:spcBef>
                <a:spcPts val="450"/>
              </a:spcBef>
            </a:pPr>
            <a:r>
              <a:rPr lang="en-US" sz="6300" b="1">
                <a:solidFill>
                  <a:srgbClr val="FFFFFF">
                    <a:alpha val="100000"/>
                  </a:srgbClr>
                </a:solidFill>
                <a:latin typeface="微软雅黑" panose="020B0503020204020204" charset="-122"/>
                <a:ea typeface="微软雅黑" panose="020B0503020204020204" charset="-122"/>
                <a:cs typeface="微软雅黑" panose="020B0503020204020204" charset="-122"/>
              </a:rPr>
              <a:t>FOR</a:t>
            </a:r>
            <a:endParaRPr lang="en-US" sz="63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983812" y="4197624"/>
            <a:ext cx="6964070" cy="848563"/>
          </a:xfrm>
          <a:prstGeom prst="rect">
            <a:avLst/>
          </a:prstGeom>
        </p:spPr>
        <p:txBody>
          <a:bodyPr vert="horz" wrap="square" lIns="114300" tIns="57150" rIns="114300" bIns="57150" rtlCol="0" anchor="t" anchorCtr="0">
            <a:spAutoFit/>
          </a:bodyPr>
          <a:lstStyle/>
          <a:p>
            <a:pPr>
              <a:lnSpc>
                <a:spcPct val="120000"/>
              </a:lnSpc>
            </a:pPr>
            <a:r>
              <a:rPr lang="en-US" sz="3825">
                <a:solidFill>
                  <a:srgbClr val="FFFFFF">
                    <a:alpha val="100000"/>
                  </a:srgbClr>
                </a:solidFill>
                <a:latin typeface="微软雅黑" panose="020B0503020204020204" charset="-122"/>
                <a:ea typeface="微软雅黑" panose="020B0503020204020204" charset="-122"/>
                <a:cs typeface="微软雅黑" panose="020B0503020204020204" charset="-122"/>
              </a:rPr>
              <a:t>感谢您的观看</a:t>
            </a:r>
            <a:endParaRPr lang="en-US" sz="3825">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4" name="TextBox 4"/>
          <p:cNvSpPr txBox="1"/>
          <p:nvPr/>
        </p:nvSpPr>
        <p:spPr>
          <a:xfrm>
            <a:off x="983812" y="2777386"/>
            <a:ext cx="5744870" cy="1324051"/>
          </a:xfrm>
          <a:prstGeom prst="rect">
            <a:avLst/>
          </a:prstGeom>
        </p:spPr>
        <p:txBody>
          <a:bodyPr vert="horz" wrap="square" lIns="114300" tIns="57150" rIns="114300" bIns="57150" rtlCol="0" anchor="t" anchorCtr="0">
            <a:spAutoFit/>
          </a:bodyPr>
          <a:lstStyle/>
          <a:p>
            <a:pPr>
              <a:lnSpc>
                <a:spcPct val="120000"/>
              </a:lnSpc>
              <a:spcBef>
                <a:spcPts val="450"/>
              </a:spcBef>
            </a:pPr>
            <a:r>
              <a:rPr lang="en-US" sz="6300" b="1">
                <a:solidFill>
                  <a:srgbClr val="FFFFFF">
                    <a:alpha val="100000"/>
                  </a:srgbClr>
                </a:solidFill>
                <a:latin typeface="微软雅黑" panose="020B0503020204020204" charset="-122"/>
                <a:ea typeface="微软雅黑" panose="020B0503020204020204" charset="-122"/>
                <a:cs typeface="微软雅黑" panose="020B0503020204020204" charset="-122"/>
              </a:rPr>
              <a:t>WATCHING</a:t>
            </a:r>
            <a:endParaRPr lang="en-US" sz="6300" b="1">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6" name="TextBox 6"/>
          <p:cNvSpPr txBox="1"/>
          <p:nvPr>
            <p:custDataLst>
              <p:tags r:id="rId2"/>
            </p:custDataLst>
          </p:nvPr>
        </p:nvSpPr>
        <p:spPr>
          <a:xfrm>
            <a:off x="2058034" y="5911667"/>
            <a:ext cx="10001249" cy="826317"/>
          </a:xfrm>
          <a:prstGeom prst="rect">
            <a:avLst/>
          </a:prstGeom>
        </p:spPr>
        <p:txBody>
          <a:bodyPr vert="horz" wrap="square" lIns="123825" tIns="123825" rIns="57150" bIns="123825" rtlCol="0" anchor="t" anchorCtr="0">
            <a:no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000000">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8" name="TextBox 8"/>
          <p:cNvSpPr txBox="1"/>
          <p:nvPr>
            <p:custDataLst>
              <p:tags r:id="rId3"/>
            </p:custDataLst>
          </p:nvPr>
        </p:nvSpPr>
        <p:spPr>
          <a:xfrm>
            <a:off x="688703" y="1299842"/>
            <a:ext cx="1094972" cy="714226"/>
          </a:xfrm>
          <a:prstGeom prst="rect">
            <a:avLst/>
          </a:prstGeom>
        </p:spPr>
        <p:txBody>
          <a:bodyPr vert="horz" wrap="square" lIns="123825" tIns="123825" rIns="57150" bIns="123825" rtlCol="0" anchor="t" anchorCtr="0">
            <a:noAutofit/>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en-US" sz="2325" b="1" i="0" u="none" strike="noStrike" kern="1200" cap="none" spc="0" normalizeH="0" baseline="0" noProof="0" dirty="0">
              <a:ln>
                <a:noFill/>
              </a:ln>
              <a:solidFill>
                <a:srgbClr val="FFFFFF">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custDataLst>
              <p:tags r:id="rId4"/>
            </p:custDataLst>
          </p:nvPr>
        </p:nvSpPr>
        <p:spPr>
          <a:xfrm>
            <a:off x="2090420" y="838200"/>
            <a:ext cx="9773285" cy="1294130"/>
          </a:xfrm>
          <a:prstGeom prst="rect">
            <a:avLst/>
          </a:prstGeom>
        </p:spPr>
        <p:txBody>
          <a:bodyPr vert="horz" wrap="square" lIns="123825" tIns="123825" rIns="57150" bIns="123825" rtlCol="0" anchor="t" anchorCtr="0">
            <a:no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000000">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2" name="TextBox 12"/>
          <p:cNvSpPr txBox="1"/>
          <p:nvPr>
            <p:custDataLst>
              <p:tags r:id="rId5"/>
            </p:custDataLst>
          </p:nvPr>
        </p:nvSpPr>
        <p:spPr>
          <a:xfrm>
            <a:off x="816302" y="2207399"/>
            <a:ext cx="9651365" cy="1170305"/>
          </a:xfrm>
          <a:prstGeom prst="rect">
            <a:avLst/>
          </a:prstGeom>
        </p:spPr>
        <p:txBody>
          <a:bodyPr vert="horz" wrap="square" lIns="123825" tIns="123825" rIns="57150" bIns="123825" rtlCol="0" anchor="t" anchorCtr="0">
            <a:no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000000">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3" name="Group 13"/>
          <p:cNvGrpSpPr/>
          <p:nvPr/>
        </p:nvGrpSpPr>
        <p:grpSpPr>
          <a:xfrm>
            <a:off x="454963" y="93878"/>
            <a:ext cx="10641129" cy="826316"/>
            <a:chOff x="454963" y="93878"/>
            <a:chExt cx="10641129" cy="826316"/>
          </a:xfrm>
        </p:grpSpPr>
        <p:sp>
          <p:nvSpPr>
            <p:cNvPr id="14" name="AutoShape 14"/>
            <p:cNvSpPr/>
            <p:nvPr/>
          </p:nvSpPr>
          <p:spPr>
            <a:xfrm>
              <a:off x="454963" y="331168"/>
              <a:ext cx="84147" cy="84147"/>
            </a:xfrm>
            <a:prstGeom prst="ellipse">
              <a:avLst/>
            </a:prstGeom>
            <a:solidFill>
              <a:schemeClr val="accent1">
                <a:alpha val="100000"/>
              </a:schemeClr>
            </a:solidFill>
          </p:spPr>
        </p:sp>
        <p:sp>
          <p:nvSpPr>
            <p:cNvPr id="15" name="AutoShape 15"/>
            <p:cNvSpPr/>
            <p:nvPr/>
          </p:nvSpPr>
          <p:spPr>
            <a:xfrm>
              <a:off x="575049" y="337743"/>
              <a:ext cx="78137" cy="78137"/>
            </a:xfrm>
            <a:prstGeom prst="ellipse">
              <a:avLst/>
            </a:prstGeom>
            <a:solidFill>
              <a:schemeClr val="accent1">
                <a:alpha val="80000"/>
              </a:schemeClr>
            </a:solidFill>
          </p:spPr>
        </p:sp>
        <p:sp>
          <p:nvSpPr>
            <p:cNvPr id="16" name="AutoShape 16"/>
            <p:cNvSpPr/>
            <p:nvPr/>
          </p:nvSpPr>
          <p:spPr>
            <a:xfrm>
              <a:off x="689125" y="339460"/>
              <a:ext cx="74704" cy="74704"/>
            </a:xfrm>
            <a:prstGeom prst="ellipse">
              <a:avLst/>
            </a:prstGeom>
            <a:solidFill>
              <a:schemeClr val="accent1">
                <a:alpha val="60000"/>
              </a:schemeClr>
            </a:solidFill>
          </p:spPr>
        </p:sp>
        <p:sp>
          <p:nvSpPr>
            <p:cNvPr id="17" name="AutoShape 17"/>
            <p:cNvSpPr/>
            <p:nvPr/>
          </p:nvSpPr>
          <p:spPr>
            <a:xfrm>
              <a:off x="799768" y="348430"/>
              <a:ext cx="69238" cy="69238"/>
            </a:xfrm>
            <a:prstGeom prst="ellipse">
              <a:avLst/>
            </a:prstGeom>
            <a:solidFill>
              <a:schemeClr val="accent1">
                <a:alpha val="40000"/>
              </a:schemeClr>
            </a:solidFill>
          </p:spPr>
        </p:sp>
        <p:sp>
          <p:nvSpPr>
            <p:cNvPr id="18" name="AutoShape 18"/>
            <p:cNvSpPr/>
            <p:nvPr/>
          </p:nvSpPr>
          <p:spPr>
            <a:xfrm>
              <a:off x="904945" y="344297"/>
              <a:ext cx="65594" cy="65594"/>
            </a:xfrm>
            <a:prstGeom prst="ellipse">
              <a:avLst/>
            </a:prstGeom>
            <a:solidFill>
              <a:schemeClr val="accent1">
                <a:alpha val="20000"/>
              </a:schemeClr>
            </a:solidFill>
          </p:spPr>
        </p:sp>
        <p:sp>
          <p:nvSpPr>
            <p:cNvPr id="19" name="AutoShape 19"/>
            <p:cNvSpPr/>
            <p:nvPr/>
          </p:nvSpPr>
          <p:spPr>
            <a:xfrm>
              <a:off x="454963" y="448942"/>
              <a:ext cx="84147" cy="84147"/>
            </a:xfrm>
            <a:prstGeom prst="ellipse">
              <a:avLst/>
            </a:prstGeom>
            <a:solidFill>
              <a:schemeClr val="accent1">
                <a:alpha val="100000"/>
              </a:schemeClr>
            </a:solidFill>
          </p:spPr>
        </p:sp>
        <p:sp>
          <p:nvSpPr>
            <p:cNvPr id="20" name="AutoShape 20"/>
            <p:cNvSpPr/>
            <p:nvPr/>
          </p:nvSpPr>
          <p:spPr>
            <a:xfrm>
              <a:off x="599019" y="449527"/>
              <a:ext cx="78137" cy="78137"/>
            </a:xfrm>
            <a:prstGeom prst="ellipse">
              <a:avLst/>
            </a:prstGeom>
            <a:solidFill>
              <a:schemeClr val="accent1">
                <a:alpha val="80000"/>
              </a:schemeClr>
            </a:solidFill>
          </p:spPr>
        </p:sp>
        <p:sp>
          <p:nvSpPr>
            <p:cNvPr id="21" name="AutoShape 21"/>
            <p:cNvSpPr/>
            <p:nvPr/>
          </p:nvSpPr>
          <p:spPr>
            <a:xfrm>
              <a:off x="689125" y="457233"/>
              <a:ext cx="74704" cy="74704"/>
            </a:xfrm>
            <a:prstGeom prst="ellipse">
              <a:avLst/>
            </a:prstGeom>
            <a:solidFill>
              <a:schemeClr val="accent1">
                <a:alpha val="60000"/>
              </a:schemeClr>
            </a:solidFill>
          </p:spPr>
        </p:sp>
        <p:sp>
          <p:nvSpPr>
            <p:cNvPr id="22" name="AutoShape 22"/>
            <p:cNvSpPr/>
            <p:nvPr/>
          </p:nvSpPr>
          <p:spPr>
            <a:xfrm>
              <a:off x="799768" y="466203"/>
              <a:ext cx="69238" cy="69238"/>
            </a:xfrm>
            <a:prstGeom prst="ellipse">
              <a:avLst/>
            </a:prstGeom>
            <a:solidFill>
              <a:schemeClr val="accent1">
                <a:alpha val="40000"/>
              </a:schemeClr>
            </a:solidFill>
          </p:spPr>
        </p:sp>
        <p:sp>
          <p:nvSpPr>
            <p:cNvPr id="23" name="AutoShape 23"/>
            <p:cNvSpPr/>
            <p:nvPr/>
          </p:nvSpPr>
          <p:spPr>
            <a:xfrm>
              <a:off x="904945" y="462070"/>
              <a:ext cx="65594" cy="65594"/>
            </a:xfrm>
            <a:prstGeom prst="ellipse">
              <a:avLst/>
            </a:prstGeom>
            <a:solidFill>
              <a:schemeClr val="accent1">
                <a:alpha val="20000"/>
              </a:schemeClr>
            </a:solidFill>
          </p:spPr>
        </p:sp>
        <p:sp>
          <p:nvSpPr>
            <p:cNvPr id="24" name="AutoShape 24"/>
            <p:cNvSpPr/>
            <p:nvPr/>
          </p:nvSpPr>
          <p:spPr>
            <a:xfrm>
              <a:off x="454963" y="566715"/>
              <a:ext cx="84147" cy="84147"/>
            </a:xfrm>
            <a:prstGeom prst="ellipse">
              <a:avLst/>
            </a:prstGeom>
            <a:solidFill>
              <a:schemeClr val="accent1">
                <a:alpha val="100000"/>
              </a:schemeClr>
            </a:solidFill>
          </p:spPr>
        </p:sp>
        <p:sp>
          <p:nvSpPr>
            <p:cNvPr id="25" name="AutoShape 25"/>
            <p:cNvSpPr/>
            <p:nvPr/>
          </p:nvSpPr>
          <p:spPr>
            <a:xfrm>
              <a:off x="575049" y="573291"/>
              <a:ext cx="78137" cy="78137"/>
            </a:xfrm>
            <a:prstGeom prst="ellipse">
              <a:avLst/>
            </a:prstGeom>
            <a:solidFill>
              <a:schemeClr val="accent1">
                <a:alpha val="80000"/>
              </a:schemeClr>
            </a:solidFill>
          </p:spPr>
        </p:sp>
        <p:sp>
          <p:nvSpPr>
            <p:cNvPr id="26" name="AutoShape 26"/>
            <p:cNvSpPr/>
            <p:nvPr/>
          </p:nvSpPr>
          <p:spPr>
            <a:xfrm>
              <a:off x="689125" y="575007"/>
              <a:ext cx="74704" cy="74704"/>
            </a:xfrm>
            <a:prstGeom prst="ellipse">
              <a:avLst/>
            </a:prstGeom>
            <a:solidFill>
              <a:schemeClr val="accent1">
                <a:alpha val="60000"/>
              </a:schemeClr>
            </a:solidFill>
          </p:spPr>
        </p:sp>
        <p:sp>
          <p:nvSpPr>
            <p:cNvPr id="27" name="AutoShape 27"/>
            <p:cNvSpPr/>
            <p:nvPr/>
          </p:nvSpPr>
          <p:spPr>
            <a:xfrm>
              <a:off x="799768" y="583977"/>
              <a:ext cx="69238" cy="69238"/>
            </a:xfrm>
            <a:prstGeom prst="ellipse">
              <a:avLst/>
            </a:prstGeom>
            <a:solidFill>
              <a:schemeClr val="accent1">
                <a:alpha val="40000"/>
              </a:schemeClr>
            </a:solidFill>
          </p:spPr>
        </p:sp>
        <p:sp>
          <p:nvSpPr>
            <p:cNvPr id="28" name="AutoShape 28"/>
            <p:cNvSpPr/>
            <p:nvPr/>
          </p:nvSpPr>
          <p:spPr>
            <a:xfrm>
              <a:off x="904945" y="579844"/>
              <a:ext cx="65594" cy="65594"/>
            </a:xfrm>
            <a:prstGeom prst="ellipse">
              <a:avLst/>
            </a:prstGeom>
            <a:solidFill>
              <a:schemeClr val="accent1">
                <a:alpha val="20000"/>
              </a:schemeClr>
            </a:solidFill>
          </p:spPr>
        </p:sp>
        <p:sp>
          <p:nvSpPr>
            <p:cNvPr id="29" name="AutoShape 29"/>
            <p:cNvSpPr/>
            <p:nvPr/>
          </p:nvSpPr>
          <p:spPr>
            <a:xfrm>
              <a:off x="454963" y="684489"/>
              <a:ext cx="84147" cy="84147"/>
            </a:xfrm>
            <a:prstGeom prst="ellipse">
              <a:avLst/>
            </a:prstGeom>
            <a:solidFill>
              <a:schemeClr val="accent1">
                <a:alpha val="100000"/>
              </a:schemeClr>
            </a:solidFill>
          </p:spPr>
        </p:sp>
        <p:sp>
          <p:nvSpPr>
            <p:cNvPr id="30" name="AutoShape 30"/>
            <p:cNvSpPr/>
            <p:nvPr/>
          </p:nvSpPr>
          <p:spPr>
            <a:xfrm>
              <a:off x="575049" y="691064"/>
              <a:ext cx="78137" cy="78137"/>
            </a:xfrm>
            <a:prstGeom prst="ellipse">
              <a:avLst/>
            </a:prstGeom>
            <a:solidFill>
              <a:schemeClr val="accent1">
                <a:alpha val="80000"/>
              </a:schemeClr>
            </a:solidFill>
          </p:spPr>
        </p:sp>
        <p:sp>
          <p:nvSpPr>
            <p:cNvPr id="31" name="AutoShape 31"/>
            <p:cNvSpPr/>
            <p:nvPr/>
          </p:nvSpPr>
          <p:spPr>
            <a:xfrm>
              <a:off x="689125" y="692781"/>
              <a:ext cx="74704" cy="74704"/>
            </a:xfrm>
            <a:prstGeom prst="ellipse">
              <a:avLst/>
            </a:prstGeom>
            <a:solidFill>
              <a:schemeClr val="accent1">
                <a:alpha val="60000"/>
              </a:schemeClr>
            </a:solidFill>
          </p:spPr>
        </p:sp>
        <p:sp>
          <p:nvSpPr>
            <p:cNvPr id="32" name="AutoShape 32"/>
            <p:cNvSpPr/>
            <p:nvPr/>
          </p:nvSpPr>
          <p:spPr>
            <a:xfrm>
              <a:off x="799768" y="701751"/>
              <a:ext cx="69238" cy="69238"/>
            </a:xfrm>
            <a:prstGeom prst="ellipse">
              <a:avLst/>
            </a:prstGeom>
            <a:solidFill>
              <a:schemeClr val="accent1">
                <a:alpha val="40000"/>
              </a:schemeClr>
            </a:solidFill>
          </p:spPr>
        </p:sp>
        <p:sp>
          <p:nvSpPr>
            <p:cNvPr id="33" name="AutoShape 33"/>
            <p:cNvSpPr/>
            <p:nvPr/>
          </p:nvSpPr>
          <p:spPr>
            <a:xfrm>
              <a:off x="904945" y="697618"/>
              <a:ext cx="65594" cy="65594"/>
            </a:xfrm>
            <a:prstGeom prst="ellipse">
              <a:avLst/>
            </a:prstGeom>
            <a:solidFill>
              <a:schemeClr val="accent1">
                <a:alpha val="20000"/>
              </a:schemeClr>
            </a:solidFill>
          </p:spPr>
        </p:sp>
        <p:sp>
          <p:nvSpPr>
            <p:cNvPr id="34" name="TextBox 34"/>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marL="0" marR="0" lvl="0" indent="0" algn="l" defTabSz="914400" rtl="0" eaLnBrk="1" fontAlgn="auto" latinLnBrk="0" hangingPunct="1">
                <a:lnSpc>
                  <a:spcPct val="140000"/>
                </a:lnSpc>
                <a:spcBef>
                  <a:spcPts val="0"/>
                </a:spcBef>
                <a:spcAft>
                  <a:spcPts val="0"/>
                </a:spcAft>
                <a:buClrTx/>
                <a:buSzTx/>
                <a:buFontTx/>
                <a:buNone/>
                <a:defRPr/>
              </a:pPr>
              <a:r>
                <a:rPr kumimoji="0" lang="en-US" altLang="zh-CN"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1.1 </a:t>
              </a:r>
              <a:r>
                <a:rPr kumimoji="0" lang="zh-CN" altLang="en-US"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信号的定义</a:t>
              </a:r>
              <a:endParaRPr kumimoji="0" lang="en-US"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3" name="文本框 2"/>
          <p:cNvSpPr txBox="1"/>
          <p:nvPr/>
        </p:nvSpPr>
        <p:spPr>
          <a:xfrm>
            <a:off x="726477" y="1082629"/>
            <a:ext cx="11295454" cy="1395703"/>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l"/>
              <a:defRPr/>
            </a:pPr>
            <a:r>
              <a:rPr kumimoji="0" lang="zh-CN" altLang="en-US" sz="3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定义：</a:t>
            </a:r>
            <a:r>
              <a:rPr kumimoji="0" lang="en-US" altLang="zh-CN" sz="3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Linux</a:t>
            </a:r>
            <a:r>
              <a:rPr kumimoji="0" lang="zh-CN" altLang="en-US" sz="3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中的信号是进程之间事件异步通知的一种方式。</a:t>
            </a:r>
            <a:endParaRPr kumimoji="0" lang="en-US" altLang="zh-CN" sz="3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l"/>
              <a:defRPr/>
            </a:pPr>
            <a:endParaRPr kumimoji="0" lang="zh-CN" altLang="en-US" sz="3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0" name="文本框 39"/>
          <p:cNvSpPr txBox="1"/>
          <p:nvPr/>
        </p:nvSpPr>
        <p:spPr>
          <a:xfrm>
            <a:off x="1094842" y="2228956"/>
            <a:ext cx="9773285" cy="113505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异步通知意味着发出通知的进程和接收通知的进程之间不需要立即进行直接的交互。</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1" name="文本框 40"/>
          <p:cNvSpPr txBox="1"/>
          <p:nvPr/>
        </p:nvSpPr>
        <p:spPr>
          <a:xfrm>
            <a:off x="763829" y="3927325"/>
            <a:ext cx="10001249" cy="553998"/>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l"/>
              <a:defRPr/>
            </a:pPr>
            <a:r>
              <a:rPr kumimoji="0" lang="zh-CN" altLang="en-US" sz="3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本质：是在软件层次上对中断机制的一种模拟。</a:t>
            </a:r>
            <a:endParaRPr kumimoji="0" lang="zh-CN" altLang="en-US" sz="3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42" name="文本框 41"/>
          <p:cNvSpPr txBox="1"/>
          <p:nvPr/>
        </p:nvSpPr>
        <p:spPr>
          <a:xfrm>
            <a:off x="1094842" y="4822811"/>
            <a:ext cx="9756355" cy="113505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信号告诉计算机有某种事件发生，需要处理，让程序能够及时地响应各种事件。</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98492" y="1321130"/>
            <a:ext cx="5559906" cy="5205702"/>
          </a:xfrm>
        </p:spPr>
        <p:txBody>
          <a:bodyPr>
            <a:normAutofit fontScale="70000" lnSpcReduction="20000"/>
          </a:bodyPr>
          <a:lstStyle/>
          <a:p>
            <a:pPr>
              <a:lnSpc>
                <a:spcPct val="170000"/>
              </a:lnSpc>
            </a:pPr>
            <a:r>
              <a:rPr lang="zh-CN" altLang="en-US" sz="3600" dirty="0">
                <a:solidFill>
                  <a:schemeClr val="accent3"/>
                </a:solidFill>
                <a:latin typeface="微软雅黑" panose="020B0503020204020204" charset="-122"/>
                <a:ea typeface="微软雅黑" panose="020B0503020204020204" charset="-122"/>
              </a:rPr>
              <a:t>由系统产生</a:t>
            </a:r>
            <a:endParaRPr lang="en-US" altLang="zh-CN" sz="3600" dirty="0">
              <a:solidFill>
                <a:schemeClr val="accent3"/>
              </a:solidFill>
              <a:latin typeface="微软雅黑" panose="020B0503020204020204" charset="-122"/>
              <a:ea typeface="微软雅黑" panose="020B0503020204020204" charset="-122"/>
            </a:endParaRPr>
          </a:p>
          <a:p>
            <a:pPr marL="0" indent="0">
              <a:lnSpc>
                <a:spcPct val="170000"/>
              </a:lnSpc>
              <a:buNone/>
            </a:pPr>
            <a:r>
              <a:rPr lang="zh-CN" altLang="en-US" sz="3100" dirty="0">
                <a:latin typeface="微软雅黑" panose="020B0503020204020204" charset="-122"/>
                <a:ea typeface="微软雅黑" panose="020B0503020204020204" charset="-122"/>
              </a:rPr>
              <a:t>例子：</a:t>
            </a:r>
            <a:endParaRPr lang="en-US" altLang="zh-CN" sz="3100" dirty="0">
              <a:latin typeface="微软雅黑" panose="020B0503020204020204" charset="-122"/>
              <a:ea typeface="微软雅黑" panose="020B0503020204020204" charset="-122"/>
            </a:endParaRPr>
          </a:p>
          <a:p>
            <a:pPr marL="0" indent="0">
              <a:lnSpc>
                <a:spcPct val="150000"/>
              </a:lnSpc>
              <a:buNone/>
            </a:pPr>
            <a:r>
              <a:rPr lang="en-US" altLang="zh-CN" sz="3100" dirty="0">
                <a:latin typeface="微软雅黑" panose="020B0503020204020204" charset="-122"/>
                <a:ea typeface="微软雅黑" panose="020B0503020204020204" charset="-122"/>
              </a:rPr>
              <a:t>SIGSEGV (11)</a:t>
            </a:r>
            <a:r>
              <a:rPr lang="zh-CN" altLang="en-US" sz="3100" dirty="0">
                <a:latin typeface="微软雅黑" panose="020B0503020204020204" charset="-122"/>
                <a:ea typeface="微软雅黑" panose="020B0503020204020204" charset="-122"/>
              </a:rPr>
              <a:t>：段错误信号</a:t>
            </a:r>
            <a:endParaRPr lang="en-US" altLang="zh-CN" sz="3100" dirty="0">
              <a:latin typeface="微软雅黑" panose="020B0503020204020204" charset="-122"/>
              <a:ea typeface="微软雅黑" panose="020B0503020204020204" charset="-122"/>
            </a:endParaRPr>
          </a:p>
          <a:p>
            <a:pPr marL="0" indent="0">
              <a:lnSpc>
                <a:spcPct val="150000"/>
              </a:lnSpc>
              <a:buNone/>
            </a:pPr>
            <a:r>
              <a:rPr lang="zh-CN" altLang="en-US" sz="3100" dirty="0">
                <a:latin typeface="微软雅黑" panose="020B0503020204020204" charset="-122"/>
                <a:ea typeface="微软雅黑" panose="020B0503020204020204" charset="-122"/>
              </a:rPr>
              <a:t>产生者：内核</a:t>
            </a:r>
            <a:endParaRPr lang="en-US" altLang="zh-CN" sz="3100" dirty="0">
              <a:latin typeface="微软雅黑" panose="020B0503020204020204" charset="-122"/>
              <a:ea typeface="微软雅黑" panose="020B0503020204020204" charset="-122"/>
            </a:endParaRPr>
          </a:p>
          <a:p>
            <a:pPr marL="0" indent="0">
              <a:lnSpc>
                <a:spcPct val="150000"/>
              </a:lnSpc>
              <a:buNone/>
            </a:pPr>
            <a:r>
              <a:rPr lang="zh-CN" altLang="en-US" sz="3100" dirty="0">
                <a:latin typeface="微软雅黑" panose="020B0503020204020204" charset="-122"/>
                <a:ea typeface="微软雅黑" panose="020B0503020204020204" charset="-122"/>
              </a:rPr>
              <a:t>作用：当进程尝试访问未分配给它的内存或者越界访问内存时，内核会向进程发送 </a:t>
            </a:r>
            <a:r>
              <a:rPr lang="en-US" altLang="zh-CN" sz="3100" dirty="0">
                <a:latin typeface="微软雅黑" panose="020B0503020204020204" charset="-122"/>
                <a:ea typeface="微软雅黑" panose="020B0503020204020204" charset="-122"/>
              </a:rPr>
              <a:t>SIGSEGV </a:t>
            </a:r>
            <a:r>
              <a:rPr lang="zh-CN" altLang="en-US" sz="3100" dirty="0">
                <a:latin typeface="微软雅黑" panose="020B0503020204020204" charset="-122"/>
                <a:ea typeface="微软雅黑" panose="020B0503020204020204" charset="-122"/>
              </a:rPr>
              <a:t>信号。这通常表示程序出现了严重错误，可能导致程序崩溃。</a:t>
            </a:r>
            <a:endParaRPr lang="zh-CN" altLang="en-US" sz="3100" dirty="0">
              <a:latin typeface="微软雅黑" panose="020B0503020204020204" charset="-122"/>
              <a:ea typeface="微软雅黑" panose="020B0503020204020204" charset="-122"/>
            </a:endParaRPr>
          </a:p>
        </p:txBody>
      </p:sp>
      <p:sp>
        <p:nvSpPr>
          <p:cNvPr id="4" name="内容占位符 3"/>
          <p:cNvSpPr>
            <a:spLocks noGrp="1"/>
          </p:cNvSpPr>
          <p:nvPr>
            <p:ph sz="half" idx="2"/>
          </p:nvPr>
        </p:nvSpPr>
        <p:spPr>
          <a:xfrm>
            <a:off x="6456040" y="1340767"/>
            <a:ext cx="5256584" cy="5184577"/>
          </a:xfrm>
        </p:spPr>
        <p:txBody>
          <a:bodyPr>
            <a:normAutofit fontScale="70000" lnSpcReduction="20000"/>
          </a:bodyPr>
          <a:lstStyle/>
          <a:p>
            <a:pPr>
              <a:lnSpc>
                <a:spcPct val="170000"/>
              </a:lnSpc>
            </a:pPr>
            <a:r>
              <a:rPr lang="zh-CN" altLang="en-US" sz="3600" dirty="0">
                <a:solidFill>
                  <a:schemeClr val="accent3"/>
                </a:solidFill>
                <a:latin typeface="微软雅黑" panose="020B0503020204020204" charset="-122"/>
                <a:ea typeface="微软雅黑" panose="020B0503020204020204" charset="-122"/>
              </a:rPr>
              <a:t>由用户产生</a:t>
            </a:r>
            <a:endParaRPr lang="en-US" altLang="zh-CN" sz="3600" dirty="0">
              <a:solidFill>
                <a:schemeClr val="accent3"/>
              </a:solidFill>
              <a:latin typeface="微软雅黑" panose="020B0503020204020204" charset="-122"/>
              <a:ea typeface="微软雅黑" panose="020B0503020204020204" charset="-122"/>
            </a:endParaRPr>
          </a:p>
          <a:p>
            <a:pPr marL="0" indent="0">
              <a:lnSpc>
                <a:spcPct val="170000"/>
              </a:lnSpc>
              <a:buNone/>
            </a:pPr>
            <a:r>
              <a:rPr lang="zh-CN" altLang="en-US" sz="3100" dirty="0">
                <a:latin typeface="微软雅黑" panose="020B0503020204020204" charset="-122"/>
                <a:ea typeface="微软雅黑" panose="020B0503020204020204" charset="-122"/>
              </a:rPr>
              <a:t>例子：</a:t>
            </a:r>
            <a:endParaRPr lang="en-US" altLang="zh-CN" sz="3100" dirty="0">
              <a:latin typeface="微软雅黑" panose="020B0503020204020204" charset="-122"/>
              <a:ea typeface="微软雅黑" panose="020B0503020204020204" charset="-122"/>
            </a:endParaRPr>
          </a:p>
          <a:p>
            <a:pPr marL="0" indent="0">
              <a:lnSpc>
                <a:spcPct val="150000"/>
              </a:lnSpc>
              <a:buNone/>
            </a:pPr>
            <a:r>
              <a:rPr lang="en-US" altLang="zh-CN" sz="3100" dirty="0">
                <a:latin typeface="微软雅黑" panose="020B0503020204020204" charset="-122"/>
                <a:ea typeface="微软雅黑" panose="020B0503020204020204" charset="-122"/>
              </a:rPr>
              <a:t>SIGUSR1 (10)</a:t>
            </a:r>
            <a:r>
              <a:rPr lang="zh-CN" altLang="en-US" sz="3100" dirty="0">
                <a:latin typeface="微软雅黑" panose="020B0503020204020204" charset="-122"/>
                <a:ea typeface="微软雅黑" panose="020B0503020204020204" charset="-122"/>
              </a:rPr>
              <a:t>：用户自定义信号</a:t>
            </a:r>
            <a:r>
              <a:rPr lang="en-US" altLang="zh-CN" sz="3100" dirty="0">
                <a:latin typeface="微软雅黑" panose="020B0503020204020204" charset="-122"/>
                <a:ea typeface="微软雅黑" panose="020B0503020204020204" charset="-122"/>
              </a:rPr>
              <a:t>1</a:t>
            </a:r>
            <a:endParaRPr lang="en-US" altLang="zh-CN" sz="3100" dirty="0">
              <a:latin typeface="微软雅黑" panose="020B0503020204020204" charset="-122"/>
              <a:ea typeface="微软雅黑" panose="020B0503020204020204" charset="-122"/>
            </a:endParaRPr>
          </a:p>
          <a:p>
            <a:pPr marL="0" indent="0">
              <a:lnSpc>
                <a:spcPct val="150000"/>
              </a:lnSpc>
              <a:buNone/>
            </a:pPr>
            <a:r>
              <a:rPr lang="zh-CN" altLang="en-US" sz="3100" dirty="0">
                <a:latin typeface="微软雅黑" panose="020B0503020204020204" charset="-122"/>
                <a:ea typeface="微软雅黑" panose="020B0503020204020204" charset="-122"/>
              </a:rPr>
              <a:t>产生者：用户</a:t>
            </a:r>
            <a:endParaRPr lang="en-US" altLang="zh-CN" sz="3100" dirty="0">
              <a:latin typeface="微软雅黑" panose="020B0503020204020204" charset="-122"/>
              <a:ea typeface="微软雅黑" panose="020B0503020204020204" charset="-122"/>
            </a:endParaRPr>
          </a:p>
          <a:p>
            <a:pPr marL="0" indent="0">
              <a:lnSpc>
                <a:spcPct val="150000"/>
              </a:lnSpc>
              <a:buNone/>
            </a:pPr>
            <a:r>
              <a:rPr lang="zh-CN" altLang="en-US" sz="3100" dirty="0">
                <a:latin typeface="微软雅黑" panose="020B0503020204020204" charset="-122"/>
                <a:ea typeface="微软雅黑" panose="020B0503020204020204" charset="-122"/>
              </a:rPr>
              <a:t>作用：用户可以通过调用系统函数 </a:t>
            </a:r>
            <a:r>
              <a:rPr lang="en-US" altLang="zh-CN" sz="3100" dirty="0">
                <a:latin typeface="微软雅黑" panose="020B0503020204020204" charset="-122"/>
                <a:ea typeface="微软雅黑" panose="020B0503020204020204" charset="-122"/>
              </a:rPr>
              <a:t>kill() </a:t>
            </a:r>
            <a:r>
              <a:rPr lang="zh-CN" altLang="en-US" sz="3100" dirty="0">
                <a:latin typeface="微软雅黑" panose="020B0503020204020204" charset="-122"/>
                <a:ea typeface="微软雅黑" panose="020B0503020204020204" charset="-122"/>
              </a:rPr>
              <a:t>或 </a:t>
            </a:r>
            <a:r>
              <a:rPr lang="en-US" altLang="zh-CN" sz="3100" dirty="0">
                <a:latin typeface="微软雅黑" panose="020B0503020204020204" charset="-122"/>
                <a:ea typeface="微软雅黑" panose="020B0503020204020204" charset="-122"/>
              </a:rPr>
              <a:t>raise() </a:t>
            </a:r>
            <a:r>
              <a:rPr lang="zh-CN" altLang="en-US" sz="3100" dirty="0">
                <a:latin typeface="微软雅黑" panose="020B0503020204020204" charset="-122"/>
                <a:ea typeface="微软雅黑" panose="020B0503020204020204" charset="-122"/>
              </a:rPr>
              <a:t>来向其他进程发送 </a:t>
            </a:r>
            <a:r>
              <a:rPr lang="en-US" altLang="zh-CN" sz="3100" dirty="0">
                <a:latin typeface="微软雅黑" panose="020B0503020204020204" charset="-122"/>
                <a:ea typeface="微软雅黑" panose="020B0503020204020204" charset="-122"/>
              </a:rPr>
              <a:t>SIGUSR1 </a:t>
            </a:r>
            <a:r>
              <a:rPr lang="zh-CN" altLang="en-US" sz="3100" dirty="0">
                <a:latin typeface="微软雅黑" panose="020B0503020204020204" charset="-122"/>
                <a:ea typeface="微软雅黑" panose="020B0503020204020204" charset="-122"/>
              </a:rPr>
              <a:t>信号。这个信号可以被用于各种目的，比如通知其他进程某个事件的发生，或者触发进程执行特定的操作。</a:t>
            </a:r>
            <a:endParaRPr lang="en-US" altLang="zh-CN" sz="3100" dirty="0">
              <a:latin typeface="微软雅黑" panose="020B0503020204020204" charset="-122"/>
              <a:ea typeface="微软雅黑" panose="020B0503020204020204" charset="-122"/>
            </a:endParaRPr>
          </a:p>
          <a:p>
            <a:pPr marL="0" indent="0">
              <a:buNone/>
            </a:pPr>
            <a:endParaRPr lang="zh-CN" altLang="en-US" dirty="0">
              <a:latin typeface="微软雅黑" panose="020B0503020204020204" charset="-122"/>
              <a:ea typeface="微软雅黑" panose="020B0503020204020204" charset="-122"/>
            </a:endParaRPr>
          </a:p>
        </p:txBody>
      </p:sp>
      <p:grpSp>
        <p:nvGrpSpPr>
          <p:cNvPr id="5" name="Group 13"/>
          <p:cNvGrpSpPr/>
          <p:nvPr/>
        </p:nvGrpSpPr>
        <p:grpSpPr>
          <a:xfrm>
            <a:off x="454963" y="93878"/>
            <a:ext cx="10641129" cy="826316"/>
            <a:chOff x="454963" y="93878"/>
            <a:chExt cx="10641129" cy="826316"/>
          </a:xfrm>
        </p:grpSpPr>
        <p:sp>
          <p:nvSpPr>
            <p:cNvPr id="6" name="AutoShape 14"/>
            <p:cNvSpPr/>
            <p:nvPr/>
          </p:nvSpPr>
          <p:spPr>
            <a:xfrm>
              <a:off x="454963" y="331168"/>
              <a:ext cx="84147" cy="84147"/>
            </a:xfrm>
            <a:prstGeom prst="ellipse">
              <a:avLst/>
            </a:prstGeom>
            <a:solidFill>
              <a:schemeClr val="accent1">
                <a:alpha val="100000"/>
              </a:schemeClr>
            </a:solidFill>
          </p:spPr>
        </p:sp>
        <p:sp>
          <p:nvSpPr>
            <p:cNvPr id="7" name="AutoShape 15"/>
            <p:cNvSpPr/>
            <p:nvPr/>
          </p:nvSpPr>
          <p:spPr>
            <a:xfrm>
              <a:off x="575049" y="337743"/>
              <a:ext cx="78137" cy="78137"/>
            </a:xfrm>
            <a:prstGeom prst="ellipse">
              <a:avLst/>
            </a:prstGeom>
            <a:solidFill>
              <a:schemeClr val="accent1">
                <a:alpha val="80000"/>
              </a:schemeClr>
            </a:solidFill>
          </p:spPr>
        </p:sp>
        <p:sp>
          <p:nvSpPr>
            <p:cNvPr id="8" name="AutoShape 16"/>
            <p:cNvSpPr/>
            <p:nvPr/>
          </p:nvSpPr>
          <p:spPr>
            <a:xfrm>
              <a:off x="689125" y="339460"/>
              <a:ext cx="74704" cy="74704"/>
            </a:xfrm>
            <a:prstGeom prst="ellipse">
              <a:avLst/>
            </a:prstGeom>
            <a:solidFill>
              <a:schemeClr val="accent1">
                <a:alpha val="60000"/>
              </a:schemeClr>
            </a:solidFill>
          </p:spPr>
        </p:sp>
        <p:sp>
          <p:nvSpPr>
            <p:cNvPr id="9" name="AutoShape 17"/>
            <p:cNvSpPr/>
            <p:nvPr/>
          </p:nvSpPr>
          <p:spPr>
            <a:xfrm>
              <a:off x="799768" y="348430"/>
              <a:ext cx="69238" cy="69238"/>
            </a:xfrm>
            <a:prstGeom prst="ellipse">
              <a:avLst/>
            </a:prstGeom>
            <a:solidFill>
              <a:schemeClr val="accent1">
                <a:alpha val="40000"/>
              </a:schemeClr>
            </a:solidFill>
          </p:spPr>
        </p:sp>
        <p:sp>
          <p:nvSpPr>
            <p:cNvPr id="10" name="AutoShape 18"/>
            <p:cNvSpPr/>
            <p:nvPr/>
          </p:nvSpPr>
          <p:spPr>
            <a:xfrm>
              <a:off x="904945" y="344297"/>
              <a:ext cx="65594" cy="65594"/>
            </a:xfrm>
            <a:prstGeom prst="ellipse">
              <a:avLst/>
            </a:prstGeom>
            <a:solidFill>
              <a:schemeClr val="accent1">
                <a:alpha val="20000"/>
              </a:schemeClr>
            </a:solidFill>
          </p:spPr>
        </p:sp>
        <p:sp>
          <p:nvSpPr>
            <p:cNvPr id="11" name="AutoShape 19"/>
            <p:cNvSpPr/>
            <p:nvPr/>
          </p:nvSpPr>
          <p:spPr>
            <a:xfrm>
              <a:off x="454963" y="448942"/>
              <a:ext cx="84147" cy="84147"/>
            </a:xfrm>
            <a:prstGeom prst="ellipse">
              <a:avLst/>
            </a:prstGeom>
            <a:solidFill>
              <a:schemeClr val="accent1">
                <a:alpha val="100000"/>
              </a:schemeClr>
            </a:solidFill>
          </p:spPr>
        </p:sp>
        <p:sp>
          <p:nvSpPr>
            <p:cNvPr id="12" name="AutoShape 20"/>
            <p:cNvSpPr/>
            <p:nvPr/>
          </p:nvSpPr>
          <p:spPr>
            <a:xfrm>
              <a:off x="599019" y="449527"/>
              <a:ext cx="78137" cy="78137"/>
            </a:xfrm>
            <a:prstGeom prst="ellipse">
              <a:avLst/>
            </a:prstGeom>
            <a:solidFill>
              <a:schemeClr val="accent1">
                <a:alpha val="80000"/>
              </a:schemeClr>
            </a:solidFill>
          </p:spPr>
        </p:sp>
        <p:sp>
          <p:nvSpPr>
            <p:cNvPr id="13" name="AutoShape 21"/>
            <p:cNvSpPr/>
            <p:nvPr/>
          </p:nvSpPr>
          <p:spPr>
            <a:xfrm>
              <a:off x="689125" y="457233"/>
              <a:ext cx="74704" cy="74704"/>
            </a:xfrm>
            <a:prstGeom prst="ellipse">
              <a:avLst/>
            </a:prstGeom>
            <a:solidFill>
              <a:schemeClr val="accent1">
                <a:alpha val="60000"/>
              </a:schemeClr>
            </a:solidFill>
          </p:spPr>
        </p:sp>
        <p:sp>
          <p:nvSpPr>
            <p:cNvPr id="14" name="AutoShape 22"/>
            <p:cNvSpPr/>
            <p:nvPr/>
          </p:nvSpPr>
          <p:spPr>
            <a:xfrm>
              <a:off x="799768" y="466203"/>
              <a:ext cx="69238" cy="69238"/>
            </a:xfrm>
            <a:prstGeom prst="ellipse">
              <a:avLst/>
            </a:prstGeom>
            <a:solidFill>
              <a:schemeClr val="accent1">
                <a:alpha val="40000"/>
              </a:schemeClr>
            </a:solidFill>
          </p:spPr>
        </p:sp>
        <p:sp>
          <p:nvSpPr>
            <p:cNvPr id="15" name="AutoShape 23"/>
            <p:cNvSpPr/>
            <p:nvPr/>
          </p:nvSpPr>
          <p:spPr>
            <a:xfrm>
              <a:off x="904945" y="462070"/>
              <a:ext cx="65594" cy="65594"/>
            </a:xfrm>
            <a:prstGeom prst="ellipse">
              <a:avLst/>
            </a:prstGeom>
            <a:solidFill>
              <a:schemeClr val="accent1">
                <a:alpha val="20000"/>
              </a:schemeClr>
            </a:solidFill>
          </p:spPr>
        </p:sp>
        <p:sp>
          <p:nvSpPr>
            <p:cNvPr id="16" name="AutoShape 24"/>
            <p:cNvSpPr/>
            <p:nvPr/>
          </p:nvSpPr>
          <p:spPr>
            <a:xfrm>
              <a:off x="454963" y="566715"/>
              <a:ext cx="84147" cy="84147"/>
            </a:xfrm>
            <a:prstGeom prst="ellipse">
              <a:avLst/>
            </a:prstGeom>
            <a:solidFill>
              <a:schemeClr val="accent1">
                <a:alpha val="100000"/>
              </a:schemeClr>
            </a:solidFill>
          </p:spPr>
        </p:sp>
        <p:sp>
          <p:nvSpPr>
            <p:cNvPr id="17" name="AutoShape 25"/>
            <p:cNvSpPr/>
            <p:nvPr/>
          </p:nvSpPr>
          <p:spPr>
            <a:xfrm>
              <a:off x="575049" y="573291"/>
              <a:ext cx="78137" cy="78137"/>
            </a:xfrm>
            <a:prstGeom prst="ellipse">
              <a:avLst/>
            </a:prstGeom>
            <a:solidFill>
              <a:schemeClr val="accent1">
                <a:alpha val="80000"/>
              </a:schemeClr>
            </a:solidFill>
          </p:spPr>
        </p:sp>
        <p:sp>
          <p:nvSpPr>
            <p:cNvPr id="18" name="AutoShape 26"/>
            <p:cNvSpPr/>
            <p:nvPr/>
          </p:nvSpPr>
          <p:spPr>
            <a:xfrm>
              <a:off x="689125" y="575007"/>
              <a:ext cx="74704" cy="74704"/>
            </a:xfrm>
            <a:prstGeom prst="ellipse">
              <a:avLst/>
            </a:prstGeom>
            <a:solidFill>
              <a:schemeClr val="accent1">
                <a:alpha val="60000"/>
              </a:schemeClr>
            </a:solidFill>
          </p:spPr>
        </p:sp>
        <p:sp>
          <p:nvSpPr>
            <p:cNvPr id="19" name="AutoShape 27"/>
            <p:cNvSpPr/>
            <p:nvPr/>
          </p:nvSpPr>
          <p:spPr>
            <a:xfrm>
              <a:off x="799768" y="583977"/>
              <a:ext cx="69238" cy="69238"/>
            </a:xfrm>
            <a:prstGeom prst="ellipse">
              <a:avLst/>
            </a:prstGeom>
            <a:solidFill>
              <a:schemeClr val="accent1">
                <a:alpha val="40000"/>
              </a:schemeClr>
            </a:solidFill>
          </p:spPr>
        </p:sp>
        <p:sp>
          <p:nvSpPr>
            <p:cNvPr id="20" name="AutoShape 28"/>
            <p:cNvSpPr/>
            <p:nvPr/>
          </p:nvSpPr>
          <p:spPr>
            <a:xfrm>
              <a:off x="904945" y="579844"/>
              <a:ext cx="65594" cy="65594"/>
            </a:xfrm>
            <a:prstGeom prst="ellipse">
              <a:avLst/>
            </a:prstGeom>
            <a:solidFill>
              <a:schemeClr val="accent1">
                <a:alpha val="20000"/>
              </a:schemeClr>
            </a:solidFill>
          </p:spPr>
        </p:sp>
        <p:sp>
          <p:nvSpPr>
            <p:cNvPr id="21" name="AutoShape 29"/>
            <p:cNvSpPr/>
            <p:nvPr/>
          </p:nvSpPr>
          <p:spPr>
            <a:xfrm>
              <a:off x="454963" y="684489"/>
              <a:ext cx="84147" cy="84147"/>
            </a:xfrm>
            <a:prstGeom prst="ellipse">
              <a:avLst/>
            </a:prstGeom>
            <a:solidFill>
              <a:schemeClr val="accent1">
                <a:alpha val="100000"/>
              </a:schemeClr>
            </a:solidFill>
          </p:spPr>
        </p:sp>
        <p:sp>
          <p:nvSpPr>
            <p:cNvPr id="22" name="AutoShape 30"/>
            <p:cNvSpPr/>
            <p:nvPr/>
          </p:nvSpPr>
          <p:spPr>
            <a:xfrm>
              <a:off x="575049" y="691064"/>
              <a:ext cx="78137" cy="78137"/>
            </a:xfrm>
            <a:prstGeom prst="ellipse">
              <a:avLst/>
            </a:prstGeom>
            <a:solidFill>
              <a:schemeClr val="accent1">
                <a:alpha val="80000"/>
              </a:schemeClr>
            </a:solidFill>
          </p:spPr>
        </p:sp>
        <p:sp>
          <p:nvSpPr>
            <p:cNvPr id="23" name="AutoShape 31"/>
            <p:cNvSpPr/>
            <p:nvPr/>
          </p:nvSpPr>
          <p:spPr>
            <a:xfrm>
              <a:off x="689125" y="692781"/>
              <a:ext cx="74704" cy="74704"/>
            </a:xfrm>
            <a:prstGeom prst="ellipse">
              <a:avLst/>
            </a:prstGeom>
            <a:solidFill>
              <a:schemeClr val="accent1">
                <a:alpha val="60000"/>
              </a:schemeClr>
            </a:solidFill>
          </p:spPr>
        </p:sp>
        <p:sp>
          <p:nvSpPr>
            <p:cNvPr id="24" name="AutoShape 32"/>
            <p:cNvSpPr/>
            <p:nvPr/>
          </p:nvSpPr>
          <p:spPr>
            <a:xfrm>
              <a:off x="799768" y="701751"/>
              <a:ext cx="69238" cy="69238"/>
            </a:xfrm>
            <a:prstGeom prst="ellipse">
              <a:avLst/>
            </a:prstGeom>
            <a:solidFill>
              <a:schemeClr val="accent1">
                <a:alpha val="40000"/>
              </a:schemeClr>
            </a:solidFill>
          </p:spPr>
        </p:sp>
        <p:sp>
          <p:nvSpPr>
            <p:cNvPr id="25" name="AutoShape 33"/>
            <p:cNvSpPr/>
            <p:nvPr/>
          </p:nvSpPr>
          <p:spPr>
            <a:xfrm>
              <a:off x="904945" y="697618"/>
              <a:ext cx="65594" cy="65594"/>
            </a:xfrm>
            <a:prstGeom prst="ellipse">
              <a:avLst/>
            </a:prstGeom>
            <a:solidFill>
              <a:schemeClr val="accent1">
                <a:alpha val="20000"/>
              </a:schemeClr>
            </a:solidFill>
          </p:spPr>
        </p:sp>
        <p:sp>
          <p:nvSpPr>
            <p:cNvPr id="26" name="TextBox 34"/>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marL="0" marR="0" lvl="0" indent="0" algn="l" defTabSz="914400" rtl="0" eaLnBrk="1" fontAlgn="auto" latinLnBrk="0" hangingPunct="1">
                <a:lnSpc>
                  <a:spcPct val="140000"/>
                </a:lnSpc>
                <a:spcBef>
                  <a:spcPts val="0"/>
                </a:spcBef>
                <a:spcAft>
                  <a:spcPts val="0"/>
                </a:spcAft>
                <a:buClrTx/>
                <a:buSzTx/>
                <a:buFontTx/>
                <a:buNone/>
                <a:defRPr/>
              </a:pPr>
              <a:r>
                <a:rPr kumimoji="0" lang="en-US" altLang="zh-CN"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1.2 </a:t>
              </a:r>
              <a:r>
                <a:rPr kumimoji="0" lang="zh-CN" altLang="en-US"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信号的产生</a:t>
              </a:r>
              <a:endParaRPr kumimoji="0" lang="en-US"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9" name="TextBox 9"/>
          <p:cNvSpPr txBox="1"/>
          <p:nvPr/>
        </p:nvSpPr>
        <p:spPr>
          <a:xfrm>
            <a:off x="4695472" y="4543292"/>
            <a:ext cx="2822670" cy="1287399"/>
          </a:xfrm>
          <a:prstGeom prst="rect">
            <a:avLst/>
          </a:prstGeom>
        </p:spPr>
        <p:txBody>
          <a:bodyPr vert="horz" wrap="square" lIns="114300" tIns="57150" rIns="114300" bIns="57150" rtlCol="0" anchor="t" anchorCtr="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sz="1500" b="0" i="0" u="none" strike="noStrike" kern="1200" cap="none" spc="0" normalizeH="0" baseline="0" noProof="0">
                <a:ln>
                  <a:noFill/>
                </a:ln>
                <a:solidFill>
                  <a:srgbClr val="FFFFFF">
                    <a:alpha val="100000"/>
                  </a:srgbClr>
                </a:solidFill>
                <a:effectLst/>
                <a:uLnTx/>
                <a:uFillTx/>
                <a:latin typeface="微软雅黑" panose="020B0503020204020204" charset="-122"/>
                <a:ea typeface="微软雅黑" panose="020B0503020204020204" charset="-122"/>
                <a:cs typeface="微软雅黑" panose="020B0503020204020204" charset="-122"/>
              </a:rPr>
              <a:t>网络安全不仅关系到数据安全和隐私保护，还影响到国家安全、社会稳定和经济发展。</a:t>
            </a:r>
            <a:endParaRPr kumimoji="0" lang="en-US" sz="1500" b="0" i="0" u="none" strike="noStrike" kern="1200" cap="none" spc="0" normalizeH="0" baseline="0" noProof="0">
              <a:ln>
                <a:noFill/>
              </a:ln>
              <a:solidFill>
                <a:srgbClr val="FFFFFF">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TextBox 10"/>
          <p:cNvSpPr txBox="1"/>
          <p:nvPr/>
        </p:nvSpPr>
        <p:spPr>
          <a:xfrm>
            <a:off x="8618990" y="4543292"/>
            <a:ext cx="2822670" cy="1287399"/>
          </a:xfrm>
          <a:prstGeom prst="rect">
            <a:avLst/>
          </a:prstGeom>
        </p:spPr>
        <p:txBody>
          <a:bodyPr vert="horz" wrap="square" lIns="114300" tIns="57150" rIns="114300" bIns="57150" rtlCol="0" anchor="t" anchorCtr="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sz="1500" b="0" i="0" u="none" strike="noStrike" kern="1200" cap="none" spc="0" normalizeH="0" baseline="0" noProof="0">
                <a:ln>
                  <a:noFill/>
                </a:ln>
                <a:solidFill>
                  <a:srgbClr val="FFFFFF">
                    <a:alpha val="100000"/>
                  </a:srgbClr>
                </a:solidFill>
                <a:effectLst/>
                <a:uLnTx/>
                <a:uFillTx/>
                <a:latin typeface="微软雅黑" panose="020B0503020204020204" charset="-122"/>
                <a:ea typeface="微软雅黑" panose="020B0503020204020204" charset="-122"/>
                <a:cs typeface="微软雅黑" panose="020B0503020204020204" charset="-122"/>
              </a:rPr>
              <a:t>提高网络安全意识和技能，对于防范网络攻击、保护信息安全具有重要意义。</a:t>
            </a:r>
            <a:endParaRPr kumimoji="0" lang="en-US" sz="1500" b="0" i="0" u="none" strike="noStrike" kern="1200" cap="none" spc="0" normalizeH="0" baseline="0" noProof="0">
              <a:ln>
                <a:noFill/>
              </a:ln>
              <a:solidFill>
                <a:srgbClr val="FFFFFF">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1" name="Group 11"/>
          <p:cNvGrpSpPr/>
          <p:nvPr/>
        </p:nvGrpSpPr>
        <p:grpSpPr>
          <a:xfrm>
            <a:off x="454963" y="93878"/>
            <a:ext cx="10641129" cy="826316"/>
            <a:chOff x="454963" y="93878"/>
            <a:chExt cx="10641129" cy="826316"/>
          </a:xfrm>
        </p:grpSpPr>
        <p:sp>
          <p:nvSpPr>
            <p:cNvPr id="12" name="AutoShape 12"/>
            <p:cNvSpPr/>
            <p:nvPr/>
          </p:nvSpPr>
          <p:spPr>
            <a:xfrm>
              <a:off x="454963" y="331168"/>
              <a:ext cx="84147" cy="84147"/>
            </a:xfrm>
            <a:prstGeom prst="ellipse">
              <a:avLst/>
            </a:prstGeom>
            <a:solidFill>
              <a:schemeClr val="accent1">
                <a:alpha val="100000"/>
              </a:schemeClr>
            </a:solidFill>
          </p:spPr>
        </p:sp>
        <p:sp>
          <p:nvSpPr>
            <p:cNvPr id="13" name="AutoShape 13"/>
            <p:cNvSpPr/>
            <p:nvPr/>
          </p:nvSpPr>
          <p:spPr>
            <a:xfrm>
              <a:off x="575049" y="337743"/>
              <a:ext cx="78137" cy="78137"/>
            </a:xfrm>
            <a:prstGeom prst="ellipse">
              <a:avLst/>
            </a:prstGeom>
            <a:solidFill>
              <a:schemeClr val="accent1">
                <a:alpha val="80000"/>
              </a:schemeClr>
            </a:solidFill>
          </p:spPr>
        </p:sp>
        <p:sp>
          <p:nvSpPr>
            <p:cNvPr id="14" name="AutoShape 14"/>
            <p:cNvSpPr/>
            <p:nvPr/>
          </p:nvSpPr>
          <p:spPr>
            <a:xfrm>
              <a:off x="689125" y="339460"/>
              <a:ext cx="74704" cy="74704"/>
            </a:xfrm>
            <a:prstGeom prst="ellipse">
              <a:avLst/>
            </a:prstGeom>
            <a:solidFill>
              <a:schemeClr val="accent1">
                <a:alpha val="60000"/>
              </a:schemeClr>
            </a:solidFill>
          </p:spPr>
        </p:sp>
        <p:sp>
          <p:nvSpPr>
            <p:cNvPr id="15" name="AutoShape 15"/>
            <p:cNvSpPr/>
            <p:nvPr/>
          </p:nvSpPr>
          <p:spPr>
            <a:xfrm>
              <a:off x="799768" y="348430"/>
              <a:ext cx="69238" cy="69238"/>
            </a:xfrm>
            <a:prstGeom prst="ellipse">
              <a:avLst/>
            </a:prstGeom>
            <a:solidFill>
              <a:schemeClr val="accent1">
                <a:alpha val="40000"/>
              </a:schemeClr>
            </a:solidFill>
          </p:spPr>
        </p:sp>
        <p:sp>
          <p:nvSpPr>
            <p:cNvPr id="16" name="AutoShape 16"/>
            <p:cNvSpPr/>
            <p:nvPr/>
          </p:nvSpPr>
          <p:spPr>
            <a:xfrm>
              <a:off x="904945" y="344297"/>
              <a:ext cx="65594" cy="65594"/>
            </a:xfrm>
            <a:prstGeom prst="ellipse">
              <a:avLst/>
            </a:prstGeom>
            <a:solidFill>
              <a:schemeClr val="accent1">
                <a:alpha val="20000"/>
              </a:schemeClr>
            </a:solidFill>
          </p:spPr>
        </p:sp>
        <p:sp>
          <p:nvSpPr>
            <p:cNvPr id="17" name="AutoShape 17"/>
            <p:cNvSpPr/>
            <p:nvPr/>
          </p:nvSpPr>
          <p:spPr>
            <a:xfrm>
              <a:off x="454963" y="448942"/>
              <a:ext cx="84147" cy="84147"/>
            </a:xfrm>
            <a:prstGeom prst="ellipse">
              <a:avLst/>
            </a:prstGeom>
            <a:solidFill>
              <a:schemeClr val="accent1">
                <a:alpha val="100000"/>
              </a:schemeClr>
            </a:solidFill>
          </p:spPr>
        </p:sp>
        <p:sp>
          <p:nvSpPr>
            <p:cNvPr id="18" name="AutoShape 18"/>
            <p:cNvSpPr/>
            <p:nvPr/>
          </p:nvSpPr>
          <p:spPr>
            <a:xfrm>
              <a:off x="575049" y="455517"/>
              <a:ext cx="78137" cy="78137"/>
            </a:xfrm>
            <a:prstGeom prst="ellipse">
              <a:avLst/>
            </a:prstGeom>
            <a:solidFill>
              <a:schemeClr val="accent1">
                <a:alpha val="80000"/>
              </a:schemeClr>
            </a:solidFill>
          </p:spPr>
        </p:sp>
        <p:sp>
          <p:nvSpPr>
            <p:cNvPr id="19" name="AutoShape 19"/>
            <p:cNvSpPr/>
            <p:nvPr/>
          </p:nvSpPr>
          <p:spPr>
            <a:xfrm>
              <a:off x="689125" y="457233"/>
              <a:ext cx="74704" cy="74704"/>
            </a:xfrm>
            <a:prstGeom prst="ellipse">
              <a:avLst/>
            </a:prstGeom>
            <a:solidFill>
              <a:schemeClr val="accent1">
                <a:alpha val="60000"/>
              </a:schemeClr>
            </a:solidFill>
          </p:spPr>
        </p:sp>
        <p:sp>
          <p:nvSpPr>
            <p:cNvPr id="20" name="AutoShape 20"/>
            <p:cNvSpPr/>
            <p:nvPr/>
          </p:nvSpPr>
          <p:spPr>
            <a:xfrm>
              <a:off x="799768" y="466203"/>
              <a:ext cx="69238" cy="69238"/>
            </a:xfrm>
            <a:prstGeom prst="ellipse">
              <a:avLst/>
            </a:prstGeom>
            <a:solidFill>
              <a:schemeClr val="accent1">
                <a:alpha val="40000"/>
              </a:schemeClr>
            </a:solidFill>
          </p:spPr>
        </p:sp>
        <p:sp>
          <p:nvSpPr>
            <p:cNvPr id="21" name="AutoShape 21"/>
            <p:cNvSpPr/>
            <p:nvPr/>
          </p:nvSpPr>
          <p:spPr>
            <a:xfrm>
              <a:off x="904945" y="462070"/>
              <a:ext cx="65594" cy="65594"/>
            </a:xfrm>
            <a:prstGeom prst="ellipse">
              <a:avLst/>
            </a:prstGeom>
            <a:solidFill>
              <a:schemeClr val="accent1">
                <a:alpha val="20000"/>
              </a:schemeClr>
            </a:solidFill>
          </p:spPr>
        </p:sp>
        <p:sp>
          <p:nvSpPr>
            <p:cNvPr id="22" name="AutoShape 22"/>
            <p:cNvSpPr/>
            <p:nvPr/>
          </p:nvSpPr>
          <p:spPr>
            <a:xfrm>
              <a:off x="454963" y="566715"/>
              <a:ext cx="84147" cy="84147"/>
            </a:xfrm>
            <a:prstGeom prst="ellipse">
              <a:avLst/>
            </a:prstGeom>
            <a:solidFill>
              <a:schemeClr val="accent1">
                <a:alpha val="100000"/>
              </a:schemeClr>
            </a:solidFill>
          </p:spPr>
        </p:sp>
        <p:sp>
          <p:nvSpPr>
            <p:cNvPr id="23" name="AutoShape 23"/>
            <p:cNvSpPr/>
            <p:nvPr/>
          </p:nvSpPr>
          <p:spPr>
            <a:xfrm>
              <a:off x="575049" y="573291"/>
              <a:ext cx="78137" cy="78137"/>
            </a:xfrm>
            <a:prstGeom prst="ellipse">
              <a:avLst/>
            </a:prstGeom>
            <a:solidFill>
              <a:schemeClr val="accent1">
                <a:alpha val="80000"/>
              </a:schemeClr>
            </a:solidFill>
          </p:spPr>
        </p:sp>
        <p:sp>
          <p:nvSpPr>
            <p:cNvPr id="24" name="AutoShape 24"/>
            <p:cNvSpPr/>
            <p:nvPr/>
          </p:nvSpPr>
          <p:spPr>
            <a:xfrm>
              <a:off x="689125" y="575007"/>
              <a:ext cx="74704" cy="74704"/>
            </a:xfrm>
            <a:prstGeom prst="ellipse">
              <a:avLst/>
            </a:prstGeom>
            <a:solidFill>
              <a:schemeClr val="accent1">
                <a:alpha val="60000"/>
              </a:schemeClr>
            </a:solidFill>
          </p:spPr>
        </p:sp>
        <p:sp>
          <p:nvSpPr>
            <p:cNvPr id="25" name="AutoShape 25"/>
            <p:cNvSpPr/>
            <p:nvPr/>
          </p:nvSpPr>
          <p:spPr>
            <a:xfrm>
              <a:off x="799768" y="583977"/>
              <a:ext cx="69238" cy="69238"/>
            </a:xfrm>
            <a:prstGeom prst="ellipse">
              <a:avLst/>
            </a:prstGeom>
            <a:solidFill>
              <a:schemeClr val="accent1">
                <a:alpha val="40000"/>
              </a:schemeClr>
            </a:solidFill>
          </p:spPr>
        </p:sp>
        <p:sp>
          <p:nvSpPr>
            <p:cNvPr id="26" name="AutoShape 26"/>
            <p:cNvSpPr/>
            <p:nvPr/>
          </p:nvSpPr>
          <p:spPr>
            <a:xfrm>
              <a:off x="904945" y="579844"/>
              <a:ext cx="65594" cy="65594"/>
            </a:xfrm>
            <a:prstGeom prst="ellipse">
              <a:avLst/>
            </a:prstGeom>
            <a:solidFill>
              <a:schemeClr val="accent1">
                <a:alpha val="20000"/>
              </a:schemeClr>
            </a:solidFill>
          </p:spPr>
        </p:sp>
        <p:sp>
          <p:nvSpPr>
            <p:cNvPr id="27" name="AutoShape 27"/>
            <p:cNvSpPr/>
            <p:nvPr/>
          </p:nvSpPr>
          <p:spPr>
            <a:xfrm>
              <a:off x="454963" y="684489"/>
              <a:ext cx="84147" cy="84147"/>
            </a:xfrm>
            <a:prstGeom prst="ellipse">
              <a:avLst/>
            </a:prstGeom>
            <a:solidFill>
              <a:schemeClr val="accent1">
                <a:alpha val="100000"/>
              </a:schemeClr>
            </a:solidFill>
          </p:spPr>
        </p:sp>
        <p:sp>
          <p:nvSpPr>
            <p:cNvPr id="28" name="AutoShape 28"/>
            <p:cNvSpPr/>
            <p:nvPr/>
          </p:nvSpPr>
          <p:spPr>
            <a:xfrm>
              <a:off x="575049" y="691064"/>
              <a:ext cx="78137" cy="78137"/>
            </a:xfrm>
            <a:prstGeom prst="ellipse">
              <a:avLst/>
            </a:prstGeom>
            <a:solidFill>
              <a:schemeClr val="accent1">
                <a:alpha val="80000"/>
              </a:schemeClr>
            </a:solidFill>
          </p:spPr>
        </p:sp>
        <p:sp>
          <p:nvSpPr>
            <p:cNvPr id="29" name="AutoShape 29"/>
            <p:cNvSpPr/>
            <p:nvPr/>
          </p:nvSpPr>
          <p:spPr>
            <a:xfrm>
              <a:off x="689125" y="692781"/>
              <a:ext cx="74704" cy="74704"/>
            </a:xfrm>
            <a:prstGeom prst="ellipse">
              <a:avLst/>
            </a:prstGeom>
            <a:solidFill>
              <a:schemeClr val="accent1">
                <a:alpha val="60000"/>
              </a:schemeClr>
            </a:solidFill>
          </p:spPr>
        </p:sp>
        <p:sp>
          <p:nvSpPr>
            <p:cNvPr id="30" name="AutoShape 30"/>
            <p:cNvSpPr/>
            <p:nvPr/>
          </p:nvSpPr>
          <p:spPr>
            <a:xfrm>
              <a:off x="799768" y="701751"/>
              <a:ext cx="69238" cy="69238"/>
            </a:xfrm>
            <a:prstGeom prst="ellipse">
              <a:avLst/>
            </a:prstGeom>
            <a:solidFill>
              <a:schemeClr val="accent1">
                <a:alpha val="40000"/>
              </a:schemeClr>
            </a:solidFill>
          </p:spPr>
        </p:sp>
        <p:sp>
          <p:nvSpPr>
            <p:cNvPr id="31" name="AutoShape 31"/>
            <p:cNvSpPr/>
            <p:nvPr/>
          </p:nvSpPr>
          <p:spPr>
            <a:xfrm>
              <a:off x="904945" y="697618"/>
              <a:ext cx="65594" cy="65594"/>
            </a:xfrm>
            <a:prstGeom prst="ellipse">
              <a:avLst/>
            </a:prstGeom>
            <a:solidFill>
              <a:schemeClr val="accent1">
                <a:alpha val="20000"/>
              </a:schemeClr>
            </a:solidFill>
          </p:spPr>
        </p:sp>
        <p:sp>
          <p:nvSpPr>
            <p:cNvPr id="32" name="TextBox 32"/>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marL="0" marR="0" lvl="0" indent="0" algn="l" defTabSz="914400" rtl="0" eaLnBrk="1" fontAlgn="auto" latinLnBrk="0" hangingPunct="1">
                <a:lnSpc>
                  <a:spcPct val="140000"/>
                </a:lnSpc>
                <a:spcBef>
                  <a:spcPts val="0"/>
                </a:spcBef>
                <a:spcAft>
                  <a:spcPts val="0"/>
                </a:spcAft>
                <a:buClrTx/>
                <a:buSzTx/>
                <a:buFontTx/>
                <a:buNone/>
                <a:defRPr/>
              </a:pPr>
              <a:r>
                <a:rPr kumimoji="0" lang="en-US" altLang="zh-CN"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1.3 </a:t>
              </a:r>
              <a:r>
                <a:rPr kumimoji="0" lang="zh-CN" altLang="en-US"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信号的种类</a:t>
              </a:r>
              <a:endParaRPr kumimoji="0" lang="en-US"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grpSp>
      <p:pic>
        <p:nvPicPr>
          <p:cNvPr id="39" name="图片 38"/>
          <p:cNvPicPr>
            <a:picLocks noChangeAspect="1"/>
          </p:cNvPicPr>
          <p:nvPr/>
        </p:nvPicPr>
        <p:blipFill>
          <a:blip r:embed="rId2"/>
          <a:stretch>
            <a:fillRect/>
          </a:stretch>
        </p:blipFill>
        <p:spPr>
          <a:xfrm>
            <a:off x="970539" y="1950635"/>
            <a:ext cx="10321690" cy="4632727"/>
          </a:xfrm>
          <a:prstGeom prst="rect">
            <a:avLst/>
          </a:prstGeom>
        </p:spPr>
      </p:pic>
      <p:sp>
        <p:nvSpPr>
          <p:cNvPr id="41" name="文本框 40"/>
          <p:cNvSpPr txBox="1"/>
          <p:nvPr/>
        </p:nvSpPr>
        <p:spPr>
          <a:xfrm>
            <a:off x="937742" y="1143641"/>
            <a:ext cx="1000125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共有</a:t>
            </a:r>
            <a:r>
              <a:rPr kumimoji="0" lang="en-US" altLang="zh-CN" sz="3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64</a:t>
            </a:r>
            <a:r>
              <a:rPr kumimoji="0" lang="zh-CN" altLang="en-US" sz="3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种信号，用户可以通过</a:t>
            </a:r>
            <a:r>
              <a:rPr kumimoji="0" lang="en-US" altLang="zh-CN" sz="3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`kill -l`</a:t>
            </a:r>
            <a:r>
              <a:rPr kumimoji="0" lang="zh-CN" altLang="en-US" sz="3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命令查看。</a:t>
            </a:r>
            <a:endParaRPr kumimoji="0" lang="zh-CN" altLang="en-US" sz="32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flipH="1">
            <a:off x="2921388" y="1089497"/>
            <a:ext cx="8802662" cy="2059493"/>
          </a:xfrm>
          <a:prstGeom prst="rect">
            <a:avLst/>
          </a:prstGeom>
          <a:solidFill>
            <a:schemeClr val="accent1">
              <a:lumMod val="75000"/>
              <a:alpha val="100000"/>
            </a:schemeClr>
          </a:solidFill>
        </p:spPr>
      </p:sp>
      <p:sp>
        <p:nvSpPr>
          <p:cNvPr id="3" name="AutoShape 3"/>
          <p:cNvSpPr/>
          <p:nvPr/>
        </p:nvSpPr>
        <p:spPr>
          <a:xfrm flipH="1">
            <a:off x="2933065" y="3779520"/>
            <a:ext cx="8851265" cy="2397125"/>
          </a:xfrm>
          <a:prstGeom prst="rect">
            <a:avLst/>
          </a:prstGeom>
          <a:solidFill>
            <a:schemeClr val="accent1">
              <a:lumMod val="75000"/>
              <a:alpha val="100000"/>
            </a:schemeClr>
          </a:solidFill>
        </p:spPr>
      </p:sp>
      <p:sp>
        <p:nvSpPr>
          <p:cNvPr id="5" name="AutoShape 5"/>
          <p:cNvSpPr/>
          <p:nvPr/>
        </p:nvSpPr>
        <p:spPr>
          <a:xfrm>
            <a:off x="777240" y="3996690"/>
            <a:ext cx="1872615" cy="1872615"/>
          </a:xfrm>
          <a:prstGeom prst="ellipse">
            <a:avLst/>
          </a:prstGeom>
          <a:solidFill>
            <a:schemeClr val="accent1">
              <a:alpha val="100000"/>
            </a:schemeClr>
          </a:solidFill>
          <a:ln w="82550">
            <a:solidFill>
              <a:schemeClr val="accent1">
                <a:alpha val="100000"/>
              </a:schemeClr>
            </a:solidFill>
            <a:prstDash val="solid"/>
          </a:ln>
        </p:spPr>
      </p:sp>
      <p:sp>
        <p:nvSpPr>
          <p:cNvPr id="6" name="TextBox 6"/>
          <p:cNvSpPr txBox="1"/>
          <p:nvPr/>
        </p:nvSpPr>
        <p:spPr>
          <a:xfrm>
            <a:off x="3215680" y="1340768"/>
            <a:ext cx="8089073" cy="1327168"/>
          </a:xfrm>
          <a:prstGeom prst="rect">
            <a:avLst/>
          </a:prstGeom>
        </p:spPr>
        <p:txBody>
          <a:bodyPr vert="horz" wrap="square" lIns="66008" tIns="33052" rIns="66008" bIns="33052" rtlCol="0" anchor="ctr" anchorCtr="0">
            <a:noAutofit/>
          </a:bodyPr>
          <a:lstStyle/>
          <a:p>
            <a:pPr marL="0" marR="0" lvl="0" indent="0" algn="l" defTabSz="914400" rtl="0" eaLnBrk="1" fontAlgn="auto" latinLnBrk="0" hangingPunct="1">
              <a:lnSpc>
                <a:spcPct val="14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DFCFC">
                    <a:alpha val="100000"/>
                  </a:srgbClr>
                </a:solidFill>
                <a:effectLst/>
                <a:uLnTx/>
                <a:uFillTx/>
                <a:latin typeface="微软雅黑" panose="020B0503020204020204" charset="-122"/>
                <a:ea typeface="微软雅黑" panose="020B0503020204020204" charset="-122"/>
                <a:cs typeface="微软雅黑" panose="020B0503020204020204" charset="-122"/>
              </a:rPr>
              <a:t>非实时信号，不支持排队，信号可能丢失，发送多次信号只能收到一次。</a:t>
            </a:r>
            <a:endParaRPr kumimoji="0" lang="en-US" altLang="zh-CN" sz="2400" b="0" i="0" u="none" strike="noStrike" kern="1200" cap="none" spc="0" normalizeH="0" baseline="0" noProof="0" dirty="0">
              <a:ln>
                <a:noFill/>
              </a:ln>
              <a:solidFill>
                <a:srgbClr val="FDFCFC">
                  <a:alpha val="100000"/>
                </a:srgb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4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DFCFC">
                    <a:alpha val="100000"/>
                  </a:srgbClr>
                </a:solidFill>
                <a:effectLst/>
                <a:uLnTx/>
                <a:uFillTx/>
                <a:latin typeface="微软雅黑" panose="020B0503020204020204" charset="-122"/>
                <a:ea typeface="微软雅黑" panose="020B0503020204020204" charset="-122"/>
                <a:cs typeface="微软雅黑" panose="020B0503020204020204" charset="-122"/>
              </a:rPr>
              <a:t>信号取值区间：</a:t>
            </a:r>
            <a:r>
              <a:rPr kumimoji="0" lang="en-US" altLang="zh-CN" sz="2400" b="0" i="0" u="none" strike="noStrike" kern="1200" cap="none" spc="0" normalizeH="0" baseline="0" noProof="0" dirty="0">
                <a:ln>
                  <a:noFill/>
                </a:ln>
                <a:solidFill>
                  <a:srgbClr val="FDFCFC">
                    <a:alpha val="100000"/>
                  </a:srgbClr>
                </a:solidFill>
                <a:effectLst/>
                <a:uLnTx/>
                <a:uFillTx/>
                <a:latin typeface="微软雅黑" panose="020B0503020204020204" charset="-122"/>
                <a:ea typeface="微软雅黑" panose="020B0503020204020204" charset="-122"/>
                <a:cs typeface="微软雅黑" panose="020B0503020204020204" charset="-122"/>
              </a:rPr>
              <a:t>1-31</a:t>
            </a:r>
            <a:endParaRPr kumimoji="0" lang="zh-CN" altLang="en-US" sz="2400" b="0" i="0" u="none" strike="noStrike" kern="1200" cap="none" spc="0" normalizeH="0" baseline="0" noProof="0" dirty="0">
              <a:ln>
                <a:noFill/>
              </a:ln>
              <a:solidFill>
                <a:srgbClr val="FDFCFC">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7" name="TextBox 7"/>
          <p:cNvSpPr txBox="1"/>
          <p:nvPr/>
        </p:nvSpPr>
        <p:spPr>
          <a:xfrm>
            <a:off x="3321624" y="4269260"/>
            <a:ext cx="8089073" cy="1327168"/>
          </a:xfrm>
          <a:prstGeom prst="rect">
            <a:avLst/>
          </a:prstGeom>
        </p:spPr>
        <p:txBody>
          <a:bodyPr vert="horz" wrap="square" lIns="66008" tIns="33052" rIns="66008" bIns="33052" rtlCol="0" anchor="ctr" anchorCtr="0">
            <a:noAutofit/>
          </a:bodyPr>
          <a:lstStyle/>
          <a:p>
            <a:pPr marL="0" marR="0" lvl="0" indent="0" algn="l" defTabSz="914400" rtl="0" eaLnBrk="1" fontAlgn="auto" latinLnBrk="0" hangingPunct="1">
              <a:lnSpc>
                <a:spcPct val="14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DFCFC">
                    <a:alpha val="100000"/>
                  </a:srgbClr>
                </a:solidFill>
                <a:effectLst/>
                <a:uLnTx/>
                <a:uFillTx/>
                <a:latin typeface="微软雅黑" panose="020B0503020204020204" charset="-122"/>
                <a:ea typeface="微软雅黑" panose="020B0503020204020204" charset="-122"/>
                <a:cs typeface="微软雅黑" panose="020B0503020204020204" charset="-122"/>
              </a:rPr>
              <a:t>实时信号，支持排队，优先级更高。信号不会丢失，发多少次，就可以收到多少次。</a:t>
            </a:r>
            <a:endParaRPr kumimoji="0" lang="en-US" altLang="zh-CN" sz="2400" b="0" i="0" u="none" strike="noStrike" kern="1200" cap="none" spc="0" normalizeH="0" baseline="0" noProof="0" dirty="0">
              <a:ln>
                <a:noFill/>
              </a:ln>
              <a:solidFill>
                <a:srgbClr val="FDFCFC">
                  <a:alpha val="100000"/>
                </a:srgb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4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DFCFC">
                    <a:alpha val="100000"/>
                  </a:srgbClr>
                </a:solidFill>
                <a:effectLst/>
                <a:uLnTx/>
                <a:uFillTx/>
                <a:latin typeface="微软雅黑" panose="020B0503020204020204" charset="-122"/>
                <a:ea typeface="微软雅黑" panose="020B0503020204020204" charset="-122"/>
                <a:cs typeface="微软雅黑" panose="020B0503020204020204" charset="-122"/>
              </a:rPr>
              <a:t>信号值取值区间为</a:t>
            </a:r>
            <a:r>
              <a:rPr kumimoji="0" lang="en-US" altLang="zh-CN" sz="2400" b="0" i="0" u="none" strike="noStrike" kern="1200" cap="none" spc="0" normalizeH="0" baseline="0" noProof="0" dirty="0">
                <a:ln>
                  <a:noFill/>
                </a:ln>
                <a:solidFill>
                  <a:srgbClr val="FDFCFC">
                    <a:alpha val="100000"/>
                  </a:srgbClr>
                </a:solidFill>
                <a:effectLst/>
                <a:uLnTx/>
                <a:uFillTx/>
                <a:latin typeface="微软雅黑" panose="020B0503020204020204" charset="-122"/>
                <a:ea typeface="微软雅黑" panose="020B0503020204020204" charset="-122"/>
                <a:cs typeface="微软雅黑" panose="020B0503020204020204" charset="-122"/>
              </a:rPr>
              <a:t>32~64</a:t>
            </a:r>
            <a:endParaRPr kumimoji="0" lang="zh-CN" altLang="en-US" sz="2400" b="0" i="0" u="none" strike="noStrike" kern="1200" cap="none" spc="0" normalizeH="0" baseline="0" noProof="0" dirty="0">
              <a:ln>
                <a:noFill/>
              </a:ln>
              <a:solidFill>
                <a:srgbClr val="FDFCFC">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9" name="TextBox 9"/>
          <p:cNvSpPr txBox="1"/>
          <p:nvPr/>
        </p:nvSpPr>
        <p:spPr>
          <a:xfrm>
            <a:off x="784919" y="4687677"/>
            <a:ext cx="1821725" cy="490334"/>
          </a:xfrm>
          <a:prstGeom prst="rect">
            <a:avLst/>
          </a:prstGeom>
        </p:spPr>
        <p:txBody>
          <a:bodyPr vert="horz" wrap="square" lIns="66008" tIns="33052" rIns="66008" bIns="33052" rtlCol="0" anchor="ctr" anchorCtr="1">
            <a:norm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025" b="1" i="0" u="none" strike="noStrike" kern="1200" cap="none" spc="0" normalizeH="0" baseline="0" noProof="0" dirty="0">
                <a:ln>
                  <a:noFill/>
                </a:ln>
                <a:solidFill>
                  <a:srgbClr val="FDFCFC">
                    <a:alpha val="100000"/>
                  </a:srgbClr>
                </a:solidFill>
                <a:effectLst/>
                <a:uLnTx/>
                <a:uFillTx/>
                <a:latin typeface="微软雅黑" panose="020B0503020204020204" charset="-122"/>
                <a:ea typeface="微软雅黑" panose="020B0503020204020204" charset="-122"/>
                <a:cs typeface="微软雅黑" panose="020B0503020204020204" charset="-122"/>
              </a:rPr>
              <a:t>可靠信号</a:t>
            </a:r>
            <a:endParaRPr kumimoji="0" lang="en-US" sz="2025" b="1" i="0" u="none" strike="noStrike" kern="1200" cap="none" spc="0" normalizeH="0" baseline="0" noProof="0" dirty="0">
              <a:ln>
                <a:noFill/>
              </a:ln>
              <a:solidFill>
                <a:srgbClr val="FDFCFC">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grpSp>
        <p:nvGrpSpPr>
          <p:cNvPr id="10" name="Group 10"/>
          <p:cNvGrpSpPr/>
          <p:nvPr/>
        </p:nvGrpSpPr>
        <p:grpSpPr>
          <a:xfrm>
            <a:off x="454963" y="93878"/>
            <a:ext cx="10641129" cy="826316"/>
            <a:chOff x="454963" y="93878"/>
            <a:chExt cx="10641129" cy="826316"/>
          </a:xfrm>
        </p:grpSpPr>
        <p:sp>
          <p:nvSpPr>
            <p:cNvPr id="11" name="AutoShape 11"/>
            <p:cNvSpPr/>
            <p:nvPr/>
          </p:nvSpPr>
          <p:spPr>
            <a:xfrm>
              <a:off x="454963" y="331168"/>
              <a:ext cx="84147" cy="84147"/>
            </a:xfrm>
            <a:prstGeom prst="ellipse">
              <a:avLst/>
            </a:prstGeom>
            <a:solidFill>
              <a:schemeClr val="accent1">
                <a:alpha val="100000"/>
              </a:schemeClr>
            </a:solidFill>
          </p:spPr>
        </p:sp>
        <p:sp>
          <p:nvSpPr>
            <p:cNvPr id="12" name="AutoShape 12"/>
            <p:cNvSpPr/>
            <p:nvPr/>
          </p:nvSpPr>
          <p:spPr>
            <a:xfrm>
              <a:off x="575049" y="337743"/>
              <a:ext cx="78137" cy="78137"/>
            </a:xfrm>
            <a:prstGeom prst="ellipse">
              <a:avLst/>
            </a:prstGeom>
            <a:solidFill>
              <a:schemeClr val="accent1">
                <a:alpha val="80000"/>
              </a:schemeClr>
            </a:solidFill>
          </p:spPr>
        </p:sp>
        <p:sp>
          <p:nvSpPr>
            <p:cNvPr id="13" name="AutoShape 13"/>
            <p:cNvSpPr/>
            <p:nvPr/>
          </p:nvSpPr>
          <p:spPr>
            <a:xfrm>
              <a:off x="689125" y="339460"/>
              <a:ext cx="74704" cy="74704"/>
            </a:xfrm>
            <a:prstGeom prst="ellipse">
              <a:avLst/>
            </a:prstGeom>
            <a:solidFill>
              <a:schemeClr val="accent1">
                <a:alpha val="60000"/>
              </a:schemeClr>
            </a:solidFill>
          </p:spPr>
        </p:sp>
        <p:sp>
          <p:nvSpPr>
            <p:cNvPr id="14" name="AutoShape 14"/>
            <p:cNvSpPr/>
            <p:nvPr/>
          </p:nvSpPr>
          <p:spPr>
            <a:xfrm>
              <a:off x="799768" y="348430"/>
              <a:ext cx="69238" cy="69238"/>
            </a:xfrm>
            <a:prstGeom prst="ellipse">
              <a:avLst/>
            </a:prstGeom>
            <a:solidFill>
              <a:schemeClr val="accent1">
                <a:alpha val="40000"/>
              </a:schemeClr>
            </a:solidFill>
          </p:spPr>
        </p:sp>
        <p:sp>
          <p:nvSpPr>
            <p:cNvPr id="15" name="AutoShape 15"/>
            <p:cNvSpPr/>
            <p:nvPr/>
          </p:nvSpPr>
          <p:spPr>
            <a:xfrm>
              <a:off x="904945" y="344297"/>
              <a:ext cx="65594" cy="65594"/>
            </a:xfrm>
            <a:prstGeom prst="ellipse">
              <a:avLst/>
            </a:prstGeom>
            <a:solidFill>
              <a:schemeClr val="accent1">
                <a:alpha val="20000"/>
              </a:schemeClr>
            </a:solidFill>
          </p:spPr>
        </p:sp>
        <p:sp>
          <p:nvSpPr>
            <p:cNvPr id="16" name="AutoShape 16"/>
            <p:cNvSpPr/>
            <p:nvPr/>
          </p:nvSpPr>
          <p:spPr>
            <a:xfrm>
              <a:off x="454963" y="448942"/>
              <a:ext cx="84147" cy="84147"/>
            </a:xfrm>
            <a:prstGeom prst="ellipse">
              <a:avLst/>
            </a:prstGeom>
            <a:solidFill>
              <a:schemeClr val="accent1">
                <a:alpha val="100000"/>
              </a:schemeClr>
            </a:solidFill>
          </p:spPr>
        </p:sp>
        <p:sp>
          <p:nvSpPr>
            <p:cNvPr id="17" name="AutoShape 17"/>
            <p:cNvSpPr/>
            <p:nvPr/>
          </p:nvSpPr>
          <p:spPr>
            <a:xfrm>
              <a:off x="575049" y="455517"/>
              <a:ext cx="78137" cy="78137"/>
            </a:xfrm>
            <a:prstGeom prst="ellipse">
              <a:avLst/>
            </a:prstGeom>
            <a:solidFill>
              <a:schemeClr val="accent1">
                <a:alpha val="80000"/>
              </a:schemeClr>
            </a:solidFill>
          </p:spPr>
        </p:sp>
        <p:sp>
          <p:nvSpPr>
            <p:cNvPr id="18" name="AutoShape 18"/>
            <p:cNvSpPr/>
            <p:nvPr/>
          </p:nvSpPr>
          <p:spPr>
            <a:xfrm>
              <a:off x="689125" y="457233"/>
              <a:ext cx="74704" cy="74704"/>
            </a:xfrm>
            <a:prstGeom prst="ellipse">
              <a:avLst/>
            </a:prstGeom>
            <a:solidFill>
              <a:schemeClr val="accent1">
                <a:alpha val="60000"/>
              </a:schemeClr>
            </a:solidFill>
          </p:spPr>
        </p:sp>
        <p:sp>
          <p:nvSpPr>
            <p:cNvPr id="19" name="AutoShape 19"/>
            <p:cNvSpPr/>
            <p:nvPr/>
          </p:nvSpPr>
          <p:spPr>
            <a:xfrm>
              <a:off x="799768" y="466203"/>
              <a:ext cx="69238" cy="69238"/>
            </a:xfrm>
            <a:prstGeom prst="ellipse">
              <a:avLst/>
            </a:prstGeom>
            <a:solidFill>
              <a:schemeClr val="accent1">
                <a:alpha val="40000"/>
              </a:schemeClr>
            </a:solidFill>
          </p:spPr>
        </p:sp>
        <p:sp>
          <p:nvSpPr>
            <p:cNvPr id="20" name="AutoShape 20"/>
            <p:cNvSpPr/>
            <p:nvPr/>
          </p:nvSpPr>
          <p:spPr>
            <a:xfrm>
              <a:off x="904945" y="462070"/>
              <a:ext cx="65594" cy="65594"/>
            </a:xfrm>
            <a:prstGeom prst="ellipse">
              <a:avLst/>
            </a:prstGeom>
            <a:solidFill>
              <a:schemeClr val="accent1">
                <a:alpha val="20000"/>
              </a:schemeClr>
            </a:solidFill>
          </p:spPr>
        </p:sp>
        <p:sp>
          <p:nvSpPr>
            <p:cNvPr id="21" name="AutoShape 21"/>
            <p:cNvSpPr/>
            <p:nvPr/>
          </p:nvSpPr>
          <p:spPr>
            <a:xfrm>
              <a:off x="454963" y="566715"/>
              <a:ext cx="84147" cy="84147"/>
            </a:xfrm>
            <a:prstGeom prst="ellipse">
              <a:avLst/>
            </a:prstGeom>
            <a:solidFill>
              <a:schemeClr val="accent1">
                <a:alpha val="100000"/>
              </a:schemeClr>
            </a:solidFill>
          </p:spPr>
        </p:sp>
        <p:sp>
          <p:nvSpPr>
            <p:cNvPr id="22" name="AutoShape 22"/>
            <p:cNvSpPr/>
            <p:nvPr/>
          </p:nvSpPr>
          <p:spPr>
            <a:xfrm>
              <a:off x="575049" y="573291"/>
              <a:ext cx="78137" cy="78137"/>
            </a:xfrm>
            <a:prstGeom prst="ellipse">
              <a:avLst/>
            </a:prstGeom>
            <a:solidFill>
              <a:schemeClr val="accent1">
                <a:alpha val="80000"/>
              </a:schemeClr>
            </a:solidFill>
          </p:spPr>
        </p:sp>
        <p:sp>
          <p:nvSpPr>
            <p:cNvPr id="23" name="AutoShape 23"/>
            <p:cNvSpPr/>
            <p:nvPr/>
          </p:nvSpPr>
          <p:spPr>
            <a:xfrm>
              <a:off x="689125" y="575007"/>
              <a:ext cx="74704" cy="74704"/>
            </a:xfrm>
            <a:prstGeom prst="ellipse">
              <a:avLst/>
            </a:prstGeom>
            <a:solidFill>
              <a:schemeClr val="accent1">
                <a:alpha val="60000"/>
              </a:schemeClr>
            </a:solidFill>
          </p:spPr>
        </p:sp>
        <p:sp>
          <p:nvSpPr>
            <p:cNvPr id="24" name="AutoShape 24"/>
            <p:cNvSpPr/>
            <p:nvPr/>
          </p:nvSpPr>
          <p:spPr>
            <a:xfrm>
              <a:off x="799768" y="583977"/>
              <a:ext cx="69238" cy="69238"/>
            </a:xfrm>
            <a:prstGeom prst="ellipse">
              <a:avLst/>
            </a:prstGeom>
            <a:solidFill>
              <a:schemeClr val="accent1">
                <a:alpha val="40000"/>
              </a:schemeClr>
            </a:solidFill>
          </p:spPr>
        </p:sp>
        <p:sp>
          <p:nvSpPr>
            <p:cNvPr id="25" name="AutoShape 25"/>
            <p:cNvSpPr/>
            <p:nvPr/>
          </p:nvSpPr>
          <p:spPr>
            <a:xfrm>
              <a:off x="904945" y="579844"/>
              <a:ext cx="65594" cy="65594"/>
            </a:xfrm>
            <a:prstGeom prst="ellipse">
              <a:avLst/>
            </a:prstGeom>
            <a:solidFill>
              <a:schemeClr val="accent1">
                <a:alpha val="20000"/>
              </a:schemeClr>
            </a:solidFill>
          </p:spPr>
        </p:sp>
        <p:sp>
          <p:nvSpPr>
            <p:cNvPr id="26" name="AutoShape 26"/>
            <p:cNvSpPr/>
            <p:nvPr/>
          </p:nvSpPr>
          <p:spPr>
            <a:xfrm>
              <a:off x="454963" y="684489"/>
              <a:ext cx="84147" cy="84147"/>
            </a:xfrm>
            <a:prstGeom prst="ellipse">
              <a:avLst/>
            </a:prstGeom>
            <a:solidFill>
              <a:schemeClr val="accent1">
                <a:alpha val="100000"/>
              </a:schemeClr>
            </a:solidFill>
          </p:spPr>
        </p:sp>
        <p:sp>
          <p:nvSpPr>
            <p:cNvPr id="27" name="AutoShape 27"/>
            <p:cNvSpPr/>
            <p:nvPr/>
          </p:nvSpPr>
          <p:spPr>
            <a:xfrm>
              <a:off x="575049" y="691064"/>
              <a:ext cx="78137" cy="78137"/>
            </a:xfrm>
            <a:prstGeom prst="ellipse">
              <a:avLst/>
            </a:prstGeom>
            <a:solidFill>
              <a:schemeClr val="accent1">
                <a:alpha val="80000"/>
              </a:schemeClr>
            </a:solidFill>
          </p:spPr>
        </p:sp>
        <p:sp>
          <p:nvSpPr>
            <p:cNvPr id="28" name="AutoShape 28"/>
            <p:cNvSpPr/>
            <p:nvPr/>
          </p:nvSpPr>
          <p:spPr>
            <a:xfrm>
              <a:off x="689125" y="692781"/>
              <a:ext cx="74704" cy="74704"/>
            </a:xfrm>
            <a:prstGeom prst="ellipse">
              <a:avLst/>
            </a:prstGeom>
            <a:solidFill>
              <a:schemeClr val="accent1">
                <a:alpha val="60000"/>
              </a:schemeClr>
            </a:solidFill>
          </p:spPr>
        </p:sp>
        <p:sp>
          <p:nvSpPr>
            <p:cNvPr id="29" name="AutoShape 29"/>
            <p:cNvSpPr/>
            <p:nvPr/>
          </p:nvSpPr>
          <p:spPr>
            <a:xfrm>
              <a:off x="799768" y="701751"/>
              <a:ext cx="69238" cy="69238"/>
            </a:xfrm>
            <a:prstGeom prst="ellipse">
              <a:avLst/>
            </a:prstGeom>
            <a:solidFill>
              <a:schemeClr val="accent1">
                <a:alpha val="40000"/>
              </a:schemeClr>
            </a:solidFill>
          </p:spPr>
        </p:sp>
        <p:sp>
          <p:nvSpPr>
            <p:cNvPr id="30" name="AutoShape 30"/>
            <p:cNvSpPr/>
            <p:nvPr/>
          </p:nvSpPr>
          <p:spPr>
            <a:xfrm>
              <a:off x="904945" y="697618"/>
              <a:ext cx="65594" cy="65594"/>
            </a:xfrm>
            <a:prstGeom prst="ellipse">
              <a:avLst/>
            </a:prstGeom>
            <a:solidFill>
              <a:schemeClr val="accent1">
                <a:alpha val="20000"/>
              </a:schemeClr>
            </a:solidFill>
          </p:spPr>
        </p:sp>
        <p:sp>
          <p:nvSpPr>
            <p:cNvPr id="31" name="TextBox 31"/>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marL="0" marR="0" lvl="0" indent="0" algn="l" defTabSz="914400" rtl="0" eaLnBrk="1" fontAlgn="auto" latinLnBrk="0" hangingPunct="1">
                <a:lnSpc>
                  <a:spcPct val="140000"/>
                </a:lnSpc>
                <a:spcBef>
                  <a:spcPts val="0"/>
                </a:spcBef>
                <a:spcAft>
                  <a:spcPts val="0"/>
                </a:spcAft>
                <a:buClrTx/>
                <a:buSzTx/>
                <a:buFontTx/>
                <a:buNone/>
                <a:defRPr/>
              </a:pPr>
              <a:r>
                <a:rPr kumimoji="0" lang="en-US" altLang="zh-CN"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1.3 </a:t>
              </a:r>
              <a:r>
                <a:rPr kumimoji="0" lang="zh-CN" altLang="en-US"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信号的种类</a:t>
              </a:r>
              <a:endParaRPr kumimoji="0" lang="en-US"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grpSp>
      <p:pic>
        <p:nvPicPr>
          <p:cNvPr id="32" name="图片 31"/>
          <p:cNvPicPr>
            <a:picLocks noChangeAspect="1"/>
          </p:cNvPicPr>
          <p:nvPr/>
        </p:nvPicPr>
        <p:blipFill>
          <a:blip r:embed="rId2"/>
          <a:stretch>
            <a:fillRect/>
          </a:stretch>
        </p:blipFill>
        <p:spPr>
          <a:xfrm>
            <a:off x="711092" y="1198741"/>
            <a:ext cx="1956986" cy="1956986"/>
          </a:xfrm>
          <a:prstGeom prst="rect">
            <a:avLst/>
          </a:prstGeom>
        </p:spPr>
      </p:pic>
      <p:sp>
        <p:nvSpPr>
          <p:cNvPr id="8" name="TextBox 8"/>
          <p:cNvSpPr txBox="1"/>
          <p:nvPr/>
        </p:nvSpPr>
        <p:spPr>
          <a:xfrm>
            <a:off x="798974" y="1874076"/>
            <a:ext cx="1821725" cy="490334"/>
          </a:xfrm>
          <a:prstGeom prst="rect">
            <a:avLst/>
          </a:prstGeom>
        </p:spPr>
        <p:txBody>
          <a:bodyPr vert="horz" wrap="square" lIns="66008" tIns="33052" rIns="66008" bIns="33052" rtlCol="0" anchor="ctr" anchorCtr="1">
            <a:norm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025" b="1" i="0" u="none" strike="noStrike" kern="1200" cap="none" spc="0" normalizeH="0" baseline="0" noProof="0" dirty="0">
                <a:ln>
                  <a:noFill/>
                </a:ln>
                <a:solidFill>
                  <a:srgbClr val="FDFCFC">
                    <a:alpha val="100000"/>
                  </a:srgbClr>
                </a:solidFill>
                <a:effectLst/>
                <a:uLnTx/>
                <a:uFillTx/>
                <a:latin typeface="微软雅黑" panose="020B0503020204020204" charset="-122"/>
                <a:ea typeface="微软雅黑" panose="020B0503020204020204" charset="-122"/>
                <a:cs typeface="微软雅黑" panose="020B0503020204020204" charset="-122"/>
              </a:rPr>
              <a:t>不可靠信号</a:t>
            </a:r>
            <a:endParaRPr kumimoji="0" lang="en-US" sz="2025" b="1" i="0" u="none" strike="noStrike" kern="1200" cap="none" spc="0" normalizeH="0" baseline="0" noProof="0" dirty="0">
              <a:ln>
                <a:noFill/>
              </a:ln>
              <a:solidFill>
                <a:srgbClr val="FDFCFC">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959741" y="1197945"/>
            <a:ext cx="8683143" cy="1580083"/>
          </a:xfrm>
          <a:prstGeom prst="rect">
            <a:avLst/>
          </a:prstGeom>
        </p:spPr>
        <p:txBody>
          <a:bodyPr vert="horz" wrap="square" lIns="114300" tIns="57150" rIns="114300" bIns="57150" rtlCol="0" anchor="t" anchorCtr="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en-US" sz="7650" b="1" i="0" u="none" strike="noStrike" kern="1200" cap="none" spc="0" normalizeH="0" baseline="0" noProof="0">
                <a:ln>
                  <a:noFill/>
                </a:ln>
                <a:solidFill>
                  <a:srgbClr val="FFFFFF">
                    <a:alpha val="100000"/>
                  </a:srgbClr>
                </a:solidFill>
                <a:effectLst/>
                <a:uLnTx/>
                <a:uFillTx/>
                <a:latin typeface="微软雅黑" panose="020B0503020204020204" charset="-122"/>
                <a:ea typeface="微软雅黑" panose="020B0503020204020204" charset="-122"/>
                <a:cs typeface="微软雅黑" panose="020B0503020204020204" charset="-122"/>
              </a:rPr>
              <a:t>02</a:t>
            </a:r>
            <a:endParaRPr kumimoji="0" lang="en-US" sz="7650" b="1" i="0" u="none" strike="noStrike" kern="1200" cap="none" spc="0" normalizeH="0" baseline="0" noProof="0">
              <a:ln>
                <a:noFill/>
              </a:ln>
              <a:solidFill>
                <a:srgbClr val="FFFFFF">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959741" y="3134894"/>
            <a:ext cx="5561990" cy="926729"/>
          </a:xfrm>
          <a:prstGeom prst="rect">
            <a:avLst/>
          </a:prstGeom>
        </p:spPr>
        <p:txBody>
          <a:bodyPr vert="horz" wrap="square" lIns="114300" tIns="57150" rIns="114300" bIns="57150" rtlCol="0" anchor="t" anchorCtr="0">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sz="48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信号的发送</a:t>
            </a:r>
            <a:endParaRPr kumimoji="0" lang="en-US" sz="48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763561" y="2742821"/>
            <a:ext cx="9538244" cy="4021301"/>
          </a:xfrm>
          <a:prstGeom prst="rect">
            <a:avLst/>
          </a:prstGeom>
        </p:spPr>
      </p:pic>
      <p:pic>
        <p:nvPicPr>
          <p:cNvPr id="9" name="图片 8"/>
          <p:cNvPicPr>
            <a:picLocks noChangeAspect="1"/>
          </p:cNvPicPr>
          <p:nvPr/>
        </p:nvPicPr>
        <p:blipFill>
          <a:blip r:embed="rId2"/>
          <a:stretch>
            <a:fillRect/>
          </a:stretch>
        </p:blipFill>
        <p:spPr>
          <a:xfrm>
            <a:off x="783439" y="1088076"/>
            <a:ext cx="9518366" cy="1669266"/>
          </a:xfrm>
          <a:prstGeom prst="rect">
            <a:avLst/>
          </a:prstGeom>
        </p:spPr>
      </p:pic>
      <p:grpSp>
        <p:nvGrpSpPr>
          <p:cNvPr id="10" name="Group 26"/>
          <p:cNvGrpSpPr/>
          <p:nvPr/>
        </p:nvGrpSpPr>
        <p:grpSpPr>
          <a:xfrm>
            <a:off x="454963" y="93878"/>
            <a:ext cx="10641129" cy="826316"/>
            <a:chOff x="454963" y="93878"/>
            <a:chExt cx="10641129" cy="826316"/>
          </a:xfrm>
        </p:grpSpPr>
        <p:sp>
          <p:nvSpPr>
            <p:cNvPr id="11" name="AutoShape 27"/>
            <p:cNvSpPr/>
            <p:nvPr/>
          </p:nvSpPr>
          <p:spPr>
            <a:xfrm>
              <a:off x="454963" y="331168"/>
              <a:ext cx="84147" cy="84147"/>
            </a:xfrm>
            <a:prstGeom prst="ellipse">
              <a:avLst/>
            </a:prstGeom>
            <a:solidFill>
              <a:schemeClr val="accent1">
                <a:alpha val="100000"/>
              </a:schemeClr>
            </a:solidFill>
          </p:spPr>
        </p:sp>
        <p:sp>
          <p:nvSpPr>
            <p:cNvPr id="12" name="AutoShape 28"/>
            <p:cNvSpPr/>
            <p:nvPr/>
          </p:nvSpPr>
          <p:spPr>
            <a:xfrm>
              <a:off x="575049" y="337743"/>
              <a:ext cx="78137" cy="78137"/>
            </a:xfrm>
            <a:prstGeom prst="ellipse">
              <a:avLst/>
            </a:prstGeom>
            <a:solidFill>
              <a:schemeClr val="accent1">
                <a:alpha val="80000"/>
              </a:schemeClr>
            </a:solidFill>
          </p:spPr>
        </p:sp>
        <p:sp>
          <p:nvSpPr>
            <p:cNvPr id="13" name="AutoShape 29"/>
            <p:cNvSpPr/>
            <p:nvPr/>
          </p:nvSpPr>
          <p:spPr>
            <a:xfrm>
              <a:off x="689125" y="339460"/>
              <a:ext cx="74704" cy="74704"/>
            </a:xfrm>
            <a:prstGeom prst="ellipse">
              <a:avLst/>
            </a:prstGeom>
            <a:solidFill>
              <a:schemeClr val="accent1">
                <a:alpha val="60000"/>
              </a:schemeClr>
            </a:solidFill>
          </p:spPr>
        </p:sp>
        <p:sp>
          <p:nvSpPr>
            <p:cNvPr id="14" name="AutoShape 30"/>
            <p:cNvSpPr/>
            <p:nvPr/>
          </p:nvSpPr>
          <p:spPr>
            <a:xfrm>
              <a:off x="799768" y="348430"/>
              <a:ext cx="69238" cy="69238"/>
            </a:xfrm>
            <a:prstGeom prst="ellipse">
              <a:avLst/>
            </a:prstGeom>
            <a:solidFill>
              <a:schemeClr val="accent1">
                <a:alpha val="40000"/>
              </a:schemeClr>
            </a:solidFill>
          </p:spPr>
        </p:sp>
        <p:sp>
          <p:nvSpPr>
            <p:cNvPr id="15" name="AutoShape 31"/>
            <p:cNvSpPr/>
            <p:nvPr/>
          </p:nvSpPr>
          <p:spPr>
            <a:xfrm>
              <a:off x="904945" y="344297"/>
              <a:ext cx="65594" cy="65594"/>
            </a:xfrm>
            <a:prstGeom prst="ellipse">
              <a:avLst/>
            </a:prstGeom>
            <a:solidFill>
              <a:schemeClr val="accent1">
                <a:alpha val="20000"/>
              </a:schemeClr>
            </a:solidFill>
          </p:spPr>
        </p:sp>
        <p:sp>
          <p:nvSpPr>
            <p:cNvPr id="16" name="AutoShape 32"/>
            <p:cNvSpPr/>
            <p:nvPr/>
          </p:nvSpPr>
          <p:spPr>
            <a:xfrm>
              <a:off x="454963" y="448942"/>
              <a:ext cx="84147" cy="84147"/>
            </a:xfrm>
            <a:prstGeom prst="ellipse">
              <a:avLst/>
            </a:prstGeom>
            <a:solidFill>
              <a:schemeClr val="accent1">
                <a:alpha val="100000"/>
              </a:schemeClr>
            </a:solidFill>
          </p:spPr>
        </p:sp>
        <p:sp>
          <p:nvSpPr>
            <p:cNvPr id="17" name="AutoShape 33"/>
            <p:cNvSpPr/>
            <p:nvPr/>
          </p:nvSpPr>
          <p:spPr>
            <a:xfrm>
              <a:off x="575049" y="455517"/>
              <a:ext cx="78137" cy="78137"/>
            </a:xfrm>
            <a:prstGeom prst="ellipse">
              <a:avLst/>
            </a:prstGeom>
            <a:solidFill>
              <a:schemeClr val="accent1">
                <a:alpha val="80000"/>
              </a:schemeClr>
            </a:solidFill>
          </p:spPr>
        </p:sp>
        <p:sp>
          <p:nvSpPr>
            <p:cNvPr id="18" name="AutoShape 34"/>
            <p:cNvSpPr/>
            <p:nvPr/>
          </p:nvSpPr>
          <p:spPr>
            <a:xfrm>
              <a:off x="689125" y="457233"/>
              <a:ext cx="74704" cy="74704"/>
            </a:xfrm>
            <a:prstGeom prst="ellipse">
              <a:avLst/>
            </a:prstGeom>
            <a:solidFill>
              <a:schemeClr val="accent1">
                <a:alpha val="60000"/>
              </a:schemeClr>
            </a:solidFill>
          </p:spPr>
        </p:sp>
        <p:sp>
          <p:nvSpPr>
            <p:cNvPr id="19" name="AutoShape 35"/>
            <p:cNvSpPr/>
            <p:nvPr/>
          </p:nvSpPr>
          <p:spPr>
            <a:xfrm>
              <a:off x="799768" y="466203"/>
              <a:ext cx="69238" cy="69238"/>
            </a:xfrm>
            <a:prstGeom prst="ellipse">
              <a:avLst/>
            </a:prstGeom>
            <a:solidFill>
              <a:schemeClr val="accent1">
                <a:alpha val="40000"/>
              </a:schemeClr>
            </a:solidFill>
          </p:spPr>
        </p:sp>
        <p:sp>
          <p:nvSpPr>
            <p:cNvPr id="20" name="AutoShape 36"/>
            <p:cNvSpPr/>
            <p:nvPr/>
          </p:nvSpPr>
          <p:spPr>
            <a:xfrm>
              <a:off x="904945" y="462070"/>
              <a:ext cx="65594" cy="65594"/>
            </a:xfrm>
            <a:prstGeom prst="ellipse">
              <a:avLst/>
            </a:prstGeom>
            <a:solidFill>
              <a:schemeClr val="accent1">
                <a:alpha val="20000"/>
              </a:schemeClr>
            </a:solidFill>
          </p:spPr>
        </p:sp>
        <p:sp>
          <p:nvSpPr>
            <p:cNvPr id="21" name="AutoShape 37"/>
            <p:cNvSpPr/>
            <p:nvPr/>
          </p:nvSpPr>
          <p:spPr>
            <a:xfrm>
              <a:off x="454963" y="566715"/>
              <a:ext cx="84147" cy="84147"/>
            </a:xfrm>
            <a:prstGeom prst="ellipse">
              <a:avLst/>
            </a:prstGeom>
            <a:solidFill>
              <a:schemeClr val="accent1">
                <a:alpha val="100000"/>
              </a:schemeClr>
            </a:solidFill>
          </p:spPr>
        </p:sp>
        <p:sp>
          <p:nvSpPr>
            <p:cNvPr id="22" name="AutoShape 38"/>
            <p:cNvSpPr/>
            <p:nvPr/>
          </p:nvSpPr>
          <p:spPr>
            <a:xfrm>
              <a:off x="575049" y="573291"/>
              <a:ext cx="78137" cy="78137"/>
            </a:xfrm>
            <a:prstGeom prst="ellipse">
              <a:avLst/>
            </a:prstGeom>
            <a:solidFill>
              <a:schemeClr val="accent1">
                <a:alpha val="80000"/>
              </a:schemeClr>
            </a:solidFill>
          </p:spPr>
        </p:sp>
        <p:sp>
          <p:nvSpPr>
            <p:cNvPr id="23" name="AutoShape 39"/>
            <p:cNvSpPr/>
            <p:nvPr/>
          </p:nvSpPr>
          <p:spPr>
            <a:xfrm>
              <a:off x="689125" y="575007"/>
              <a:ext cx="74704" cy="74704"/>
            </a:xfrm>
            <a:prstGeom prst="ellipse">
              <a:avLst/>
            </a:prstGeom>
            <a:solidFill>
              <a:schemeClr val="accent1">
                <a:alpha val="60000"/>
              </a:schemeClr>
            </a:solidFill>
          </p:spPr>
        </p:sp>
        <p:sp>
          <p:nvSpPr>
            <p:cNvPr id="24" name="AutoShape 40"/>
            <p:cNvSpPr/>
            <p:nvPr/>
          </p:nvSpPr>
          <p:spPr>
            <a:xfrm>
              <a:off x="799768" y="583977"/>
              <a:ext cx="69238" cy="69238"/>
            </a:xfrm>
            <a:prstGeom prst="ellipse">
              <a:avLst/>
            </a:prstGeom>
            <a:solidFill>
              <a:schemeClr val="accent1">
                <a:alpha val="40000"/>
              </a:schemeClr>
            </a:solidFill>
          </p:spPr>
        </p:sp>
        <p:sp>
          <p:nvSpPr>
            <p:cNvPr id="25" name="AutoShape 41"/>
            <p:cNvSpPr/>
            <p:nvPr/>
          </p:nvSpPr>
          <p:spPr>
            <a:xfrm>
              <a:off x="904945" y="579844"/>
              <a:ext cx="65594" cy="65594"/>
            </a:xfrm>
            <a:prstGeom prst="ellipse">
              <a:avLst/>
            </a:prstGeom>
            <a:solidFill>
              <a:schemeClr val="accent1">
                <a:alpha val="20000"/>
              </a:schemeClr>
            </a:solidFill>
          </p:spPr>
        </p:sp>
        <p:sp>
          <p:nvSpPr>
            <p:cNvPr id="26" name="AutoShape 42"/>
            <p:cNvSpPr/>
            <p:nvPr/>
          </p:nvSpPr>
          <p:spPr>
            <a:xfrm>
              <a:off x="454963" y="684489"/>
              <a:ext cx="84147" cy="84147"/>
            </a:xfrm>
            <a:prstGeom prst="ellipse">
              <a:avLst/>
            </a:prstGeom>
            <a:solidFill>
              <a:schemeClr val="accent1">
                <a:alpha val="100000"/>
              </a:schemeClr>
            </a:solidFill>
          </p:spPr>
        </p:sp>
        <p:sp>
          <p:nvSpPr>
            <p:cNvPr id="27" name="AutoShape 43"/>
            <p:cNvSpPr/>
            <p:nvPr/>
          </p:nvSpPr>
          <p:spPr>
            <a:xfrm>
              <a:off x="575049" y="691064"/>
              <a:ext cx="78137" cy="78137"/>
            </a:xfrm>
            <a:prstGeom prst="ellipse">
              <a:avLst/>
            </a:prstGeom>
            <a:solidFill>
              <a:schemeClr val="accent1">
                <a:alpha val="80000"/>
              </a:schemeClr>
            </a:solidFill>
          </p:spPr>
        </p:sp>
        <p:sp>
          <p:nvSpPr>
            <p:cNvPr id="28" name="AutoShape 44"/>
            <p:cNvSpPr/>
            <p:nvPr/>
          </p:nvSpPr>
          <p:spPr>
            <a:xfrm>
              <a:off x="689125" y="692781"/>
              <a:ext cx="74704" cy="74704"/>
            </a:xfrm>
            <a:prstGeom prst="ellipse">
              <a:avLst/>
            </a:prstGeom>
            <a:solidFill>
              <a:schemeClr val="accent1">
                <a:alpha val="60000"/>
              </a:schemeClr>
            </a:solidFill>
          </p:spPr>
        </p:sp>
        <p:sp>
          <p:nvSpPr>
            <p:cNvPr id="29" name="AutoShape 45"/>
            <p:cNvSpPr/>
            <p:nvPr/>
          </p:nvSpPr>
          <p:spPr>
            <a:xfrm>
              <a:off x="799768" y="701751"/>
              <a:ext cx="69238" cy="69238"/>
            </a:xfrm>
            <a:prstGeom prst="ellipse">
              <a:avLst/>
            </a:prstGeom>
            <a:solidFill>
              <a:schemeClr val="accent1">
                <a:alpha val="40000"/>
              </a:schemeClr>
            </a:solidFill>
          </p:spPr>
        </p:sp>
        <p:sp>
          <p:nvSpPr>
            <p:cNvPr id="30" name="AutoShape 46"/>
            <p:cNvSpPr/>
            <p:nvPr/>
          </p:nvSpPr>
          <p:spPr>
            <a:xfrm>
              <a:off x="904945" y="697618"/>
              <a:ext cx="65594" cy="65594"/>
            </a:xfrm>
            <a:prstGeom prst="ellipse">
              <a:avLst/>
            </a:prstGeom>
            <a:solidFill>
              <a:schemeClr val="accent1">
                <a:alpha val="20000"/>
              </a:schemeClr>
            </a:solidFill>
          </p:spPr>
        </p:sp>
        <p:sp>
          <p:nvSpPr>
            <p:cNvPr id="31" name="TextBox 47"/>
            <p:cNvSpPr txBox="1"/>
            <p:nvPr/>
          </p:nvSpPr>
          <p:spPr>
            <a:xfrm>
              <a:off x="1094842" y="93878"/>
              <a:ext cx="10001250" cy="826316"/>
            </a:xfrm>
            <a:prstGeom prst="rect">
              <a:avLst/>
            </a:prstGeom>
          </p:spPr>
          <p:txBody>
            <a:bodyPr vert="horz" wrap="square" lIns="123825" tIns="123825" rIns="57150" bIns="123825" rtlCol="0" anchor="t" anchorCtr="0">
              <a:spAutoFit/>
            </a:bodyPr>
            <a:lstStyle/>
            <a:p>
              <a:pPr marL="0" marR="0" lvl="0" indent="0" algn="l" defTabSz="914400" rtl="0" eaLnBrk="1" fontAlgn="auto" latinLnBrk="0" hangingPunct="1">
                <a:lnSpc>
                  <a:spcPct val="140000"/>
                </a:lnSpc>
                <a:spcBef>
                  <a:spcPts val="0"/>
                </a:spcBef>
                <a:spcAft>
                  <a:spcPts val="0"/>
                </a:spcAft>
                <a:buClrTx/>
                <a:buSzTx/>
                <a:buFontTx/>
                <a:buNone/>
                <a:defRPr/>
              </a:pPr>
              <a:r>
                <a:rPr kumimoji="0" lang="en-US"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2.1 </a:t>
              </a:r>
              <a:r>
                <a:rPr kumimoji="0" lang="zh-CN" altLang="en-US"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rPr>
                <a:t>终端发送</a:t>
              </a:r>
              <a:endParaRPr kumimoji="0" lang="en-US" sz="3000" b="1" i="0" u="none" strike="noStrike" kern="1200" cap="none" spc="0" normalizeH="0" baseline="0" noProof="0" dirty="0">
                <a:ln>
                  <a:noFill/>
                </a:ln>
                <a:solidFill>
                  <a:srgbClr val="3045FD">
                    <a:alpha val="100000"/>
                  </a:srgbClr>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tags/tag1.xml><?xml version="1.0" encoding="utf-8"?>
<p:tagLst xmlns:p="http://schemas.openxmlformats.org/presentationml/2006/main">
  <p:tag name="KSO_WM_DIAGRAM_VIRTUALLY_FRAME" val="{&quot;height&quot;:942.6370078740158,&quot;left&quot;:75.39376135161149,&quot;top&quot;:94.07409448818899,&quot;width&quot;:843.7949000657118}"/>
</p:tagLst>
</file>

<file path=ppt/tags/tag10.xml><?xml version="1.0" encoding="utf-8"?>
<p:tagLst xmlns:p="http://schemas.openxmlformats.org/presentationml/2006/main">
  <p:tag name="KSO_WM_DIAGRAM_VIRTUALLY_FRAME" val="{&quot;height&quot;:351.3245669291338,&quot;left&quot;:352.9207086614173,&quot;top&quot;:115.80346456692914,&quot;width&quot;:548.065905511811}"/>
</p:tagLst>
</file>

<file path=ppt/tags/tag11.xml><?xml version="1.0" encoding="utf-8"?>
<p:tagLst xmlns:p="http://schemas.openxmlformats.org/presentationml/2006/main">
  <p:tag name="KSO_WM_DIAGRAM_VIRTUALLY_FRAME" val="{&quot;height&quot;:351.3245669291338,&quot;left&quot;:352.9207086614173,&quot;top&quot;:115.80346456692914,&quot;width&quot;:548.065905511811}"/>
</p:tagLst>
</file>

<file path=ppt/tags/tag12.xml><?xml version="1.0" encoding="utf-8"?>
<p:tagLst xmlns:p="http://schemas.openxmlformats.org/presentationml/2006/main">
  <p:tag name="KSO_WM_DIAGRAM_VIRTUALLY_FRAME" val="{&quot;height&quot;:351.3245669291338,&quot;left&quot;:352.9207086614173,&quot;top&quot;:115.80346456692914,&quot;width&quot;:548.065905511811}"/>
</p:tagLst>
</file>

<file path=ppt/tags/tag13.xml><?xml version="1.0" encoding="utf-8"?>
<p:tagLst xmlns:p="http://schemas.openxmlformats.org/presentationml/2006/main">
  <p:tag name="KSO_WM_DIAGRAM_VIRTUALLY_FRAME" val="{&quot;height&quot;:942.6370078740158,&quot;left&quot;:75.39376135161149,&quot;top&quot;:94.07409448818899,&quot;width&quot;:843.7949000657118}"/>
</p:tagLst>
</file>

<file path=ppt/tags/tag14.xml><?xml version="1.0" encoding="utf-8"?>
<p:tagLst xmlns:p="http://schemas.openxmlformats.org/presentationml/2006/main">
  <p:tag name="KSO_WM_DIAGRAM_VIRTUALLY_FRAME" val="{&quot;height&quot;:942.6370078740158,&quot;left&quot;:75.39376135161149,&quot;top&quot;:94.07409448818899,&quot;width&quot;:843.7949000657118}"/>
</p:tagLst>
</file>

<file path=ppt/tags/tag15.xml><?xml version="1.0" encoding="utf-8"?>
<p:tagLst xmlns:p="http://schemas.openxmlformats.org/presentationml/2006/main">
  <p:tag name="COMMONDATA" val="eyJoZGlkIjoiOTMxNTJlYzcxZWI5NWUzYTBiNjA5MDg5YjY0OTQzOTgifQ=="/>
  <p:tag name="RESOURCE_RECORD_KEY" val="{&quot;70&quot;:[3315609,3314382,3314418]}"/>
  <p:tag name="commondata" val="eyJoZGlkIjoiZWFiYzY1YTQzYjUyOTE1OTc3NTllOGUxMzAzYzJiN2EifQ=="/>
</p:tagLst>
</file>

<file path=ppt/tags/tag2.xml><?xml version="1.0" encoding="utf-8"?>
<p:tagLst xmlns:p="http://schemas.openxmlformats.org/presentationml/2006/main">
  <p:tag name="KSO_WM_DIAGRAM_VIRTUALLY_FRAME" val="{&quot;height&quot;:942.6370078740158,&quot;left&quot;:75.39376135161149,&quot;top&quot;:94.07409448818899,&quot;width&quot;:843.7949000657118}"/>
</p:tagLst>
</file>

<file path=ppt/tags/tag3.xml><?xml version="1.0" encoding="utf-8"?>
<p:tagLst xmlns:p="http://schemas.openxmlformats.org/presentationml/2006/main">
  <p:tag name="KSO_WM_DIAGRAM_VIRTUALLY_FRAME" val="{&quot;height&quot;:942.6370078740158,&quot;left&quot;:75.39376135161149,&quot;top&quot;:94.07409448818899,&quot;width&quot;:843.7949000657118}"/>
</p:tagLst>
</file>

<file path=ppt/tags/tag4.xml><?xml version="1.0" encoding="utf-8"?>
<p:tagLst xmlns:p="http://schemas.openxmlformats.org/presentationml/2006/main">
  <p:tag name="KSO_WM_DIAGRAM_VIRTUALLY_FRAME" val="{&quot;height&quot;:942.6370078740158,&quot;left&quot;:75.39376135161149,&quot;top&quot;:94.07409448818899,&quot;width&quot;:843.7949000657118}"/>
</p:tagLst>
</file>

<file path=ppt/tags/tag5.xml><?xml version="1.0" encoding="utf-8"?>
<p:tagLst xmlns:p="http://schemas.openxmlformats.org/presentationml/2006/main">
  <p:tag name="KSO_WM_DIAGRAM_VIRTUALLY_FRAME" val="{&quot;height&quot;:351.3245669291338,&quot;left&quot;:352.9207086614173,&quot;top&quot;:115.80346456692914,&quot;width&quot;:548.065905511811}"/>
</p:tagLst>
</file>

<file path=ppt/tags/tag6.xml><?xml version="1.0" encoding="utf-8"?>
<p:tagLst xmlns:p="http://schemas.openxmlformats.org/presentationml/2006/main">
  <p:tag name="KSO_WM_DIAGRAM_VIRTUALLY_FRAME" val="{&quot;height&quot;:351.3245669291338,&quot;left&quot;:352.9207086614173,&quot;top&quot;:115.80346456692914,&quot;width&quot;:548.065905511811}"/>
</p:tagLst>
</file>

<file path=ppt/tags/tag7.xml><?xml version="1.0" encoding="utf-8"?>
<p:tagLst xmlns:p="http://schemas.openxmlformats.org/presentationml/2006/main">
  <p:tag name="KSO_WM_DIAGRAM_VIRTUALLY_FRAME" val="{&quot;height&quot;:351.3245669291338,&quot;left&quot;:352.9207086614173,&quot;top&quot;:115.80346456692914,&quot;width&quot;:548.065905511811}"/>
</p:tagLst>
</file>

<file path=ppt/tags/tag8.xml><?xml version="1.0" encoding="utf-8"?>
<p:tagLst xmlns:p="http://schemas.openxmlformats.org/presentationml/2006/main">
  <p:tag name="KSO_WM_DIAGRAM_VIRTUALLY_FRAME" val="{&quot;height&quot;:351.3245669291338,&quot;left&quot;:352.9207086614173,&quot;top&quot;:115.80346456692914,&quot;width&quot;:548.065905511811}"/>
</p:tagLst>
</file>

<file path=ppt/tags/tag9.xml><?xml version="1.0" encoding="utf-8"?>
<p:tagLst xmlns:p="http://schemas.openxmlformats.org/presentationml/2006/main">
  <p:tag name="KSO_WM_DIAGRAM_VIRTUALLY_FRAME" val="{&quot;height&quot;:351.3245669291338,&quot;left&quot;:352.9207086614173,&quot;top&quot;:115.80346456692914,&quot;width&quot;:548.065905511811}"/>
</p:tagLst>
</file>

<file path=ppt/theme/theme1.xml><?xml version="1.0" encoding="utf-8"?>
<a:theme xmlns:a="http://schemas.openxmlformats.org/drawingml/2006/main" name="Office Theme">
  <a:themeElements>
    <a:clrScheme name="Office">
      <a:dk1>
        <a:srgbClr val="000000"/>
      </a:dk1>
      <a:lt1>
        <a:srgbClr val="EFFBFF"/>
      </a:lt1>
      <a:dk2>
        <a:srgbClr val="002F40"/>
      </a:dk2>
      <a:lt2>
        <a:srgbClr val="FFFFFF"/>
      </a:lt2>
      <a:accent1>
        <a:srgbClr val="3045FD"/>
      </a:accent1>
      <a:accent2>
        <a:srgbClr val="0085FF"/>
      </a:accent2>
      <a:accent3>
        <a:srgbClr val="2947E8"/>
      </a:accent3>
      <a:accent4>
        <a:srgbClr val="3CD6DF"/>
      </a:accent4>
      <a:accent5>
        <a:srgbClr val="73DDE3"/>
      </a:accent5>
      <a:accent6>
        <a:srgbClr val="FFC67C"/>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8909</Words>
  <Application>WPS 演示</Application>
  <PresentationFormat>宽屏</PresentationFormat>
  <Paragraphs>462</Paragraphs>
  <Slides>30</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宋体</vt:lpstr>
      <vt:lpstr>Wingdings</vt:lpstr>
      <vt:lpstr>微软雅黑</vt:lpstr>
      <vt:lpstr>Calibri</vt:lpstr>
      <vt:lpstr>Arial</vt:lpstr>
      <vt:lpstr>Arial Unicode MS</vt:lpstr>
      <vt:lpstr>等线</vt:lpstr>
      <vt:lpstr>Consolas</vt:lpstr>
      <vt:lpstr>system-ui</vt:lpstr>
      <vt:lpstr>AlienCaret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赯宪</dc:creator>
  <cp:lastModifiedBy>路西法</cp:lastModifiedBy>
  <cp:revision>34</cp:revision>
  <dcterms:created xsi:type="dcterms:W3CDTF">2006-08-16T00:00:00Z</dcterms:created>
  <dcterms:modified xsi:type="dcterms:W3CDTF">2024-06-28T10:56:27Z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81EC480F6E684AC0AF2979B4F83150DF_13</vt:lpwstr>
  </property>
  <property fmtid="{D5CDD505-2E9C-101B-9397-08002B2CF9AE}" pid="3" name="KSOProductBuildVer">
    <vt:lpwstr>2052-12.1.0.17133</vt:lpwstr>
  </property>
</Properties>
</file>