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6ca26b08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6ca26b08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6ca26b08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6ca26b08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6ca26b08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6ca26b08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6ca26b08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6ca26b08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6ca26b08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6ca26b08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6ca26b08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6ca26b08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6ca26b08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6ca26b08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6ca26b08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6ca26b08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6ca26b08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6ca26b08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17564b2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17564b2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17564b20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17564b20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Progress report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zh-CN"/>
              <a:t>Zijun Yi, Xiaoben Yin</a:t>
            </a:r>
            <a:endParaRPr/>
          </a:p>
          <a:p>
            <a:pPr indent="0" lvl="0" marL="0" rtl="0" algn="ctr">
              <a:spcBef>
                <a:spcPts val="0"/>
              </a:spcBef>
              <a:spcAft>
                <a:spcPts val="0"/>
              </a:spcAft>
              <a:buNone/>
            </a:pPr>
            <a:r>
              <a:rPr lang="zh-CN"/>
              <a:t>IST 707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Random forest</a:t>
            </a:r>
            <a:endParaRPr/>
          </a:p>
        </p:txBody>
      </p:sp>
      <p:sp>
        <p:nvSpPr>
          <p:cNvPr id="126" name="Google Shape;126;p22"/>
          <p:cNvSpPr txBox="1"/>
          <p:nvPr>
            <p:ph idx="1" type="body"/>
          </p:nvPr>
        </p:nvSpPr>
        <p:spPr>
          <a:xfrm>
            <a:off x="311700" y="1266325"/>
            <a:ext cx="8520600" cy="34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For Random forest model we will be using the caret Package.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zh-CN"/>
              <a:t>Results: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zh-CN"/>
              <a:t>We can see the Random forest got a 0.83 R^2. </a:t>
            </a:r>
            <a:r>
              <a:rPr lang="zh-CN"/>
              <a:t>Although</a:t>
            </a:r>
            <a:r>
              <a:rPr lang="zh-CN"/>
              <a:t> they take a much longer time to train, this model still got a lower R squared, which is not expected.</a:t>
            </a:r>
            <a:endParaRPr/>
          </a:p>
        </p:txBody>
      </p:sp>
      <p:pic>
        <p:nvPicPr>
          <p:cNvPr id="127" name="Google Shape;127;p22"/>
          <p:cNvPicPr preferRelativeResize="0"/>
          <p:nvPr/>
        </p:nvPicPr>
        <p:blipFill>
          <a:blip r:embed="rId3">
            <a:alphaModFix/>
          </a:blip>
          <a:stretch>
            <a:fillRect/>
          </a:stretch>
        </p:blipFill>
        <p:spPr>
          <a:xfrm>
            <a:off x="499513" y="3024200"/>
            <a:ext cx="2428875" cy="647700"/>
          </a:xfrm>
          <a:prstGeom prst="rect">
            <a:avLst/>
          </a:prstGeom>
          <a:noFill/>
          <a:ln>
            <a:noFill/>
          </a:ln>
        </p:spPr>
      </p:pic>
      <p:pic>
        <p:nvPicPr>
          <p:cNvPr id="128" name="Google Shape;128;p22"/>
          <p:cNvPicPr preferRelativeResize="0"/>
          <p:nvPr/>
        </p:nvPicPr>
        <p:blipFill>
          <a:blip r:embed="rId4">
            <a:alphaModFix/>
          </a:blip>
          <a:stretch>
            <a:fillRect/>
          </a:stretch>
        </p:blipFill>
        <p:spPr>
          <a:xfrm>
            <a:off x="399225" y="1697788"/>
            <a:ext cx="2495550" cy="78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Next steps</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Since we have finished building the models, our next steps include: model evaluation and visualizations.  </a:t>
            </a:r>
            <a:endParaRPr/>
          </a:p>
          <a:p>
            <a:pPr indent="0" lvl="0" marL="0" rtl="0" algn="l">
              <a:spcBef>
                <a:spcPts val="1200"/>
              </a:spcBef>
              <a:spcAft>
                <a:spcPts val="1200"/>
              </a:spcAft>
              <a:buNone/>
            </a:pPr>
            <a:r>
              <a:rPr lang="zh-CN"/>
              <a:t>We would also keep working </a:t>
            </a:r>
            <a:r>
              <a:rPr lang="zh-CN"/>
              <a:t>tuning</a:t>
            </a:r>
            <a:r>
              <a:rPr lang="zh-CN"/>
              <a:t> the models, and </a:t>
            </a:r>
            <a:r>
              <a:rPr lang="zh-CN"/>
              <a:t>improve</a:t>
            </a:r>
            <a:r>
              <a:rPr lang="zh-CN"/>
              <a:t> on the RMSE and R^2. P</a:t>
            </a:r>
            <a:r>
              <a:rPr lang="zh-CN"/>
              <a:t>erhaps increased the number of trees in Random Forest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zh-C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Project overview</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Ask a home buyer to describe their dream house, and they probably won't begin with the height of the basement ceiling or the proximity to an east-west railroad.</a:t>
            </a:r>
            <a:endParaRPr/>
          </a:p>
          <a:p>
            <a:pPr indent="0" lvl="0" marL="0" rtl="0" algn="l">
              <a:spcBef>
                <a:spcPts val="1200"/>
              </a:spcBef>
              <a:spcAft>
                <a:spcPts val="0"/>
              </a:spcAft>
              <a:buNone/>
            </a:pPr>
            <a:r>
              <a:rPr lang="zh-CN"/>
              <a:t>With 79 explanatory variables describing (almost) every aspect of residential homes in Ames, Iowa, we would be able to predict the final price of each home.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Dataset description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The data set we are going to use is from kaggle, Ames Housing Dataset by Dean De Cock. The dataset contains 1460 rows and 81 columns. It contains a detailed description of a house, some important columns are GrLivArea, the size of the living area, OvreallQual, the overall quality, GarageArea, garage size,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Missing values</a:t>
            </a:r>
            <a:endParaRPr/>
          </a:p>
        </p:txBody>
      </p:sp>
      <p:sp>
        <p:nvSpPr>
          <p:cNvPr id="85" name="Google Shape;85;p16"/>
          <p:cNvSpPr txBox="1"/>
          <p:nvPr>
            <p:ph idx="1" type="body"/>
          </p:nvPr>
        </p:nvSpPr>
        <p:spPr>
          <a:xfrm>
            <a:off x="3057625" y="1266325"/>
            <a:ext cx="5774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Out of 81 columns, there are 19 columns contain missing values. </a:t>
            </a:r>
            <a:endParaRPr/>
          </a:p>
          <a:p>
            <a:pPr indent="0" lvl="0" marL="0" rtl="0" algn="l">
              <a:spcBef>
                <a:spcPts val="1200"/>
              </a:spcBef>
              <a:spcAft>
                <a:spcPts val="0"/>
              </a:spcAft>
              <a:buNone/>
            </a:pPr>
            <a:r>
              <a:rPr lang="zh-CN"/>
              <a:t>We can see from the screenshot on the left, there are four columns (PoolQC, MiscFeature, Alley, Fence) whose missing value accounts for more than 80%, and thus we decided to drop these columns.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311700" y="1152424"/>
            <a:ext cx="2542997" cy="387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Missing values</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There are three different kinds of columns and we decide to use different approaches to deal with missing values in corresponding columns.</a:t>
            </a:r>
            <a:endParaRPr/>
          </a:p>
          <a:p>
            <a:pPr indent="-342900" lvl="0" marL="457200" rtl="0" algn="l">
              <a:spcBef>
                <a:spcPts val="1200"/>
              </a:spcBef>
              <a:spcAft>
                <a:spcPts val="0"/>
              </a:spcAft>
              <a:buSzPts val="1800"/>
              <a:buAutoNum type="arabicPeriod"/>
            </a:pPr>
            <a:r>
              <a:rPr lang="zh-CN"/>
              <a:t>Handling the missing data in ordinal categorical variables: replacing all missing values with “No” or “Unknown”</a:t>
            </a:r>
            <a:endParaRPr/>
          </a:p>
          <a:p>
            <a:pPr indent="-342900" lvl="0" marL="457200" rtl="0" algn="l">
              <a:spcBef>
                <a:spcPts val="0"/>
              </a:spcBef>
              <a:spcAft>
                <a:spcPts val="0"/>
              </a:spcAft>
              <a:buSzPts val="1800"/>
              <a:buAutoNum type="arabicPeriod"/>
            </a:pPr>
            <a:r>
              <a:rPr lang="zh-CN"/>
              <a:t>Handling NAs in numerical variables: set all NAs to 0</a:t>
            </a:r>
            <a:endParaRPr/>
          </a:p>
          <a:p>
            <a:pPr indent="-342900" lvl="0" marL="457200" rtl="0" algn="l">
              <a:spcBef>
                <a:spcPts val="0"/>
              </a:spcBef>
              <a:spcAft>
                <a:spcPts val="0"/>
              </a:spcAft>
              <a:buSzPts val="1800"/>
              <a:buAutoNum type="arabicPeriod"/>
            </a:pPr>
            <a:r>
              <a:rPr lang="zh-CN"/>
              <a:t>Handling missing data in categorical variables: replace missing values with the most frequent 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Feature engineering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we decide to perform feature engineering on</a:t>
            </a:r>
            <a:r>
              <a:rPr lang="zh-CN"/>
              <a:t> some columns, such as various areas.</a:t>
            </a:r>
            <a:endParaRPr/>
          </a:p>
          <a:p>
            <a:pPr indent="0" lvl="0" marL="0" rtl="0" algn="l">
              <a:spcBef>
                <a:spcPts val="1200"/>
              </a:spcBef>
              <a:spcAft>
                <a:spcPts val="0"/>
              </a:spcAft>
              <a:buNone/>
            </a:pPr>
            <a:r>
              <a:rPr lang="zh-CN"/>
              <a:t>We sum up all the areas together, and then create a new column called “TotalArea”.</a:t>
            </a:r>
            <a:endParaRPr/>
          </a:p>
          <a:p>
            <a:pPr indent="0" lvl="0" marL="0" rtl="0" algn="l">
              <a:spcBef>
                <a:spcPts val="1200"/>
              </a:spcBef>
              <a:spcAft>
                <a:spcPts val="0"/>
              </a:spcAft>
              <a:buNone/>
            </a:pPr>
            <a:r>
              <a:rPr lang="zh-CN"/>
              <a:t>We also transform some columns into dummy variables, such as whether the house was remodeled or not, whether the house was remodeled before or after the sale,  and whether the house is new or not.</a:t>
            </a:r>
            <a:endParaRPr/>
          </a:p>
          <a:p>
            <a:pPr indent="0" lvl="0" marL="0" rtl="0" algn="l">
              <a:spcBef>
                <a:spcPts val="1200"/>
              </a:spcBef>
              <a:spcAft>
                <a:spcPts val="1200"/>
              </a:spcAft>
              <a:buNone/>
            </a:pPr>
            <a:r>
              <a:rPr lang="zh-CN"/>
              <a:t>Last, since the target column is too large, we use log(saleprice) instead.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Linear Regression</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 order to run Linear Regression, we need to convert all the </a:t>
            </a:r>
            <a:r>
              <a:rPr lang="zh-CN"/>
              <a:t>categorical variables to numerical variables, we will be </a:t>
            </a:r>
            <a:r>
              <a:rPr lang="zh-CN"/>
              <a:t>using</a:t>
            </a:r>
            <a:r>
              <a:rPr lang="zh-CN"/>
              <a:t> </a:t>
            </a:r>
            <a:r>
              <a:rPr b="1" lang="zh-CN"/>
              <a:t>fastDummies </a:t>
            </a:r>
            <a:r>
              <a:rPr lang="zh-CN"/>
              <a:t>Packages.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zh-CN"/>
              <a:t>Thus we will have 238 columns. Then train linear regression models with </a:t>
            </a:r>
            <a:endParaRPr/>
          </a:p>
          <a:p>
            <a:pPr indent="0" lvl="0" marL="0" rtl="0" algn="l">
              <a:spcBef>
                <a:spcPts val="120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412425" y="2116075"/>
            <a:ext cx="8188625" cy="265150"/>
          </a:xfrm>
          <a:prstGeom prst="rect">
            <a:avLst/>
          </a:prstGeom>
          <a:noFill/>
          <a:ln>
            <a:noFill/>
          </a:ln>
        </p:spPr>
      </p:pic>
      <p:pic>
        <p:nvPicPr>
          <p:cNvPr id="106" name="Google Shape;106;p19"/>
          <p:cNvPicPr preferRelativeResize="0"/>
          <p:nvPr/>
        </p:nvPicPr>
        <p:blipFill>
          <a:blip r:embed="rId4">
            <a:alphaModFix/>
          </a:blip>
          <a:stretch>
            <a:fillRect/>
          </a:stretch>
        </p:blipFill>
        <p:spPr>
          <a:xfrm>
            <a:off x="412424" y="3122375"/>
            <a:ext cx="5050375" cy="65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Linear Regression</a:t>
            </a:r>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Results:</a:t>
            </a:r>
            <a:endParaRPr/>
          </a:p>
          <a:p>
            <a:pPr indent="0" lvl="0" marL="0" rtl="0" algn="l">
              <a:spcBef>
                <a:spcPts val="1200"/>
              </a:spcBef>
              <a:spcAft>
                <a:spcPts val="0"/>
              </a:spcAft>
              <a:buNone/>
            </a:pPr>
            <a:r>
              <a:rPr lang="zh-CN"/>
              <a:t>Residual standard error: 26120 on 214 degrees of freedom</a:t>
            </a:r>
            <a:endParaRPr/>
          </a:p>
          <a:p>
            <a:pPr indent="0" lvl="0" marL="0" rtl="0" algn="l">
              <a:spcBef>
                <a:spcPts val="1200"/>
              </a:spcBef>
              <a:spcAft>
                <a:spcPts val="0"/>
              </a:spcAft>
              <a:buNone/>
            </a:pPr>
            <a:r>
              <a:rPr lang="zh-CN"/>
              <a:t>Multiple R-squared:  0.9601,	Adjusted R-squared:  0.9241 </a:t>
            </a:r>
            <a:endParaRPr/>
          </a:p>
          <a:p>
            <a:pPr indent="0" lvl="0" marL="0" rtl="0" algn="l">
              <a:spcBef>
                <a:spcPts val="1200"/>
              </a:spcBef>
              <a:spcAft>
                <a:spcPts val="0"/>
              </a:spcAft>
              <a:buNone/>
            </a:pPr>
            <a:r>
              <a:rPr lang="zh-CN"/>
              <a:t>F-statistic: 26.66 on 193 and 214 DF,  p-value: &lt; 2.2e-16</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Linear Regression</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We will calculate the RMSE and R^2 of the model.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1095088" y="1814338"/>
            <a:ext cx="4429125" cy="923925"/>
          </a:xfrm>
          <a:prstGeom prst="rect">
            <a:avLst/>
          </a:prstGeom>
          <a:noFill/>
          <a:ln>
            <a:noFill/>
          </a:ln>
        </p:spPr>
      </p:pic>
      <p:pic>
        <p:nvPicPr>
          <p:cNvPr id="120" name="Google Shape;120;p21"/>
          <p:cNvPicPr preferRelativeResize="0"/>
          <p:nvPr/>
        </p:nvPicPr>
        <p:blipFill>
          <a:blip r:embed="rId4">
            <a:alphaModFix/>
          </a:blip>
          <a:stretch>
            <a:fillRect/>
          </a:stretch>
        </p:blipFill>
        <p:spPr>
          <a:xfrm>
            <a:off x="311700" y="3009150"/>
            <a:ext cx="6654625" cy="104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