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632998e0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632998e0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632998e03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632998e03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b1726837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b1726837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632998e03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632998e03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b1726837b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b1726837b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b1726837b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b1726837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b1726837b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b1726837b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b1726837b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b1726837b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b1726837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b1726837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b1726837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b1726837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b1726837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b1726837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b1726837b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b1726837b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d632998e03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d632998e03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b1726837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b1726837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632998e0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632998e0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b1726837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b1726837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b1726837b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b1726837b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632998e0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632998e0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b1726837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b1726837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b1726837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b1726837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24.png"/><Relationship Id="rId6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House prices prediction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46"/>
            <a:ext cx="5361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IST 707 Final presentation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Zijun Yi, Xiaoben Yin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Professor: Yang Yang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00" y="337250"/>
            <a:ext cx="8393100" cy="14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Linear regression</a:t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990725"/>
            <a:ext cx="3365875" cy="5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2449825"/>
            <a:ext cx="3134950" cy="5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Random forest</a:t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188" y="1724100"/>
            <a:ext cx="4333875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Random forest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966925" y="1644075"/>
            <a:ext cx="7865400" cy="30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For Random forest model we will be using the caret Package.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Results: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We can see the Random forest got a 0.83 R^2. Although they take a much longer time to train, this model still got a lower R squared, which is not expected.</a:t>
            </a:r>
            <a:endParaRPr/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513" y="2848425"/>
            <a:ext cx="242887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4125" y="2021663"/>
            <a:ext cx="249555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Feature importances</a:t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Roof tile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Overall Condition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The Zone house is 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Foundation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Overall Quality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822" y="2103547"/>
            <a:ext cx="4940424" cy="16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Feature importances</a:t>
            </a:r>
            <a:endParaRPr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Roof tile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Overall Condition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The Zone house is 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Foundation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Overall Quality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822" y="2103547"/>
            <a:ext cx="4940424" cy="16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Feature importances</a:t>
            </a:r>
            <a:endParaRPr/>
          </a:p>
        </p:txBody>
      </p:sp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The zone house is 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Overall Condition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Overall Quality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147" y="2882647"/>
            <a:ext cx="4940424" cy="167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825" y="1875225"/>
            <a:ext cx="3295650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2575" y="462397"/>
            <a:ext cx="3486151" cy="2151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Feature importances</a:t>
            </a:r>
            <a:endParaRPr/>
          </a:p>
        </p:txBody>
      </p:sp>
      <p:sp>
        <p:nvSpPr>
          <p:cNvPr id="238" name="Google Shape;238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The zone house is 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Overall Condition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Overall Quality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4272" y="2808597"/>
            <a:ext cx="4940424" cy="167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247" y="1875222"/>
            <a:ext cx="3628325" cy="175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2575" y="462397"/>
            <a:ext cx="3486151" cy="2151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Feature importances</a:t>
            </a:r>
            <a:endParaRPr/>
          </a:p>
        </p:txBody>
      </p:sp>
      <p:sp>
        <p:nvSpPr>
          <p:cNvPr id="247" name="Google Shape;247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The zone house is 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Overall Condition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Overall Quality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6947" y="2712772"/>
            <a:ext cx="4940424" cy="167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25" y="1908700"/>
            <a:ext cx="3887326" cy="160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2575" y="462397"/>
            <a:ext cx="3486151" cy="2151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Feature importances</a:t>
            </a:r>
            <a:endParaRPr/>
          </a:p>
        </p:txBody>
      </p:sp>
      <p:sp>
        <p:nvSpPr>
          <p:cNvPr id="256" name="Google Shape;256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The zone house is 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Overall Condition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Overall Quality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00" y="2888863"/>
            <a:ext cx="5632800" cy="15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1908700"/>
            <a:ext cx="257175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7500" y="366600"/>
            <a:ext cx="3464351" cy="21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Feature importances</a:t>
            </a:r>
            <a:endParaRPr/>
          </a:p>
        </p:txBody>
      </p:sp>
      <p:sp>
        <p:nvSpPr>
          <p:cNvPr id="265" name="Google Shape;265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The zone house is 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Overall Condition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Overall Quality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475" y="3566038"/>
            <a:ext cx="5632800" cy="15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1908700"/>
            <a:ext cx="257175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7250" y="1887775"/>
            <a:ext cx="7429500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7100" y="380025"/>
            <a:ext cx="3464351" cy="21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Project overview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What are some important factors on Housing sales price?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Is it the </a:t>
            </a:r>
            <a:r>
              <a:rPr lang="zh-CN"/>
              <a:t>garage</a:t>
            </a:r>
            <a:r>
              <a:rPr lang="zh-CN"/>
              <a:t> size? Age of the house?  etc...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Fortunately, we have dataset on</a:t>
            </a:r>
            <a:r>
              <a:rPr lang="zh-CN"/>
              <a:t> residential homes in Ames, Iowa, we would be able to predict the final price of each home.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Feature importances</a:t>
            </a:r>
            <a:endParaRPr/>
          </a:p>
        </p:txBody>
      </p:sp>
      <p:sp>
        <p:nvSpPr>
          <p:cNvPr id="275" name="Google Shape;275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The zone house is 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Overall Condition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Overall Quality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908700"/>
            <a:ext cx="257175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825" y="1887788"/>
            <a:ext cx="5600700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7500" y="366600"/>
            <a:ext cx="3464351" cy="213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45175" y="3129588"/>
            <a:ext cx="5632800" cy="15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Dataset description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4029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The data set we are going to use is from Kaggle, Ames Housing Dataset 1 by Dean De Cock. The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dataset contains 1460 rows and 81 columns. It contains a detailed description of a house, some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important columns are GrLivArea , the size of the living area, OvreallQua l, the overall quality,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GarageArea , garage size,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3600" y="1643700"/>
            <a:ext cx="3468515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Description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[1] "Id"            "MSSubClass"    "MSZoning"      "LotFrontage"   "LotArea"       "Street"        "Alley"         "LotShape"      "LandContour"   "Utilities"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[11] "LotConfig"     "LandSlope"     "Neighborhood"  "Condition1"    "Condition2"    "BldgType"      "HouseStyle"    "OverallQual"   "OverallCond"   "YearBuilt"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[21] "YearRemodAdd"  "RoofStyle"     "RoofMatl"      "Exterior1st"   "Exterior2nd"   "MasVnrType"    "MasVnrArea"    "ExterQual"     "ExterCond"     "Foundation"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[31] "BsmtQual"      "BsmtCond"      "BsmtExposure"  "BsmtFinType1"  "BsmtFinSF1"    "BsmtFinType2"  "BsmtFinSF2"    "BsmtUnfSF"     "TotalBsmtSF"   "Heating"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[41] "HeatingQC"     "CentralAir"    "Electrical"    "X1stFlrSF"     "X2ndFlrSF"     "LowQualFinSF"  "GrLivArea"     "BsmtFullBath"  "BsmtHalfBath"  "FullBath"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[51] "HalfBath"      "BedroomAbvGr"  "KitchenAbvGr"  "KitchenQual"   "TotRmsAbvGrd"  "Functional"    "Fireplaces"    "FireplaceQu"   "GarageType"    "GarageYrBlt"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[61] "GarageFinish"  "GarageCars"    "GarageArea"    "GarageQual"    "GarageCond"    "PavedDrive"    "WoodDeckSF"    "OpenPorchSF"   "EnclosedPorch" "X3SsnPorch"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[71] "ScreenPorch"   "PoolArea"      "PoolQC"        "Fence"         "MiscFeature"   "MiscVal"       "MoSold"        "YrSold"        "SaleType"      "SaleCondition"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[81] "SalePrice"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Missing values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First we took a look at the missing value, as expected there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are many missing value in </a:t>
            </a:r>
            <a:r>
              <a:rPr lang="zh-CN"/>
              <a:t>category Like Pool, Fence, Fire Place.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5625" y="1945300"/>
            <a:ext cx="2438400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3066025"/>
            <a:ext cx="24003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Missing values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First we took a look at the missing value, as expected there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are many missing value in category Like Pool, Fence, Fire Place.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3066025"/>
            <a:ext cx="240030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3141675"/>
            <a:ext cx="6180892" cy="127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Feature engineering 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75" y="1777562"/>
            <a:ext cx="8808401" cy="287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Feature engineering 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9725" y="1880125"/>
            <a:ext cx="3402625" cy="275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49" y="1990249"/>
            <a:ext cx="3530875" cy="253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Linear Regression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 order to run Linear Regression, we need to convert all the categorical variables to numerical variables, we will be using </a:t>
            </a:r>
            <a:r>
              <a:rPr b="1" lang="zh-CN"/>
              <a:t>fastDummies </a:t>
            </a:r>
            <a:r>
              <a:rPr lang="zh-CN"/>
              <a:t>Packages.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Thus we will have 239 columns. Then train linear regression models with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075" y="2686825"/>
            <a:ext cx="5405425" cy="17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0075" y="3370800"/>
            <a:ext cx="2947025" cy="38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