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0" r:id="rId3"/>
    <p:sldId id="261" r:id="rId4"/>
    <p:sldId id="262" r:id="rId5"/>
    <p:sldId id="263" r:id="rId6"/>
    <p:sldId id="264" r:id="rId7"/>
    <p:sldId id="258" r:id="rId8"/>
    <p:sldId id="265" r:id="rId9"/>
    <p:sldId id="266" r:id="rId10"/>
    <p:sldId id="267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/>
      <dgm:t>
        <a:bodyPr rtlCol="0"/>
        <a:lstStyle/>
        <a:p>
          <a:pPr rtl="0">
            <a:defRPr cap="all"/>
          </a:pPr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</a:rPr>
            <a:t>窗口应用：</a:t>
          </a:r>
          <a:endParaRPr lang="en-US" alt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  <a:p>
          <a:pPr rtl="0">
            <a:defRPr cap="all"/>
          </a:pPr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</a:rPr>
            <a:t>使用</a:t>
          </a:r>
          <a:r>
            <a:rPr lang="en-US" altLang="en-US" dirty="0" err="1">
              <a:latin typeface="新宋体" panose="02010609030101010101" pitchFamily="49" charset="-122"/>
              <a:ea typeface="新宋体" panose="02010609030101010101" pitchFamily="49" charset="-122"/>
            </a:rPr>
            <a:t>tkinter</a:t>
          </a:r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</a:rPr>
            <a:t>实现窗口应用</a:t>
          </a:r>
          <a:endParaRPr lang="en-US" alt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9C64CC83-643C-4E12-8F97-BC19DC031190}" type="sibTrans" cxnId="{4B888393-351D-4489-90C9-5A68061AB236}">
      <dgm:prSet phldrT="01" phldr="0"/>
      <dgm:spPr/>
      <dgm:t>
        <a:bodyPr rtlCol="0"/>
        <a:lstStyle/>
        <a:p>
          <a:pPr rtl="0"/>
          <a:r>
            <a:rPr lang="zh-cn">
              <a:latin typeface="新宋体" panose="02010609030101010101" pitchFamily="49" charset="-122"/>
              <a:ea typeface="新宋体" panose="02010609030101010101" pitchFamily="49" charset="-122"/>
            </a:rPr>
            <a:t>01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53742231-981F-480A-940F-203EC2F7423F}">
      <dgm:prSet/>
      <dgm:spPr/>
      <dgm:t>
        <a:bodyPr rtlCol="0"/>
        <a:lstStyle/>
        <a:p>
          <a:pPr rtl="0">
            <a:defRPr cap="all"/>
          </a:pPr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</a:rPr>
            <a:t>截图：</a:t>
          </a:r>
          <a:endParaRPr lang="en-US" alt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  <a:p>
          <a:pPr rtl="0">
            <a:defRPr cap="all"/>
          </a:pPr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</a:rPr>
            <a:t>使用</a:t>
          </a:r>
          <a:r>
            <a:rPr lang="en-US" altLang="zh-CN" dirty="0" err="1">
              <a:latin typeface="新宋体" panose="02010609030101010101" pitchFamily="49" charset="-122"/>
              <a:ea typeface="新宋体" panose="02010609030101010101" pitchFamily="49" charset="-122"/>
            </a:rPr>
            <a:t>pil</a:t>
          </a:r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</a:rPr>
            <a:t>或者</a:t>
          </a:r>
          <a:r>
            <a:rPr lang="en-US" altLang="zh-CN" dirty="0">
              <a:latin typeface="新宋体" panose="02010609030101010101" pitchFamily="49" charset="-122"/>
              <a:ea typeface="新宋体" panose="02010609030101010101" pitchFamily="49" charset="-122"/>
            </a:rPr>
            <a:t>WIN32</a:t>
          </a:r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</a:rPr>
            <a:t>相关模块创建截图</a:t>
          </a:r>
          <a:endParaRPr lang="en-US" alt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EF449C32-A7AE-4099-9E9B-9E2F736A89CE}" type="sibTrans" cxnId="{F226B1C2-5D99-403A-8240-EAD6BD4D8534}">
      <dgm:prSet phldrT="02" phldr="0"/>
      <dgm:spPr/>
      <dgm:t>
        <a:bodyPr rtlCol="0"/>
        <a:lstStyle/>
        <a:p>
          <a:pPr rtl="0"/>
          <a:r>
            <a:rPr lang="zh-cn">
              <a:latin typeface="新宋体" panose="02010609030101010101" pitchFamily="49" charset="-122"/>
              <a:ea typeface="新宋体" panose="02010609030101010101" pitchFamily="49" charset="-122"/>
            </a:rPr>
            <a:t>02</a:t>
          </a:r>
        </a:p>
      </dgm:t>
    </dgm:pt>
    <dgm:pt modelId="{9EF41CC5-EF3B-4A6D-8229-3F1333EADFB3}">
      <dgm:prSet/>
      <dgm:spPr/>
      <dgm:t>
        <a:bodyPr rtlCol="0"/>
        <a:lstStyle/>
        <a:p>
          <a:pPr rtl="0">
            <a:defRPr cap="all"/>
          </a:pPr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</a:rPr>
            <a:t>文字识别：</a:t>
          </a:r>
          <a:endParaRPr lang="en-US" alt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  <a:p>
          <a:pPr rtl="0">
            <a:defRPr cap="all"/>
          </a:pPr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</a:rPr>
            <a:t>使用</a:t>
          </a:r>
          <a:r>
            <a:rPr lang="en-US" altLang="en-US" dirty="0" err="1">
              <a:latin typeface="新宋体" panose="02010609030101010101" pitchFamily="49" charset="-122"/>
              <a:ea typeface="新宋体" panose="02010609030101010101" pitchFamily="49" charset="-122"/>
            </a:rPr>
            <a:t>pytesseract</a:t>
          </a:r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</a:rPr>
            <a:t>或</a:t>
          </a:r>
          <a:r>
            <a:rPr lang="en-US" altLang="zh-CN" dirty="0" err="1">
              <a:latin typeface="新宋体" panose="02010609030101010101" pitchFamily="49" charset="-122"/>
              <a:ea typeface="新宋体" panose="02010609030101010101" pitchFamily="49" charset="-122"/>
            </a:rPr>
            <a:t>tesseractocr</a:t>
          </a:r>
          <a:r>
            <a:rPr lang="zh-CN" altLang="en-US" dirty="0">
              <a:latin typeface="新宋体" panose="02010609030101010101" pitchFamily="49" charset="-122"/>
              <a:ea typeface="新宋体" panose="02010609030101010101" pitchFamily="49" charset="-122"/>
            </a:rPr>
            <a:t>识别图像中文字</a:t>
          </a:r>
          <a:endParaRPr lang="zh-cn" dirty="0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>
            <a:latin typeface="新宋体" panose="02010609030101010101" pitchFamily="49" charset="-122"/>
            <a:ea typeface="新宋体" panose="02010609030101010101" pitchFamily="49" charset="-122"/>
          </a:endParaRPr>
        </a:p>
      </dgm:t>
    </dgm:pt>
    <dgm:pt modelId="{98E6DD7C-B953-4119-9F64-9914E467ECBF}" type="sibTrans" cxnId="{E476EEBC-7C9F-4E07-BD58-1044B9769B64}">
      <dgm:prSet phldrT="03" phldr="0"/>
      <dgm:spPr/>
      <dgm:t>
        <a:bodyPr rtlCol="0"/>
        <a:lstStyle/>
        <a:p>
          <a:pPr rtl="0"/>
          <a:r>
            <a:rPr lang="zh-cn">
              <a:latin typeface="新宋体" panose="02010609030101010101" pitchFamily="49" charset="-122"/>
              <a:ea typeface="新宋体" panose="02010609030101010101" pitchFamily="49" charset="-122"/>
            </a:rPr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600" kern="1200" dirty="0">
              <a:latin typeface="新宋体" panose="02010609030101010101" pitchFamily="49" charset="-122"/>
              <a:ea typeface="新宋体" panose="02010609030101010101" pitchFamily="49" charset="-122"/>
            </a:rPr>
            <a:t>窗口应用：</a:t>
          </a:r>
          <a:endParaRPr lang="en-US" altLang="zh-CN" sz="2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600" kern="1200" dirty="0">
              <a:latin typeface="新宋体" panose="02010609030101010101" pitchFamily="49" charset="-122"/>
              <a:ea typeface="新宋体" panose="02010609030101010101" pitchFamily="49" charset="-122"/>
            </a:rPr>
            <a:t>使用</a:t>
          </a:r>
          <a:r>
            <a:rPr lang="en-US" altLang="en-US" sz="2600" kern="1200" dirty="0" err="1">
              <a:latin typeface="新宋体" panose="02010609030101010101" pitchFamily="49" charset="-122"/>
              <a:ea typeface="新宋体" panose="02010609030101010101" pitchFamily="49" charset="-122"/>
            </a:rPr>
            <a:t>tkinter</a:t>
          </a:r>
          <a:r>
            <a:rPr lang="zh-CN" altLang="en-US" sz="2600" kern="1200" dirty="0">
              <a:latin typeface="新宋体" panose="02010609030101010101" pitchFamily="49" charset="-122"/>
              <a:ea typeface="新宋体" panose="02010609030101010101" pitchFamily="49" charset="-122"/>
            </a:rPr>
            <a:t>实现窗口应用</a:t>
          </a:r>
          <a:endParaRPr lang="en-US" altLang="zh-CN" sz="2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600" kern="1200">
              <a:latin typeface="新宋体" panose="02010609030101010101" pitchFamily="49" charset="-122"/>
              <a:ea typeface="新宋体" panose="02010609030101010101" pitchFamily="49" charset="-122"/>
            </a:rPr>
            <a:t>01</a:t>
          </a:r>
          <a:endParaRPr lang="zh-cn" altLang="en-US" sz="6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600" kern="1200" dirty="0">
              <a:latin typeface="新宋体" panose="02010609030101010101" pitchFamily="49" charset="-122"/>
              <a:ea typeface="新宋体" panose="02010609030101010101" pitchFamily="49" charset="-122"/>
            </a:rPr>
            <a:t>截图：</a:t>
          </a:r>
          <a:endParaRPr lang="en-US" altLang="zh-CN" sz="2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600" kern="1200" dirty="0">
              <a:latin typeface="新宋体" panose="02010609030101010101" pitchFamily="49" charset="-122"/>
              <a:ea typeface="新宋体" panose="02010609030101010101" pitchFamily="49" charset="-122"/>
            </a:rPr>
            <a:t>使用</a:t>
          </a:r>
          <a:r>
            <a:rPr lang="en-US" altLang="zh-CN" sz="2600" kern="1200" dirty="0" err="1">
              <a:latin typeface="新宋体" panose="02010609030101010101" pitchFamily="49" charset="-122"/>
              <a:ea typeface="新宋体" panose="02010609030101010101" pitchFamily="49" charset="-122"/>
            </a:rPr>
            <a:t>pil</a:t>
          </a:r>
          <a:r>
            <a:rPr lang="zh-CN" altLang="en-US" sz="2600" kern="1200" dirty="0">
              <a:latin typeface="新宋体" panose="02010609030101010101" pitchFamily="49" charset="-122"/>
              <a:ea typeface="新宋体" panose="02010609030101010101" pitchFamily="49" charset="-122"/>
            </a:rPr>
            <a:t>或者</a:t>
          </a:r>
          <a:r>
            <a:rPr lang="en-US" altLang="zh-CN" sz="2600" kern="1200" dirty="0">
              <a:latin typeface="新宋体" panose="02010609030101010101" pitchFamily="49" charset="-122"/>
              <a:ea typeface="新宋体" panose="02010609030101010101" pitchFamily="49" charset="-122"/>
            </a:rPr>
            <a:t>WIN32</a:t>
          </a:r>
          <a:r>
            <a:rPr lang="zh-CN" altLang="en-US" sz="2600" kern="1200" dirty="0">
              <a:latin typeface="新宋体" panose="02010609030101010101" pitchFamily="49" charset="-122"/>
              <a:ea typeface="新宋体" panose="02010609030101010101" pitchFamily="49" charset="-122"/>
            </a:rPr>
            <a:t>相关模块创建截图</a:t>
          </a:r>
          <a:endParaRPr lang="en-US" altLang="zh-CN" sz="2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600" kern="1200">
              <a:latin typeface="新宋体" panose="02010609030101010101" pitchFamily="49" charset="-122"/>
              <a:ea typeface="新宋体" panose="02010609030101010101" pitchFamily="49" charset="-122"/>
            </a:rPr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600" kern="1200" dirty="0">
              <a:latin typeface="新宋体" panose="02010609030101010101" pitchFamily="49" charset="-122"/>
              <a:ea typeface="新宋体" panose="02010609030101010101" pitchFamily="49" charset="-122"/>
            </a:rPr>
            <a:t>文字识别：</a:t>
          </a:r>
          <a:endParaRPr lang="en-US" altLang="zh-CN" sz="2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600" kern="1200" dirty="0">
              <a:latin typeface="新宋体" panose="02010609030101010101" pitchFamily="49" charset="-122"/>
              <a:ea typeface="新宋体" panose="02010609030101010101" pitchFamily="49" charset="-122"/>
            </a:rPr>
            <a:t>使用</a:t>
          </a:r>
          <a:r>
            <a:rPr lang="en-US" altLang="en-US" sz="2600" kern="1200" dirty="0" err="1">
              <a:latin typeface="新宋体" panose="02010609030101010101" pitchFamily="49" charset="-122"/>
              <a:ea typeface="新宋体" panose="02010609030101010101" pitchFamily="49" charset="-122"/>
            </a:rPr>
            <a:t>pytesseract</a:t>
          </a:r>
          <a:r>
            <a:rPr lang="zh-CN" altLang="en-US" sz="2600" kern="1200" dirty="0">
              <a:latin typeface="新宋体" panose="02010609030101010101" pitchFamily="49" charset="-122"/>
              <a:ea typeface="新宋体" panose="02010609030101010101" pitchFamily="49" charset="-122"/>
            </a:rPr>
            <a:t>或</a:t>
          </a:r>
          <a:r>
            <a:rPr lang="en-US" altLang="zh-CN" sz="2600" kern="1200" dirty="0" err="1">
              <a:latin typeface="新宋体" panose="02010609030101010101" pitchFamily="49" charset="-122"/>
              <a:ea typeface="新宋体" panose="02010609030101010101" pitchFamily="49" charset="-122"/>
            </a:rPr>
            <a:t>tesseractocr</a:t>
          </a:r>
          <a:r>
            <a:rPr lang="zh-CN" altLang="en-US" sz="2600" kern="1200" dirty="0">
              <a:latin typeface="新宋体" panose="02010609030101010101" pitchFamily="49" charset="-122"/>
              <a:ea typeface="新宋体" panose="02010609030101010101" pitchFamily="49" charset="-122"/>
            </a:rPr>
            <a:t>识别图像中文字</a:t>
          </a:r>
          <a:endParaRPr lang="zh-cn" sz="2600" kern="1200" dirty="0">
            <a:latin typeface="新宋体" panose="02010609030101010101" pitchFamily="49" charset="-122"/>
            <a:ea typeface="新宋体" panose="02010609030101010101" pitchFamily="49" charset="-122"/>
          </a:endParaRP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600" kern="1200">
              <a:latin typeface="新宋体" panose="02010609030101010101" pitchFamily="49" charset="-122"/>
              <a:ea typeface="新宋体" panose="02010609030101010101" pitchFamily="49" charset="-122"/>
            </a:rPr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098C1-0776-4557-9D46-1B787E688456}" type="datetime1">
              <a:rPr lang="zh-CN" altLang="en-US" smtClean="0"/>
              <a:t>2020/11/20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F446B9-0BA7-440C-9491-EFEE44B7DCB7}" type="datetime1">
              <a:rPr lang="zh-CN" altLang="en-US" smtClean="0"/>
              <a:t>2020/11/20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E8BE3-72DE-4BA9-940E-B3214E2A4FBC}" type="datetime1">
              <a:rPr lang="zh-CN" altLang="en-US" smtClean="0"/>
              <a:t>2020/11/20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A75C24-54DF-4A37-B566-5D4504915616}" type="datetime1">
              <a:rPr lang="zh-CN" altLang="en-US" smtClean="0"/>
              <a:t>2020/11/20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DB8EFA-D326-482A-835B-35244CC8D335}" type="datetime1">
              <a:rPr lang="zh-CN" altLang="en-US" smtClean="0"/>
              <a:t>2020/11/20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DE457-3CDB-46E6-BCC2-0DB87A7AB97D}" type="datetime1">
              <a:rPr lang="zh-CN" altLang="en-US" smtClean="0"/>
              <a:t>2020/11/20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E2E9F-6F2A-4603-A42F-23C3B9EC2542}" type="datetime1">
              <a:rPr lang="zh-CN" altLang="en-US" smtClean="0"/>
              <a:t>2020/11/20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AD336-3C25-4874-9EA7-D9A8F29C3DE6}" type="datetime1">
              <a:rPr lang="zh-CN" altLang="en-US" smtClean="0"/>
              <a:t>2020/11/20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图片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图片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ADDF4-C7DF-4425-A02C-99D8158E8998}" type="datetime1">
              <a:rPr lang="zh-CN" altLang="en-US" smtClean="0"/>
              <a:t>2020/11/20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115FF-7F57-454B-BC07-3D5B5B3B2E36}" type="datetime1">
              <a:rPr lang="zh-CN" altLang="en-US" smtClean="0"/>
              <a:t>2020/11/20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C76A30-68C3-4742-871E-C4BFB5BF037D}" type="datetime1">
              <a:rPr lang="zh-CN" altLang="en-US" smtClean="0"/>
              <a:t>2020/11/20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61884-1233-44DE-95EA-687917CD0720}" type="datetime1">
              <a:rPr lang="zh-CN" altLang="en-US" smtClean="0"/>
              <a:t>2020/11/20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D9908-788A-4C9F-9B82-38760DCE99A2}" type="datetime1">
              <a:rPr lang="zh-CN" altLang="en-US" smtClean="0"/>
              <a:t>2020/11/20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F8C3A-E456-4019-B9D3-D27A657A074F}" type="datetime1">
              <a:rPr lang="zh-CN" altLang="en-US" smtClean="0"/>
              <a:t>2020/11/20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图片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5907AA-E66F-456D-8ABA-1CC838498840}" type="datetime1">
              <a:rPr lang="zh-CN" altLang="en-US" smtClean="0"/>
              <a:t>2020/11/20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C15656-9C52-4530-B9B0-471CBD4A032C}" type="datetime1">
              <a:rPr lang="zh-CN" altLang="en-US" smtClean="0"/>
              <a:t>2020/11/20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3893B8-6395-4039-AAC4-F8E54DB39C70}" type="datetime1">
              <a:rPr lang="zh-CN" altLang="en-US" smtClean="0"/>
              <a:t>2020/11/20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1F0827-5F6F-49F9-9E39-E700438688FE}" type="datetime1">
              <a:rPr lang="zh-CN" altLang="en-US" smtClean="0"/>
              <a:t>2020/11/20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D902FE-1817-4BA0-AB93-2732E2F941ED}" type="datetime1">
              <a:rPr lang="zh-CN" altLang="en-US" smtClean="0"/>
              <a:t>2020/11/20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fld id="{B4EFF9AB-85BE-4B1F-BA1B-A157C8C43628}" type="datetime1">
              <a:rPr lang="zh-CN" altLang="en-US" smtClean="0"/>
              <a:t>2020/11/20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新宋体" panose="02010609030101010101" pitchFamily="49" charset="-122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ile:///D:\Program%20Files\KEYI-RTIS\KEYI-RTIS.ex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tkinter_canvas.php" TargetMode="External"/><Relationship Id="rId7" Type="http://schemas.openxmlformats.org/officeDocument/2006/relationships/hyperlink" Target="https://docs.opencv.org/master/d6/d00/tutorial_py_root.html" TargetMode="External"/><Relationship Id="rId2" Type="http://schemas.openxmlformats.org/officeDocument/2006/relationships/hyperlink" Target="https://www.mayi888.com/archives/606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noob.com/python/python-gui-tkinter.html" TargetMode="External"/><Relationship Id="rId5" Type="http://schemas.openxmlformats.org/officeDocument/2006/relationships/hyperlink" Target="https://tesseract-ocr.github.io/" TargetMode="External"/><Relationship Id="rId4" Type="http://schemas.openxmlformats.org/officeDocument/2006/relationships/hyperlink" Target="https://www.pyinstaller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一张显示了杯子、咖啡、食物和饮料的图片&#10;&#10;说明自动生成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7200" dirty="0"/>
              <a:t>文字识别学习分享</a:t>
            </a:r>
            <a:endParaRPr lang="zh-cn" sz="7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800" dirty="0"/>
              <a:t>BY ZHOU YI PENG</a:t>
            </a:r>
            <a:endParaRPr lang="zh-cn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304F2-A27B-4541-9E43-ABEF3E7E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2020/11/20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67CFD5-7499-4479-9E37-B28B2890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9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8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3596A-07C8-404D-B20C-70683ED4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文字识别的过程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FA801-6B52-4414-8155-99F915F4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915" y="2076450"/>
            <a:ext cx="6921522" cy="3714749"/>
          </a:xfrm>
        </p:spPr>
        <p:txBody>
          <a:bodyPr/>
          <a:lstStyle/>
          <a:p>
            <a:pPr marL="494100" indent="-457200">
              <a:buFont typeface="+mj-ea"/>
              <a:buAutoNum type="circleNumDbPlain"/>
            </a:pPr>
            <a:r>
              <a:rPr lang="zh-CN" altLang="en-US" dirty="0"/>
              <a:t>图像处理</a:t>
            </a:r>
            <a:endParaRPr lang="en-US" altLang="zh-CN" dirty="0"/>
          </a:p>
          <a:p>
            <a:pPr marL="1080000" lvl="3" indent="0">
              <a:buNone/>
            </a:pPr>
            <a:r>
              <a:rPr lang="zh-CN" altLang="en-US" dirty="0"/>
              <a:t>使图像变更加容易识别的图像</a:t>
            </a:r>
            <a:endParaRPr lang="en-US" altLang="zh-CN" dirty="0"/>
          </a:p>
          <a:p>
            <a:pPr marL="494100" indent="-457200">
              <a:buFont typeface="+mj-ea"/>
              <a:buAutoNum type="circleNumDbPlain"/>
            </a:pPr>
            <a:r>
              <a:rPr lang="zh-CN" altLang="en-US" dirty="0"/>
              <a:t>寻找文字</a:t>
            </a:r>
            <a:endParaRPr lang="en-US" altLang="zh-CN" dirty="0"/>
          </a:p>
          <a:p>
            <a:pPr marL="1080000" lvl="3" indent="0">
              <a:buNone/>
            </a:pPr>
            <a:r>
              <a:rPr lang="zh-CN" altLang="en-US" dirty="0"/>
              <a:t>在完整的图像中找到文字所在的位置</a:t>
            </a:r>
            <a:endParaRPr lang="en-US" altLang="zh-CN" dirty="0"/>
          </a:p>
          <a:p>
            <a:pPr marL="494100" indent="-457200">
              <a:buFont typeface="+mj-ea"/>
              <a:buAutoNum type="circleNumDbPlain"/>
            </a:pPr>
            <a:r>
              <a:rPr lang="zh-CN" altLang="en-US" dirty="0"/>
              <a:t>识别文字</a:t>
            </a:r>
            <a:endParaRPr lang="en-US" altLang="zh-CN" dirty="0"/>
          </a:p>
          <a:p>
            <a:pPr marL="1080000" lvl="3" indent="0">
              <a:buNone/>
            </a:pPr>
            <a:r>
              <a:rPr lang="zh-CN" altLang="en-US" dirty="0"/>
              <a:t>对文字所在的位置进行识别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07323-B4E3-4AD0-A9C5-CD03EAAC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2020/11/20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1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E4E47-2F66-47DC-9136-D37E5D246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01" y="172280"/>
            <a:ext cx="4671962" cy="526497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dirty="0"/>
              <a:t>图像处理过程</a:t>
            </a:r>
            <a:r>
              <a:rPr lang="en-US" altLang="zh-CN" sz="3200" dirty="0"/>
              <a:t>		</a:t>
            </a:r>
            <a:r>
              <a:rPr lang="zh-CN" altLang="en-US" sz="3200" dirty="0"/>
              <a:t>框选文字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B7064-E299-48BA-A2DD-364BCD0D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2020/11/20</a:t>
            </a:fld>
            <a:endParaRPr 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96507E86-8291-4F36-987B-5C495E4AF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5F4699-51E7-4C90-8CBC-1A9048410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01" y="726521"/>
            <a:ext cx="11106150" cy="5695950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2A0C96A-6667-495B-9B82-C53BA7977204}"/>
              </a:ext>
            </a:extLst>
          </p:cNvPr>
          <p:cNvSpPr/>
          <p:nvPr/>
        </p:nvSpPr>
        <p:spPr>
          <a:xfrm>
            <a:off x="2894202" y="263554"/>
            <a:ext cx="419449" cy="34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73976B1-8E7D-483B-8945-37C6F06E5925}"/>
              </a:ext>
            </a:extLst>
          </p:cNvPr>
          <p:cNvSpPr/>
          <p:nvPr/>
        </p:nvSpPr>
        <p:spPr>
          <a:xfrm>
            <a:off x="3909684" y="1309032"/>
            <a:ext cx="773164" cy="54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灰度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AF05EBB-2BF3-4063-A9B0-9063274796A0}"/>
              </a:ext>
            </a:extLst>
          </p:cNvPr>
          <p:cNvSpPr/>
          <p:nvPr/>
        </p:nvSpPr>
        <p:spPr>
          <a:xfrm>
            <a:off x="125940" y="5245740"/>
            <a:ext cx="773164" cy="54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腐蚀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43A587A-BECB-4D20-97C4-DA0C332DB0CF}"/>
              </a:ext>
            </a:extLst>
          </p:cNvPr>
          <p:cNvSpPr/>
          <p:nvPr/>
        </p:nvSpPr>
        <p:spPr>
          <a:xfrm>
            <a:off x="125940" y="3245053"/>
            <a:ext cx="773164" cy="54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膨胀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CA980F17-DB37-4559-BF4D-6F23C707093D}"/>
              </a:ext>
            </a:extLst>
          </p:cNvPr>
          <p:cNvSpPr/>
          <p:nvPr/>
        </p:nvSpPr>
        <p:spPr>
          <a:xfrm>
            <a:off x="3909684" y="5245740"/>
            <a:ext cx="773164" cy="54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查找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33B87F37-6651-455F-985B-86CBE18B37F2}"/>
              </a:ext>
            </a:extLst>
          </p:cNvPr>
          <p:cNvSpPr/>
          <p:nvPr/>
        </p:nvSpPr>
        <p:spPr>
          <a:xfrm>
            <a:off x="3909684" y="3245053"/>
            <a:ext cx="773164" cy="54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腐蚀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8D1A7B55-90D8-47A2-8A7E-41B34EBB17C8}"/>
              </a:ext>
            </a:extLst>
          </p:cNvPr>
          <p:cNvSpPr/>
          <p:nvPr/>
        </p:nvSpPr>
        <p:spPr>
          <a:xfrm>
            <a:off x="7678736" y="3245053"/>
            <a:ext cx="773164" cy="54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膨胀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09A8C579-D944-42CD-B1C8-69DD6F88303B}"/>
              </a:ext>
            </a:extLst>
          </p:cNvPr>
          <p:cNvSpPr/>
          <p:nvPr/>
        </p:nvSpPr>
        <p:spPr>
          <a:xfrm>
            <a:off x="7678736" y="1309031"/>
            <a:ext cx="773164" cy="54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二值</a:t>
            </a:r>
          </a:p>
        </p:txBody>
      </p:sp>
    </p:spTree>
    <p:extLst>
      <p:ext uri="{BB962C8B-B14F-4D97-AF65-F5344CB8AC3E}">
        <p14:creationId xmlns:p14="http://schemas.microsoft.com/office/powerpoint/2010/main" val="214043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1B35F-D48A-4B87-ADA2-E223534C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4558"/>
            <a:ext cx="10353762" cy="751164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图像处理代码流程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AA0E0-C085-4FED-BBA2-A86E23155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064" y="1812023"/>
            <a:ext cx="8179871" cy="3853342"/>
          </a:xfrm>
        </p:spPr>
        <p:txBody>
          <a:bodyPr>
            <a:normAutofit fontScale="92500"/>
          </a:bodyPr>
          <a:lstStyle/>
          <a:p>
            <a:pPr marL="0" indent="0">
              <a:lnSpc>
                <a:spcPts val="1000"/>
              </a:lnSpc>
              <a:buNone/>
            </a:pPr>
            <a:r>
              <a:rPr lang="en-US" altLang="zh-CN" sz="1600" b="1" dirty="0">
                <a:solidFill>
                  <a:srgbClr val="FFFF00"/>
                </a:solidFill>
              </a:rPr>
              <a:t># </a:t>
            </a:r>
            <a:r>
              <a:rPr lang="zh-CN" altLang="en-US" sz="1600" b="1" dirty="0">
                <a:solidFill>
                  <a:srgbClr val="FFFF00"/>
                </a:solidFill>
              </a:rPr>
              <a:t>灰度</a:t>
            </a:r>
            <a:endParaRPr lang="en-US" altLang="zh-CN" sz="1600" b="1" dirty="0">
              <a:solidFill>
                <a:srgbClr val="FFFF00"/>
              </a:solidFill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gray = cv2.cvtColor(</a:t>
            </a:r>
            <a:r>
              <a:rPr lang="en-US" altLang="zh-CN" sz="1600" b="1" dirty="0" err="1">
                <a:solidFill>
                  <a:schemeClr val="tx1"/>
                </a:solidFill>
              </a:rPr>
              <a:t>img</a:t>
            </a:r>
            <a:r>
              <a:rPr lang="en-US" altLang="zh-CN" sz="1600" b="1" dirty="0">
                <a:solidFill>
                  <a:schemeClr val="tx1"/>
                </a:solidFill>
              </a:rPr>
              <a:t>, cv2.COLOR_BGR2GRAY)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b="1" dirty="0">
                <a:solidFill>
                  <a:srgbClr val="FFFF00"/>
                </a:solidFill>
              </a:rPr>
              <a:t># </a:t>
            </a:r>
            <a:r>
              <a:rPr lang="zh-CN" altLang="en-US" sz="1600" b="1" dirty="0">
                <a:solidFill>
                  <a:srgbClr val="FFFF00"/>
                </a:solidFill>
              </a:rPr>
              <a:t>利用</a:t>
            </a:r>
            <a:r>
              <a:rPr lang="en-US" altLang="zh-CN" sz="1600" b="1" dirty="0">
                <a:solidFill>
                  <a:srgbClr val="FFFF00"/>
                </a:solidFill>
              </a:rPr>
              <a:t>Sobel</a:t>
            </a:r>
            <a:r>
              <a:rPr lang="zh-CN" altLang="en-US" sz="1600" b="1" dirty="0">
                <a:solidFill>
                  <a:srgbClr val="FFFF00"/>
                </a:solidFill>
              </a:rPr>
              <a:t>边缘检测生成二值图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b="1" dirty="0" err="1">
                <a:solidFill>
                  <a:schemeClr val="tx1"/>
                </a:solidFill>
              </a:rPr>
              <a:t>sobel</a:t>
            </a:r>
            <a:r>
              <a:rPr lang="en-US" altLang="zh-CN" sz="1600" b="1" dirty="0">
                <a:solidFill>
                  <a:schemeClr val="tx1"/>
                </a:solidFill>
              </a:rPr>
              <a:t> = cv2.Sobel(gray, cv2.CV_8U, 1, 0, </a:t>
            </a:r>
            <a:r>
              <a:rPr lang="en-US" altLang="zh-CN" sz="1600" b="1" dirty="0" err="1">
                <a:solidFill>
                  <a:schemeClr val="tx1"/>
                </a:solidFill>
              </a:rPr>
              <a:t>ksize</a:t>
            </a:r>
            <a:r>
              <a:rPr lang="en-US" altLang="zh-CN" sz="1600" b="1" dirty="0">
                <a:solidFill>
                  <a:schemeClr val="tx1"/>
                </a:solidFill>
              </a:rPr>
              <a:t>=3)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b="1" dirty="0">
                <a:solidFill>
                  <a:srgbClr val="FFFF00"/>
                </a:solidFill>
              </a:rPr>
              <a:t># </a:t>
            </a:r>
            <a:r>
              <a:rPr lang="zh-CN" altLang="en-US" sz="1600" b="1" dirty="0">
                <a:solidFill>
                  <a:srgbClr val="FFFF00"/>
                </a:solidFill>
              </a:rPr>
              <a:t>二值化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ret, binary = cv2.threshold(</a:t>
            </a:r>
            <a:r>
              <a:rPr lang="en-US" altLang="zh-CN" sz="1600" b="1" dirty="0" err="1">
                <a:solidFill>
                  <a:schemeClr val="tx1"/>
                </a:solidFill>
              </a:rPr>
              <a:t>sobel</a:t>
            </a:r>
            <a:r>
              <a:rPr lang="en-US" altLang="zh-CN" sz="1600" b="1" dirty="0">
                <a:solidFill>
                  <a:schemeClr val="tx1"/>
                </a:solidFill>
              </a:rPr>
              <a:t>, 0, 255, cv2.THRESH_OTSU + cv2.THRESH_BINARY)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b="1" dirty="0">
                <a:solidFill>
                  <a:srgbClr val="FFFF00"/>
                </a:solidFill>
              </a:rPr>
              <a:t># </a:t>
            </a:r>
            <a:r>
              <a:rPr lang="zh-CN" altLang="en-US" sz="1600" b="1" dirty="0">
                <a:solidFill>
                  <a:srgbClr val="FFFF00"/>
                </a:solidFill>
              </a:rPr>
              <a:t>膨胀、腐蚀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element1 = cv2.getStructuringElement(cv2.MORPH_RECT, (30, 9))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element2 = cv2.getStructuringElement(cv2.MORPH_RECT, (24, 6))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b="1" dirty="0">
                <a:solidFill>
                  <a:srgbClr val="FFFF00"/>
                </a:solidFill>
              </a:rPr>
              <a:t># </a:t>
            </a:r>
            <a:r>
              <a:rPr lang="zh-CN" altLang="en-US" sz="1600" b="1" dirty="0">
                <a:solidFill>
                  <a:srgbClr val="FFFF00"/>
                </a:solidFill>
              </a:rPr>
              <a:t>膨胀一次，让轮廓突出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dilation = cv2.dilate(binary, element2, iterations=1)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b="1" dirty="0">
                <a:solidFill>
                  <a:srgbClr val="FFFF00"/>
                </a:solidFill>
              </a:rPr>
              <a:t># </a:t>
            </a:r>
            <a:r>
              <a:rPr lang="zh-CN" altLang="en-US" sz="1600" b="1" dirty="0">
                <a:solidFill>
                  <a:srgbClr val="FFFF00"/>
                </a:solidFill>
              </a:rPr>
              <a:t>腐蚀一次，去掉细节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erosion = cv2.erode(dilation, element1, iterations=1)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b="1" dirty="0">
                <a:solidFill>
                  <a:srgbClr val="FFFF00"/>
                </a:solidFill>
              </a:rPr>
              <a:t># </a:t>
            </a:r>
            <a:r>
              <a:rPr lang="zh-CN" altLang="en-US" sz="1600" b="1" dirty="0">
                <a:solidFill>
                  <a:srgbClr val="FFFF00"/>
                </a:solidFill>
              </a:rPr>
              <a:t>再次膨胀，让轮廓明显一些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dilation2 = cv2.dilate(erosion, element2, iterations=2)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1EB22-E050-445A-AFB4-89854061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2020/11/20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7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EA619-7F87-4D39-A960-99DD233D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517" y="129156"/>
            <a:ext cx="10353762" cy="81041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查找框选代码流程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BDFE6-C40F-48DC-A287-4B90932C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77" y="1724112"/>
            <a:ext cx="10670797" cy="4524288"/>
          </a:xfrm>
        </p:spPr>
        <p:txBody>
          <a:bodyPr>
            <a:noAutofit/>
          </a:bodyPr>
          <a:lstStyle/>
          <a:p>
            <a:pPr marL="0" indent="0">
              <a:lnSpc>
                <a:spcPts val="1700"/>
              </a:lnSpc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FFFF00"/>
                </a:solidFill>
              </a:rPr>
              <a:t>#  </a:t>
            </a:r>
            <a:r>
              <a:rPr lang="zh-CN" altLang="en-US" sz="1800" b="1" dirty="0">
                <a:solidFill>
                  <a:srgbClr val="FFFF00"/>
                </a:solidFill>
              </a:rPr>
              <a:t>查找轮廓和筛选文字区域</a:t>
            </a:r>
          </a:p>
          <a:p>
            <a:pPr marL="0" indent="0">
              <a:lnSpc>
                <a:spcPts val="1700"/>
              </a:lnSpc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contours, hierarchy = cv2.findContours(dilation2, cv2.RETR_TREE, cv2.CHAIN_APPROX_SIMPLE)</a:t>
            </a:r>
          </a:p>
          <a:p>
            <a:pPr marL="0" indent="0">
              <a:lnSpc>
                <a:spcPts val="1700"/>
              </a:lnSpc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for </a:t>
            </a:r>
            <a:r>
              <a:rPr lang="en-US" altLang="zh-CN" sz="1800" b="1" dirty="0" err="1">
                <a:solidFill>
                  <a:schemeClr val="tx1"/>
                </a:solidFill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</a:rPr>
              <a:t> in range(</a:t>
            </a:r>
            <a:r>
              <a:rPr lang="en-US" altLang="zh-CN" sz="1800" b="1" dirty="0" err="1">
                <a:solidFill>
                  <a:schemeClr val="tx1"/>
                </a:solidFill>
              </a:rPr>
              <a:t>len</a:t>
            </a:r>
            <a:r>
              <a:rPr lang="en-US" altLang="zh-CN" sz="1800" b="1" dirty="0">
                <a:solidFill>
                  <a:schemeClr val="tx1"/>
                </a:solidFill>
              </a:rPr>
              <a:t>(contours)):</a:t>
            </a:r>
          </a:p>
          <a:p>
            <a:pPr marL="0" indent="0">
              <a:lnSpc>
                <a:spcPts val="1700"/>
              </a:lnSpc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    </a:t>
            </a:r>
            <a:r>
              <a:rPr lang="en-US" altLang="zh-CN" sz="1800" b="1" dirty="0" err="1">
                <a:solidFill>
                  <a:schemeClr val="tx1"/>
                </a:solidFill>
              </a:rPr>
              <a:t>cnt</a:t>
            </a:r>
            <a:r>
              <a:rPr lang="en-US" altLang="zh-CN" sz="1800" b="1" dirty="0">
                <a:solidFill>
                  <a:schemeClr val="tx1"/>
                </a:solidFill>
              </a:rPr>
              <a:t> = contours[</a:t>
            </a:r>
            <a:r>
              <a:rPr lang="en-US" altLang="zh-CN" sz="1800" b="1" dirty="0" err="1">
                <a:solidFill>
                  <a:schemeClr val="tx1"/>
                </a:solidFill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lnSpc>
                <a:spcPts val="1700"/>
              </a:lnSpc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    area = cv2.contourArea(</a:t>
            </a:r>
            <a:r>
              <a:rPr lang="en-US" altLang="zh-CN" sz="1800" b="1" dirty="0" err="1">
                <a:solidFill>
                  <a:schemeClr val="tx1"/>
                </a:solidFill>
              </a:rPr>
              <a:t>cnt</a:t>
            </a:r>
            <a:r>
              <a:rPr lang="en-US" altLang="zh-CN" sz="1800" b="1" dirty="0">
                <a:solidFill>
                  <a:schemeClr val="tx1"/>
                </a:solidFill>
              </a:rPr>
              <a:t>) </a:t>
            </a:r>
            <a:r>
              <a:rPr lang="en-US" altLang="zh-CN" sz="1800" b="1" dirty="0">
                <a:solidFill>
                  <a:srgbClr val="FFFF00"/>
                </a:solidFill>
              </a:rPr>
              <a:t># </a:t>
            </a:r>
            <a:r>
              <a:rPr lang="zh-CN" altLang="en-US" sz="1800" b="1" dirty="0">
                <a:solidFill>
                  <a:srgbClr val="FFFF00"/>
                </a:solidFill>
              </a:rPr>
              <a:t>计算轮廓面积，并筛选掉面积小的</a:t>
            </a:r>
          </a:p>
          <a:p>
            <a:pPr marL="0" indent="0">
              <a:lnSpc>
                <a:spcPts val="1700"/>
              </a:lnSpc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    </a:t>
            </a:r>
            <a:r>
              <a:rPr lang="en-US" altLang="zh-CN" sz="1800" b="1" dirty="0">
                <a:solidFill>
                  <a:schemeClr val="tx1"/>
                </a:solidFill>
              </a:rPr>
              <a:t>if (area &lt; 1000): continue </a:t>
            </a:r>
          </a:p>
          <a:p>
            <a:pPr marL="0" indent="0">
              <a:lnSpc>
                <a:spcPts val="1700"/>
              </a:lnSpc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    </a:t>
            </a:r>
            <a:r>
              <a:rPr lang="en-US" altLang="zh-CN" sz="1800" b="1" dirty="0" err="1">
                <a:solidFill>
                  <a:schemeClr val="tx1"/>
                </a:solidFill>
              </a:rPr>
              <a:t>rect</a:t>
            </a:r>
            <a:r>
              <a:rPr lang="en-US" altLang="zh-CN" sz="1800" b="1" dirty="0">
                <a:solidFill>
                  <a:schemeClr val="tx1"/>
                </a:solidFill>
              </a:rPr>
              <a:t> = cv2.minAreaRect(</a:t>
            </a:r>
            <a:r>
              <a:rPr lang="en-US" altLang="zh-CN" sz="1800" b="1" dirty="0" err="1">
                <a:solidFill>
                  <a:schemeClr val="tx1"/>
                </a:solidFill>
              </a:rPr>
              <a:t>cnt</a:t>
            </a:r>
            <a:r>
              <a:rPr lang="en-US" altLang="zh-CN" sz="1800" b="1" dirty="0">
                <a:solidFill>
                  <a:schemeClr val="tx1"/>
                </a:solidFill>
              </a:rPr>
              <a:t>) </a:t>
            </a:r>
            <a:r>
              <a:rPr lang="en-US" altLang="zh-CN" sz="1800" b="1" dirty="0">
                <a:solidFill>
                  <a:srgbClr val="FFFF00"/>
                </a:solidFill>
              </a:rPr>
              <a:t># </a:t>
            </a:r>
            <a:r>
              <a:rPr lang="zh-CN" altLang="en-US" sz="1800" b="1" dirty="0">
                <a:solidFill>
                  <a:srgbClr val="FFFF00"/>
                </a:solidFill>
              </a:rPr>
              <a:t>找到最小的矩形</a:t>
            </a:r>
          </a:p>
          <a:p>
            <a:pPr marL="0" indent="0">
              <a:lnSpc>
                <a:spcPts val="1700"/>
              </a:lnSpc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    </a:t>
            </a:r>
            <a:r>
              <a:rPr lang="en-US" altLang="zh-CN" sz="1800" b="1" dirty="0">
                <a:solidFill>
                  <a:schemeClr val="tx1"/>
                </a:solidFill>
              </a:rPr>
              <a:t>box = cv2.boxPoints(</a:t>
            </a:r>
            <a:r>
              <a:rPr lang="en-US" altLang="zh-CN" sz="1800" b="1" dirty="0" err="1">
                <a:solidFill>
                  <a:schemeClr val="tx1"/>
                </a:solidFill>
              </a:rPr>
              <a:t>rect</a:t>
            </a:r>
            <a:r>
              <a:rPr lang="en-US" altLang="zh-CN" sz="1800" b="1" dirty="0">
                <a:solidFill>
                  <a:schemeClr val="tx1"/>
                </a:solidFill>
              </a:rPr>
              <a:t>) </a:t>
            </a:r>
            <a:r>
              <a:rPr lang="en-US" altLang="zh-CN" sz="1800" b="1" dirty="0">
                <a:solidFill>
                  <a:srgbClr val="FFFF00"/>
                </a:solidFill>
              </a:rPr>
              <a:t># box</a:t>
            </a:r>
            <a:r>
              <a:rPr lang="zh-CN" altLang="en-US" sz="1800" b="1" dirty="0">
                <a:solidFill>
                  <a:srgbClr val="FFFF00"/>
                </a:solidFill>
              </a:rPr>
              <a:t>是四个点的坐标 </a:t>
            </a:r>
          </a:p>
          <a:p>
            <a:pPr marL="0" indent="0">
              <a:lnSpc>
                <a:spcPts val="1700"/>
              </a:lnSpc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    </a:t>
            </a:r>
            <a:r>
              <a:rPr lang="en-US" altLang="zh-CN" sz="1800" b="1" dirty="0">
                <a:solidFill>
                  <a:schemeClr val="tx1"/>
                </a:solidFill>
              </a:rPr>
              <a:t>box = np.int0(box) </a:t>
            </a:r>
          </a:p>
          <a:p>
            <a:pPr marL="0" indent="0">
              <a:lnSpc>
                <a:spcPts val="1700"/>
              </a:lnSpc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    height = abs(box[0][1] - box[2][1]) </a:t>
            </a:r>
            <a:r>
              <a:rPr lang="en-US" altLang="zh-CN" sz="1800" b="1" dirty="0">
                <a:solidFill>
                  <a:srgbClr val="FFFF00"/>
                </a:solidFill>
              </a:rPr>
              <a:t># </a:t>
            </a:r>
            <a:r>
              <a:rPr lang="zh-CN" altLang="en-US" sz="1800" b="1" dirty="0">
                <a:solidFill>
                  <a:srgbClr val="FFFF00"/>
                </a:solidFill>
              </a:rPr>
              <a:t>计算高和宽</a:t>
            </a:r>
            <a:r>
              <a:rPr lang="zh-CN" altLang="en-US" sz="1800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ts val="1700"/>
              </a:lnSpc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    </a:t>
            </a:r>
            <a:r>
              <a:rPr lang="en-US" altLang="zh-CN" sz="1800" b="1" dirty="0">
                <a:solidFill>
                  <a:schemeClr val="tx1"/>
                </a:solidFill>
              </a:rPr>
              <a:t>width = abs(box[0][0] - box[2][0])</a:t>
            </a:r>
          </a:p>
          <a:p>
            <a:pPr marL="0" indent="0">
              <a:lnSpc>
                <a:spcPts val="1700"/>
              </a:lnSpc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    if (height &gt; width * 1.3):continue </a:t>
            </a:r>
            <a:r>
              <a:rPr lang="en-US" altLang="zh-CN" sz="1800" b="1" dirty="0">
                <a:solidFill>
                  <a:srgbClr val="FFFF00"/>
                </a:solidFill>
              </a:rPr>
              <a:t># </a:t>
            </a:r>
            <a:r>
              <a:rPr lang="zh-CN" altLang="en-US" sz="1800" b="1" dirty="0">
                <a:solidFill>
                  <a:srgbClr val="FFFF00"/>
                </a:solidFill>
              </a:rPr>
              <a:t>根据文字特征，筛选那些太细的矩形，留下扁的 </a:t>
            </a:r>
          </a:p>
          <a:p>
            <a:pPr marL="0" indent="0">
              <a:lnSpc>
                <a:spcPts val="1700"/>
              </a:lnSpc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    </a:t>
            </a:r>
            <a:r>
              <a:rPr lang="en-US" altLang="zh-CN" sz="1800" b="1" dirty="0" err="1">
                <a:solidFill>
                  <a:schemeClr val="tx1"/>
                </a:solidFill>
              </a:rPr>
              <a:t>region.append</a:t>
            </a:r>
            <a:r>
              <a:rPr lang="en-US" altLang="zh-CN" sz="1800" b="1" dirty="0">
                <a:solidFill>
                  <a:schemeClr val="tx1"/>
                </a:solidFill>
              </a:rPr>
              <a:t>(box)</a:t>
            </a:r>
          </a:p>
          <a:p>
            <a:pPr marL="0" indent="0">
              <a:lnSpc>
                <a:spcPts val="1700"/>
              </a:lnSpc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FFFF00"/>
                </a:solidFill>
              </a:rPr>
              <a:t># </a:t>
            </a:r>
            <a:r>
              <a:rPr lang="zh-CN" altLang="en-US" sz="1800" b="1" dirty="0">
                <a:solidFill>
                  <a:srgbClr val="FFFF00"/>
                </a:solidFill>
              </a:rPr>
              <a:t>绘制轮廓</a:t>
            </a:r>
          </a:p>
          <a:p>
            <a:pPr marL="0" indent="0">
              <a:lnSpc>
                <a:spcPts val="1700"/>
              </a:lnSpc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for box in region:</a:t>
            </a:r>
          </a:p>
          <a:p>
            <a:pPr marL="0" indent="0">
              <a:lnSpc>
                <a:spcPts val="1700"/>
              </a:lnSpc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    cv2.drawContours(</a:t>
            </a:r>
            <a:r>
              <a:rPr lang="en-US" altLang="zh-CN" sz="1800" b="1" dirty="0" err="1">
                <a:solidFill>
                  <a:schemeClr val="tx1"/>
                </a:solidFill>
              </a:rPr>
              <a:t>img</a:t>
            </a:r>
            <a:r>
              <a:rPr lang="en-US" altLang="zh-CN" sz="1800" b="1" dirty="0">
                <a:solidFill>
                  <a:schemeClr val="tx1"/>
                </a:solidFill>
              </a:rPr>
              <a:t>, [box], 0, (0, 255, 0), 2)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64135-6AAF-4808-8E02-33D1FA2A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2020/11/20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5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AC476-3D8F-4C29-BA59-C55A5D18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0059"/>
            <a:ext cx="10353762" cy="935722"/>
          </a:xfrm>
        </p:spPr>
        <p:txBody>
          <a:bodyPr/>
          <a:lstStyle/>
          <a:p>
            <a:r>
              <a:rPr lang="zh-CN" altLang="en-US" dirty="0"/>
              <a:t>用到</a:t>
            </a:r>
            <a:r>
              <a:rPr lang="zh-CN" altLang="en-US" dirty="0">
                <a:solidFill>
                  <a:srgbClr val="0070C0"/>
                </a:solidFill>
              </a:rPr>
              <a:t>过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模块和应用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F970C-9BF3-4EA9-AA44-97E546852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zh-CN" dirty="0" err="1">
                <a:solidFill>
                  <a:schemeClr val="tx1"/>
                </a:solidFill>
              </a:rPr>
              <a:t>opencv</a:t>
            </a:r>
            <a:r>
              <a:rPr lang="en-US" altLang="zh-CN" dirty="0">
                <a:solidFill>
                  <a:schemeClr val="tx1"/>
                </a:solidFill>
              </a:rPr>
              <a:t>-python</a:t>
            </a:r>
            <a:r>
              <a:rPr lang="zh-CN" altLang="en-US" dirty="0">
                <a:solidFill>
                  <a:schemeClr val="tx1"/>
                </a:solidFill>
              </a:rPr>
              <a:t>（图像处理模块）</a:t>
            </a:r>
            <a:endParaRPr lang="en-US" altLang="zh-CN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Tesseract-OCR</a:t>
            </a:r>
            <a:r>
              <a:rPr lang="zh-CN" altLang="en-US" dirty="0">
                <a:solidFill>
                  <a:schemeClr val="tx1"/>
                </a:solidFill>
              </a:rPr>
              <a:t>（文字识别应用）</a:t>
            </a:r>
            <a:endParaRPr lang="en-US" altLang="zh-CN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altLang="zh-CN" dirty="0" err="1">
                <a:solidFill>
                  <a:schemeClr val="tx1"/>
                </a:solidFill>
              </a:rPr>
              <a:t>pytesseract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Tesseract-OCR</a:t>
            </a:r>
            <a:r>
              <a:rPr lang="zh-CN" altLang="en-US" dirty="0">
                <a:solidFill>
                  <a:schemeClr val="tx1"/>
                </a:solidFill>
              </a:rPr>
              <a:t>的包装模块）</a:t>
            </a:r>
            <a:endParaRPr lang="en-US" altLang="zh-CN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altLang="zh-CN" dirty="0" err="1">
                <a:solidFill>
                  <a:schemeClr val="tx1"/>
                </a:solidFill>
              </a:rPr>
              <a:t>tesserocr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Tesseract-OCR</a:t>
            </a:r>
            <a:r>
              <a:rPr lang="zh-CN" altLang="en-US" dirty="0">
                <a:solidFill>
                  <a:schemeClr val="tx1"/>
                </a:solidFill>
              </a:rPr>
              <a:t>自己的</a:t>
            </a:r>
            <a:r>
              <a:rPr lang="en-US" altLang="zh-CN" dirty="0">
                <a:solidFill>
                  <a:schemeClr val="tx1"/>
                </a:solidFill>
              </a:rPr>
              <a:t>C-API</a:t>
            </a:r>
            <a:r>
              <a:rPr lang="zh-CN" altLang="en-US" dirty="0">
                <a:solidFill>
                  <a:schemeClr val="tx1"/>
                </a:solidFill>
              </a:rPr>
              <a:t>包装模块）</a:t>
            </a:r>
            <a:endParaRPr lang="en-US" altLang="zh-CN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Pillow</a:t>
            </a:r>
            <a:r>
              <a:rPr lang="zh-CN" altLang="en-US" dirty="0">
                <a:solidFill>
                  <a:schemeClr val="tx1"/>
                </a:solidFill>
              </a:rPr>
              <a:t>（图片处理）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74497-0DDF-4769-8697-A9C9D399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2020/11/20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截屏文字识别小工具</a:t>
            </a:r>
            <a:endParaRPr lang="zh-cn" dirty="0"/>
          </a:p>
        </p:txBody>
      </p:sp>
      <p:graphicFrame>
        <p:nvGraphicFramePr>
          <p:cNvPr id="4" name="内容占位符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223607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8C7B5-D8F8-422F-B663-579843E8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应用功能展示</a:t>
            </a:r>
          </a:p>
        </p:txBody>
      </p:sp>
      <p:pic>
        <p:nvPicPr>
          <p:cNvPr id="6" name="内容占位符 5">
            <a:hlinkClick r:id="rId2" action="ppaction://hlinkfile"/>
            <a:extLst>
              <a:ext uri="{FF2B5EF4-FFF2-40B4-BE49-F238E27FC236}">
                <a16:creationId xmlns:a16="http://schemas.microsoft.com/office/drawing/2014/main" id="{3B46933B-1D09-4DAC-9944-93FE68EAA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98" y="3124200"/>
            <a:ext cx="609600" cy="60960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0E258-11E8-47D1-977B-D63BEF10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2020/11/20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8AA4CE-8BCF-4600-BFD1-BE7BAD33F423}"/>
              </a:ext>
            </a:extLst>
          </p:cNvPr>
          <p:cNvSpPr txBox="1"/>
          <p:nvPr/>
        </p:nvSpPr>
        <p:spPr>
          <a:xfrm>
            <a:off x="461900" y="4815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打开软件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0DCD86-8F3F-4294-8CFF-1C02DD3126AD}"/>
              </a:ext>
            </a:extLst>
          </p:cNvPr>
          <p:cNvSpPr/>
          <p:nvPr/>
        </p:nvSpPr>
        <p:spPr>
          <a:xfrm>
            <a:off x="2390861" y="2074177"/>
            <a:ext cx="6316911" cy="270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altLang="en-US" dirty="0">
                <a:solidFill>
                  <a:schemeClr val="bg1"/>
                </a:solidFill>
              </a:rPr>
              <a:t>你好，我是便捷文字识别工具。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>
              <a:lnSpc>
                <a:spcPts val="3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dirty="0">
                <a:solidFill>
                  <a:schemeClr val="bg1"/>
                </a:solidFill>
              </a:rPr>
              <a:t>Hello I`m convenient optical character recognition tool.</a:t>
            </a:r>
          </a:p>
          <a:p>
            <a:pPr algn="ctr">
              <a:lnSpc>
                <a:spcPts val="3000"/>
              </a:lnSpc>
              <a:spcBef>
                <a:spcPts val="1000"/>
              </a:spcBef>
              <a:spcAft>
                <a:spcPts val="1000"/>
              </a:spcAft>
            </a:pPr>
            <a:r>
              <a:rPr lang="ja-JP" altLang="en-US" dirty="0">
                <a:solidFill>
                  <a:schemeClr val="bg1"/>
                </a:solidFill>
              </a:rPr>
              <a:t>私は便利なテキスト認識ツールです</a:t>
            </a:r>
            <a:r>
              <a:rPr lang="en-US" altLang="ja-JP" dirty="0">
                <a:solidFill>
                  <a:schemeClr val="bg1"/>
                </a:solidFill>
              </a:rPr>
              <a:t>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AC1751-BF8C-41C1-9904-F1FEA27342E5}"/>
              </a:ext>
            </a:extLst>
          </p:cNvPr>
          <p:cNvSpPr txBox="1"/>
          <p:nvPr/>
        </p:nvSpPr>
        <p:spPr>
          <a:xfrm>
            <a:off x="4995318" y="48173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截图示例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33FC8417-A4C2-480D-9F76-6D385D0E43A4}"/>
              </a:ext>
            </a:extLst>
          </p:cNvPr>
          <p:cNvSpPr/>
          <p:nvPr/>
        </p:nvSpPr>
        <p:spPr>
          <a:xfrm>
            <a:off x="9320817" y="2262404"/>
            <a:ext cx="2143955" cy="2333190"/>
          </a:xfrm>
          <a:prstGeom prst="wedgeRoundRectCallout">
            <a:avLst/>
          </a:prstGeom>
          <a:solidFill>
            <a:srgbClr val="92D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A844A6-993E-4E32-94A7-9448160D400B}"/>
              </a:ext>
            </a:extLst>
          </p:cNvPr>
          <p:cNvSpPr txBox="1"/>
          <p:nvPr/>
        </p:nvSpPr>
        <p:spPr>
          <a:xfrm>
            <a:off x="9854926" y="47838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复制内容</a:t>
            </a:r>
          </a:p>
        </p:txBody>
      </p:sp>
    </p:spTree>
    <p:extLst>
      <p:ext uri="{BB962C8B-B14F-4D97-AF65-F5344CB8AC3E}">
        <p14:creationId xmlns:p14="http://schemas.microsoft.com/office/powerpoint/2010/main" val="148278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30F70-F8CC-4C4C-A839-19D63486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761884-1233-44DE-95EA-687917CD0720}" type="datetime1">
              <a:rPr lang="zh-CN" altLang="en-US" smtClean="0"/>
              <a:t>2020/11/20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C87DF9-E6C1-4339-93EF-77C51DAE539B}"/>
              </a:ext>
            </a:extLst>
          </p:cNvPr>
          <p:cNvSpPr/>
          <p:nvPr/>
        </p:nvSpPr>
        <p:spPr>
          <a:xfrm>
            <a:off x="1373825" y="1537240"/>
            <a:ext cx="7015165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dirty="0"/>
              <a:t>不错文章：</a:t>
            </a:r>
            <a:endParaRPr lang="en-US" altLang="zh-CN" dirty="0"/>
          </a:p>
          <a:p>
            <a:pPr>
              <a:spcBef>
                <a:spcPts val="1000"/>
              </a:spcBef>
            </a:pPr>
            <a:r>
              <a:rPr lang="en-US" altLang="zh-CN" dirty="0">
                <a:hlinkClick r:id="rId2"/>
              </a:rPr>
              <a:t>https://www.mayi888.com/archives/60604</a:t>
            </a:r>
            <a:endParaRPr lang="en-US" altLang="zh-CN" dirty="0"/>
          </a:p>
          <a:p>
            <a:pPr>
              <a:spcBef>
                <a:spcPts val="1000"/>
              </a:spcBef>
            </a:pPr>
            <a:r>
              <a:rPr lang="en-US" altLang="zh-CN" dirty="0">
                <a:hlinkClick r:id="rId3"/>
              </a:rPr>
              <a:t>https://www.python-course.eu/tkinter_canvas.php</a:t>
            </a:r>
            <a:endParaRPr lang="en-US" altLang="zh-CN" dirty="0"/>
          </a:p>
          <a:p>
            <a:pPr>
              <a:spcBef>
                <a:spcPts val="1000"/>
              </a:spcBef>
            </a:pP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C6F69B-C5A2-4B2A-BC76-396BE0760D1A}"/>
              </a:ext>
            </a:extLst>
          </p:cNvPr>
          <p:cNvSpPr/>
          <p:nvPr/>
        </p:nvSpPr>
        <p:spPr>
          <a:xfrm>
            <a:off x="1373825" y="3504393"/>
            <a:ext cx="8181235" cy="2395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dirty="0"/>
              <a:t>文档</a:t>
            </a:r>
            <a:r>
              <a:rPr lang="en-US" altLang="zh-CN" dirty="0"/>
              <a:t>DOC:</a:t>
            </a:r>
          </a:p>
          <a:p>
            <a:pPr>
              <a:spcBef>
                <a:spcPts val="1000"/>
              </a:spcBef>
            </a:pPr>
            <a:r>
              <a:rPr lang="zh-CN" altLang="en-US" dirty="0"/>
              <a:t>打包工具：</a:t>
            </a:r>
            <a:r>
              <a:rPr lang="zh-CN" altLang="en-US" dirty="0">
                <a:solidFill>
                  <a:srgbClr val="AD1F1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https://www.pyinstaller.org</a:t>
            </a:r>
            <a:endParaRPr lang="en-US" altLang="zh-CN" dirty="0">
              <a:solidFill>
                <a:srgbClr val="AD1F1F"/>
              </a:solidFill>
            </a:endParaRPr>
          </a:p>
          <a:p>
            <a:pPr>
              <a:spcBef>
                <a:spcPts val="1000"/>
              </a:spcBef>
            </a:pPr>
            <a:r>
              <a:rPr lang="en-US" altLang="zh-CN" dirty="0"/>
              <a:t>Tesseract</a:t>
            </a:r>
            <a:r>
              <a:rPr lang="zh-CN" altLang="en-US" dirty="0"/>
              <a:t>应用文档：</a:t>
            </a:r>
            <a:r>
              <a:rPr lang="en-US" altLang="zh-CN" dirty="0">
                <a:solidFill>
                  <a:srgbClr val="AD1F1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https://tesseract-ocr.github.io</a:t>
            </a:r>
            <a:endParaRPr lang="en-US" altLang="zh-CN" dirty="0">
              <a:solidFill>
                <a:srgbClr val="AD1F1F"/>
              </a:solidFill>
            </a:endParaRPr>
          </a:p>
          <a:p>
            <a:pPr>
              <a:spcBef>
                <a:spcPts val="1000"/>
              </a:spcBef>
            </a:pPr>
            <a:r>
              <a:rPr lang="zh-CN" altLang="en-US" dirty="0"/>
              <a:t>窗口程序文档：</a:t>
            </a:r>
            <a:r>
              <a:rPr lang="en-US" altLang="zh-CN" dirty="0">
                <a:solidFill>
                  <a:srgbClr val="AD1F1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https://www.runoob.com/python/python-gui-tkinter.html</a:t>
            </a:r>
            <a:endParaRPr lang="en-US" altLang="zh-CN" dirty="0">
              <a:solidFill>
                <a:srgbClr val="AD1F1F"/>
              </a:solidFill>
            </a:endParaRPr>
          </a:p>
          <a:p>
            <a:pPr>
              <a:spcBef>
                <a:spcPts val="1000"/>
              </a:spcBef>
            </a:pPr>
            <a:r>
              <a:rPr lang="en-US" altLang="zh-CN" dirty="0" err="1"/>
              <a:t>Opencv</a:t>
            </a:r>
            <a:r>
              <a:rPr lang="zh-CN" altLang="en-US" dirty="0"/>
              <a:t>文档：</a:t>
            </a:r>
            <a:r>
              <a:rPr lang="en-US" altLang="zh-CN" dirty="0">
                <a:solidFill>
                  <a:srgbClr val="AD1F1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https://docs.opencv.org/master/d6/d00/tutorial_py_root.html</a:t>
            </a:r>
            <a:endParaRPr lang="en-US" altLang="zh-CN" dirty="0"/>
          </a:p>
          <a:p>
            <a:pPr>
              <a:spcBef>
                <a:spcPts val="100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5458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6_TF12214701.potx" id="{11CCF850-A106-4C83-9778-04C2F532D32F}" vid="{0B8A0E20-82B4-435B-92AB-957BEAB0242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{25987F11-FC93-45F0-9D65-D91CEE94A029}tf12214701_win32</Template>
  <TotalTime>377</TotalTime>
  <Words>680</Words>
  <Application>Microsoft Office PowerPoint</Application>
  <PresentationFormat>宽屏</PresentationFormat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新宋体</vt:lpstr>
      <vt:lpstr>Calibri</vt:lpstr>
      <vt:lpstr>Goudy Old Style</vt:lpstr>
      <vt:lpstr>Wingdings 2</vt:lpstr>
      <vt:lpstr>SlateVTI</vt:lpstr>
      <vt:lpstr>文字识别学习分享</vt:lpstr>
      <vt:lpstr>文字识别的过程</vt:lpstr>
      <vt:lpstr>图像处理过程  框选文字</vt:lpstr>
      <vt:lpstr>图像处理代码流程</vt:lpstr>
      <vt:lpstr>查找框选代码流程</vt:lpstr>
      <vt:lpstr>用到过的Python模块和应用</vt:lpstr>
      <vt:lpstr>截屏文字识别小工具</vt:lpstr>
      <vt:lpstr>应用功能展示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文字识别学习分享</dc:title>
  <dc:creator>周 毅鹏</dc:creator>
  <cp:lastModifiedBy>周 毅鹏</cp:lastModifiedBy>
  <cp:revision>18</cp:revision>
  <dcterms:created xsi:type="dcterms:W3CDTF">2020-11-13T05:44:18Z</dcterms:created>
  <dcterms:modified xsi:type="dcterms:W3CDTF">2020-11-20T15:51:45Z</dcterms:modified>
</cp:coreProperties>
</file>