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2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4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1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1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9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8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4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89C4-C9C2-47F7-B72C-4F7E3D61DF21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4.bin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17.wmf"/><Relationship Id="rId10" Type="http://schemas.openxmlformats.org/officeDocument/2006/relationships/image" Target="../media/image27.emf"/><Relationship Id="rId19" Type="http://schemas.openxmlformats.org/officeDocument/2006/relationships/image" Target="../media/image19.w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41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77807"/>
              </p:ext>
            </p:extLst>
          </p:nvPr>
        </p:nvGraphicFramePr>
        <p:xfrm>
          <a:off x="601474" y="769795"/>
          <a:ext cx="900000" cy="18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545069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85437501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0448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018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5824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595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5</a:t>
                      </a:r>
                      <a:endParaRPr lang="zh-CN" altLang="en-US" sz="105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541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2993" y="2790349"/>
            <a:ext cx="553998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97461"/>
              </p:ext>
            </p:extLst>
          </p:nvPr>
        </p:nvGraphicFramePr>
        <p:xfrm>
          <a:off x="577223" y="3311605"/>
          <a:ext cx="936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202079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3911073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900" dirty="0" smtClean="0"/>
                        <a:t>n-1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700" dirty="0" smtClean="0"/>
                        <a:t>n-1</a:t>
                      </a:r>
                      <a:endParaRPr lang="zh-CN" altLang="en-US" sz="7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52488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</a:t>
                      </a:r>
                      <a:r>
                        <a:rPr lang="en-US" altLang="zh-CN" sz="1050" dirty="0" err="1" smtClean="0"/>
                        <a:t>n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Q</a:t>
                      </a:r>
                      <a:r>
                        <a:rPr lang="en-US" altLang="zh-CN" sz="1050" dirty="0" err="1" smtClean="0"/>
                        <a:t>n</a:t>
                      </a:r>
                      <a:endParaRPr lang="zh-CN" altLang="en-US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12413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397110" y="1070428"/>
            <a:ext cx="95693" cy="22966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44956" y="1180297"/>
            <a:ext cx="95693" cy="22966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31646" y="1611595"/>
            <a:ext cx="95693" cy="22966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79490" y="1810071"/>
            <a:ext cx="95693" cy="22966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 rot="19497585">
            <a:off x="2499688" y="2344656"/>
            <a:ext cx="553998" cy="365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90686" y="1290166"/>
            <a:ext cx="95693" cy="22966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35712" y="1951763"/>
            <a:ext cx="95693" cy="229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5949" y="737235"/>
            <a:ext cx="1008000" cy="1195890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5949" y="1780503"/>
            <a:ext cx="1008000" cy="119589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563949" y="737235"/>
            <a:ext cx="881008" cy="3872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563949" y="1180297"/>
            <a:ext cx="881006" cy="771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563948" y="1264362"/>
            <a:ext cx="926737" cy="51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572322" y="1362917"/>
            <a:ext cx="913861" cy="1583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箭头 32"/>
          <p:cNvSpPr/>
          <p:nvPr/>
        </p:nvSpPr>
        <p:spPr>
          <a:xfrm>
            <a:off x="3846199" y="2455193"/>
            <a:ext cx="406569" cy="3047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/>
          <p:cNvSpPr/>
          <p:nvPr/>
        </p:nvSpPr>
        <p:spPr>
          <a:xfrm rot="5400000">
            <a:off x="3076242" y="3779020"/>
            <a:ext cx="155170" cy="11348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3125904" y="2365790"/>
            <a:ext cx="553998" cy="365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786849" y="4518568"/>
            <a:ext cx="130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层卷积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506237" y="199699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502491" y="2119325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501449" y="2264636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506608" y="240994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507438" y="282914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509439" y="298438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509439" y="312989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512027" y="329558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458156" y="1951763"/>
            <a:ext cx="216410" cy="14777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296590" y="214806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291802" y="235209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297791" y="291660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299792" y="311398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228720" y="2099256"/>
            <a:ext cx="216410" cy="11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420591" y="2564060"/>
            <a:ext cx="369332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177715" y="2588712"/>
            <a:ext cx="369332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913196" y="1663313"/>
            <a:ext cx="1089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>
            <a:stCxn id="58" idx="0"/>
            <a:endCxn id="70" idx="0"/>
          </p:cNvCxnSpPr>
          <p:nvPr/>
        </p:nvCxnSpPr>
        <p:spPr>
          <a:xfrm>
            <a:off x="4566361" y="1951763"/>
            <a:ext cx="770564" cy="147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4555449" y="3287256"/>
            <a:ext cx="781476" cy="14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52" y="2202067"/>
            <a:ext cx="212416" cy="9624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4" name="直接连接符 83"/>
          <p:cNvCxnSpPr>
            <a:stCxn id="70" idx="0"/>
            <a:endCxn id="82" idx="0"/>
          </p:cNvCxnSpPr>
          <p:nvPr/>
        </p:nvCxnSpPr>
        <p:spPr>
          <a:xfrm>
            <a:off x="5336925" y="2099256"/>
            <a:ext cx="802735" cy="102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82" idx="2"/>
          </p:cNvCxnSpPr>
          <p:nvPr/>
        </p:nvCxnSpPr>
        <p:spPr>
          <a:xfrm flipV="1">
            <a:off x="5336925" y="3164505"/>
            <a:ext cx="802735" cy="122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96" y="872812"/>
            <a:ext cx="215196" cy="1060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1" name="右大括号 90"/>
          <p:cNvSpPr/>
          <p:nvPr/>
        </p:nvSpPr>
        <p:spPr>
          <a:xfrm rot="5400000">
            <a:off x="5182412" y="3777083"/>
            <a:ext cx="155170" cy="11348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4893019" y="4516631"/>
            <a:ext cx="130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</a:t>
            </a:r>
          </a:p>
        </p:txBody>
      </p:sp>
      <p:cxnSp>
        <p:nvCxnSpPr>
          <p:cNvPr id="96" name="肘形连接符 95"/>
          <p:cNvCxnSpPr>
            <a:stCxn id="90" idx="3"/>
          </p:cNvCxnSpPr>
          <p:nvPr/>
        </p:nvCxnSpPr>
        <p:spPr>
          <a:xfrm>
            <a:off x="6239792" y="1402969"/>
            <a:ext cx="788329" cy="59402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82" idx="3"/>
          </p:cNvCxnSpPr>
          <p:nvPr/>
        </p:nvCxnSpPr>
        <p:spPr>
          <a:xfrm flipV="1">
            <a:off x="6245868" y="2202067"/>
            <a:ext cx="782253" cy="48121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7010356" y="1776090"/>
            <a:ext cx="6652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MSE loss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1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74" y="995803"/>
            <a:ext cx="6179051" cy="46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3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860369" y="469232"/>
            <a:ext cx="6815223" cy="3595258"/>
            <a:chOff x="860369" y="469232"/>
            <a:chExt cx="6815223" cy="3595258"/>
          </a:xfrm>
        </p:grpSpPr>
        <p:sp>
          <p:nvSpPr>
            <p:cNvPr id="8" name="矩形 7"/>
            <p:cNvSpPr/>
            <p:nvPr/>
          </p:nvSpPr>
          <p:spPr>
            <a:xfrm>
              <a:off x="2397110" y="1070428"/>
              <a:ext cx="95693" cy="1620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44956" y="1180297"/>
              <a:ext cx="95693" cy="16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31646" y="1611595"/>
              <a:ext cx="95693" cy="16200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79490" y="1810071"/>
              <a:ext cx="95693" cy="162000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 rot="19497585">
              <a:off x="2499688" y="2344656"/>
              <a:ext cx="553998" cy="365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90686" y="1290166"/>
              <a:ext cx="95693" cy="162000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935712" y="1951763"/>
              <a:ext cx="95693" cy="16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60369" y="737235"/>
              <a:ext cx="703580" cy="1780712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6476" y="1060176"/>
              <a:ext cx="710069" cy="16956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563949" y="737235"/>
              <a:ext cx="881008" cy="38722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563948" y="1180297"/>
              <a:ext cx="881007" cy="13376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626545" y="1060175"/>
              <a:ext cx="864140" cy="204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1626545" y="1362917"/>
              <a:ext cx="859638" cy="13833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右箭头 32"/>
            <p:cNvSpPr/>
            <p:nvPr/>
          </p:nvSpPr>
          <p:spPr>
            <a:xfrm>
              <a:off x="3846199" y="2455193"/>
              <a:ext cx="406569" cy="30471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右大括号 33"/>
            <p:cNvSpPr/>
            <p:nvPr/>
          </p:nvSpPr>
          <p:spPr>
            <a:xfrm rot="5400000">
              <a:off x="2978934" y="3047943"/>
              <a:ext cx="155170" cy="11348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 rot="16200000">
              <a:off x="3125904" y="2365790"/>
              <a:ext cx="553998" cy="365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9541" y="3787491"/>
              <a:ext cx="130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层卷积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506237" y="199699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502491" y="2119325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501449" y="2264636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06608" y="24099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4507438" y="28291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509439" y="298438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509439" y="312989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512027" y="329558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458156" y="1951763"/>
              <a:ext cx="216410" cy="14777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296590" y="2148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291802" y="235209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297791" y="291660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299792" y="311398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228720" y="2099256"/>
              <a:ext cx="216410" cy="1188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420591" y="2564060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77715" y="2588712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913196" y="1663313"/>
              <a:ext cx="10899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 map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5" name="直接连接符 74"/>
            <p:cNvCxnSpPr>
              <a:stCxn id="58" idx="0"/>
              <a:endCxn id="70" idx="0"/>
            </p:cNvCxnSpPr>
            <p:nvPr/>
          </p:nvCxnSpPr>
          <p:spPr>
            <a:xfrm>
              <a:off x="4566361" y="1951763"/>
              <a:ext cx="770564" cy="147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4555449" y="3287256"/>
              <a:ext cx="781476" cy="142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1696" y="2202067"/>
              <a:ext cx="286031" cy="12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4" name="直接连接符 83"/>
            <p:cNvCxnSpPr>
              <a:stCxn id="70" idx="0"/>
              <a:endCxn id="82" idx="0"/>
            </p:cNvCxnSpPr>
            <p:nvPr/>
          </p:nvCxnSpPr>
          <p:spPr>
            <a:xfrm>
              <a:off x="5336925" y="2099256"/>
              <a:ext cx="777787" cy="1028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82" idx="2"/>
            </p:cNvCxnSpPr>
            <p:nvPr/>
          </p:nvCxnSpPr>
          <p:spPr>
            <a:xfrm>
              <a:off x="5275173" y="3286733"/>
              <a:ext cx="839539" cy="211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764" y="777998"/>
              <a:ext cx="263028" cy="12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1" name="右大括号 90"/>
            <p:cNvSpPr/>
            <p:nvPr/>
          </p:nvSpPr>
          <p:spPr>
            <a:xfrm rot="5400000">
              <a:off x="5164429" y="3045287"/>
              <a:ext cx="155170" cy="11348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875036" y="3784835"/>
              <a:ext cx="130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全连接</a:t>
              </a:r>
            </a:p>
          </p:txBody>
        </p:sp>
        <p:cxnSp>
          <p:nvCxnSpPr>
            <p:cNvPr id="96" name="肘形连接符 95"/>
            <p:cNvCxnSpPr>
              <a:stCxn id="90" idx="3"/>
            </p:cNvCxnSpPr>
            <p:nvPr/>
          </p:nvCxnSpPr>
          <p:spPr>
            <a:xfrm>
              <a:off x="6239792" y="1425998"/>
              <a:ext cx="752629" cy="525765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肘形连接符 99"/>
            <p:cNvCxnSpPr/>
            <p:nvPr/>
          </p:nvCxnSpPr>
          <p:spPr>
            <a:xfrm flipV="1">
              <a:off x="6257727" y="2318636"/>
              <a:ext cx="752629" cy="371792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010356" y="1776090"/>
              <a:ext cx="6652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MSE loss </a:t>
              </a:r>
              <a:endParaRPr lang="zh-CN" altLang="en-US" dirty="0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483" y="796378"/>
              <a:ext cx="540000" cy="1959424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287" y="3314861"/>
              <a:ext cx="684000" cy="655179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1064895" y="2919505"/>
              <a:ext cx="461665" cy="5933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108419" y="469232"/>
              <a:ext cx="1566146" cy="693037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实际电力系统</a:t>
              </a:r>
              <a:endParaRPr lang="zh-CN" altLang="en-US" sz="1400" dirty="0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1556947" y="865533"/>
              <a:ext cx="1561842" cy="1110318"/>
            </a:xfrm>
            <a:custGeom>
              <a:avLst/>
              <a:gdLst>
                <a:gd name="connsiteX0" fmla="*/ 0 w 1670015"/>
                <a:gd name="connsiteY0" fmla="*/ 1167529 h 1167529"/>
                <a:gd name="connsiteX1" fmla="*/ 625642 w 1670015"/>
                <a:gd name="connsiteY1" fmla="*/ 277192 h 1167529"/>
                <a:gd name="connsiteX2" fmla="*/ 1576137 w 1670015"/>
                <a:gd name="connsiteY2" fmla="*/ 36561 h 1167529"/>
                <a:gd name="connsiteX3" fmla="*/ 1624263 w 1670015"/>
                <a:gd name="connsiteY3" fmla="*/ 24529 h 11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0015" h="1167529">
                  <a:moveTo>
                    <a:pt x="0" y="1167529"/>
                  </a:moveTo>
                  <a:cubicBezTo>
                    <a:pt x="181476" y="816608"/>
                    <a:pt x="362953" y="465687"/>
                    <a:pt x="625642" y="277192"/>
                  </a:cubicBezTo>
                  <a:cubicBezTo>
                    <a:pt x="888332" y="88697"/>
                    <a:pt x="1576137" y="36561"/>
                    <a:pt x="1576137" y="36561"/>
                  </a:cubicBezTo>
                  <a:cubicBezTo>
                    <a:pt x="1742574" y="-5549"/>
                    <a:pt x="1640305" y="-13571"/>
                    <a:pt x="1624263" y="24529"/>
                  </a:cubicBezTo>
                </a:path>
              </a:pathLst>
            </a:custGeom>
            <a:ln w="19050">
              <a:prstDash val="dash"/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679576" y="806824"/>
              <a:ext cx="1272989" cy="376517"/>
            </a:xfrm>
            <a:custGeom>
              <a:avLst/>
              <a:gdLst>
                <a:gd name="connsiteX0" fmla="*/ 0 w 1272989"/>
                <a:gd name="connsiteY0" fmla="*/ 0 h 376517"/>
                <a:gd name="connsiteX1" fmla="*/ 687295 w 1272989"/>
                <a:gd name="connsiteY1" fmla="*/ 95623 h 376517"/>
                <a:gd name="connsiteX2" fmla="*/ 1272989 w 1272989"/>
                <a:gd name="connsiteY2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2989" h="376517">
                  <a:moveTo>
                    <a:pt x="0" y="0"/>
                  </a:moveTo>
                  <a:cubicBezTo>
                    <a:pt x="237565" y="16435"/>
                    <a:pt x="475130" y="32870"/>
                    <a:pt x="687295" y="95623"/>
                  </a:cubicBezTo>
                  <a:cubicBezTo>
                    <a:pt x="899460" y="158376"/>
                    <a:pt x="1149475" y="303803"/>
                    <a:pt x="1272989" y="376517"/>
                  </a:cubicBezTo>
                </a:path>
              </a:pathLst>
            </a:custGeom>
            <a:ln w="19050">
              <a:prstDash val="dash"/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9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375330" y="1097841"/>
            <a:ext cx="6375347" cy="2572821"/>
            <a:chOff x="1375330" y="1097841"/>
            <a:chExt cx="6375347" cy="25728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5330" y="1490668"/>
              <a:ext cx="1621758" cy="217999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 rot="16200000">
              <a:off x="1710177" y="2380610"/>
              <a:ext cx="769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2997088" y="2547257"/>
              <a:ext cx="444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699352" y="1724297"/>
              <a:ext cx="888275" cy="1645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Conv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Body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4833257" y="1946366"/>
              <a:ext cx="600892" cy="249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845754" y="2580664"/>
              <a:ext cx="588395" cy="384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5587773" y="1490668"/>
              <a:ext cx="891404" cy="801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Actor Net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587773" y="2772960"/>
              <a:ext cx="891404" cy="801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Critic</a:t>
              </a:r>
            </a:p>
            <a:p>
              <a:pPr algn="ctr"/>
              <a:r>
                <a:rPr lang="en-US" altLang="zh-CN" dirty="0" smtClean="0"/>
                <a:t>Net</a:t>
              </a: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4709" y="1097841"/>
              <a:ext cx="389228" cy="1587634"/>
            </a:xfrm>
            <a:prstGeom prst="rect">
              <a:avLst/>
            </a:prstGeom>
          </p:spPr>
        </p:pic>
        <p:cxnSp>
          <p:nvCxnSpPr>
            <p:cNvPr id="37" name="直接箭头连接符 36"/>
            <p:cNvCxnSpPr/>
            <p:nvPr/>
          </p:nvCxnSpPr>
          <p:spPr>
            <a:xfrm>
              <a:off x="6583680" y="1891658"/>
              <a:ext cx="587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6583679" y="3167139"/>
              <a:ext cx="587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7206" y="3004181"/>
              <a:ext cx="453471" cy="339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0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297876" y="974762"/>
            <a:ext cx="2503415" cy="4687601"/>
            <a:chOff x="1297876" y="974762"/>
            <a:chExt cx="2503415" cy="4687601"/>
          </a:xfrm>
        </p:grpSpPr>
        <p:grpSp>
          <p:nvGrpSpPr>
            <p:cNvPr id="18" name="组合 17"/>
            <p:cNvGrpSpPr/>
            <p:nvPr/>
          </p:nvGrpSpPr>
          <p:grpSpPr>
            <a:xfrm>
              <a:off x="1352872" y="974762"/>
              <a:ext cx="2383104" cy="4687601"/>
              <a:chOff x="1352872" y="974762"/>
              <a:chExt cx="2383104" cy="468760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58357" y="1610432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2*9 convolution</a:t>
                </a:r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352872" y="203706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2872" y="2463698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2*7 convolution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357120" y="2890331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352872" y="3331160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2*7 convolution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352872" y="373074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52872" y="413533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r>
                  <a:rPr lang="en-US" altLang="zh-CN" dirty="0" smtClean="0"/>
                  <a:t>ully connected1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352872" y="453992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Fully connected2</a:t>
                </a:r>
                <a:endParaRPr lang="zh-CN" altLang="en-US" dirty="0"/>
              </a:p>
            </p:txBody>
          </p:sp>
          <p:sp>
            <p:nvSpPr>
              <p:cNvPr id="10" name="下箭头 9"/>
              <p:cNvSpPr/>
              <p:nvPr/>
            </p:nvSpPr>
            <p:spPr>
              <a:xfrm>
                <a:off x="2319612" y="1321822"/>
                <a:ext cx="444137" cy="24819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下箭头 10"/>
              <p:cNvSpPr/>
              <p:nvPr/>
            </p:nvSpPr>
            <p:spPr>
              <a:xfrm>
                <a:off x="2319612" y="4951583"/>
                <a:ext cx="444137" cy="24819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73582" y="974762"/>
                <a:ext cx="936196" cy="368192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4632" y="5246401"/>
                <a:ext cx="489117" cy="415962"/>
              </a:xfrm>
              <a:prstGeom prst="rect">
                <a:avLst/>
              </a:prstGeom>
            </p:spPr>
          </p:pic>
        </p:grpSp>
        <p:sp>
          <p:nvSpPr>
            <p:cNvPr id="19" name="矩形 18"/>
            <p:cNvSpPr/>
            <p:nvPr/>
          </p:nvSpPr>
          <p:spPr>
            <a:xfrm>
              <a:off x="1313683" y="1578694"/>
              <a:ext cx="2487608" cy="845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08198" y="2435154"/>
              <a:ext cx="2487608" cy="845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7876" y="3301989"/>
              <a:ext cx="2487608" cy="82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25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64397" y="1259795"/>
            <a:ext cx="5583388" cy="2533728"/>
            <a:chOff x="1364397" y="1259795"/>
            <a:chExt cx="5583388" cy="25337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364397" y="1259795"/>
              <a:ext cx="5583388" cy="2533728"/>
              <a:chOff x="1364397" y="1259795"/>
              <a:chExt cx="5583388" cy="253372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978332" y="1619795"/>
                <a:ext cx="1606732" cy="62701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深度调压网络</a:t>
                </a:r>
                <a:endParaRPr lang="zh-CN" altLang="en-US" dirty="0"/>
              </a:p>
            </p:txBody>
          </p:sp>
          <p:sp>
            <p:nvSpPr>
              <p:cNvPr id="3" name="右箭头 2"/>
              <p:cNvSpPr/>
              <p:nvPr/>
            </p:nvSpPr>
            <p:spPr>
              <a:xfrm>
                <a:off x="2612571" y="1789611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右箭头 5"/>
              <p:cNvSpPr/>
              <p:nvPr/>
            </p:nvSpPr>
            <p:spPr>
              <a:xfrm>
                <a:off x="4715693" y="1913708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4843" y="1913708"/>
                <a:ext cx="313722" cy="3132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843" y="1259795"/>
                <a:ext cx="300500" cy="360000"/>
              </a:xfrm>
              <a:prstGeom prst="rect">
                <a:avLst/>
              </a:prstGeom>
            </p:spPr>
          </p:pic>
          <p:cxnSp>
            <p:nvCxnSpPr>
              <p:cNvPr id="14" name="肘形连接符 13"/>
              <p:cNvCxnSpPr>
                <a:stCxn id="10" idx="3"/>
              </p:cNvCxnSpPr>
              <p:nvPr/>
            </p:nvCxnSpPr>
            <p:spPr>
              <a:xfrm>
                <a:off x="5375343" y="1439795"/>
                <a:ext cx="646634" cy="180000"/>
              </a:xfrm>
              <a:prstGeom prst="bentConnector3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肘形连接符 15"/>
              <p:cNvCxnSpPr/>
              <p:nvPr/>
            </p:nvCxnSpPr>
            <p:spPr>
              <a:xfrm flipV="1">
                <a:off x="5375343" y="1799795"/>
                <a:ext cx="633412" cy="270513"/>
              </a:xfrm>
              <a:prstGeom prst="bentConnector3">
                <a:avLst>
                  <a:gd name="adj1" fmla="val 50000"/>
                </a:avLst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104" y="1542342"/>
                <a:ext cx="334786" cy="371366"/>
              </a:xfrm>
              <a:prstGeom prst="rect">
                <a:avLst/>
              </a:prstGeom>
            </p:spPr>
          </p:pic>
          <p:cxnSp>
            <p:nvCxnSpPr>
              <p:cNvPr id="22" name="直接箭头连接符 21"/>
              <p:cNvCxnSpPr>
                <a:stCxn id="20" idx="1"/>
              </p:cNvCxnSpPr>
              <p:nvPr/>
            </p:nvCxnSpPr>
            <p:spPr>
              <a:xfrm flipH="1">
                <a:off x="4585064" y="1728025"/>
                <a:ext cx="146304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978331" y="1260798"/>
                <a:ext cx="1332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更新模型参数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689065" y="1840831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梯度回传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下箭头 26"/>
              <p:cNvSpPr/>
              <p:nvPr/>
            </p:nvSpPr>
            <p:spPr>
              <a:xfrm>
                <a:off x="3709851" y="2432494"/>
                <a:ext cx="202475" cy="44133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3912326" y="2499272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模型复制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978332" y="3144418"/>
                <a:ext cx="1606732" cy="62701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深度调压网络</a:t>
                </a:r>
                <a:endParaRPr lang="zh-CN" altLang="en-US" dirty="0"/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2647" y="1568575"/>
                <a:ext cx="252000" cy="642931"/>
              </a:xfrm>
              <a:prstGeom prst="rect">
                <a:avLst/>
              </a:prstGeom>
            </p:spPr>
          </p:pic>
          <p:sp>
            <p:nvSpPr>
              <p:cNvPr id="33" name="右箭头 32"/>
              <p:cNvSpPr/>
              <p:nvPr/>
            </p:nvSpPr>
            <p:spPr>
              <a:xfrm>
                <a:off x="2604605" y="3349539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681" y="2958684"/>
                <a:ext cx="252000" cy="642931"/>
              </a:xfrm>
              <a:prstGeom prst="rect">
                <a:avLst/>
              </a:prstGeom>
              <a:ln w="28575">
                <a:noFill/>
                <a:prstDash val="dash"/>
              </a:ln>
            </p:spPr>
          </p:pic>
          <p:sp>
            <p:nvSpPr>
              <p:cNvPr id="35" name="右箭头 34"/>
              <p:cNvSpPr/>
              <p:nvPr/>
            </p:nvSpPr>
            <p:spPr>
              <a:xfrm>
                <a:off x="4702473" y="3519512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61623" y="3480323"/>
                <a:ext cx="313722" cy="313200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2434" y="2872364"/>
                <a:ext cx="501704" cy="360000"/>
              </a:xfrm>
              <a:prstGeom prst="rect">
                <a:avLst/>
              </a:prstGeom>
            </p:spPr>
          </p:pic>
          <p:cxnSp>
            <p:nvCxnSpPr>
              <p:cNvPr id="39" name="肘形连接符 38"/>
              <p:cNvCxnSpPr/>
              <p:nvPr/>
            </p:nvCxnSpPr>
            <p:spPr>
              <a:xfrm>
                <a:off x="5524090" y="2999879"/>
                <a:ext cx="646634" cy="180000"/>
              </a:xfrm>
              <a:prstGeom prst="bentConnector3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39"/>
              <p:cNvCxnSpPr/>
              <p:nvPr/>
            </p:nvCxnSpPr>
            <p:spPr>
              <a:xfrm flipV="1">
                <a:off x="5524090" y="3359879"/>
                <a:ext cx="633412" cy="270513"/>
              </a:xfrm>
              <a:prstGeom prst="bentConnector3">
                <a:avLst>
                  <a:gd name="adj1" fmla="val 50000"/>
                </a:avLst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3472" y="3046730"/>
                <a:ext cx="396000" cy="451818"/>
              </a:xfrm>
              <a:prstGeom prst="rect">
                <a:avLst/>
              </a:prstGeom>
            </p:spPr>
          </p:pic>
          <p:cxnSp>
            <p:nvCxnSpPr>
              <p:cNvPr id="43" name="直接箭头连接符 42"/>
              <p:cNvCxnSpPr/>
              <p:nvPr/>
            </p:nvCxnSpPr>
            <p:spPr>
              <a:xfrm flipH="1">
                <a:off x="2414647" y="3253991"/>
                <a:ext cx="374577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5876631" y="3440710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梯度回传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011787" y="2627980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更新出力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364397" y="1578896"/>
                <a:ext cx="630993" cy="7088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离线训练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364398" y="3039674"/>
                <a:ext cx="627442" cy="7088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在线控制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2106233" y="3207687"/>
              <a:ext cx="323456" cy="51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755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453722" y="628560"/>
            <a:ext cx="7572624" cy="4601046"/>
            <a:chOff x="369501" y="111202"/>
            <a:chExt cx="7572624" cy="4601046"/>
          </a:xfrm>
        </p:grpSpPr>
        <p:sp>
          <p:nvSpPr>
            <p:cNvPr id="2" name="矩形 1"/>
            <p:cNvSpPr/>
            <p:nvPr/>
          </p:nvSpPr>
          <p:spPr>
            <a:xfrm>
              <a:off x="521901" y="425602"/>
              <a:ext cx="966651" cy="16981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674301" y="578002"/>
              <a:ext cx="966651" cy="1698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26701" y="730402"/>
              <a:ext cx="966651" cy="16981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20515" y="1011809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816769" y="1134136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15727" y="12794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20886" y="142475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821716" y="184395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823717" y="199919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823717" y="214470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826305" y="231039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772434" y="966574"/>
              <a:ext cx="216410" cy="14777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34869" y="1578871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15963" y="814360"/>
              <a:ext cx="483325" cy="50289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4" idx="0"/>
              <a:endCxn id="14" idx="0"/>
            </p:cNvCxnSpPr>
            <p:nvPr/>
          </p:nvCxnSpPr>
          <p:spPr>
            <a:xfrm>
              <a:off x="1157626" y="814360"/>
              <a:ext cx="1716889" cy="197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4" idx="2"/>
              <a:endCxn id="14" idx="5"/>
            </p:cNvCxnSpPr>
            <p:nvPr/>
          </p:nvCxnSpPr>
          <p:spPr>
            <a:xfrm flipV="1">
              <a:off x="1157626" y="1103993"/>
              <a:ext cx="1755073" cy="213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845948" y="618579"/>
              <a:ext cx="114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层卷积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7494" y="2070699"/>
              <a:ext cx="159283" cy="12908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6" name="文本框 35"/>
            <p:cNvSpPr txBox="1"/>
            <p:nvPr/>
          </p:nvSpPr>
          <p:spPr>
            <a:xfrm>
              <a:off x="3053218" y="2829087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4201" y="2066858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4523" y="2988922"/>
              <a:ext cx="159474" cy="1292400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3376553" y="3741020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427536" y="2978791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412503" y="1188136"/>
              <a:ext cx="627321" cy="10309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Actor</a:t>
              </a:r>
            </a:p>
            <a:p>
              <a:pPr algn="ctr"/>
              <a:r>
                <a:rPr lang="en-US" altLang="zh-CN" sz="1200" dirty="0" smtClean="0"/>
                <a:t>Net</a:t>
              </a:r>
              <a:endParaRPr lang="zh-CN" altLang="en-US" sz="1200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444394" y="2858083"/>
              <a:ext cx="627321" cy="10309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Critic</a:t>
              </a:r>
            </a:p>
            <a:p>
              <a:pPr algn="ctr"/>
              <a:r>
                <a:rPr lang="en-US" altLang="zh-CN" sz="1200" dirty="0" smtClean="0"/>
                <a:t>Net</a:t>
              </a:r>
              <a:endParaRPr lang="zh-CN" altLang="en-US" sz="1200" dirty="0"/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6157" y="2667087"/>
              <a:ext cx="201438" cy="324000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4216" y="3565027"/>
              <a:ext cx="358113" cy="324000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501" y="111202"/>
              <a:ext cx="223821" cy="32400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9089" y="1170469"/>
              <a:ext cx="159283" cy="12908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59" name="文本框 58"/>
            <p:cNvSpPr txBox="1"/>
            <p:nvPr/>
          </p:nvSpPr>
          <p:spPr>
            <a:xfrm>
              <a:off x="5624813" y="1928857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675796" y="1166628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4846" y="256907"/>
              <a:ext cx="257394" cy="324000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1695" y="470862"/>
              <a:ext cx="257394" cy="324000"/>
            </a:xfrm>
            <a:prstGeom prst="rect">
              <a:avLst/>
            </a:prstGeom>
          </p:spPr>
        </p:pic>
        <p:cxnSp>
          <p:nvCxnSpPr>
            <p:cNvPr id="67" name="直接连接符 66"/>
            <p:cNvCxnSpPr>
              <a:stCxn id="22" idx="0"/>
            </p:cNvCxnSpPr>
            <p:nvPr/>
          </p:nvCxnSpPr>
          <p:spPr>
            <a:xfrm>
              <a:off x="2880639" y="966574"/>
              <a:ext cx="1531864" cy="275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44" idx="2"/>
            </p:cNvCxnSpPr>
            <p:nvPr/>
          </p:nvCxnSpPr>
          <p:spPr>
            <a:xfrm flipV="1">
              <a:off x="3535741" y="2174772"/>
              <a:ext cx="876762" cy="2064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2211" y="946554"/>
              <a:ext cx="1532183" cy="191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44" idx="2"/>
            </p:cNvCxnSpPr>
            <p:nvPr/>
          </p:nvCxnSpPr>
          <p:spPr>
            <a:xfrm flipV="1">
              <a:off x="3535741" y="3814847"/>
              <a:ext cx="908653" cy="423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右箭头 78"/>
            <p:cNvSpPr/>
            <p:nvPr/>
          </p:nvSpPr>
          <p:spPr>
            <a:xfrm>
              <a:off x="5221705" y="1532758"/>
              <a:ext cx="216569" cy="2638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29989" y="1928701"/>
              <a:ext cx="324540" cy="324000"/>
            </a:xfrm>
            <a:prstGeom prst="rect">
              <a:avLst/>
            </a:prstGeom>
          </p:spPr>
        </p:pic>
        <p:sp>
          <p:nvSpPr>
            <p:cNvPr id="82" name="右箭头 81"/>
            <p:cNvSpPr/>
            <p:nvPr/>
          </p:nvSpPr>
          <p:spPr>
            <a:xfrm>
              <a:off x="5224562" y="3194923"/>
              <a:ext cx="216569" cy="2638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256325" y="1223174"/>
              <a:ext cx="685800" cy="200678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实际电网</a:t>
              </a:r>
              <a:endParaRPr lang="zh-CN" altLang="en-US" dirty="0"/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5943189" y="1134136"/>
              <a:ext cx="1420137" cy="290622"/>
            </a:xfrm>
            <a:custGeom>
              <a:avLst/>
              <a:gdLst>
                <a:gd name="connsiteX0" fmla="*/ 0 w 1275347"/>
                <a:gd name="connsiteY0" fmla="*/ 168471 h 168471"/>
                <a:gd name="connsiteX1" fmla="*/ 553453 w 1275347"/>
                <a:gd name="connsiteY1" fmla="*/ 29 h 168471"/>
                <a:gd name="connsiteX2" fmla="*/ 1275347 w 1275347"/>
                <a:gd name="connsiteY2" fmla="*/ 156439 h 16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347" h="168471">
                  <a:moveTo>
                    <a:pt x="0" y="168471"/>
                  </a:moveTo>
                  <a:cubicBezTo>
                    <a:pt x="170447" y="85252"/>
                    <a:pt x="340895" y="2034"/>
                    <a:pt x="553453" y="29"/>
                  </a:cubicBezTo>
                  <a:cubicBezTo>
                    <a:pt x="766011" y="-1976"/>
                    <a:pt x="1110916" y="100292"/>
                    <a:pt x="1275347" y="156439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87544" y="832222"/>
              <a:ext cx="223821" cy="324000"/>
            </a:xfrm>
            <a:prstGeom prst="rect">
              <a:avLst/>
            </a:prstGeom>
          </p:spPr>
        </p:pic>
        <p:sp>
          <p:nvSpPr>
            <p:cNvPr id="89" name="矩形 88"/>
            <p:cNvSpPr/>
            <p:nvPr/>
          </p:nvSpPr>
          <p:spPr>
            <a:xfrm>
              <a:off x="369501" y="111202"/>
              <a:ext cx="3528731" cy="4496893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4099419"/>
                </p:ext>
              </p:extLst>
            </p:nvPr>
          </p:nvGraphicFramePr>
          <p:xfrm>
            <a:off x="5564730" y="3201873"/>
            <a:ext cx="468000" cy="3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Equation" r:id="rId12" imgW="330120" imgH="228600" progId="Equation.DSMT4">
                    <p:embed/>
                  </p:oleObj>
                </mc:Choice>
                <mc:Fallback>
                  <p:oleObj name="Equation" r:id="rId12" imgW="330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564730" y="3201873"/>
                          <a:ext cx="468000" cy="32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3578021"/>
                </p:ext>
              </p:extLst>
            </p:nvPr>
          </p:nvGraphicFramePr>
          <p:xfrm>
            <a:off x="1090089" y="4076791"/>
            <a:ext cx="264000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Equation" r:id="rId14" imgW="139680" imgH="228600" progId="Equation.DSMT4">
                    <p:embed/>
                  </p:oleObj>
                </mc:Choice>
                <mc:Fallback>
                  <p:oleObj name="Equation" r:id="rId14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90089" y="4076791"/>
                          <a:ext cx="264000" cy="43200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任意多边形 94"/>
            <p:cNvSpPr/>
            <p:nvPr/>
          </p:nvSpPr>
          <p:spPr>
            <a:xfrm>
              <a:off x="3934326" y="3380874"/>
              <a:ext cx="3693695" cy="1331374"/>
            </a:xfrm>
            <a:custGeom>
              <a:avLst/>
              <a:gdLst>
                <a:gd name="connsiteX0" fmla="*/ 3693695 w 3693695"/>
                <a:gd name="connsiteY0" fmla="*/ 0 h 1331374"/>
                <a:gd name="connsiteX1" fmla="*/ 2719137 w 3693695"/>
                <a:gd name="connsiteY1" fmla="*/ 1263315 h 1331374"/>
                <a:gd name="connsiteX2" fmla="*/ 0 w 3693695"/>
                <a:gd name="connsiteY2" fmla="*/ 1179094 h 133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3695" h="1331374">
                  <a:moveTo>
                    <a:pt x="3693695" y="0"/>
                  </a:moveTo>
                  <a:cubicBezTo>
                    <a:pt x="3514224" y="533399"/>
                    <a:pt x="3334753" y="1066799"/>
                    <a:pt x="2719137" y="1263315"/>
                  </a:cubicBezTo>
                  <a:cubicBezTo>
                    <a:pt x="2103521" y="1459831"/>
                    <a:pt x="401053" y="1167062"/>
                    <a:pt x="0" y="1179094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5859379" y="3717758"/>
              <a:ext cx="1515979" cy="681936"/>
            </a:xfrm>
            <a:custGeom>
              <a:avLst/>
              <a:gdLst>
                <a:gd name="connsiteX0" fmla="*/ 1515979 w 1515979"/>
                <a:gd name="connsiteY0" fmla="*/ 312821 h 681936"/>
                <a:gd name="connsiteX1" fmla="*/ 878305 w 1515979"/>
                <a:gd name="connsiteY1" fmla="*/ 673768 h 681936"/>
                <a:gd name="connsiteX2" fmla="*/ 0 w 1515979"/>
                <a:gd name="connsiteY2" fmla="*/ 0 h 68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979" h="681936">
                  <a:moveTo>
                    <a:pt x="1515979" y="312821"/>
                  </a:moveTo>
                  <a:cubicBezTo>
                    <a:pt x="1323473" y="519363"/>
                    <a:pt x="1130968" y="725905"/>
                    <a:pt x="878305" y="673768"/>
                  </a:cubicBezTo>
                  <a:cubicBezTo>
                    <a:pt x="625642" y="621631"/>
                    <a:pt x="170447" y="70184"/>
                    <a:pt x="0" y="0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7" name="对象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4902655"/>
                </p:ext>
              </p:extLst>
            </p:nvPr>
          </p:nvGraphicFramePr>
          <p:xfrm>
            <a:off x="4621417" y="4127686"/>
            <a:ext cx="433387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Equation" r:id="rId16" imgW="228600" imgH="228600" progId="Equation.DSMT4">
                    <p:embed/>
                  </p:oleObj>
                </mc:Choice>
                <mc:Fallback>
                  <p:oleObj name="Equation" r:id="rId16" imgW="228600" imgH="228600" progId="Equation.DSMT4">
                    <p:embed/>
                    <p:pic>
                      <p:nvPicPr>
                        <p:cNvPr id="92" name="对象 9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621417" y="4127686"/>
                          <a:ext cx="433387" cy="433388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对象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3438309"/>
                </p:ext>
              </p:extLst>
            </p:nvPr>
          </p:nvGraphicFramePr>
          <p:xfrm>
            <a:off x="6266196" y="3537870"/>
            <a:ext cx="179341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Equation" r:id="rId18" imgW="114120" imgH="228600" progId="Equation.DSMT4">
                    <p:embed/>
                  </p:oleObj>
                </mc:Choice>
                <mc:Fallback>
                  <p:oleObj name="Equation" r:id="rId18" imgW="114120" imgH="228600" progId="Equation.DSMT4">
                    <p:embed/>
                    <p:pic>
                      <p:nvPicPr>
                        <p:cNvPr id="97" name="对象 9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266196" y="3537870"/>
                          <a:ext cx="179341" cy="3600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740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35882" y="803526"/>
            <a:ext cx="4225131" cy="4226407"/>
            <a:chOff x="1335882" y="803526"/>
            <a:chExt cx="4225131" cy="4226407"/>
          </a:xfrm>
        </p:grpSpPr>
        <p:sp>
          <p:nvSpPr>
            <p:cNvPr id="5" name="椭圆 4"/>
            <p:cNvSpPr/>
            <p:nvPr/>
          </p:nvSpPr>
          <p:spPr>
            <a:xfrm>
              <a:off x="1643172" y="1299411"/>
              <a:ext cx="974558" cy="18889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调度系统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213920" y="1299411"/>
              <a:ext cx="974558" cy="18889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配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557572" y="1287358"/>
              <a:ext cx="1744579" cy="204558"/>
            </a:xfrm>
            <a:custGeom>
              <a:avLst/>
              <a:gdLst>
                <a:gd name="connsiteX0" fmla="*/ 0 w 1744579"/>
                <a:gd name="connsiteY0" fmla="*/ 204558 h 204558"/>
                <a:gd name="connsiteX1" fmla="*/ 745958 w 1744579"/>
                <a:gd name="connsiteY1" fmla="*/ 21 h 204558"/>
                <a:gd name="connsiteX2" fmla="*/ 1744579 w 1744579"/>
                <a:gd name="connsiteY2" fmla="*/ 192526 h 20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4579" h="204558">
                  <a:moveTo>
                    <a:pt x="0" y="204558"/>
                  </a:moveTo>
                  <a:cubicBezTo>
                    <a:pt x="227597" y="103292"/>
                    <a:pt x="455195" y="2026"/>
                    <a:pt x="745958" y="21"/>
                  </a:cubicBezTo>
                  <a:cubicBezTo>
                    <a:pt x="1036721" y="-1984"/>
                    <a:pt x="1570121" y="136379"/>
                    <a:pt x="1744579" y="19252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557572" y="3019926"/>
              <a:ext cx="1792705" cy="288960"/>
            </a:xfrm>
            <a:custGeom>
              <a:avLst/>
              <a:gdLst>
                <a:gd name="connsiteX0" fmla="*/ 1792705 w 1792705"/>
                <a:gd name="connsiteY0" fmla="*/ 36095 h 288960"/>
                <a:gd name="connsiteX1" fmla="*/ 974558 w 1792705"/>
                <a:gd name="connsiteY1" fmla="*/ 288758 h 288960"/>
                <a:gd name="connsiteX2" fmla="*/ 0 w 1792705"/>
                <a:gd name="connsiteY2" fmla="*/ 0 h 28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2705" h="288960">
                  <a:moveTo>
                    <a:pt x="1792705" y="36095"/>
                  </a:moveTo>
                  <a:cubicBezTo>
                    <a:pt x="1533023" y="165434"/>
                    <a:pt x="1273342" y="294774"/>
                    <a:pt x="974558" y="288758"/>
                  </a:cubicBezTo>
                  <a:cubicBezTo>
                    <a:pt x="675774" y="282742"/>
                    <a:pt x="120316" y="7820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6199126"/>
                </p:ext>
              </p:extLst>
            </p:nvPr>
          </p:nvGraphicFramePr>
          <p:xfrm>
            <a:off x="2031451" y="2540418"/>
            <a:ext cx="24200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" name="Equation" r:id="rId3" imgW="139680" imgH="228600" progId="Equation.DSMT4">
                    <p:embed/>
                  </p:oleObj>
                </mc:Choice>
                <mc:Fallback>
                  <p:oleObj name="Equation" r:id="rId3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31451" y="2540418"/>
                          <a:ext cx="24200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4886745"/>
                </p:ext>
              </p:extLst>
            </p:nvPr>
          </p:nvGraphicFramePr>
          <p:xfrm>
            <a:off x="3188811" y="803526"/>
            <a:ext cx="2651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88811" y="803526"/>
                          <a:ext cx="2651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155308"/>
                </p:ext>
              </p:extLst>
            </p:nvPr>
          </p:nvGraphicFramePr>
          <p:xfrm>
            <a:off x="3109980" y="2848994"/>
            <a:ext cx="63976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09980" y="2848994"/>
                          <a:ext cx="639762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8279698"/>
                </p:ext>
              </p:extLst>
            </p:nvPr>
          </p:nvGraphicFramePr>
          <p:xfrm>
            <a:off x="1335882" y="3410683"/>
            <a:ext cx="357187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" name="Equation" r:id="rId9" imgW="266400" imgH="1206360" progId="Equation.DSMT4">
                    <p:embed/>
                  </p:oleObj>
                </mc:Choice>
                <mc:Fallback>
                  <p:oleObj name="Equation" r:id="rId9" imgW="266400" imgH="120636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35882" y="3410683"/>
                          <a:ext cx="357187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直接箭头连接符 9"/>
            <p:cNvCxnSpPr/>
            <p:nvPr/>
          </p:nvCxnSpPr>
          <p:spPr>
            <a:xfrm>
              <a:off x="1814831" y="4212620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1090012"/>
                </p:ext>
              </p:extLst>
            </p:nvPr>
          </p:nvGraphicFramePr>
          <p:xfrm>
            <a:off x="1831975" y="3757613"/>
            <a:ext cx="2444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" name="Equation" r:id="rId11" imgW="139680" imgH="228600" progId="Equation.DSMT4">
                    <p:embed/>
                  </p:oleObj>
                </mc:Choice>
                <mc:Fallback>
                  <p:oleObj name="Equation" r:id="rId11" imgW="1396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31975" y="3757613"/>
                          <a:ext cx="2444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589657"/>
                </p:ext>
              </p:extLst>
            </p:nvPr>
          </p:nvGraphicFramePr>
          <p:xfrm>
            <a:off x="2120843" y="4188558"/>
            <a:ext cx="2428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" name="Equation" r:id="rId13" imgW="139680" imgH="228600" progId="Equation.DSMT4">
                    <p:embed/>
                  </p:oleObj>
                </mc:Choice>
                <mc:Fallback>
                  <p:oleObj name="Equation" r:id="rId13" imgW="139680" imgH="228600" progId="Equation.DSMT4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20843" y="4188558"/>
                          <a:ext cx="24288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直接箭头连接符 70"/>
            <p:cNvCxnSpPr/>
            <p:nvPr/>
          </p:nvCxnSpPr>
          <p:spPr>
            <a:xfrm>
              <a:off x="2809447" y="4220639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5249104"/>
                </p:ext>
              </p:extLst>
            </p:nvPr>
          </p:nvGraphicFramePr>
          <p:xfrm>
            <a:off x="2806700" y="3765550"/>
            <a:ext cx="28733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06700" y="3765550"/>
                          <a:ext cx="28733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4346440"/>
                </p:ext>
              </p:extLst>
            </p:nvPr>
          </p:nvGraphicFramePr>
          <p:xfrm>
            <a:off x="3127318" y="4197164"/>
            <a:ext cx="22066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" name="Equation" r:id="rId17" imgW="126720" imgH="228600" progId="Equation.DSMT4">
                    <p:embed/>
                  </p:oleObj>
                </mc:Choice>
                <mc:Fallback>
                  <p:oleObj name="Equation" r:id="rId17" imgW="126720" imgH="228600" progId="Equation.DSMT4">
                    <p:embed/>
                    <p:pic>
                      <p:nvPicPr>
                        <p:cNvPr id="68" name="对象 6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27318" y="4197164"/>
                          <a:ext cx="22066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7" name="直接箭头连接符 76"/>
            <p:cNvCxnSpPr/>
            <p:nvPr/>
          </p:nvCxnSpPr>
          <p:spPr>
            <a:xfrm>
              <a:off x="4405637" y="4220639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8" name="对象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7036765"/>
                </p:ext>
              </p:extLst>
            </p:nvPr>
          </p:nvGraphicFramePr>
          <p:xfrm>
            <a:off x="4303656" y="3764696"/>
            <a:ext cx="4857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" name="Equation" r:id="rId19" imgW="279360" imgH="228600" progId="Equation.DSMT4">
                    <p:embed/>
                  </p:oleObj>
                </mc:Choice>
                <mc:Fallback>
                  <p:oleObj name="Equation" r:id="rId19" imgW="279360" imgH="228600" progId="Equation.DSMT4">
                    <p:embed/>
                    <p:pic>
                      <p:nvPicPr>
                        <p:cNvPr id="73" name="对象 7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03656" y="3764696"/>
                          <a:ext cx="4857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对象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2506369"/>
                </p:ext>
              </p:extLst>
            </p:nvPr>
          </p:nvGraphicFramePr>
          <p:xfrm>
            <a:off x="4613218" y="4196496"/>
            <a:ext cx="4413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" name="Equation" r:id="rId21" imgW="253800" imgH="228600" progId="Equation.DSMT4">
                    <p:embed/>
                  </p:oleObj>
                </mc:Choice>
                <mc:Fallback>
                  <p:oleObj name="Equation" r:id="rId21" imgW="253800" imgH="228600" progId="Equation.DSMT4">
                    <p:embed/>
                    <p:pic>
                      <p:nvPicPr>
                        <p:cNvPr id="75" name="对象 7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613218" y="4196496"/>
                          <a:ext cx="44132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3891657" y="4021871"/>
              <a:ext cx="41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134609"/>
                </p:ext>
              </p:extLst>
            </p:nvPr>
          </p:nvGraphicFramePr>
          <p:xfrm>
            <a:off x="2463800" y="3409950"/>
            <a:ext cx="341313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" name="Equation" r:id="rId23" imgW="253800" imgH="1206360" progId="Equation.DSMT4">
                    <p:embed/>
                  </p:oleObj>
                </mc:Choice>
                <mc:Fallback>
                  <p:oleObj name="Equation" r:id="rId23" imgW="253800" imgH="1206360" progId="Equation.DSMT4">
                    <p:embed/>
                    <p:pic>
                      <p:nvPicPr>
                        <p:cNvPr id="64" name="对象 6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463800" y="3409950"/>
                          <a:ext cx="341313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4764582"/>
                </p:ext>
              </p:extLst>
            </p:nvPr>
          </p:nvGraphicFramePr>
          <p:xfrm>
            <a:off x="3471863" y="3409950"/>
            <a:ext cx="357187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" name="Equation" r:id="rId25" imgW="266400" imgH="1206360" progId="Equation.DSMT4">
                    <p:embed/>
                  </p:oleObj>
                </mc:Choice>
                <mc:Fallback>
                  <p:oleObj name="Equation" r:id="rId25" imgW="266400" imgH="1206360" progId="Equation.DSMT4">
                    <p:embed/>
                    <p:pic>
                      <p:nvPicPr>
                        <p:cNvPr id="26" name="对象 2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471863" y="3409950"/>
                          <a:ext cx="357187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4325627"/>
                </p:ext>
              </p:extLst>
            </p:nvPr>
          </p:nvGraphicFramePr>
          <p:xfrm>
            <a:off x="5168900" y="3409950"/>
            <a:ext cx="392113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" name="Equation" r:id="rId27" imgW="291960" imgH="1206360" progId="Equation.DSMT4">
                    <p:embed/>
                  </p:oleObj>
                </mc:Choice>
                <mc:Fallback>
                  <p:oleObj name="Equation" r:id="rId27" imgW="291960" imgH="1206360" progId="Equation.DSMT4">
                    <p:embed/>
                    <p:pic>
                      <p:nvPicPr>
                        <p:cNvPr id="28" name="对象 2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168900" y="3409950"/>
                          <a:ext cx="392113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3633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5291" y="803526"/>
            <a:ext cx="3829141" cy="2505360"/>
            <a:chOff x="1515291" y="803526"/>
            <a:chExt cx="3829141" cy="2505360"/>
          </a:xfrm>
        </p:grpSpPr>
        <p:sp>
          <p:nvSpPr>
            <p:cNvPr id="5" name="椭圆 4"/>
            <p:cNvSpPr/>
            <p:nvPr/>
          </p:nvSpPr>
          <p:spPr>
            <a:xfrm>
              <a:off x="1515291" y="1299411"/>
              <a:ext cx="1130511" cy="18889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Agent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213920" y="1299411"/>
              <a:ext cx="1130512" cy="18889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Env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557572" y="1287358"/>
              <a:ext cx="1744579" cy="204558"/>
            </a:xfrm>
            <a:custGeom>
              <a:avLst/>
              <a:gdLst>
                <a:gd name="connsiteX0" fmla="*/ 0 w 1744579"/>
                <a:gd name="connsiteY0" fmla="*/ 204558 h 204558"/>
                <a:gd name="connsiteX1" fmla="*/ 745958 w 1744579"/>
                <a:gd name="connsiteY1" fmla="*/ 21 h 204558"/>
                <a:gd name="connsiteX2" fmla="*/ 1744579 w 1744579"/>
                <a:gd name="connsiteY2" fmla="*/ 192526 h 20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4579" h="204558">
                  <a:moveTo>
                    <a:pt x="0" y="204558"/>
                  </a:moveTo>
                  <a:cubicBezTo>
                    <a:pt x="227597" y="103292"/>
                    <a:pt x="455195" y="2026"/>
                    <a:pt x="745958" y="21"/>
                  </a:cubicBezTo>
                  <a:cubicBezTo>
                    <a:pt x="1036721" y="-1984"/>
                    <a:pt x="1570121" y="136379"/>
                    <a:pt x="1744579" y="19252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557572" y="3019926"/>
              <a:ext cx="1792705" cy="288960"/>
            </a:xfrm>
            <a:custGeom>
              <a:avLst/>
              <a:gdLst>
                <a:gd name="connsiteX0" fmla="*/ 1792705 w 1792705"/>
                <a:gd name="connsiteY0" fmla="*/ 36095 h 288960"/>
                <a:gd name="connsiteX1" fmla="*/ 974558 w 1792705"/>
                <a:gd name="connsiteY1" fmla="*/ 288758 h 288960"/>
                <a:gd name="connsiteX2" fmla="*/ 0 w 1792705"/>
                <a:gd name="connsiteY2" fmla="*/ 0 h 28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2705" h="288960">
                  <a:moveTo>
                    <a:pt x="1792705" y="36095"/>
                  </a:moveTo>
                  <a:cubicBezTo>
                    <a:pt x="1533023" y="165434"/>
                    <a:pt x="1273342" y="294774"/>
                    <a:pt x="974558" y="288758"/>
                  </a:cubicBezTo>
                  <a:cubicBezTo>
                    <a:pt x="675774" y="282742"/>
                    <a:pt x="120316" y="7820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688804"/>
                </p:ext>
              </p:extLst>
            </p:nvPr>
          </p:nvGraphicFramePr>
          <p:xfrm>
            <a:off x="2031451" y="2540418"/>
            <a:ext cx="24200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3" imgW="139680" imgH="228600" progId="Equation.DSMT4">
                    <p:embed/>
                  </p:oleObj>
                </mc:Choice>
                <mc:Fallback>
                  <p:oleObj name="Equation" r:id="rId3" imgW="139680" imgH="22860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31451" y="2540418"/>
                          <a:ext cx="24200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4830175"/>
                </p:ext>
              </p:extLst>
            </p:nvPr>
          </p:nvGraphicFramePr>
          <p:xfrm>
            <a:off x="3188811" y="803526"/>
            <a:ext cx="2651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88811" y="803526"/>
                          <a:ext cx="2651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092817"/>
                </p:ext>
              </p:extLst>
            </p:nvPr>
          </p:nvGraphicFramePr>
          <p:xfrm>
            <a:off x="3109980" y="2848994"/>
            <a:ext cx="63976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62" name="对象 6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09980" y="2848994"/>
                          <a:ext cx="639762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9694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822960" y="78373"/>
            <a:ext cx="7723112" cy="6603963"/>
            <a:chOff x="822960" y="78373"/>
            <a:chExt cx="7723112" cy="6603963"/>
          </a:xfrm>
        </p:grpSpPr>
        <p:sp>
          <p:nvSpPr>
            <p:cNvPr id="2" name="文本框 1"/>
            <p:cNvSpPr txBox="1"/>
            <p:nvPr/>
          </p:nvSpPr>
          <p:spPr>
            <a:xfrm>
              <a:off x="3398520" y="78373"/>
              <a:ext cx="28868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DG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接入的低感知配电网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22960" y="522510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特点</a:t>
              </a:r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90205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latin typeface="宋体" panose="02010600030101010101" pitchFamily="2" charset="-122"/>
                  <a:ea typeface="宋体" panose="02010600030101010101" pitchFamily="2" charset="-122"/>
                </a:rPr>
                <a:t>低四遥覆盖率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58046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低建模精度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725887" y="522510"/>
              <a:ext cx="2085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无功调节手段丰富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22960" y="1158235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调节设备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34491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DG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01490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离散动作设备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22960" y="2069174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设备特点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52997" y="1848168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连续调节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忽略调节成本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动作周期短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937760" y="1158235"/>
              <a:ext cx="26126" cy="3706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511438" y="1849061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调节次数约束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调节成本高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动作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周期长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2960" y="352752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优化目标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645771" y="352752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节点电压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07181" y="3533894"/>
              <a:ext cx="216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系统网损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2960" y="290310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时间维度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74619" y="290467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单时间断面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64877" y="2900492"/>
              <a:ext cx="210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多时间断面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22960" y="4263848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作用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188678" y="4263848"/>
              <a:ext cx="238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决定系统运行基础运行状态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42593" y="4217905"/>
              <a:ext cx="2574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基态上实时优化系统稳定性与经济性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22960" y="494505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难点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455000" y="4977878"/>
              <a:ext cx="512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依赖于潮流模型的方法难以有效应用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22960" y="588930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研究内容</a:t>
              </a:r>
              <a:endParaRPr lang="zh-CN" altLang="en-US" dirty="0"/>
            </a:p>
          </p:txBody>
        </p:sp>
        <p:sp>
          <p:nvSpPr>
            <p:cNvPr id="34" name="任意多边形 33"/>
            <p:cNvSpPr/>
            <p:nvPr/>
          </p:nvSpPr>
          <p:spPr>
            <a:xfrm rot="304633">
              <a:off x="7486406" y="930205"/>
              <a:ext cx="1059666" cy="4345822"/>
            </a:xfrm>
            <a:custGeom>
              <a:avLst/>
              <a:gdLst>
                <a:gd name="connsiteX0" fmla="*/ 144379 w 1059666"/>
                <a:gd name="connsiteY0" fmla="*/ 0 h 4475747"/>
                <a:gd name="connsiteX1" fmla="*/ 1058779 w 1059666"/>
                <a:gd name="connsiteY1" fmla="*/ 2326105 h 4475747"/>
                <a:gd name="connsiteX2" fmla="*/ 0 w 1059666"/>
                <a:gd name="connsiteY2" fmla="*/ 4475747 h 447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666" h="4475747">
                  <a:moveTo>
                    <a:pt x="144379" y="0"/>
                  </a:moveTo>
                  <a:cubicBezTo>
                    <a:pt x="613610" y="790073"/>
                    <a:pt x="1082842" y="1580147"/>
                    <a:pt x="1058779" y="2326105"/>
                  </a:cubicBezTo>
                  <a:cubicBezTo>
                    <a:pt x="1034716" y="3072063"/>
                    <a:pt x="517358" y="3773905"/>
                    <a:pt x="0" y="44757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59995" y="5489200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基于深度卷积神经网络的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节点电压拟合</a:t>
              </a:r>
              <a:endPara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3990702" y="3930692"/>
              <a:ext cx="1894115" cy="274429"/>
            </a:xfrm>
            <a:custGeom>
              <a:avLst/>
              <a:gdLst>
                <a:gd name="connsiteX0" fmla="*/ 0 w 1894115"/>
                <a:gd name="connsiteY0" fmla="*/ 248303 h 274429"/>
                <a:gd name="connsiteX1" fmla="*/ 901337 w 1894115"/>
                <a:gd name="connsiteY1" fmla="*/ 109 h 274429"/>
                <a:gd name="connsiteX2" fmla="*/ 1894115 w 1894115"/>
                <a:gd name="connsiteY2" fmla="*/ 274429 h 27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4115" h="274429">
                  <a:moveTo>
                    <a:pt x="0" y="248303"/>
                  </a:moveTo>
                  <a:cubicBezTo>
                    <a:pt x="292825" y="122029"/>
                    <a:pt x="585651" y="-4245"/>
                    <a:pt x="901337" y="109"/>
                  </a:cubicBezTo>
                  <a:cubicBezTo>
                    <a:pt x="1217023" y="4463"/>
                    <a:pt x="1706881" y="189521"/>
                    <a:pt x="1894115" y="274429"/>
                  </a:cubicBezTo>
                </a:path>
              </a:pathLst>
            </a:custGeom>
            <a:ln w="1270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23112" y="3547514"/>
              <a:ext cx="1187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相互协调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159994" y="6097561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基于深度调压网络的连续动作设备电压控制</a:t>
              </a:r>
              <a:endPara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399042" y="5781587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基于深度强化学习的离散动作设备无功优化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34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4271</TotalTime>
  <Words>239</Words>
  <Application>Microsoft Office PowerPoint</Application>
  <PresentationFormat>全屏显示(4:3)</PresentationFormat>
  <Paragraphs>107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宇精</dc:creator>
  <cp:lastModifiedBy>张 宇精</cp:lastModifiedBy>
  <cp:revision>54</cp:revision>
  <dcterms:created xsi:type="dcterms:W3CDTF">2018-10-12T03:19:03Z</dcterms:created>
  <dcterms:modified xsi:type="dcterms:W3CDTF">2019-04-08T11:53:56Z</dcterms:modified>
</cp:coreProperties>
</file>