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17.wmf"/><Relationship Id="rId10" Type="http://schemas.openxmlformats.org/officeDocument/2006/relationships/image" Target="../media/image27.emf"/><Relationship Id="rId19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22960" y="78373"/>
            <a:ext cx="7723112" cy="6345150"/>
            <a:chOff x="822960" y="78373"/>
            <a:chExt cx="7723112" cy="6345150"/>
          </a:xfrm>
        </p:grpSpPr>
        <p:sp>
          <p:nvSpPr>
            <p:cNvPr id="4" name="文本框 3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求解思路</a:t>
              </a:r>
              <a:endParaRPr lang="zh-CN" altLang="en-US" dirty="0"/>
            </a:p>
          </p:txBody>
        </p:sp>
        <p:sp>
          <p:nvSpPr>
            <p:cNvPr id="29" name="任意多边形 28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645771" y="5777192"/>
              <a:ext cx="49328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采用数据驱动的方式，以系统历史运行数据为基础实现无模型依赖的电压控制与无功优化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层卷积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特征映射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层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损失函数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53722" y="628560"/>
            <a:ext cx="7572624" cy="4601046"/>
            <a:chOff x="369501" y="111202"/>
            <a:chExt cx="7572624" cy="4601046"/>
          </a:xfrm>
        </p:grpSpPr>
        <p:sp>
          <p:nvSpPr>
            <p:cNvPr id="2" name="矩形 1"/>
            <p:cNvSpPr/>
            <p:nvPr/>
          </p:nvSpPr>
          <p:spPr>
            <a:xfrm>
              <a:off x="521901" y="425602"/>
              <a:ext cx="966651" cy="1698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4301" y="578002"/>
              <a:ext cx="966651" cy="169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26701" y="730402"/>
              <a:ext cx="966651" cy="16981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20515" y="1011809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6769" y="11341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15727" y="12794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0886" y="14247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21716" y="18439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3717" y="19991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23717" y="214470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26305" y="23103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72434" y="966574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4869" y="1578871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963" y="814360"/>
              <a:ext cx="483325" cy="5028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0"/>
              <a:endCxn id="14" idx="0"/>
            </p:cNvCxnSpPr>
            <p:nvPr/>
          </p:nvCxnSpPr>
          <p:spPr>
            <a:xfrm>
              <a:off x="1157626" y="814360"/>
              <a:ext cx="1716889" cy="197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14" idx="5"/>
            </p:cNvCxnSpPr>
            <p:nvPr/>
          </p:nvCxnSpPr>
          <p:spPr>
            <a:xfrm flipV="1">
              <a:off x="1157626" y="1103993"/>
              <a:ext cx="1755073" cy="213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45948" y="618579"/>
              <a:ext cx="114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494" y="207069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文本框 35"/>
            <p:cNvSpPr txBox="1"/>
            <p:nvPr/>
          </p:nvSpPr>
          <p:spPr>
            <a:xfrm>
              <a:off x="3053218" y="282908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4201" y="206685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523" y="2988922"/>
              <a:ext cx="159474" cy="1292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376553" y="3741020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27536" y="2978791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12503" y="1188136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Actor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44394" y="2858083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Critic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157" y="2667087"/>
              <a:ext cx="201438" cy="32400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16" y="3565027"/>
              <a:ext cx="358113" cy="324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1" y="111202"/>
              <a:ext cx="223821" cy="324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089" y="117046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24813" y="192885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75796" y="116662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6" y="256907"/>
              <a:ext cx="257394" cy="32400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695" y="470862"/>
              <a:ext cx="257394" cy="324000"/>
            </a:xfrm>
            <a:prstGeom prst="rect">
              <a:avLst/>
            </a:prstGeom>
          </p:spPr>
        </p:pic>
        <p:cxnSp>
          <p:nvCxnSpPr>
            <p:cNvPr id="67" name="直接连接符 66"/>
            <p:cNvCxnSpPr>
              <a:stCxn id="22" idx="0"/>
            </p:cNvCxnSpPr>
            <p:nvPr/>
          </p:nvCxnSpPr>
          <p:spPr>
            <a:xfrm>
              <a:off x="2880639" y="966574"/>
              <a:ext cx="1531864" cy="27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2"/>
            </p:cNvCxnSpPr>
            <p:nvPr/>
          </p:nvCxnSpPr>
          <p:spPr>
            <a:xfrm flipV="1">
              <a:off x="3535741" y="2174772"/>
              <a:ext cx="876762" cy="206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2211" y="946554"/>
              <a:ext cx="1532183" cy="191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4" idx="2"/>
            </p:cNvCxnSpPr>
            <p:nvPr/>
          </p:nvCxnSpPr>
          <p:spPr>
            <a:xfrm flipV="1">
              <a:off x="3535741" y="3814847"/>
              <a:ext cx="908653" cy="42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右箭头 78"/>
            <p:cNvSpPr/>
            <p:nvPr/>
          </p:nvSpPr>
          <p:spPr>
            <a:xfrm>
              <a:off x="5221705" y="1532758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9989" y="1928701"/>
              <a:ext cx="324540" cy="324000"/>
            </a:xfrm>
            <a:prstGeom prst="rect">
              <a:avLst/>
            </a:prstGeom>
          </p:spPr>
        </p:pic>
        <p:sp>
          <p:nvSpPr>
            <p:cNvPr id="82" name="右箭头 81"/>
            <p:cNvSpPr/>
            <p:nvPr/>
          </p:nvSpPr>
          <p:spPr>
            <a:xfrm>
              <a:off x="5224562" y="3194923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56325" y="1223174"/>
              <a:ext cx="685800" cy="20067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实际电网</a:t>
              </a:r>
              <a:endParaRPr lang="zh-CN" altLang="en-US" dirty="0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943189" y="1134136"/>
              <a:ext cx="1420137" cy="290622"/>
            </a:xfrm>
            <a:custGeom>
              <a:avLst/>
              <a:gdLst>
                <a:gd name="connsiteX0" fmla="*/ 0 w 1275347"/>
                <a:gd name="connsiteY0" fmla="*/ 168471 h 168471"/>
                <a:gd name="connsiteX1" fmla="*/ 553453 w 1275347"/>
                <a:gd name="connsiteY1" fmla="*/ 29 h 168471"/>
                <a:gd name="connsiteX2" fmla="*/ 1275347 w 1275347"/>
                <a:gd name="connsiteY2" fmla="*/ 156439 h 16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168471">
                  <a:moveTo>
                    <a:pt x="0" y="168471"/>
                  </a:moveTo>
                  <a:cubicBezTo>
                    <a:pt x="170447" y="85252"/>
                    <a:pt x="340895" y="2034"/>
                    <a:pt x="553453" y="29"/>
                  </a:cubicBezTo>
                  <a:cubicBezTo>
                    <a:pt x="766011" y="-1976"/>
                    <a:pt x="1110916" y="100292"/>
                    <a:pt x="1275347" y="156439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7544" y="832222"/>
              <a:ext cx="223821" cy="324000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69501" y="111202"/>
              <a:ext cx="3528731" cy="449689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99419"/>
                </p:ext>
              </p:extLst>
            </p:nvPr>
          </p:nvGraphicFramePr>
          <p:xfrm>
            <a:off x="5564730" y="3201873"/>
            <a:ext cx="46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Equation" r:id="rId12" imgW="330120" imgH="228600" progId="Equation.DSMT4">
                    <p:embed/>
                  </p:oleObj>
                </mc:Choice>
                <mc:Fallback>
                  <p:oleObj name="Equation" r:id="rId12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64730" y="3201873"/>
                          <a:ext cx="468000" cy="3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578021"/>
                </p:ext>
              </p:extLst>
            </p:nvPr>
          </p:nvGraphicFramePr>
          <p:xfrm>
            <a:off x="1090089" y="4076791"/>
            <a:ext cx="2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90089" y="4076791"/>
                          <a:ext cx="264000" cy="432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任意多边形 94"/>
            <p:cNvSpPr/>
            <p:nvPr/>
          </p:nvSpPr>
          <p:spPr>
            <a:xfrm>
              <a:off x="3934326" y="3380874"/>
              <a:ext cx="3693695" cy="1331374"/>
            </a:xfrm>
            <a:custGeom>
              <a:avLst/>
              <a:gdLst>
                <a:gd name="connsiteX0" fmla="*/ 3693695 w 3693695"/>
                <a:gd name="connsiteY0" fmla="*/ 0 h 1331374"/>
                <a:gd name="connsiteX1" fmla="*/ 2719137 w 3693695"/>
                <a:gd name="connsiteY1" fmla="*/ 1263315 h 1331374"/>
                <a:gd name="connsiteX2" fmla="*/ 0 w 3693695"/>
                <a:gd name="connsiteY2" fmla="*/ 1179094 h 13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695" h="1331374">
                  <a:moveTo>
                    <a:pt x="3693695" y="0"/>
                  </a:moveTo>
                  <a:cubicBezTo>
                    <a:pt x="3514224" y="533399"/>
                    <a:pt x="3334753" y="1066799"/>
                    <a:pt x="2719137" y="1263315"/>
                  </a:cubicBezTo>
                  <a:cubicBezTo>
                    <a:pt x="2103521" y="1459831"/>
                    <a:pt x="401053" y="1167062"/>
                    <a:pt x="0" y="1179094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859379" y="3717758"/>
              <a:ext cx="1515979" cy="681936"/>
            </a:xfrm>
            <a:custGeom>
              <a:avLst/>
              <a:gdLst>
                <a:gd name="connsiteX0" fmla="*/ 1515979 w 1515979"/>
                <a:gd name="connsiteY0" fmla="*/ 312821 h 681936"/>
                <a:gd name="connsiteX1" fmla="*/ 878305 w 1515979"/>
                <a:gd name="connsiteY1" fmla="*/ 673768 h 681936"/>
                <a:gd name="connsiteX2" fmla="*/ 0 w 1515979"/>
                <a:gd name="connsiteY2" fmla="*/ 0 h 68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979" h="681936">
                  <a:moveTo>
                    <a:pt x="1515979" y="312821"/>
                  </a:moveTo>
                  <a:cubicBezTo>
                    <a:pt x="1323473" y="519363"/>
                    <a:pt x="1130968" y="725905"/>
                    <a:pt x="878305" y="673768"/>
                  </a:cubicBezTo>
                  <a:cubicBezTo>
                    <a:pt x="625642" y="621631"/>
                    <a:pt x="170447" y="70184"/>
                    <a:pt x="0" y="0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902655"/>
                </p:ext>
              </p:extLst>
            </p:nvPr>
          </p:nvGraphicFramePr>
          <p:xfrm>
            <a:off x="4621417" y="4127686"/>
            <a:ext cx="433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21417" y="4127686"/>
                          <a:ext cx="433387" cy="43338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438309"/>
                </p:ext>
              </p:extLst>
            </p:nvPr>
          </p:nvGraphicFramePr>
          <p:xfrm>
            <a:off x="6266196" y="3537870"/>
            <a:ext cx="17934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97" name="对象 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66196" y="3537870"/>
                          <a:ext cx="179341" cy="36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4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35882" y="803526"/>
            <a:ext cx="4225131" cy="4226407"/>
            <a:chOff x="1335882" y="803526"/>
            <a:chExt cx="4225131" cy="4226407"/>
          </a:xfrm>
        </p:grpSpPr>
        <p:sp>
          <p:nvSpPr>
            <p:cNvPr id="5" name="椭圆 4"/>
            <p:cNvSpPr/>
            <p:nvPr/>
          </p:nvSpPr>
          <p:spPr>
            <a:xfrm>
              <a:off x="1643172" y="1299411"/>
              <a:ext cx="974558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调度系统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974558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199126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88674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55308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79698"/>
                </p:ext>
              </p:extLst>
            </p:nvPr>
          </p:nvGraphicFramePr>
          <p:xfrm>
            <a:off x="1335882" y="3410683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9" imgW="266400" imgH="1206360" progId="Equation.DSMT4">
                    <p:embed/>
                  </p:oleObj>
                </mc:Choice>
                <mc:Fallback>
                  <p:oleObj name="Equation" r:id="rId9" imgW="266400" imgH="120636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5882" y="3410683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>
              <a:off x="1814831" y="4212620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090012"/>
                </p:ext>
              </p:extLst>
            </p:nvPr>
          </p:nvGraphicFramePr>
          <p:xfrm>
            <a:off x="1831975" y="3757613"/>
            <a:ext cx="244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1975" y="3757613"/>
                          <a:ext cx="2444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9657"/>
                </p:ext>
              </p:extLst>
            </p:nvPr>
          </p:nvGraphicFramePr>
          <p:xfrm>
            <a:off x="2120843" y="4188558"/>
            <a:ext cx="2428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20843" y="4188558"/>
                          <a:ext cx="2428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>
              <a:off x="280944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49104"/>
                </p:ext>
              </p:extLst>
            </p:nvPr>
          </p:nvGraphicFramePr>
          <p:xfrm>
            <a:off x="2806700" y="3765550"/>
            <a:ext cx="2873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6700" y="3765550"/>
                          <a:ext cx="2873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6440"/>
                </p:ext>
              </p:extLst>
            </p:nvPr>
          </p:nvGraphicFramePr>
          <p:xfrm>
            <a:off x="3127318" y="4197164"/>
            <a:ext cx="2206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7318" y="4197164"/>
                          <a:ext cx="2206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直接箭头连接符 76"/>
            <p:cNvCxnSpPr/>
            <p:nvPr/>
          </p:nvCxnSpPr>
          <p:spPr>
            <a:xfrm>
              <a:off x="440563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036765"/>
                </p:ext>
              </p:extLst>
            </p:nvPr>
          </p:nvGraphicFramePr>
          <p:xfrm>
            <a:off x="4303656" y="3764696"/>
            <a:ext cx="4857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"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03656" y="3764696"/>
                          <a:ext cx="4857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506369"/>
                </p:ext>
              </p:extLst>
            </p:nvPr>
          </p:nvGraphicFramePr>
          <p:xfrm>
            <a:off x="4613218" y="4196496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75" name="对象 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13218" y="4196496"/>
                          <a:ext cx="4413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3891657" y="4021871"/>
              <a:ext cx="41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34609"/>
                </p:ext>
              </p:extLst>
            </p:nvPr>
          </p:nvGraphicFramePr>
          <p:xfrm>
            <a:off x="2463800" y="3409950"/>
            <a:ext cx="3413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" name="Equation" r:id="rId23" imgW="253800" imgH="1206360" progId="Equation.DSMT4">
                    <p:embed/>
                  </p:oleObj>
                </mc:Choice>
                <mc:Fallback>
                  <p:oleObj name="Equation" r:id="rId23" imgW="253800" imgH="1206360" progId="Equation.DSMT4">
                    <p:embed/>
                    <p:pic>
                      <p:nvPicPr>
                        <p:cNvPr id="64" name="对象 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63800" y="3409950"/>
                          <a:ext cx="3413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64582"/>
                </p:ext>
              </p:extLst>
            </p:nvPr>
          </p:nvGraphicFramePr>
          <p:xfrm>
            <a:off x="3471863" y="3409950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" name="Equation" r:id="rId25" imgW="266400" imgH="1206360" progId="Equation.DSMT4">
                    <p:embed/>
                  </p:oleObj>
                </mc:Choice>
                <mc:Fallback>
                  <p:oleObj name="Equation" r:id="rId25" imgW="266400" imgH="120636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71863" y="3409950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25627"/>
                </p:ext>
              </p:extLst>
            </p:nvPr>
          </p:nvGraphicFramePr>
          <p:xfrm>
            <a:off x="5168900" y="3409950"/>
            <a:ext cx="3921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" name="Equation" r:id="rId27" imgW="291960" imgH="1206360" progId="Equation.DSMT4">
                    <p:embed/>
                  </p:oleObj>
                </mc:Choice>
                <mc:Fallback>
                  <p:oleObj name="Equation" r:id="rId27" imgW="291960" imgH="120636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68900" y="3409950"/>
                          <a:ext cx="3921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3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5291" y="803526"/>
            <a:ext cx="3829141" cy="2505360"/>
            <a:chOff x="1515291" y="803526"/>
            <a:chExt cx="3829141" cy="2505360"/>
          </a:xfrm>
        </p:grpSpPr>
        <p:sp>
          <p:nvSpPr>
            <p:cNvPr id="5" name="椭圆 4"/>
            <p:cNvSpPr/>
            <p:nvPr/>
          </p:nvSpPr>
          <p:spPr>
            <a:xfrm>
              <a:off x="1515291" y="1299411"/>
              <a:ext cx="1130511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Agent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1130512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Env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688804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83017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092817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9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22960" y="78373"/>
            <a:ext cx="7723112" cy="6603963"/>
            <a:chOff x="822960" y="78373"/>
            <a:chExt cx="7723112" cy="6603963"/>
          </a:xfrm>
        </p:grpSpPr>
        <p:sp>
          <p:nvSpPr>
            <p:cNvPr id="2" name="文本框 1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研究内容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9995" y="5489200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基于深度卷积神经网络的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调压函数拟合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59994" y="6097561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基于深度调压网络的连续动作设备电压控制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99042" y="5781587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基于深度强化学习的离散动作设备无功优化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4317</TotalTime>
  <Words>357</Words>
  <Application>Microsoft Office PowerPoint</Application>
  <PresentationFormat>全屏显示(4:3)</PresentationFormat>
  <Paragraphs>138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57</cp:revision>
  <dcterms:created xsi:type="dcterms:W3CDTF">2018-10-12T03:19:03Z</dcterms:created>
  <dcterms:modified xsi:type="dcterms:W3CDTF">2019-04-18T03:58:18Z</dcterms:modified>
</cp:coreProperties>
</file>