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5"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91" d="100"/>
          <a:sy n="91" d="100"/>
        </p:scale>
        <p:origin x="1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54D8C-6ACD-4E20-81A6-8A3AF88CD2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9035C59-08EB-4667-8E73-3BCEA5F0C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0CE86-C76F-4896-814A-1B4406C9EF82}"/>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5" name="页脚占位符 4">
            <a:extLst>
              <a:ext uri="{FF2B5EF4-FFF2-40B4-BE49-F238E27FC236}">
                <a16:creationId xmlns:a16="http://schemas.microsoft.com/office/drawing/2014/main" id="{E94C98C6-9E57-4062-9092-52E5DC94D6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9210B9-0A01-4BF9-9BB5-01330D111421}"/>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83820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6F31F-3E09-4BD6-8F85-F55C8D62A3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A7A7E4-A0A6-45B7-BB71-3FA09A3BDB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367997-5719-42AC-8425-9C30C34E6B51}"/>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5" name="页脚占位符 4">
            <a:extLst>
              <a:ext uri="{FF2B5EF4-FFF2-40B4-BE49-F238E27FC236}">
                <a16:creationId xmlns:a16="http://schemas.microsoft.com/office/drawing/2014/main" id="{85F6D2B9-2670-4B1C-8D6B-F2396A2BCE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20391-E534-4D13-BB44-F93A3AFB35DE}"/>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386065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8B9D9E-BBBC-4F7D-BF89-C4C735B677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7DBF11-9C2C-4CE6-8618-B9386B8B8A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0E984A-03B7-4B6C-9FF3-A86AEB01F44B}"/>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5" name="页脚占位符 4">
            <a:extLst>
              <a:ext uri="{FF2B5EF4-FFF2-40B4-BE49-F238E27FC236}">
                <a16:creationId xmlns:a16="http://schemas.microsoft.com/office/drawing/2014/main" id="{98A8866B-B679-4907-9FFC-14ACF6CF28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88203F-3385-4C66-8961-AE80BC087C88}"/>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414253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6B293-3DD6-42C6-A3BC-2C8CDAE68A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3DF486-5DFE-4B91-9F41-2CC4099318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9CA85A-014D-4F99-99DA-6C2DEFCA259F}"/>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5" name="页脚占位符 4">
            <a:extLst>
              <a:ext uri="{FF2B5EF4-FFF2-40B4-BE49-F238E27FC236}">
                <a16:creationId xmlns:a16="http://schemas.microsoft.com/office/drawing/2014/main" id="{CAA2A235-0D6D-4BD0-A096-A36E34BDFE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81F128-ECDD-49A1-A50E-5668BD5727C2}"/>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424396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9EF53-F493-4107-BE08-DEC6BCE00E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05EB41-5934-44DD-865C-CBBAC4DFD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1822BF-0198-4D71-BF70-F9685FCC3045}"/>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5" name="页脚占位符 4">
            <a:extLst>
              <a:ext uri="{FF2B5EF4-FFF2-40B4-BE49-F238E27FC236}">
                <a16:creationId xmlns:a16="http://schemas.microsoft.com/office/drawing/2014/main" id="{567F47FB-2364-45A9-B427-CC2C8C7996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5B533-0518-448A-BEF5-62ACC1332F25}"/>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437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9580E-93D5-48D8-8BB2-6E95A59745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414EFD-BC3D-4BC8-8976-8EAFEDC83EB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6F8E38-3A72-4EB0-A3BD-8C45C91401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414C3E-8831-4C0F-9DED-EEC53549F195}"/>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6" name="页脚占位符 5">
            <a:extLst>
              <a:ext uri="{FF2B5EF4-FFF2-40B4-BE49-F238E27FC236}">
                <a16:creationId xmlns:a16="http://schemas.microsoft.com/office/drawing/2014/main" id="{E35BB9E0-7F69-4549-9658-DB5F5DF8D8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1B5C0C-9DA9-4FFC-91D4-FBBF7E5BC5F6}"/>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131420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7959-65D7-41A4-8D2C-D568B964D9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C16BF4-8171-402B-9CF2-0115C240C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025030-B5B5-42F3-AB58-877F3E69D3C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5D05F5D-A458-4E9C-AA8A-9395D4C5F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2B4B02-1F07-4701-B348-84DB5BA396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AD2156-5CA9-4ADA-9AB8-644C4EA65782}"/>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8" name="页脚占位符 7">
            <a:extLst>
              <a:ext uri="{FF2B5EF4-FFF2-40B4-BE49-F238E27FC236}">
                <a16:creationId xmlns:a16="http://schemas.microsoft.com/office/drawing/2014/main" id="{31049284-B6D5-43B5-A976-BBF4650421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8359CB-FB77-476B-82CB-B396064364EB}"/>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49528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A2725-FD94-46E9-A763-81E49DE3B98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630F71-166D-475D-937A-96F9B0A8E0A0}"/>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4" name="页脚占位符 3">
            <a:extLst>
              <a:ext uri="{FF2B5EF4-FFF2-40B4-BE49-F238E27FC236}">
                <a16:creationId xmlns:a16="http://schemas.microsoft.com/office/drawing/2014/main" id="{91AE1D0B-1243-4167-9FEC-E7A764555E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C0F384-A39C-435D-9273-6600A42FC4E9}"/>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111414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947DF7F-55E6-48FA-8884-6C35993D78F6}"/>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3" name="页脚占位符 2">
            <a:extLst>
              <a:ext uri="{FF2B5EF4-FFF2-40B4-BE49-F238E27FC236}">
                <a16:creationId xmlns:a16="http://schemas.microsoft.com/office/drawing/2014/main" id="{6786F89D-7646-4464-B544-9907E17631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D669B0-26AA-4FF1-BDB5-2E727BFC84AF}"/>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217005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0CD7B-5174-4912-B532-D72AF29E53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426A52-21C0-472D-AF63-8DFC5209D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53A6A6-8484-472E-90F4-435AE0139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214BE7-AF76-4768-B398-F3261C9841D1}"/>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6" name="页脚占位符 5">
            <a:extLst>
              <a:ext uri="{FF2B5EF4-FFF2-40B4-BE49-F238E27FC236}">
                <a16:creationId xmlns:a16="http://schemas.microsoft.com/office/drawing/2014/main" id="{3065F8D6-8ADC-45D6-B14D-4F703F8696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C39595-0CB7-494A-951B-9606CB4ED855}"/>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302148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05701-9DA5-43EF-89CF-265C627D16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B51093-9589-4FB6-8C5D-6126147A5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2074AA-5DEF-44FA-9AAE-1A92229E7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7F5CF8-C433-4EEC-881E-F82D6C7B947A}"/>
              </a:ext>
            </a:extLst>
          </p:cNvPr>
          <p:cNvSpPr>
            <a:spLocks noGrp="1"/>
          </p:cNvSpPr>
          <p:nvPr>
            <p:ph type="dt" sz="half" idx="10"/>
          </p:nvPr>
        </p:nvSpPr>
        <p:spPr/>
        <p:txBody>
          <a:bodyPr/>
          <a:lstStyle/>
          <a:p>
            <a:fld id="{6302C16E-6A27-41C1-8F80-2154BAEB8CBE}" type="datetimeFigureOut">
              <a:rPr lang="zh-CN" altLang="en-US" smtClean="0"/>
              <a:t>2021/7/4</a:t>
            </a:fld>
            <a:endParaRPr lang="zh-CN" altLang="en-US"/>
          </a:p>
        </p:txBody>
      </p:sp>
      <p:sp>
        <p:nvSpPr>
          <p:cNvPr id="6" name="页脚占位符 5">
            <a:extLst>
              <a:ext uri="{FF2B5EF4-FFF2-40B4-BE49-F238E27FC236}">
                <a16:creationId xmlns:a16="http://schemas.microsoft.com/office/drawing/2014/main" id="{2B152319-A62C-4332-A980-9E94EBD59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FD9518-FD3C-4EF7-82AB-4ADEC47D0B6F}"/>
              </a:ext>
            </a:extLst>
          </p:cNvPr>
          <p:cNvSpPr>
            <a:spLocks noGrp="1"/>
          </p:cNvSpPr>
          <p:nvPr>
            <p:ph type="sldNum" sz="quarter" idx="12"/>
          </p:nvPr>
        </p:nvSpPr>
        <p:spPr/>
        <p:txBody>
          <a:body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3816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FA6646-82EA-4818-91BF-0C5367440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8FE002-EC3F-44E2-95C6-69B90DAE0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C7743A-5D58-4712-A275-8444CAB39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2C16E-6A27-41C1-8F80-2154BAEB8CBE}" type="datetimeFigureOut">
              <a:rPr lang="zh-CN" altLang="en-US" smtClean="0"/>
              <a:t>2021/7/4</a:t>
            </a:fld>
            <a:endParaRPr lang="zh-CN" altLang="en-US"/>
          </a:p>
        </p:txBody>
      </p:sp>
      <p:sp>
        <p:nvSpPr>
          <p:cNvPr id="5" name="页脚占位符 4">
            <a:extLst>
              <a:ext uri="{FF2B5EF4-FFF2-40B4-BE49-F238E27FC236}">
                <a16:creationId xmlns:a16="http://schemas.microsoft.com/office/drawing/2014/main" id="{3A98C6F2-3E44-410D-88F2-F59330B80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E77C5C-1F0E-4A35-A76F-6B60DF08C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919EA-034A-4F36-B866-FDB93B386474}" type="slidenum">
              <a:rPr lang="zh-CN" altLang="en-US" smtClean="0"/>
              <a:t>‹#›</a:t>
            </a:fld>
            <a:endParaRPr lang="zh-CN" altLang="en-US"/>
          </a:p>
        </p:txBody>
      </p:sp>
    </p:spTree>
    <p:extLst>
      <p:ext uri="{BB962C8B-B14F-4D97-AF65-F5344CB8AC3E}">
        <p14:creationId xmlns:p14="http://schemas.microsoft.com/office/powerpoint/2010/main" val="3667187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95C5E-8930-475E-85B1-9FCE398743A8}"/>
              </a:ext>
            </a:extLst>
          </p:cNvPr>
          <p:cNvSpPr/>
          <p:nvPr/>
        </p:nvSpPr>
        <p:spPr>
          <a:xfrm>
            <a:off x="0" y="2038526"/>
            <a:ext cx="12192000" cy="120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ABA10D7-16B0-450D-9063-5138CE58397C}"/>
              </a:ext>
            </a:extLst>
          </p:cNvPr>
          <p:cNvSpPr txBox="1"/>
          <p:nvPr/>
        </p:nvSpPr>
        <p:spPr>
          <a:xfrm>
            <a:off x="3087148" y="2319367"/>
            <a:ext cx="6727971"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儿童注意力与焦虑识别分析</a:t>
            </a:r>
          </a:p>
        </p:txBody>
      </p:sp>
      <p:sp>
        <p:nvSpPr>
          <p:cNvPr id="7" name="文本框 6">
            <a:extLst>
              <a:ext uri="{FF2B5EF4-FFF2-40B4-BE49-F238E27FC236}">
                <a16:creationId xmlns:a16="http://schemas.microsoft.com/office/drawing/2014/main" id="{E28728AB-B69E-4EDD-A10D-6C59B94865AF}"/>
              </a:ext>
            </a:extLst>
          </p:cNvPr>
          <p:cNvSpPr txBox="1"/>
          <p:nvPr/>
        </p:nvSpPr>
        <p:spPr>
          <a:xfrm>
            <a:off x="4253219" y="3699545"/>
            <a:ext cx="2676088" cy="707886"/>
          </a:xfrm>
          <a:prstGeom prst="rect">
            <a:avLst/>
          </a:prstGeom>
          <a:noFill/>
        </p:spPr>
        <p:txBody>
          <a:bodyPr wrap="square" rtlCol="0">
            <a:spAutoFit/>
          </a:bodyPr>
          <a:lstStyle/>
          <a:p>
            <a:pPr algn="ctr"/>
            <a:r>
              <a:rPr lang="en-US" altLang="zh-CN" sz="2000" dirty="0"/>
              <a:t>2021.7.5</a:t>
            </a:r>
          </a:p>
          <a:p>
            <a:pPr algn="ctr"/>
            <a:r>
              <a:rPr lang="en-US" altLang="zh-CN" sz="2000" dirty="0"/>
              <a:t>BIAI</a:t>
            </a:r>
            <a:endParaRPr lang="zh-CN" altLang="en-US" sz="2000" dirty="0"/>
          </a:p>
        </p:txBody>
      </p:sp>
    </p:spTree>
    <p:extLst>
      <p:ext uri="{BB962C8B-B14F-4D97-AF65-F5344CB8AC3E}">
        <p14:creationId xmlns:p14="http://schemas.microsoft.com/office/powerpoint/2010/main" val="382803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79DA554-6E49-40C0-BD75-5C15A67DCF14}"/>
              </a:ext>
            </a:extLst>
          </p:cNvPr>
          <p:cNvSpPr txBox="1"/>
          <p:nvPr/>
        </p:nvSpPr>
        <p:spPr>
          <a:xfrm>
            <a:off x="998290" y="2122415"/>
            <a:ext cx="9739618" cy="2308324"/>
          </a:xfrm>
          <a:prstGeom prst="rect">
            <a:avLst/>
          </a:prstGeom>
          <a:noFill/>
        </p:spPr>
        <p:txBody>
          <a:bodyPr wrap="square" rtlCol="0">
            <a:spAutoFit/>
          </a:bodyPr>
          <a:lstStyle/>
          <a:p>
            <a:pPr algn="just"/>
            <a:r>
              <a:rPr lang="en-US" altLang="zh-CN" dirty="0">
                <a:latin typeface="+mn-ea"/>
              </a:rPr>
              <a:t>[1] </a:t>
            </a:r>
            <a:r>
              <a:rPr lang="en-US" altLang="zh-CN" b="0" i="0" dirty="0">
                <a:solidFill>
                  <a:srgbClr val="222222"/>
                </a:solidFill>
                <a:effectLst/>
                <a:latin typeface="+mn-ea"/>
              </a:rPr>
              <a:t>Russell, James A. "A circumplex model of affect." </a:t>
            </a:r>
            <a:r>
              <a:rPr lang="en-US" altLang="zh-CN" b="0" i="1" dirty="0">
                <a:solidFill>
                  <a:srgbClr val="222222"/>
                </a:solidFill>
                <a:effectLst/>
                <a:latin typeface="+mn-ea"/>
              </a:rPr>
              <a:t>Journal of personality and social psychology</a:t>
            </a:r>
            <a:r>
              <a:rPr lang="en-US" altLang="zh-CN" b="0" i="0" dirty="0">
                <a:solidFill>
                  <a:srgbClr val="222222"/>
                </a:solidFill>
                <a:effectLst/>
                <a:latin typeface="+mn-ea"/>
              </a:rPr>
              <a:t> 39.6 (1980): 1161.</a:t>
            </a:r>
          </a:p>
          <a:p>
            <a:pPr algn="just"/>
            <a:endParaRPr lang="en-US" altLang="zh-CN" b="0" i="0" dirty="0">
              <a:solidFill>
                <a:srgbClr val="222222"/>
              </a:solidFill>
              <a:effectLst/>
              <a:latin typeface="+mn-ea"/>
            </a:endParaRPr>
          </a:p>
          <a:p>
            <a:pPr algn="just"/>
            <a:r>
              <a:rPr lang="en-US" altLang="zh-CN" dirty="0">
                <a:solidFill>
                  <a:srgbClr val="222222"/>
                </a:solidFill>
                <a:latin typeface="+mn-ea"/>
              </a:rPr>
              <a:t>[2] </a:t>
            </a:r>
            <a:r>
              <a:rPr lang="en-US" altLang="zh-CN" dirty="0" err="1">
                <a:solidFill>
                  <a:srgbClr val="222222"/>
                </a:solidFill>
                <a:latin typeface="+mn-ea"/>
              </a:rPr>
              <a:t>Kollias</a:t>
            </a:r>
            <a:r>
              <a:rPr lang="en-US" altLang="zh-CN" dirty="0">
                <a:solidFill>
                  <a:srgbClr val="222222"/>
                </a:solidFill>
                <a:latin typeface="+mn-ea"/>
              </a:rPr>
              <a:t>, </a:t>
            </a:r>
            <a:r>
              <a:rPr lang="en-US" altLang="zh-CN" dirty="0" err="1">
                <a:solidFill>
                  <a:srgbClr val="222222"/>
                </a:solidFill>
                <a:latin typeface="+mn-ea"/>
              </a:rPr>
              <a:t>Dimitrios</a:t>
            </a:r>
            <a:r>
              <a:rPr lang="en-US" altLang="zh-CN" dirty="0">
                <a:solidFill>
                  <a:srgbClr val="222222"/>
                </a:solidFill>
                <a:latin typeface="+mn-ea"/>
              </a:rPr>
              <a:t>, et al. "Deep affect prediction in-the-wild: </a:t>
            </a:r>
            <a:r>
              <a:rPr lang="en-US" altLang="zh-CN" dirty="0" err="1">
                <a:solidFill>
                  <a:srgbClr val="222222"/>
                </a:solidFill>
                <a:latin typeface="+mn-ea"/>
              </a:rPr>
              <a:t>Aff</a:t>
            </a:r>
            <a:r>
              <a:rPr lang="en-US" altLang="zh-CN" dirty="0">
                <a:solidFill>
                  <a:srgbClr val="222222"/>
                </a:solidFill>
                <a:latin typeface="+mn-ea"/>
              </a:rPr>
              <a:t>-wild database and challenge, deep architectures, and beyond." International Journal of Computer Vision 127.6 (2019): 907-929.</a:t>
            </a:r>
          </a:p>
          <a:p>
            <a:pPr algn="just"/>
            <a:endParaRPr lang="en-US" altLang="zh-CN" dirty="0">
              <a:solidFill>
                <a:srgbClr val="222222"/>
              </a:solidFill>
              <a:latin typeface="+mn-ea"/>
            </a:endParaRPr>
          </a:p>
          <a:p>
            <a:pPr algn="just"/>
            <a:r>
              <a:rPr lang="en-US" altLang="zh-CN" b="0" i="0" dirty="0">
                <a:solidFill>
                  <a:srgbClr val="222222"/>
                </a:solidFill>
                <a:effectLst/>
                <a:latin typeface="+mn-ea"/>
              </a:rPr>
              <a:t>[3] </a:t>
            </a:r>
            <a:r>
              <a:rPr lang="en-US" altLang="zh-CN" b="0" i="0" dirty="0" err="1">
                <a:solidFill>
                  <a:srgbClr val="222222"/>
                </a:solidFill>
                <a:effectLst/>
                <a:latin typeface="+mn-ea"/>
              </a:rPr>
              <a:t>Kollias</a:t>
            </a:r>
            <a:r>
              <a:rPr lang="en-US" altLang="zh-CN" b="0" i="0" dirty="0">
                <a:solidFill>
                  <a:srgbClr val="222222"/>
                </a:solidFill>
                <a:effectLst/>
                <a:latin typeface="+mn-ea"/>
              </a:rPr>
              <a:t>, </a:t>
            </a:r>
            <a:r>
              <a:rPr lang="en-US" altLang="zh-CN" b="0" i="0" dirty="0" err="1">
                <a:solidFill>
                  <a:srgbClr val="222222"/>
                </a:solidFill>
                <a:effectLst/>
                <a:latin typeface="+mn-ea"/>
              </a:rPr>
              <a:t>Dimitrios</a:t>
            </a:r>
            <a:r>
              <a:rPr lang="en-US" altLang="zh-CN" b="0" i="0" dirty="0">
                <a:solidFill>
                  <a:srgbClr val="222222"/>
                </a:solidFill>
                <a:effectLst/>
                <a:latin typeface="+mn-ea"/>
              </a:rPr>
              <a:t>, and Stefanos </a:t>
            </a:r>
            <a:r>
              <a:rPr lang="en-US" altLang="zh-CN" b="0" i="0" dirty="0" err="1">
                <a:solidFill>
                  <a:srgbClr val="222222"/>
                </a:solidFill>
                <a:effectLst/>
                <a:latin typeface="+mn-ea"/>
              </a:rPr>
              <a:t>Zafeiriou</a:t>
            </a:r>
            <a:r>
              <a:rPr lang="en-US" altLang="zh-CN" b="0" i="0" dirty="0">
                <a:solidFill>
                  <a:srgbClr val="222222"/>
                </a:solidFill>
                <a:effectLst/>
                <a:latin typeface="+mn-ea"/>
              </a:rPr>
              <a:t>. "Aff-wild2: Extending the </a:t>
            </a:r>
            <a:r>
              <a:rPr lang="en-US" altLang="zh-CN" b="0" i="0" dirty="0" err="1">
                <a:solidFill>
                  <a:srgbClr val="222222"/>
                </a:solidFill>
                <a:effectLst/>
                <a:latin typeface="+mn-ea"/>
              </a:rPr>
              <a:t>aff</a:t>
            </a:r>
            <a:r>
              <a:rPr lang="en-US" altLang="zh-CN" b="0" i="0" dirty="0">
                <a:solidFill>
                  <a:srgbClr val="222222"/>
                </a:solidFill>
                <a:effectLst/>
                <a:latin typeface="+mn-ea"/>
              </a:rPr>
              <a:t>-wild database for affect recognition." </a:t>
            </a:r>
            <a:r>
              <a:rPr lang="en-US" altLang="zh-CN" b="0" i="1" dirty="0" err="1">
                <a:solidFill>
                  <a:srgbClr val="222222"/>
                </a:solidFill>
                <a:effectLst/>
                <a:latin typeface="+mn-ea"/>
              </a:rPr>
              <a:t>arXiv</a:t>
            </a:r>
            <a:r>
              <a:rPr lang="en-US" altLang="zh-CN" b="0" i="1" dirty="0">
                <a:solidFill>
                  <a:srgbClr val="222222"/>
                </a:solidFill>
                <a:effectLst/>
                <a:latin typeface="+mn-ea"/>
              </a:rPr>
              <a:t> preprint arXiv:1811.07770</a:t>
            </a:r>
            <a:r>
              <a:rPr lang="en-US" altLang="zh-CN" b="0" i="0" dirty="0">
                <a:solidFill>
                  <a:srgbClr val="222222"/>
                </a:solidFill>
                <a:effectLst/>
                <a:latin typeface="+mn-ea"/>
              </a:rPr>
              <a:t> (2018).</a:t>
            </a:r>
            <a:endParaRPr lang="zh-CN" altLang="en-US" dirty="0">
              <a:latin typeface="+mn-ea"/>
            </a:endParaRPr>
          </a:p>
        </p:txBody>
      </p:sp>
      <p:sp>
        <p:nvSpPr>
          <p:cNvPr id="5" name="矩形 4">
            <a:extLst>
              <a:ext uri="{FF2B5EF4-FFF2-40B4-BE49-F238E27FC236}">
                <a16:creationId xmlns:a16="http://schemas.microsoft.com/office/drawing/2014/main" id="{B12E3B8D-1E27-4FBC-A632-849D4D91D122}"/>
              </a:ext>
            </a:extLst>
          </p:cNvPr>
          <p:cNvSpPr/>
          <p:nvPr/>
        </p:nvSpPr>
        <p:spPr>
          <a:xfrm>
            <a:off x="0" y="-8389"/>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参考文献</a:t>
            </a:r>
          </a:p>
        </p:txBody>
      </p:sp>
    </p:spTree>
    <p:extLst>
      <p:ext uri="{BB962C8B-B14F-4D97-AF65-F5344CB8AC3E}">
        <p14:creationId xmlns:p14="http://schemas.microsoft.com/office/powerpoint/2010/main" val="401712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11F3998-B625-410F-B65E-6F196D682A31}"/>
              </a:ext>
            </a:extLst>
          </p:cNvPr>
          <p:cNvSpPr/>
          <p:nvPr/>
        </p:nvSpPr>
        <p:spPr>
          <a:xfrm>
            <a:off x="0" y="0"/>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焦虑识别</a:t>
            </a:r>
          </a:p>
        </p:txBody>
      </p:sp>
      <p:sp>
        <p:nvSpPr>
          <p:cNvPr id="6" name="文本框 5">
            <a:extLst>
              <a:ext uri="{FF2B5EF4-FFF2-40B4-BE49-F238E27FC236}">
                <a16:creationId xmlns:a16="http://schemas.microsoft.com/office/drawing/2014/main" id="{38C439BD-26B7-4F14-9717-A2A54E96198D}"/>
              </a:ext>
            </a:extLst>
          </p:cNvPr>
          <p:cNvSpPr txBox="1"/>
          <p:nvPr/>
        </p:nvSpPr>
        <p:spPr>
          <a:xfrm>
            <a:off x="436228" y="1108406"/>
            <a:ext cx="4572000" cy="5355312"/>
          </a:xfrm>
          <a:prstGeom prst="rect">
            <a:avLst/>
          </a:prstGeom>
          <a:noFill/>
        </p:spPr>
        <p:txBody>
          <a:bodyPr wrap="square" rtlCol="0">
            <a:spAutoFit/>
          </a:bodyPr>
          <a:lstStyle/>
          <a:p>
            <a:r>
              <a:rPr lang="en-US" altLang="zh-CN" sz="2400" b="1" dirty="0"/>
              <a:t>Valence-Arousal </a:t>
            </a:r>
            <a:r>
              <a:rPr lang="zh-CN" altLang="en-US" sz="2400" b="1" dirty="0"/>
              <a:t>连续情感模型</a:t>
            </a:r>
            <a:endParaRPr lang="en-US" altLang="zh-CN" sz="2400" b="1" dirty="0"/>
          </a:p>
          <a:p>
            <a:pPr algn="just"/>
            <a:endParaRPr lang="en-US" altLang="zh-CN" dirty="0"/>
          </a:p>
          <a:p>
            <a:pPr algn="just"/>
            <a:r>
              <a:rPr lang="zh-CN" altLang="en-US" dirty="0"/>
              <a:t>        </a:t>
            </a:r>
            <a:r>
              <a:rPr lang="zh-CN" altLang="en-US" sz="2000" dirty="0"/>
              <a:t>通过</a:t>
            </a:r>
            <a:r>
              <a:rPr lang="en-US" altLang="zh-CN" sz="2000" dirty="0"/>
              <a:t>valence</a:t>
            </a:r>
            <a:r>
              <a:rPr lang="zh-CN" altLang="en-US" sz="2000" dirty="0"/>
              <a:t>和</a:t>
            </a:r>
            <a:r>
              <a:rPr lang="en-US" altLang="zh-CN" sz="2000" dirty="0"/>
              <a:t>arousal</a:t>
            </a:r>
            <a:r>
              <a:rPr lang="zh-CN" altLang="en-US" sz="2000" dirty="0"/>
              <a:t>两个维度将人的情感空间连续化，其中</a:t>
            </a:r>
            <a:r>
              <a:rPr lang="en-US" altLang="zh-CN" sz="2000" dirty="0"/>
              <a:t>valence</a:t>
            </a:r>
            <a:r>
              <a:rPr lang="zh-CN" altLang="en-US" sz="2000" dirty="0"/>
              <a:t>表示情感的愉悦程度，从负值到正值表示情感从消极变为积极；</a:t>
            </a:r>
            <a:r>
              <a:rPr lang="en-US" altLang="zh-CN" sz="2000" dirty="0"/>
              <a:t>arousal</a:t>
            </a:r>
            <a:r>
              <a:rPr lang="zh-CN" altLang="en-US" sz="2000" dirty="0"/>
              <a:t>表示情感的活跃程度，从负值到正值表示情感从不活跃到活跃。二者的范围均可以统一至</a:t>
            </a:r>
            <a:r>
              <a:rPr lang="en-US" altLang="zh-CN" sz="2000" dirty="0"/>
              <a:t>[-1,</a:t>
            </a:r>
            <a:r>
              <a:rPr lang="zh-CN" altLang="en-US" sz="2000" dirty="0"/>
              <a:t> </a:t>
            </a:r>
            <a:r>
              <a:rPr lang="en-US" altLang="zh-CN" sz="2000" dirty="0"/>
              <a:t>1]</a:t>
            </a:r>
            <a:r>
              <a:rPr lang="zh-CN" altLang="en-US" sz="2000" dirty="0"/>
              <a:t>区间。</a:t>
            </a:r>
            <a:endParaRPr lang="en-US" altLang="zh-CN" sz="2000" dirty="0"/>
          </a:p>
          <a:p>
            <a:pPr algn="just"/>
            <a:r>
              <a:rPr lang="zh-CN" altLang="en-US" sz="2000" dirty="0"/>
              <a:t>        同传统的情感分类判别（例如识别高兴，愤怒，平静，哭丧等分类情感不同，将情感空间通过</a:t>
            </a:r>
            <a:r>
              <a:rPr lang="en-US" altLang="zh-CN" sz="2000" dirty="0"/>
              <a:t>valence</a:t>
            </a:r>
            <a:r>
              <a:rPr lang="zh-CN" altLang="en-US" sz="2000" dirty="0"/>
              <a:t>和</a:t>
            </a:r>
            <a:r>
              <a:rPr lang="en-US" altLang="zh-CN" sz="2000" dirty="0"/>
              <a:t>arousal</a:t>
            </a:r>
            <a:r>
              <a:rPr lang="zh-CN" altLang="en-US" sz="2000" dirty="0"/>
              <a:t>连续化后原有的分类情感可以通过满足一定范围的</a:t>
            </a:r>
            <a:r>
              <a:rPr lang="en-US" altLang="zh-CN" sz="2000" dirty="0"/>
              <a:t>valence</a:t>
            </a:r>
            <a:r>
              <a:rPr lang="zh-CN" altLang="en-US" sz="2000" dirty="0"/>
              <a:t>和</a:t>
            </a:r>
            <a:r>
              <a:rPr lang="en-US" altLang="zh-CN" sz="2000" dirty="0"/>
              <a:t>arousal</a:t>
            </a:r>
            <a:r>
              <a:rPr lang="zh-CN" altLang="en-US" sz="2000" dirty="0"/>
              <a:t>的值来得到对应。可见，采用</a:t>
            </a:r>
            <a:r>
              <a:rPr lang="en-US" altLang="zh-CN" sz="2000" dirty="0"/>
              <a:t>valence</a:t>
            </a:r>
            <a:r>
              <a:rPr lang="zh-CN" altLang="en-US" sz="2000" dirty="0"/>
              <a:t>和</a:t>
            </a:r>
            <a:r>
              <a:rPr lang="en-US" altLang="zh-CN" sz="2000" dirty="0"/>
              <a:t>arousal</a:t>
            </a:r>
            <a:r>
              <a:rPr lang="zh-CN" altLang="en-US" sz="2000" dirty="0"/>
              <a:t>来评价情感更加精细，也更有利于反映出儿童的焦虑随时间的变化趋势和程度。</a:t>
            </a:r>
          </a:p>
        </p:txBody>
      </p:sp>
      <p:pic>
        <p:nvPicPr>
          <p:cNvPr id="8" name="图片 7" descr="图示&#10;&#10;描述已自动生成">
            <a:extLst>
              <a:ext uri="{FF2B5EF4-FFF2-40B4-BE49-F238E27FC236}">
                <a16:creationId xmlns:a16="http://schemas.microsoft.com/office/drawing/2014/main" id="{D135516B-480A-4785-9362-31E6D3DB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433" y="398258"/>
            <a:ext cx="6395339" cy="4362791"/>
          </a:xfrm>
          <a:prstGeom prst="rect">
            <a:avLst/>
          </a:prstGeom>
        </p:spPr>
      </p:pic>
      <p:sp>
        <p:nvSpPr>
          <p:cNvPr id="9" name="文本框 8">
            <a:extLst>
              <a:ext uri="{FF2B5EF4-FFF2-40B4-BE49-F238E27FC236}">
                <a16:creationId xmlns:a16="http://schemas.microsoft.com/office/drawing/2014/main" id="{914CF1FD-1954-40DA-9A16-C5BC78E205B5}"/>
              </a:ext>
            </a:extLst>
          </p:cNvPr>
          <p:cNvSpPr txBox="1"/>
          <p:nvPr/>
        </p:nvSpPr>
        <p:spPr>
          <a:xfrm>
            <a:off x="5788404" y="5066950"/>
            <a:ext cx="5402510" cy="1015663"/>
          </a:xfrm>
          <a:prstGeom prst="rect">
            <a:avLst/>
          </a:prstGeom>
          <a:noFill/>
        </p:spPr>
        <p:txBody>
          <a:bodyPr wrap="square" rtlCol="0">
            <a:spAutoFit/>
          </a:bodyPr>
          <a:lstStyle/>
          <a:p>
            <a:pPr algn="just"/>
            <a:r>
              <a:rPr lang="zh-CN" altLang="en-US" sz="2000" dirty="0"/>
              <a:t>采用神经网络，将视频数据转化成图像序列，采用</a:t>
            </a:r>
            <a:r>
              <a:rPr lang="en-US" altLang="zh-CN" sz="2000" dirty="0"/>
              <a:t>Resnet + RNN </a:t>
            </a:r>
            <a:r>
              <a:rPr lang="zh-CN" altLang="en-US" sz="2000" dirty="0"/>
              <a:t>的网络结构，识别预测图像序列中人的表情</a:t>
            </a:r>
            <a:r>
              <a:rPr lang="en-US" altLang="zh-CN" sz="2000" dirty="0"/>
              <a:t>valence</a:t>
            </a:r>
            <a:r>
              <a:rPr lang="zh-CN" altLang="en-US" sz="2000" dirty="0"/>
              <a:t>和</a:t>
            </a:r>
            <a:r>
              <a:rPr lang="en-US" altLang="zh-CN" sz="2000" dirty="0"/>
              <a:t>arousal</a:t>
            </a:r>
            <a:r>
              <a:rPr lang="zh-CN" altLang="en-US" sz="2000" dirty="0"/>
              <a:t>值的变化。</a:t>
            </a:r>
          </a:p>
        </p:txBody>
      </p:sp>
    </p:spTree>
    <p:extLst>
      <p:ext uri="{BB962C8B-B14F-4D97-AF65-F5344CB8AC3E}">
        <p14:creationId xmlns:p14="http://schemas.microsoft.com/office/powerpoint/2010/main" val="398357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61530E1E-942C-4949-BA0C-E1A91471DBFA}"/>
              </a:ext>
            </a:extLst>
          </p:cNvPr>
          <p:cNvGraphicFramePr>
            <a:graphicFrameLocks noGrp="1"/>
          </p:cNvGraphicFramePr>
          <p:nvPr>
            <p:extLst>
              <p:ext uri="{D42A27DB-BD31-4B8C-83A1-F6EECF244321}">
                <p14:modId xmlns:p14="http://schemas.microsoft.com/office/powerpoint/2010/main" val="194017949"/>
              </p:ext>
            </p:extLst>
          </p:nvPr>
        </p:nvGraphicFramePr>
        <p:xfrm>
          <a:off x="377504" y="1659762"/>
          <a:ext cx="7122250" cy="1760220"/>
        </p:xfrm>
        <a:graphic>
          <a:graphicData uri="http://schemas.openxmlformats.org/drawingml/2006/table">
            <a:tbl>
              <a:tblPr>
                <a:tableStyleId>{9D7B26C5-4107-4FEC-AEDC-1716B250A1EF}</a:tableStyleId>
              </a:tblPr>
              <a:tblGrid>
                <a:gridCol w="712225">
                  <a:extLst>
                    <a:ext uri="{9D8B030D-6E8A-4147-A177-3AD203B41FA5}">
                      <a16:colId xmlns:a16="http://schemas.microsoft.com/office/drawing/2014/main" val="2293367340"/>
                    </a:ext>
                  </a:extLst>
                </a:gridCol>
                <a:gridCol w="712225">
                  <a:extLst>
                    <a:ext uri="{9D8B030D-6E8A-4147-A177-3AD203B41FA5}">
                      <a16:colId xmlns:a16="http://schemas.microsoft.com/office/drawing/2014/main" val="2910974674"/>
                    </a:ext>
                  </a:extLst>
                </a:gridCol>
                <a:gridCol w="712225">
                  <a:extLst>
                    <a:ext uri="{9D8B030D-6E8A-4147-A177-3AD203B41FA5}">
                      <a16:colId xmlns:a16="http://schemas.microsoft.com/office/drawing/2014/main" val="940998291"/>
                    </a:ext>
                  </a:extLst>
                </a:gridCol>
                <a:gridCol w="712225">
                  <a:extLst>
                    <a:ext uri="{9D8B030D-6E8A-4147-A177-3AD203B41FA5}">
                      <a16:colId xmlns:a16="http://schemas.microsoft.com/office/drawing/2014/main" val="1913413270"/>
                    </a:ext>
                  </a:extLst>
                </a:gridCol>
                <a:gridCol w="712225">
                  <a:extLst>
                    <a:ext uri="{9D8B030D-6E8A-4147-A177-3AD203B41FA5}">
                      <a16:colId xmlns:a16="http://schemas.microsoft.com/office/drawing/2014/main" val="60778291"/>
                    </a:ext>
                  </a:extLst>
                </a:gridCol>
                <a:gridCol w="712225">
                  <a:extLst>
                    <a:ext uri="{9D8B030D-6E8A-4147-A177-3AD203B41FA5}">
                      <a16:colId xmlns:a16="http://schemas.microsoft.com/office/drawing/2014/main" val="1772859672"/>
                    </a:ext>
                  </a:extLst>
                </a:gridCol>
                <a:gridCol w="712225">
                  <a:extLst>
                    <a:ext uri="{9D8B030D-6E8A-4147-A177-3AD203B41FA5}">
                      <a16:colId xmlns:a16="http://schemas.microsoft.com/office/drawing/2014/main" val="2565425819"/>
                    </a:ext>
                  </a:extLst>
                </a:gridCol>
                <a:gridCol w="712225">
                  <a:extLst>
                    <a:ext uri="{9D8B030D-6E8A-4147-A177-3AD203B41FA5}">
                      <a16:colId xmlns:a16="http://schemas.microsoft.com/office/drawing/2014/main" val="1215740022"/>
                    </a:ext>
                  </a:extLst>
                </a:gridCol>
                <a:gridCol w="712225">
                  <a:extLst>
                    <a:ext uri="{9D8B030D-6E8A-4147-A177-3AD203B41FA5}">
                      <a16:colId xmlns:a16="http://schemas.microsoft.com/office/drawing/2014/main" val="2682548884"/>
                    </a:ext>
                  </a:extLst>
                </a:gridCol>
                <a:gridCol w="712225">
                  <a:extLst>
                    <a:ext uri="{9D8B030D-6E8A-4147-A177-3AD203B41FA5}">
                      <a16:colId xmlns:a16="http://schemas.microsoft.com/office/drawing/2014/main" val="4142872017"/>
                    </a:ext>
                  </a:extLst>
                </a:gridCol>
              </a:tblGrid>
              <a:tr h="175260">
                <a:tc>
                  <a:txBody>
                    <a:bodyPr/>
                    <a:lstStyle/>
                    <a:p>
                      <a:pPr algn="ctr" fontAlgn="ctr"/>
                      <a:r>
                        <a:rPr lang="zh-CN" altLang="en-US" sz="1400" b="1" u="none" strike="noStrike" dirty="0">
                          <a:solidFill>
                            <a:srgbClr val="000000"/>
                          </a:solidFill>
                          <a:effectLst/>
                        </a:rPr>
                        <a:t>视频名</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u="none" strike="noStrike" dirty="0">
                          <a:solidFill>
                            <a:srgbClr val="000000"/>
                          </a:solidFill>
                          <a:effectLst/>
                        </a:rPr>
                        <a:t>总计</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Group1</a:t>
                      </a:r>
                    </a:p>
                    <a:p>
                      <a:pPr algn="ctr" fontAlgn="ctr"/>
                      <a:r>
                        <a:rPr lang="zh-CN" altLang="en-US" sz="1400" b="1" u="none" strike="noStrike" dirty="0">
                          <a:solidFill>
                            <a:srgbClr val="000000"/>
                          </a:solidFill>
                          <a:effectLst/>
                        </a:rPr>
                        <a:t>占比</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Group2</a:t>
                      </a:r>
                    </a:p>
                    <a:p>
                      <a:pPr algn="ctr" fontAlgn="ctr"/>
                      <a:r>
                        <a:rPr lang="zh-CN" altLang="en-US" sz="1400" b="1" u="none" strike="noStrike" dirty="0">
                          <a:solidFill>
                            <a:srgbClr val="000000"/>
                          </a:solidFill>
                          <a:effectLst/>
                        </a:rPr>
                        <a:t>占比</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Group3</a:t>
                      </a:r>
                    </a:p>
                    <a:p>
                      <a:pPr algn="ctr" fontAlgn="ctr"/>
                      <a:r>
                        <a:rPr lang="zh-CN" altLang="en-US" sz="1400" b="1" u="none" strike="noStrike" dirty="0">
                          <a:solidFill>
                            <a:srgbClr val="000000"/>
                          </a:solidFill>
                          <a:effectLst/>
                        </a:rPr>
                        <a:t>占比</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000000"/>
                          </a:solidFill>
                          <a:effectLst/>
                        </a:rPr>
                        <a:t>Group4</a:t>
                      </a:r>
                    </a:p>
                    <a:p>
                      <a:pPr algn="ctr" fontAlgn="ctr"/>
                      <a:r>
                        <a:rPr lang="zh-CN" altLang="en-US" sz="1400" b="1" u="none" strike="noStrike" dirty="0">
                          <a:solidFill>
                            <a:srgbClr val="000000"/>
                          </a:solidFill>
                          <a:effectLst/>
                        </a:rPr>
                        <a:t>占比</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1574420"/>
                  </a:ext>
                </a:extLst>
              </a:tr>
              <a:tr h="175260">
                <a:tc>
                  <a:txBody>
                    <a:bodyPr/>
                    <a:lstStyle/>
                    <a:p>
                      <a:pPr algn="ctr" fontAlgn="ctr"/>
                      <a:r>
                        <a:rPr lang="en-US" sz="1400" u="none" strike="noStrike" dirty="0">
                          <a:effectLst/>
                        </a:rPr>
                        <a:t>fj</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3382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616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188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dirty="0">
                          <a:effectLst/>
                        </a:rPr>
                        <a:t>260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4446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76%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14%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dirty="0">
                          <a:effectLst/>
                        </a:rPr>
                        <a:t>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4840593"/>
                  </a:ext>
                </a:extLst>
              </a:tr>
              <a:tr h="175260">
                <a:tc>
                  <a:txBody>
                    <a:bodyPr/>
                    <a:lstStyle/>
                    <a:p>
                      <a:pPr algn="ctr" fontAlgn="ctr"/>
                      <a:r>
                        <a:rPr lang="en-US" sz="1400" u="none" strike="noStrike">
                          <a:effectLst/>
                        </a:rPr>
                        <a:t>lcz</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34</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2998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482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3520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85%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14%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32802213"/>
                  </a:ext>
                </a:extLst>
              </a:tr>
              <a:tr h="175260">
                <a:tc>
                  <a:txBody>
                    <a:bodyPr/>
                    <a:lstStyle/>
                    <a:p>
                      <a:pPr algn="ctr" fontAlgn="ctr"/>
                      <a:r>
                        <a:rPr lang="en-US" sz="1400" u="none" strike="noStrike">
                          <a:effectLst/>
                        </a:rPr>
                        <a:t>qzy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2656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96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110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2862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93%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102580572"/>
                  </a:ext>
                </a:extLst>
              </a:tr>
              <a:tr h="175260">
                <a:tc>
                  <a:txBody>
                    <a:bodyPr/>
                    <a:lstStyle/>
                    <a:p>
                      <a:pPr algn="ctr" fontAlgn="ctr"/>
                      <a:r>
                        <a:rPr lang="en-US" sz="1400" u="none" strike="noStrike">
                          <a:effectLst/>
                        </a:rPr>
                        <a:t>yxy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882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1626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492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36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3036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54%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16%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442472579"/>
                  </a:ext>
                </a:extLst>
              </a:tr>
              <a:tr h="175260">
                <a:tc>
                  <a:txBody>
                    <a:bodyPr/>
                    <a:lstStyle/>
                    <a:p>
                      <a:pPr algn="ctr" fontAlgn="ctr"/>
                      <a:r>
                        <a:rPr lang="en-US" sz="1400" u="none" strike="noStrike">
                          <a:effectLst/>
                        </a:rPr>
                        <a:t>yzq</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2172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2398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01834059"/>
                  </a:ext>
                </a:extLst>
              </a:tr>
              <a:tr h="175260">
                <a:tc>
                  <a:txBody>
                    <a:bodyPr/>
                    <a:lstStyle/>
                    <a:p>
                      <a:pPr algn="ctr" fontAlgn="ctr"/>
                      <a:r>
                        <a:rPr lang="en-US" sz="1400" u="none" strike="noStrike">
                          <a:effectLst/>
                        </a:rPr>
                        <a:t>zf</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2828</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1052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120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4000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71%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26%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54916191"/>
                  </a:ext>
                </a:extLst>
              </a:tr>
            </a:tbl>
          </a:graphicData>
        </a:graphic>
      </p:graphicFrame>
      <p:sp>
        <p:nvSpPr>
          <p:cNvPr id="7" name="文本框 6">
            <a:extLst>
              <a:ext uri="{FF2B5EF4-FFF2-40B4-BE49-F238E27FC236}">
                <a16:creationId xmlns:a16="http://schemas.microsoft.com/office/drawing/2014/main" id="{FE986A1F-5BE9-4F98-838B-76A53B79F0CB}"/>
              </a:ext>
            </a:extLst>
          </p:cNvPr>
          <p:cNvSpPr txBox="1"/>
          <p:nvPr/>
        </p:nvSpPr>
        <p:spPr>
          <a:xfrm>
            <a:off x="377504" y="813516"/>
            <a:ext cx="5500782" cy="369332"/>
          </a:xfrm>
          <a:prstGeom prst="rect">
            <a:avLst/>
          </a:prstGeom>
          <a:noFill/>
        </p:spPr>
        <p:txBody>
          <a:bodyPr wrap="square" rtlCol="0">
            <a:spAutoFit/>
          </a:bodyPr>
          <a:lstStyle/>
          <a:p>
            <a:r>
              <a:rPr lang="zh-CN" altLang="en-US" b="1" dirty="0"/>
              <a:t>实验组和对照组情感识别按情感类型分组对比</a:t>
            </a:r>
          </a:p>
        </p:txBody>
      </p:sp>
      <p:sp>
        <p:nvSpPr>
          <p:cNvPr id="8" name="文本框 7">
            <a:extLst>
              <a:ext uri="{FF2B5EF4-FFF2-40B4-BE49-F238E27FC236}">
                <a16:creationId xmlns:a16="http://schemas.microsoft.com/office/drawing/2014/main" id="{EA2C1B32-E1E6-40AF-A84D-90BB7F864285}"/>
              </a:ext>
            </a:extLst>
          </p:cNvPr>
          <p:cNvSpPr txBox="1"/>
          <p:nvPr/>
        </p:nvSpPr>
        <p:spPr>
          <a:xfrm>
            <a:off x="377505" y="1225831"/>
            <a:ext cx="1146496" cy="369332"/>
          </a:xfrm>
          <a:prstGeom prst="rect">
            <a:avLst/>
          </a:prstGeom>
          <a:noFill/>
        </p:spPr>
        <p:txBody>
          <a:bodyPr wrap="square" rtlCol="0">
            <a:spAutoFit/>
          </a:bodyPr>
          <a:lstStyle/>
          <a:p>
            <a:r>
              <a:rPr lang="zh-CN" altLang="en-US" dirty="0"/>
              <a:t>实验组</a:t>
            </a:r>
          </a:p>
        </p:txBody>
      </p:sp>
      <p:sp>
        <p:nvSpPr>
          <p:cNvPr id="10" name="文本框 9">
            <a:extLst>
              <a:ext uri="{FF2B5EF4-FFF2-40B4-BE49-F238E27FC236}">
                <a16:creationId xmlns:a16="http://schemas.microsoft.com/office/drawing/2014/main" id="{FB1783F6-092C-4C48-9867-A70CE285C050}"/>
              </a:ext>
            </a:extLst>
          </p:cNvPr>
          <p:cNvSpPr txBox="1"/>
          <p:nvPr/>
        </p:nvSpPr>
        <p:spPr>
          <a:xfrm>
            <a:off x="339753" y="3527703"/>
            <a:ext cx="2902591" cy="369332"/>
          </a:xfrm>
          <a:prstGeom prst="rect">
            <a:avLst/>
          </a:prstGeom>
          <a:noFill/>
        </p:spPr>
        <p:txBody>
          <a:bodyPr wrap="square" rtlCol="0">
            <a:spAutoFit/>
          </a:bodyPr>
          <a:lstStyle/>
          <a:p>
            <a:r>
              <a:rPr lang="zh-CN" altLang="en-US" dirty="0"/>
              <a:t>对照组</a:t>
            </a:r>
          </a:p>
        </p:txBody>
      </p:sp>
      <p:graphicFrame>
        <p:nvGraphicFramePr>
          <p:cNvPr id="11" name="表格 10">
            <a:extLst>
              <a:ext uri="{FF2B5EF4-FFF2-40B4-BE49-F238E27FC236}">
                <a16:creationId xmlns:a16="http://schemas.microsoft.com/office/drawing/2014/main" id="{457F3808-2C8B-4A02-8929-B6F52B50F20B}"/>
              </a:ext>
            </a:extLst>
          </p:cNvPr>
          <p:cNvGraphicFramePr>
            <a:graphicFrameLocks noGrp="1"/>
          </p:cNvGraphicFramePr>
          <p:nvPr>
            <p:extLst>
              <p:ext uri="{D42A27DB-BD31-4B8C-83A1-F6EECF244321}">
                <p14:modId xmlns:p14="http://schemas.microsoft.com/office/powerpoint/2010/main" val="1669010689"/>
              </p:ext>
            </p:extLst>
          </p:nvPr>
        </p:nvGraphicFramePr>
        <p:xfrm>
          <a:off x="377504" y="3997486"/>
          <a:ext cx="7122251" cy="1760220"/>
        </p:xfrm>
        <a:graphic>
          <a:graphicData uri="http://schemas.openxmlformats.org/drawingml/2006/table">
            <a:tbl>
              <a:tblPr>
                <a:tableStyleId>{9D7B26C5-4107-4FEC-AEDC-1716B250A1EF}</a:tableStyleId>
              </a:tblPr>
              <a:tblGrid>
                <a:gridCol w="641018">
                  <a:extLst>
                    <a:ext uri="{9D8B030D-6E8A-4147-A177-3AD203B41FA5}">
                      <a16:colId xmlns:a16="http://schemas.microsoft.com/office/drawing/2014/main" val="3166729898"/>
                    </a:ext>
                  </a:extLst>
                </a:gridCol>
                <a:gridCol w="720137">
                  <a:extLst>
                    <a:ext uri="{9D8B030D-6E8A-4147-A177-3AD203B41FA5}">
                      <a16:colId xmlns:a16="http://schemas.microsoft.com/office/drawing/2014/main" val="1375649215"/>
                    </a:ext>
                  </a:extLst>
                </a:gridCol>
                <a:gridCol w="720137">
                  <a:extLst>
                    <a:ext uri="{9D8B030D-6E8A-4147-A177-3AD203B41FA5}">
                      <a16:colId xmlns:a16="http://schemas.microsoft.com/office/drawing/2014/main" val="3954420135"/>
                    </a:ext>
                  </a:extLst>
                </a:gridCol>
                <a:gridCol w="720137">
                  <a:extLst>
                    <a:ext uri="{9D8B030D-6E8A-4147-A177-3AD203B41FA5}">
                      <a16:colId xmlns:a16="http://schemas.microsoft.com/office/drawing/2014/main" val="4244365638"/>
                    </a:ext>
                  </a:extLst>
                </a:gridCol>
                <a:gridCol w="720137">
                  <a:extLst>
                    <a:ext uri="{9D8B030D-6E8A-4147-A177-3AD203B41FA5}">
                      <a16:colId xmlns:a16="http://schemas.microsoft.com/office/drawing/2014/main" val="1374747577"/>
                    </a:ext>
                  </a:extLst>
                </a:gridCol>
                <a:gridCol w="720137">
                  <a:extLst>
                    <a:ext uri="{9D8B030D-6E8A-4147-A177-3AD203B41FA5}">
                      <a16:colId xmlns:a16="http://schemas.microsoft.com/office/drawing/2014/main" val="2549291383"/>
                    </a:ext>
                  </a:extLst>
                </a:gridCol>
                <a:gridCol w="720137">
                  <a:extLst>
                    <a:ext uri="{9D8B030D-6E8A-4147-A177-3AD203B41FA5}">
                      <a16:colId xmlns:a16="http://schemas.microsoft.com/office/drawing/2014/main" val="1479334800"/>
                    </a:ext>
                  </a:extLst>
                </a:gridCol>
                <a:gridCol w="720137">
                  <a:extLst>
                    <a:ext uri="{9D8B030D-6E8A-4147-A177-3AD203B41FA5}">
                      <a16:colId xmlns:a16="http://schemas.microsoft.com/office/drawing/2014/main" val="1238492336"/>
                    </a:ext>
                  </a:extLst>
                </a:gridCol>
                <a:gridCol w="720137">
                  <a:extLst>
                    <a:ext uri="{9D8B030D-6E8A-4147-A177-3AD203B41FA5}">
                      <a16:colId xmlns:a16="http://schemas.microsoft.com/office/drawing/2014/main" val="1258598387"/>
                    </a:ext>
                  </a:extLst>
                </a:gridCol>
                <a:gridCol w="720137">
                  <a:extLst>
                    <a:ext uri="{9D8B030D-6E8A-4147-A177-3AD203B41FA5}">
                      <a16:colId xmlns:a16="http://schemas.microsoft.com/office/drawing/2014/main" val="2731020466"/>
                    </a:ext>
                  </a:extLst>
                </a:gridCol>
              </a:tblGrid>
              <a:tr h="348727">
                <a:tc>
                  <a:txBody>
                    <a:bodyPr/>
                    <a:lstStyle/>
                    <a:p>
                      <a:pPr marL="0" algn="ctr" defTabSz="914400" rtl="0" eaLnBrk="1" fontAlgn="ctr" latinLnBrk="0" hangingPunct="1"/>
                      <a:r>
                        <a:rPr lang="zh-CN" altLang="en-US" sz="1400" b="1" u="none" strike="noStrike" kern="1200" dirty="0">
                          <a:solidFill>
                            <a:srgbClr val="000000"/>
                          </a:solidFill>
                          <a:effectLst/>
                        </a:rPr>
                        <a:t>视频名</a:t>
                      </a:r>
                      <a:endParaRPr lang="en-US"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group1</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group2</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group3</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group4</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1" u="none" strike="noStrike" kern="1200" dirty="0">
                          <a:solidFill>
                            <a:srgbClr val="000000"/>
                          </a:solidFill>
                          <a:effectLst/>
                        </a:rPr>
                        <a:t>总计</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Group1</a:t>
                      </a:r>
                    </a:p>
                    <a:p>
                      <a:pPr marL="0" algn="ctr" defTabSz="914400" rtl="0" eaLnBrk="1" fontAlgn="ctr" latinLnBrk="0" hangingPunct="1"/>
                      <a:r>
                        <a:rPr lang="zh-CN" altLang="en-US" sz="1400" b="1" u="none" strike="noStrike" kern="1200" dirty="0">
                          <a:solidFill>
                            <a:srgbClr val="000000"/>
                          </a:solidFill>
                          <a:effectLst/>
                        </a:rPr>
                        <a:t>占比</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Group2</a:t>
                      </a:r>
                    </a:p>
                    <a:p>
                      <a:pPr marL="0" algn="ctr" defTabSz="914400" rtl="0" eaLnBrk="1" fontAlgn="ctr" latinLnBrk="0" hangingPunct="1"/>
                      <a:r>
                        <a:rPr lang="zh-CN" altLang="en-US" sz="1400" b="1" u="none" strike="noStrike" kern="1200" dirty="0">
                          <a:solidFill>
                            <a:srgbClr val="000000"/>
                          </a:solidFill>
                          <a:effectLst/>
                        </a:rPr>
                        <a:t>占比</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Group3</a:t>
                      </a:r>
                    </a:p>
                    <a:p>
                      <a:pPr marL="0" algn="ctr" defTabSz="914400" rtl="0" eaLnBrk="1" fontAlgn="ctr" latinLnBrk="0" hangingPunct="1"/>
                      <a:r>
                        <a:rPr lang="zh-CN" altLang="en-US" sz="1400" b="1" u="none" strike="noStrike" kern="1200" dirty="0">
                          <a:solidFill>
                            <a:srgbClr val="000000"/>
                          </a:solidFill>
                          <a:effectLst/>
                        </a:rPr>
                        <a:t>占比</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1" u="none" strike="noStrike" kern="1200" dirty="0">
                          <a:solidFill>
                            <a:srgbClr val="000000"/>
                          </a:solidFill>
                          <a:effectLst/>
                        </a:rPr>
                        <a:t>Group4</a:t>
                      </a:r>
                    </a:p>
                    <a:p>
                      <a:pPr marL="0" algn="ctr" defTabSz="914400" rtl="0" eaLnBrk="1" fontAlgn="ctr" latinLnBrk="0" hangingPunct="1"/>
                      <a:r>
                        <a:rPr lang="zh-CN" altLang="en-US" sz="1400" b="1" u="none" strike="noStrike" kern="1200" dirty="0">
                          <a:solidFill>
                            <a:srgbClr val="000000"/>
                          </a:solidFill>
                          <a:effectLst/>
                        </a:rPr>
                        <a:t>占比</a:t>
                      </a:r>
                      <a:endParaRPr lang="en-US" altLang="zh-CN" sz="1400" b="1" u="none" strike="noStrike" kern="1200" dirty="0">
                        <a:solidFill>
                          <a:srgbClr val="000000"/>
                        </a:solidFill>
                        <a:effectLst/>
                        <a:latin typeface="+mn-lt"/>
                        <a:ea typeface="+mn-ea"/>
                        <a:cs typeface="+mn-cs"/>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581565"/>
                  </a:ext>
                </a:extLst>
              </a:tr>
              <a:tr h="178238">
                <a:tc>
                  <a:txBody>
                    <a:bodyPr/>
                    <a:lstStyle/>
                    <a:p>
                      <a:pPr marL="0" algn="ctr" defTabSz="914400" rtl="0" eaLnBrk="1" fontAlgn="ctr" latinLnBrk="0" hangingPunct="1"/>
                      <a:r>
                        <a:rPr lang="en-US" sz="1400" b="0" u="none" strike="noStrike" kern="1200" dirty="0" err="1">
                          <a:solidFill>
                            <a:srgbClr val="000000"/>
                          </a:solidFill>
                          <a:effectLst/>
                        </a:rPr>
                        <a:t>dhn</a:t>
                      </a:r>
                      <a:endParaRPr lang="en-US"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a:solidFill>
                            <a:srgbClr val="000000"/>
                          </a:solidFill>
                          <a:effectLst/>
                        </a:rPr>
                        <a:t>1796</a:t>
                      </a:r>
                      <a:endParaRPr lang="en-US" altLang="zh-CN" sz="1400" b="0" u="none" strike="noStrike" kern="120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a:solidFill>
                            <a:srgbClr val="000000"/>
                          </a:solidFill>
                          <a:effectLst/>
                        </a:rPr>
                        <a:t>1240</a:t>
                      </a:r>
                      <a:endParaRPr lang="en-US" altLang="zh-CN" sz="1400" b="0" u="none" strike="noStrike" kern="120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dirty="0">
                          <a:solidFill>
                            <a:srgbClr val="000000"/>
                          </a:solidFill>
                          <a:effectLst/>
                        </a:rPr>
                        <a:t>0</a:t>
                      </a:r>
                      <a:endParaRPr lang="en-US" altLang="zh-CN"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dirty="0">
                          <a:solidFill>
                            <a:srgbClr val="000000"/>
                          </a:solidFill>
                          <a:effectLst/>
                        </a:rPr>
                        <a:t>0</a:t>
                      </a:r>
                      <a:endParaRPr lang="en-US" altLang="zh-CN"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dirty="0">
                          <a:solidFill>
                            <a:srgbClr val="000000"/>
                          </a:solidFill>
                          <a:effectLst/>
                        </a:rPr>
                        <a:t>3036</a:t>
                      </a:r>
                      <a:endParaRPr lang="en-US" altLang="zh-CN"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dirty="0">
                          <a:solidFill>
                            <a:srgbClr val="000000"/>
                          </a:solidFill>
                          <a:effectLst/>
                        </a:rPr>
                        <a:t>59%</a:t>
                      </a:r>
                      <a:endParaRPr lang="en-US" altLang="zh-CN"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dirty="0">
                          <a:solidFill>
                            <a:srgbClr val="000000"/>
                          </a:solidFill>
                          <a:effectLst/>
                        </a:rPr>
                        <a:t>41%</a:t>
                      </a:r>
                      <a:endParaRPr lang="en-US" altLang="zh-CN"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dirty="0">
                          <a:solidFill>
                            <a:srgbClr val="000000"/>
                          </a:solidFill>
                          <a:effectLst/>
                        </a:rPr>
                        <a:t>0%</a:t>
                      </a:r>
                      <a:endParaRPr lang="en-US" altLang="zh-CN" sz="1400" b="0" u="none" strike="noStrike" kern="1200" dirty="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43075413"/>
                  </a:ext>
                </a:extLst>
              </a:tr>
              <a:tr h="178238">
                <a:tc>
                  <a:txBody>
                    <a:bodyPr/>
                    <a:lstStyle/>
                    <a:p>
                      <a:pPr marL="0" algn="ctr" defTabSz="914400" rtl="0" eaLnBrk="1" fontAlgn="ctr" latinLnBrk="0" hangingPunct="1"/>
                      <a:r>
                        <a:rPr lang="en-US" sz="1400" b="0" u="none" strike="noStrike" kern="1200">
                          <a:solidFill>
                            <a:srgbClr val="000000"/>
                          </a:solidFill>
                          <a:effectLst/>
                        </a:rPr>
                        <a:t>lmh</a:t>
                      </a:r>
                      <a:endParaRPr lang="en-US"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1690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612</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90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2392</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71%</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26%</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4%</a:t>
                      </a:r>
                      <a:endParaRPr lang="en-US" altLang="zh-CN" sz="1400" b="0" u="none" strike="noStrike" kern="1200">
                        <a:solidFill>
                          <a:srgbClr val="000000"/>
                        </a:solidFill>
                        <a:effectLst/>
                        <a:latin typeface="+mn-lt"/>
                        <a:ea typeface="+mn-ea"/>
                        <a:cs typeface="+mn-cs"/>
                      </a:endParaRPr>
                    </a:p>
                  </a:txBody>
                  <a:tcPr marL="7620" marR="7620" marT="7620" marB="0" anchor="ctr"/>
                </a:tc>
                <a:extLst>
                  <a:ext uri="{0D108BD9-81ED-4DB2-BD59-A6C34878D82A}">
                    <a16:rowId xmlns:a16="http://schemas.microsoft.com/office/drawing/2014/main" val="449229621"/>
                  </a:ext>
                </a:extLst>
              </a:tr>
              <a:tr h="178238">
                <a:tc>
                  <a:txBody>
                    <a:bodyPr/>
                    <a:lstStyle/>
                    <a:p>
                      <a:pPr marL="0" algn="ctr" defTabSz="914400" rtl="0" eaLnBrk="1" fontAlgn="ctr" latinLnBrk="0" hangingPunct="1"/>
                      <a:r>
                        <a:rPr lang="en-US" sz="1400" b="0" u="none" strike="noStrike" kern="1200">
                          <a:solidFill>
                            <a:srgbClr val="000000"/>
                          </a:solidFill>
                          <a:effectLst/>
                        </a:rPr>
                        <a:t>lsc</a:t>
                      </a:r>
                      <a:endParaRPr lang="en-US"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1766</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1752</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0</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3518</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50%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50%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extLst>
                  <a:ext uri="{0D108BD9-81ED-4DB2-BD59-A6C34878D82A}">
                    <a16:rowId xmlns:a16="http://schemas.microsoft.com/office/drawing/2014/main" val="19746624"/>
                  </a:ext>
                </a:extLst>
              </a:tr>
              <a:tr h="178238">
                <a:tc>
                  <a:txBody>
                    <a:bodyPr/>
                    <a:lstStyle/>
                    <a:p>
                      <a:pPr marL="0" algn="ctr" defTabSz="914400" rtl="0" eaLnBrk="1" fontAlgn="ctr" latinLnBrk="0" hangingPunct="1"/>
                      <a:r>
                        <a:rPr lang="en-US" sz="1400" b="0" u="none" strike="noStrike" kern="1200">
                          <a:solidFill>
                            <a:srgbClr val="000000"/>
                          </a:solidFill>
                          <a:effectLst/>
                        </a:rPr>
                        <a:t>lyr</a:t>
                      </a:r>
                      <a:endParaRPr lang="en-US"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2522</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2542</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1%</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99%</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0%</a:t>
                      </a:r>
                      <a:endParaRPr lang="en-US" altLang="zh-CN" sz="1400" b="0" u="none" strike="noStrike" kern="1200">
                        <a:solidFill>
                          <a:srgbClr val="000000"/>
                        </a:solidFill>
                        <a:effectLst/>
                        <a:latin typeface="+mn-lt"/>
                        <a:ea typeface="+mn-ea"/>
                        <a:cs typeface="+mn-cs"/>
                      </a:endParaRPr>
                    </a:p>
                  </a:txBody>
                  <a:tcPr marL="7620" marR="7620" marT="7620" marB="0" anchor="ctr"/>
                </a:tc>
                <a:extLst>
                  <a:ext uri="{0D108BD9-81ED-4DB2-BD59-A6C34878D82A}">
                    <a16:rowId xmlns:a16="http://schemas.microsoft.com/office/drawing/2014/main" val="3016632012"/>
                  </a:ext>
                </a:extLst>
              </a:tr>
              <a:tr h="178238">
                <a:tc>
                  <a:txBody>
                    <a:bodyPr/>
                    <a:lstStyle/>
                    <a:p>
                      <a:pPr marL="0" algn="ctr" defTabSz="914400" rtl="0" eaLnBrk="1" fontAlgn="ctr" latinLnBrk="0" hangingPunct="1"/>
                      <a:r>
                        <a:rPr lang="en-US" sz="1400" b="0" u="none" strike="noStrike" kern="1200">
                          <a:solidFill>
                            <a:srgbClr val="000000"/>
                          </a:solidFill>
                          <a:effectLst/>
                        </a:rPr>
                        <a:t>lyx</a:t>
                      </a:r>
                      <a:endParaRPr lang="en-US"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1618</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646</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54</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400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2718</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60%</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24%</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15%</a:t>
                      </a:r>
                      <a:endParaRPr lang="en-US" altLang="zh-CN" sz="1400" b="0" u="none" strike="noStrike" kern="1200">
                        <a:solidFill>
                          <a:srgbClr val="000000"/>
                        </a:solidFill>
                        <a:effectLst/>
                        <a:latin typeface="+mn-lt"/>
                        <a:ea typeface="+mn-ea"/>
                        <a:cs typeface="+mn-cs"/>
                      </a:endParaRPr>
                    </a:p>
                  </a:txBody>
                  <a:tcPr marL="7620" marR="7620" marT="7620" marB="0" anchor="ctr"/>
                </a:tc>
                <a:extLst>
                  <a:ext uri="{0D108BD9-81ED-4DB2-BD59-A6C34878D82A}">
                    <a16:rowId xmlns:a16="http://schemas.microsoft.com/office/drawing/2014/main" val="1993411633"/>
                  </a:ext>
                </a:extLst>
              </a:tr>
              <a:tr h="178238">
                <a:tc>
                  <a:txBody>
                    <a:bodyPr/>
                    <a:lstStyle/>
                    <a:p>
                      <a:pPr marL="0" algn="ctr" defTabSz="914400" rtl="0" eaLnBrk="1" fontAlgn="ctr" latinLnBrk="0" hangingPunct="1"/>
                      <a:r>
                        <a:rPr lang="en-US" sz="1400" b="0" u="none" strike="noStrike" kern="1200">
                          <a:solidFill>
                            <a:srgbClr val="000000"/>
                          </a:solidFill>
                          <a:effectLst/>
                        </a:rPr>
                        <a:t>wzy</a:t>
                      </a:r>
                      <a:endParaRPr lang="en-US"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284</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a:solidFill>
                            <a:srgbClr val="000000"/>
                          </a:solidFill>
                          <a:effectLst/>
                        </a:rPr>
                        <a:t>2454</a:t>
                      </a:r>
                      <a:endParaRPr lang="en-US" altLang="zh-CN" sz="1400" b="0" u="none" strike="noStrike" kern="120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1252</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4</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3994</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7%</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61%</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31%</a:t>
                      </a:r>
                      <a:endParaRPr lang="en-US" altLang="zh-CN" sz="1400" b="0" u="none" strike="noStrike" kern="1200" dirty="0">
                        <a:solidFill>
                          <a:srgbClr val="000000"/>
                        </a:solidFill>
                        <a:effectLst/>
                        <a:latin typeface="+mn-lt"/>
                        <a:ea typeface="+mn-ea"/>
                        <a:cs typeface="+mn-cs"/>
                      </a:endParaRPr>
                    </a:p>
                  </a:txBody>
                  <a:tcPr marL="7620" marR="7620" marT="7620" marB="0" anchor="ctr"/>
                </a:tc>
                <a:tc>
                  <a:txBody>
                    <a:bodyPr/>
                    <a:lstStyle/>
                    <a:p>
                      <a:pPr marL="0" algn="ctr" defTabSz="914400" rtl="0" eaLnBrk="1" fontAlgn="ctr" latinLnBrk="0" hangingPunct="1"/>
                      <a:r>
                        <a:rPr lang="en-US" altLang="zh-CN" sz="1400" b="0" u="none" strike="noStrike" kern="1200" dirty="0">
                          <a:solidFill>
                            <a:srgbClr val="000000"/>
                          </a:solidFill>
                          <a:effectLst/>
                        </a:rPr>
                        <a:t>0%</a:t>
                      </a:r>
                      <a:endParaRPr lang="en-US" altLang="zh-CN" sz="1400" b="0" u="none" strike="noStrike" kern="1200" dirty="0">
                        <a:solidFill>
                          <a:srgbClr val="000000"/>
                        </a:solidFill>
                        <a:effectLst/>
                        <a:latin typeface="+mn-lt"/>
                        <a:ea typeface="+mn-ea"/>
                        <a:cs typeface="+mn-cs"/>
                      </a:endParaRPr>
                    </a:p>
                  </a:txBody>
                  <a:tcPr marL="7620" marR="7620" marT="7620" marB="0" anchor="ctr"/>
                </a:tc>
                <a:extLst>
                  <a:ext uri="{0D108BD9-81ED-4DB2-BD59-A6C34878D82A}">
                    <a16:rowId xmlns:a16="http://schemas.microsoft.com/office/drawing/2014/main" val="349636884"/>
                  </a:ext>
                </a:extLst>
              </a:tr>
            </a:tbl>
          </a:graphicData>
        </a:graphic>
      </p:graphicFrame>
      <p:sp>
        <p:nvSpPr>
          <p:cNvPr id="12" name="矩形 11">
            <a:extLst>
              <a:ext uri="{FF2B5EF4-FFF2-40B4-BE49-F238E27FC236}">
                <a16:creationId xmlns:a16="http://schemas.microsoft.com/office/drawing/2014/main" id="{8C6DCE99-0FB2-4B98-91A0-31AC1DC9C9FF}"/>
              </a:ext>
            </a:extLst>
          </p:cNvPr>
          <p:cNvSpPr/>
          <p:nvPr/>
        </p:nvSpPr>
        <p:spPr>
          <a:xfrm>
            <a:off x="-3" y="0"/>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焦虑识别</a:t>
            </a:r>
          </a:p>
        </p:txBody>
      </p:sp>
      <p:sp>
        <p:nvSpPr>
          <p:cNvPr id="13" name="文本框 12">
            <a:extLst>
              <a:ext uri="{FF2B5EF4-FFF2-40B4-BE49-F238E27FC236}">
                <a16:creationId xmlns:a16="http://schemas.microsoft.com/office/drawing/2014/main" id="{B3B16DF9-DC0E-45EE-BE0D-3B89DE95596C}"/>
              </a:ext>
            </a:extLst>
          </p:cNvPr>
          <p:cNvSpPr txBox="1"/>
          <p:nvPr/>
        </p:nvSpPr>
        <p:spPr>
          <a:xfrm>
            <a:off x="377504" y="5858157"/>
            <a:ext cx="5791201" cy="954107"/>
          </a:xfrm>
          <a:prstGeom prst="rect">
            <a:avLst/>
          </a:prstGeom>
          <a:noFill/>
        </p:spPr>
        <p:txBody>
          <a:bodyPr wrap="square" rtlCol="0">
            <a:spAutoFit/>
          </a:bodyPr>
          <a:lstStyle/>
          <a:p>
            <a:pPr algn="just"/>
            <a:r>
              <a:rPr lang="en-US" altLang="zh-CN" sz="1400" dirty="0"/>
              <a:t>Group1: high arousal, positive valence </a:t>
            </a:r>
            <a:r>
              <a:rPr lang="zh-CN" altLang="en-US" sz="1400" dirty="0"/>
              <a:t>积极，偏兴奋的情感</a:t>
            </a:r>
            <a:endParaRPr lang="en-US" altLang="zh-CN" sz="1400" dirty="0"/>
          </a:p>
          <a:p>
            <a:pPr algn="just"/>
            <a:r>
              <a:rPr lang="en-US" altLang="zh-CN" sz="1400" dirty="0"/>
              <a:t>Group2: high arousal, negative valence </a:t>
            </a:r>
            <a:r>
              <a:rPr lang="zh-CN" altLang="en-US" sz="1400" dirty="0"/>
              <a:t>消极，偏激动的情感（焦虑特征）</a:t>
            </a:r>
            <a:endParaRPr lang="en-US" altLang="zh-CN" sz="1400" dirty="0"/>
          </a:p>
          <a:p>
            <a:pPr algn="just"/>
            <a:r>
              <a:rPr lang="en-US" altLang="zh-CN" sz="1400" dirty="0"/>
              <a:t>Group3: low arousal, negative valence </a:t>
            </a:r>
            <a:r>
              <a:rPr lang="zh-CN" altLang="en-US" sz="1400" dirty="0"/>
              <a:t>消极，偏平静的情感</a:t>
            </a:r>
            <a:endParaRPr lang="en-US" altLang="zh-CN" sz="1400" dirty="0"/>
          </a:p>
          <a:p>
            <a:pPr algn="just"/>
            <a:r>
              <a:rPr lang="en-US" altLang="zh-CN" sz="1400" dirty="0"/>
              <a:t>Group4: low arousal, positive valence </a:t>
            </a:r>
            <a:r>
              <a:rPr lang="zh-CN" altLang="en-US" sz="1400" dirty="0"/>
              <a:t>积极，偏平静的情感</a:t>
            </a:r>
            <a:endParaRPr lang="zh-CN" altLang="en-US" sz="1600" dirty="0"/>
          </a:p>
        </p:txBody>
      </p:sp>
      <p:sp>
        <p:nvSpPr>
          <p:cNvPr id="14" name="文本框 13">
            <a:extLst>
              <a:ext uri="{FF2B5EF4-FFF2-40B4-BE49-F238E27FC236}">
                <a16:creationId xmlns:a16="http://schemas.microsoft.com/office/drawing/2014/main" id="{E8003E92-4BD8-4D63-A09D-5C42C9441558}"/>
              </a:ext>
            </a:extLst>
          </p:cNvPr>
          <p:cNvSpPr txBox="1"/>
          <p:nvPr/>
        </p:nvSpPr>
        <p:spPr>
          <a:xfrm>
            <a:off x="8011885" y="2096542"/>
            <a:ext cx="3396343" cy="2862322"/>
          </a:xfrm>
          <a:prstGeom prst="rect">
            <a:avLst/>
          </a:prstGeom>
          <a:noFill/>
        </p:spPr>
        <p:txBody>
          <a:bodyPr wrap="square" rtlCol="0">
            <a:spAutoFit/>
          </a:bodyPr>
          <a:lstStyle/>
          <a:p>
            <a:pPr algn="just"/>
            <a:r>
              <a:rPr lang="zh-CN" altLang="en-US" dirty="0"/>
              <a:t>将实验组和对照组按情感空间四个象限划分模型预测的</a:t>
            </a:r>
            <a:r>
              <a:rPr lang="en-US" altLang="zh-CN" dirty="0"/>
              <a:t>valence</a:t>
            </a:r>
            <a:r>
              <a:rPr lang="zh-CN" altLang="en-US" dirty="0"/>
              <a:t>和</a:t>
            </a:r>
            <a:r>
              <a:rPr lang="en-US" altLang="zh-CN" dirty="0"/>
              <a:t>arousal</a:t>
            </a:r>
            <a:r>
              <a:rPr lang="zh-CN" altLang="en-US" dirty="0"/>
              <a:t>值，大部分样本的情感集中于</a:t>
            </a:r>
            <a:r>
              <a:rPr lang="en-US" altLang="zh-CN" dirty="0"/>
              <a:t>group1</a:t>
            </a:r>
            <a:r>
              <a:rPr lang="zh-CN" altLang="en-US" dirty="0"/>
              <a:t>和</a:t>
            </a:r>
            <a:r>
              <a:rPr lang="en-US" altLang="zh-CN" dirty="0"/>
              <a:t>group2</a:t>
            </a:r>
            <a:r>
              <a:rPr lang="zh-CN" altLang="en-US" dirty="0"/>
              <a:t>，及情绪都比较激动，亢奋，这和儿童采血的现实场景相符。而</a:t>
            </a:r>
            <a:r>
              <a:rPr lang="en-US" altLang="zh-CN" dirty="0"/>
              <a:t>group2</a:t>
            </a:r>
            <a:r>
              <a:rPr lang="zh-CN" altLang="en-US" dirty="0"/>
              <a:t>被认为包含焦虑的典型特征，诸如样本</a:t>
            </a:r>
            <a:r>
              <a:rPr lang="en-US" altLang="zh-CN" dirty="0" err="1"/>
              <a:t>lcz</a:t>
            </a:r>
            <a:r>
              <a:rPr lang="en-US" altLang="zh-CN" dirty="0"/>
              <a:t>, </a:t>
            </a:r>
            <a:r>
              <a:rPr lang="en-US" altLang="zh-CN" dirty="0" err="1"/>
              <a:t>lyr</a:t>
            </a:r>
            <a:r>
              <a:rPr lang="en-US" altLang="zh-CN" dirty="0"/>
              <a:t>, </a:t>
            </a:r>
            <a:r>
              <a:rPr lang="en-US" altLang="zh-CN" dirty="0" err="1"/>
              <a:t>wzy</a:t>
            </a:r>
            <a:r>
              <a:rPr lang="zh-CN" altLang="en-US" dirty="0"/>
              <a:t>的</a:t>
            </a:r>
            <a:r>
              <a:rPr lang="en-US" altLang="zh-CN" dirty="0"/>
              <a:t>group2</a:t>
            </a:r>
            <a:r>
              <a:rPr lang="zh-CN" altLang="en-US" dirty="0"/>
              <a:t>占比明显较高，和视频中儿童哭闹程度较大也相符。</a:t>
            </a:r>
          </a:p>
        </p:txBody>
      </p:sp>
    </p:spTree>
    <p:extLst>
      <p:ext uri="{BB962C8B-B14F-4D97-AF65-F5344CB8AC3E}">
        <p14:creationId xmlns:p14="http://schemas.microsoft.com/office/powerpoint/2010/main" val="14023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3001578-D865-457F-AF95-E6606E6021AC}"/>
              </a:ext>
            </a:extLst>
          </p:cNvPr>
          <p:cNvGraphicFramePr>
            <a:graphicFrameLocks noGrp="1"/>
          </p:cNvGraphicFramePr>
          <p:nvPr>
            <p:extLst>
              <p:ext uri="{D42A27DB-BD31-4B8C-83A1-F6EECF244321}">
                <p14:modId xmlns:p14="http://schemas.microsoft.com/office/powerpoint/2010/main" val="1327291859"/>
              </p:ext>
            </p:extLst>
          </p:nvPr>
        </p:nvGraphicFramePr>
        <p:xfrm>
          <a:off x="377504" y="1640135"/>
          <a:ext cx="4194495" cy="1988820"/>
        </p:xfrm>
        <a:graphic>
          <a:graphicData uri="http://schemas.openxmlformats.org/drawingml/2006/table">
            <a:tbl>
              <a:tblPr>
                <a:tableStyleId>{9D7B26C5-4107-4FEC-AEDC-1716B250A1EF}</a:tableStyleId>
              </a:tblPr>
              <a:tblGrid>
                <a:gridCol w="838899">
                  <a:extLst>
                    <a:ext uri="{9D8B030D-6E8A-4147-A177-3AD203B41FA5}">
                      <a16:colId xmlns:a16="http://schemas.microsoft.com/office/drawing/2014/main" val="1336774282"/>
                    </a:ext>
                  </a:extLst>
                </a:gridCol>
                <a:gridCol w="838899">
                  <a:extLst>
                    <a:ext uri="{9D8B030D-6E8A-4147-A177-3AD203B41FA5}">
                      <a16:colId xmlns:a16="http://schemas.microsoft.com/office/drawing/2014/main" val="233755228"/>
                    </a:ext>
                  </a:extLst>
                </a:gridCol>
                <a:gridCol w="838899">
                  <a:extLst>
                    <a:ext uri="{9D8B030D-6E8A-4147-A177-3AD203B41FA5}">
                      <a16:colId xmlns:a16="http://schemas.microsoft.com/office/drawing/2014/main" val="1128760647"/>
                    </a:ext>
                  </a:extLst>
                </a:gridCol>
                <a:gridCol w="838899">
                  <a:extLst>
                    <a:ext uri="{9D8B030D-6E8A-4147-A177-3AD203B41FA5}">
                      <a16:colId xmlns:a16="http://schemas.microsoft.com/office/drawing/2014/main" val="1797472854"/>
                    </a:ext>
                  </a:extLst>
                </a:gridCol>
                <a:gridCol w="838899">
                  <a:extLst>
                    <a:ext uri="{9D8B030D-6E8A-4147-A177-3AD203B41FA5}">
                      <a16:colId xmlns:a16="http://schemas.microsoft.com/office/drawing/2014/main" val="4253561186"/>
                    </a:ext>
                  </a:extLst>
                </a:gridCol>
              </a:tblGrid>
              <a:tr h="187796">
                <a:tc rowSpan="2">
                  <a:txBody>
                    <a:bodyPr/>
                    <a:lstStyle/>
                    <a:p>
                      <a:pPr algn="ctr" fontAlgn="ctr"/>
                      <a:r>
                        <a:rPr lang="zh-CN" altLang="en-US" sz="1400" b="1" u="none" strike="noStrike" dirty="0">
                          <a:solidFill>
                            <a:srgbClr val="000000"/>
                          </a:solidFill>
                          <a:effectLst/>
                        </a:rPr>
                        <a:t>视频名</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gridSpan="2">
                  <a:txBody>
                    <a:bodyPr/>
                    <a:lstStyle/>
                    <a:p>
                      <a:pPr algn="ctr" fontAlgn="ctr"/>
                      <a:r>
                        <a:rPr lang="en-US" sz="1400" b="1" u="none" strike="noStrike" dirty="0">
                          <a:effectLst/>
                        </a:rPr>
                        <a:t>arousal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gridSpan="2">
                  <a:txBody>
                    <a:bodyPr/>
                    <a:lstStyle/>
                    <a:p>
                      <a:pPr algn="ctr" fontAlgn="ctr"/>
                      <a:r>
                        <a:rPr lang="en-US" sz="1400" b="1" u="none" strike="noStrike" dirty="0">
                          <a:effectLst/>
                        </a:rPr>
                        <a:t>valence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65444596"/>
                  </a:ext>
                </a:extLst>
              </a:tr>
              <a:tr h="187796">
                <a:tc v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u="none" strike="noStrike" dirty="0">
                          <a:effectLst/>
                        </a:rPr>
                        <a:t>均值</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标准差</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均值</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标准差</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679163"/>
                  </a:ext>
                </a:extLst>
              </a:tr>
              <a:tr h="187796">
                <a:tc>
                  <a:txBody>
                    <a:bodyPr/>
                    <a:lstStyle/>
                    <a:p>
                      <a:pPr algn="ctr" fontAlgn="ctr"/>
                      <a:r>
                        <a:rPr lang="en-US" sz="1400" u="none" strike="noStrike" dirty="0">
                          <a:effectLst/>
                        </a:rPr>
                        <a:t>fj</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0.103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0.120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0.009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0.085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69596796"/>
                  </a:ext>
                </a:extLst>
              </a:tr>
              <a:tr h="187796">
                <a:tc>
                  <a:txBody>
                    <a:bodyPr/>
                    <a:lstStyle/>
                    <a:p>
                      <a:pPr algn="ctr" fontAlgn="ctr"/>
                      <a:r>
                        <a:rPr lang="en-US" sz="1400" u="none" strike="noStrike">
                          <a:effectLst/>
                        </a:rPr>
                        <a:t>lcz</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0.172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0.096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3043429"/>
                  </a:ext>
                </a:extLst>
              </a:tr>
              <a:tr h="187796">
                <a:tc>
                  <a:txBody>
                    <a:bodyPr/>
                    <a:lstStyle/>
                    <a:p>
                      <a:pPr algn="ctr" fontAlgn="ctr"/>
                      <a:r>
                        <a:rPr lang="en-US" sz="1400" u="none" strike="noStrike">
                          <a:effectLst/>
                        </a:rPr>
                        <a:t>qzy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0.100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0.076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0.090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0.050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05752646"/>
                  </a:ext>
                </a:extLst>
              </a:tr>
              <a:tr h="187796">
                <a:tc>
                  <a:txBody>
                    <a:bodyPr/>
                    <a:lstStyle/>
                    <a:p>
                      <a:pPr algn="ctr" fontAlgn="ctr"/>
                      <a:r>
                        <a:rPr lang="en-US" sz="1400" u="none" strike="noStrike">
                          <a:effectLst/>
                        </a:rPr>
                        <a:t>yxy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0.124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0.206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-0.130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0.215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61346591"/>
                  </a:ext>
                </a:extLst>
              </a:tr>
              <a:tr h="187796">
                <a:tc>
                  <a:txBody>
                    <a:bodyPr/>
                    <a:lstStyle/>
                    <a:p>
                      <a:pPr algn="ctr" fontAlgn="ctr"/>
                      <a:r>
                        <a:rPr lang="en-US" sz="1400" u="none" strike="noStrike">
                          <a:effectLst/>
                        </a:rPr>
                        <a:t>yzq</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0.054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0.049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0.031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45219623"/>
                  </a:ext>
                </a:extLst>
              </a:tr>
              <a:tr h="187796">
                <a:tc>
                  <a:txBody>
                    <a:bodyPr/>
                    <a:lstStyle/>
                    <a:p>
                      <a:pPr algn="ctr" fontAlgn="ctr"/>
                      <a:r>
                        <a:rPr lang="en-US" sz="1400" u="none" strike="noStrike">
                          <a:effectLst/>
                        </a:rPr>
                        <a:t>zf</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0.178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0.109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0.035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0.083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82853550"/>
                  </a:ext>
                </a:extLst>
              </a:tr>
              <a:tr h="187796">
                <a:tc>
                  <a:txBody>
                    <a:bodyPr/>
                    <a:lstStyle/>
                    <a:p>
                      <a:pPr algn="ctr" fontAlgn="ctr"/>
                      <a:r>
                        <a:rPr lang="zh-CN" altLang="en-US" sz="1400" b="1" u="none" strike="noStrike" dirty="0">
                          <a:effectLst/>
                        </a:rPr>
                        <a:t>平均</a:t>
                      </a: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0.123</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effectLst/>
                        </a:rPr>
                        <a:t>0.120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effectLst/>
                        </a:rPr>
                        <a:t>-0.017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0.093</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70780993"/>
                  </a:ext>
                </a:extLst>
              </a:tr>
            </a:tbl>
          </a:graphicData>
        </a:graphic>
      </p:graphicFrame>
      <p:graphicFrame>
        <p:nvGraphicFramePr>
          <p:cNvPr id="5" name="表格 4">
            <a:extLst>
              <a:ext uri="{FF2B5EF4-FFF2-40B4-BE49-F238E27FC236}">
                <a16:creationId xmlns:a16="http://schemas.microsoft.com/office/drawing/2014/main" id="{6DC6F6AB-8F7E-45D2-842F-66E5C0677553}"/>
              </a:ext>
            </a:extLst>
          </p:cNvPr>
          <p:cNvGraphicFramePr>
            <a:graphicFrameLocks noGrp="1"/>
          </p:cNvGraphicFramePr>
          <p:nvPr>
            <p:extLst>
              <p:ext uri="{D42A27DB-BD31-4B8C-83A1-F6EECF244321}">
                <p14:modId xmlns:p14="http://schemas.microsoft.com/office/powerpoint/2010/main" val="3527078099"/>
              </p:ext>
            </p:extLst>
          </p:nvPr>
        </p:nvGraphicFramePr>
        <p:xfrm>
          <a:off x="339753" y="4094438"/>
          <a:ext cx="4232245" cy="1988820"/>
        </p:xfrm>
        <a:graphic>
          <a:graphicData uri="http://schemas.openxmlformats.org/drawingml/2006/table">
            <a:tbl>
              <a:tblPr>
                <a:tableStyleId>{9D7B26C5-4107-4FEC-AEDC-1716B250A1EF}</a:tableStyleId>
              </a:tblPr>
              <a:tblGrid>
                <a:gridCol w="846449">
                  <a:extLst>
                    <a:ext uri="{9D8B030D-6E8A-4147-A177-3AD203B41FA5}">
                      <a16:colId xmlns:a16="http://schemas.microsoft.com/office/drawing/2014/main" val="2090285681"/>
                    </a:ext>
                  </a:extLst>
                </a:gridCol>
                <a:gridCol w="846449">
                  <a:extLst>
                    <a:ext uri="{9D8B030D-6E8A-4147-A177-3AD203B41FA5}">
                      <a16:colId xmlns:a16="http://schemas.microsoft.com/office/drawing/2014/main" val="2195144929"/>
                    </a:ext>
                  </a:extLst>
                </a:gridCol>
                <a:gridCol w="846449">
                  <a:extLst>
                    <a:ext uri="{9D8B030D-6E8A-4147-A177-3AD203B41FA5}">
                      <a16:colId xmlns:a16="http://schemas.microsoft.com/office/drawing/2014/main" val="2206517934"/>
                    </a:ext>
                  </a:extLst>
                </a:gridCol>
                <a:gridCol w="846449">
                  <a:extLst>
                    <a:ext uri="{9D8B030D-6E8A-4147-A177-3AD203B41FA5}">
                      <a16:colId xmlns:a16="http://schemas.microsoft.com/office/drawing/2014/main" val="3524654764"/>
                    </a:ext>
                  </a:extLst>
                </a:gridCol>
                <a:gridCol w="846449">
                  <a:extLst>
                    <a:ext uri="{9D8B030D-6E8A-4147-A177-3AD203B41FA5}">
                      <a16:colId xmlns:a16="http://schemas.microsoft.com/office/drawing/2014/main" val="1064952666"/>
                    </a:ext>
                  </a:extLst>
                </a:gridCol>
              </a:tblGrid>
              <a:tr h="187796">
                <a:tc rowSpan="2">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视频名</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gridSpan="2">
                  <a:txBody>
                    <a:bodyPr/>
                    <a:lstStyle/>
                    <a:p>
                      <a:pPr algn="ctr" fontAlgn="ctr"/>
                      <a:r>
                        <a:rPr lang="en-US" sz="1400" b="1" u="none" strike="noStrike" dirty="0">
                          <a:effectLst/>
                        </a:rPr>
                        <a:t>arousal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gridSpan="2">
                  <a:txBody>
                    <a:bodyPr/>
                    <a:lstStyle/>
                    <a:p>
                      <a:pPr algn="ctr" fontAlgn="ctr"/>
                      <a:r>
                        <a:rPr lang="en-US" sz="1400" b="1" u="none" strike="noStrike" dirty="0">
                          <a:effectLst/>
                        </a:rPr>
                        <a:t>valence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446889219"/>
                  </a:ext>
                </a:extLst>
              </a:tr>
              <a:tr h="187796">
                <a:tc v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均值</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标准差</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均值</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等线" panose="02010600030101010101" pitchFamily="2" charset="-122"/>
                          <a:ea typeface="等线" panose="02010600030101010101" pitchFamily="2" charset="-122"/>
                        </a:rPr>
                        <a:t>标准差</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5987367"/>
                  </a:ext>
                </a:extLst>
              </a:tr>
              <a:tr h="187796">
                <a:tc>
                  <a:txBody>
                    <a:bodyPr/>
                    <a:lstStyle/>
                    <a:p>
                      <a:pPr algn="ctr" fontAlgn="ctr"/>
                      <a:r>
                        <a:rPr lang="en-US" sz="1400" u="none" strike="noStrike">
                          <a:effectLst/>
                        </a:rPr>
                        <a:t>dhn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0.299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0.186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-0.067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400" u="none" strike="noStrike">
                          <a:effectLst/>
                        </a:rPr>
                        <a:t>0.267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95278402"/>
                  </a:ext>
                </a:extLst>
              </a:tr>
              <a:tr h="187796">
                <a:tc>
                  <a:txBody>
                    <a:bodyPr/>
                    <a:lstStyle/>
                    <a:p>
                      <a:pPr algn="ctr" fontAlgn="ctr"/>
                      <a:r>
                        <a:rPr lang="en-US" sz="1400" u="none" strike="noStrike">
                          <a:effectLst/>
                        </a:rPr>
                        <a:t>lmh</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0.302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0.132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0.088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0.148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3104166"/>
                  </a:ext>
                </a:extLst>
              </a:tr>
              <a:tr h="187796">
                <a:tc>
                  <a:txBody>
                    <a:bodyPr/>
                    <a:lstStyle/>
                    <a:p>
                      <a:pPr algn="ctr" fontAlgn="ctr"/>
                      <a:r>
                        <a:rPr lang="en-US" sz="1400" u="none" strike="noStrike">
                          <a:effectLst/>
                        </a:rPr>
                        <a:t>lsc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0.371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0.179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-0.077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0.298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36672936"/>
                  </a:ext>
                </a:extLst>
              </a:tr>
              <a:tr h="187796">
                <a:tc>
                  <a:txBody>
                    <a:bodyPr/>
                    <a:lstStyle/>
                    <a:p>
                      <a:pPr algn="ctr" fontAlgn="ctr"/>
                      <a:r>
                        <a:rPr lang="en-US" sz="1400" u="none" strike="noStrike">
                          <a:effectLst/>
                        </a:rPr>
                        <a:t>lyr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0.457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-0.388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0.180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465864059"/>
                  </a:ext>
                </a:extLst>
              </a:tr>
              <a:tr h="187796">
                <a:tc>
                  <a:txBody>
                    <a:bodyPr/>
                    <a:lstStyle/>
                    <a:p>
                      <a:pPr algn="ctr" fontAlgn="ctr"/>
                      <a:r>
                        <a:rPr lang="en-US" sz="1400" u="none" strike="noStrike">
                          <a:effectLst/>
                        </a:rPr>
                        <a:t>lyx</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0.119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0.024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0.077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40683081"/>
                  </a:ext>
                </a:extLst>
              </a:tr>
              <a:tr h="187796">
                <a:tc>
                  <a:txBody>
                    <a:bodyPr/>
                    <a:lstStyle/>
                    <a:p>
                      <a:pPr algn="ctr" fontAlgn="ctr"/>
                      <a:r>
                        <a:rPr lang="en-US" sz="1400" u="none" strike="noStrike">
                          <a:effectLst/>
                        </a:rPr>
                        <a:t>wzy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0.058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-0.078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0.085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97394121"/>
                  </a:ext>
                </a:extLst>
              </a:tr>
              <a:tr h="187796">
                <a:tc>
                  <a:txBody>
                    <a:bodyPr/>
                    <a:lstStyle/>
                    <a:p>
                      <a:pPr algn="ctr" fontAlgn="ctr"/>
                      <a:r>
                        <a:rPr lang="zh-CN" altLang="en-US" sz="1400" b="1" u="none" strike="noStrike" dirty="0">
                          <a:effectLst/>
                        </a:rPr>
                        <a:t>平均</a:t>
                      </a: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0.265</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effectLst/>
                        </a:rPr>
                        <a:t>0.151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effectLst/>
                        </a:rPr>
                        <a:t>-0.083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0.176</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11926797"/>
                  </a:ext>
                </a:extLst>
              </a:tr>
            </a:tbl>
          </a:graphicData>
        </a:graphic>
      </p:graphicFrame>
      <p:sp>
        <p:nvSpPr>
          <p:cNvPr id="7" name="文本框 6">
            <a:extLst>
              <a:ext uri="{FF2B5EF4-FFF2-40B4-BE49-F238E27FC236}">
                <a16:creationId xmlns:a16="http://schemas.microsoft.com/office/drawing/2014/main" id="{467854C9-961B-44B6-BBBE-33E412A6AF3F}"/>
              </a:ext>
            </a:extLst>
          </p:cNvPr>
          <p:cNvSpPr txBox="1"/>
          <p:nvPr/>
        </p:nvSpPr>
        <p:spPr>
          <a:xfrm>
            <a:off x="339753" y="769308"/>
            <a:ext cx="6096000" cy="369332"/>
          </a:xfrm>
          <a:prstGeom prst="rect">
            <a:avLst/>
          </a:prstGeom>
          <a:noFill/>
        </p:spPr>
        <p:txBody>
          <a:bodyPr wrap="square">
            <a:spAutoFit/>
          </a:bodyPr>
          <a:lstStyle/>
          <a:p>
            <a:r>
              <a:rPr lang="zh-CN" altLang="en-US" b="1" dirty="0"/>
              <a:t>实验组和对照组情感识别按情感预测值分组对比</a:t>
            </a:r>
          </a:p>
        </p:txBody>
      </p:sp>
      <p:sp>
        <p:nvSpPr>
          <p:cNvPr id="8" name="矩形 7">
            <a:extLst>
              <a:ext uri="{FF2B5EF4-FFF2-40B4-BE49-F238E27FC236}">
                <a16:creationId xmlns:a16="http://schemas.microsoft.com/office/drawing/2014/main" id="{31EE27D8-54FA-42D7-BB24-FF5DE976A4DD}"/>
              </a:ext>
            </a:extLst>
          </p:cNvPr>
          <p:cNvSpPr/>
          <p:nvPr/>
        </p:nvSpPr>
        <p:spPr>
          <a:xfrm>
            <a:off x="-3" y="4259"/>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焦虑识别</a:t>
            </a:r>
          </a:p>
        </p:txBody>
      </p:sp>
      <p:sp>
        <p:nvSpPr>
          <p:cNvPr id="9" name="文本框 8">
            <a:extLst>
              <a:ext uri="{FF2B5EF4-FFF2-40B4-BE49-F238E27FC236}">
                <a16:creationId xmlns:a16="http://schemas.microsoft.com/office/drawing/2014/main" id="{A9388FEA-7386-4984-A43E-B486836E8676}"/>
              </a:ext>
            </a:extLst>
          </p:cNvPr>
          <p:cNvSpPr txBox="1"/>
          <p:nvPr/>
        </p:nvSpPr>
        <p:spPr>
          <a:xfrm>
            <a:off x="377505" y="1225831"/>
            <a:ext cx="1146496" cy="369332"/>
          </a:xfrm>
          <a:prstGeom prst="rect">
            <a:avLst/>
          </a:prstGeom>
          <a:noFill/>
        </p:spPr>
        <p:txBody>
          <a:bodyPr wrap="square" rtlCol="0">
            <a:spAutoFit/>
          </a:bodyPr>
          <a:lstStyle/>
          <a:p>
            <a:r>
              <a:rPr lang="zh-CN" altLang="en-US" dirty="0"/>
              <a:t>实验组</a:t>
            </a:r>
          </a:p>
        </p:txBody>
      </p:sp>
      <p:sp>
        <p:nvSpPr>
          <p:cNvPr id="10" name="文本框 9">
            <a:extLst>
              <a:ext uri="{FF2B5EF4-FFF2-40B4-BE49-F238E27FC236}">
                <a16:creationId xmlns:a16="http://schemas.microsoft.com/office/drawing/2014/main" id="{4580F032-1F9A-436C-B510-B0D4B3B4C315}"/>
              </a:ext>
            </a:extLst>
          </p:cNvPr>
          <p:cNvSpPr txBox="1"/>
          <p:nvPr/>
        </p:nvSpPr>
        <p:spPr>
          <a:xfrm>
            <a:off x="339753" y="3673927"/>
            <a:ext cx="2902591" cy="369332"/>
          </a:xfrm>
          <a:prstGeom prst="rect">
            <a:avLst/>
          </a:prstGeom>
          <a:noFill/>
        </p:spPr>
        <p:txBody>
          <a:bodyPr wrap="square" rtlCol="0">
            <a:spAutoFit/>
          </a:bodyPr>
          <a:lstStyle/>
          <a:p>
            <a:r>
              <a:rPr lang="zh-CN" altLang="en-US" dirty="0"/>
              <a:t>对照组</a:t>
            </a:r>
          </a:p>
        </p:txBody>
      </p:sp>
      <p:sp>
        <p:nvSpPr>
          <p:cNvPr id="11" name="文本框 10">
            <a:extLst>
              <a:ext uri="{FF2B5EF4-FFF2-40B4-BE49-F238E27FC236}">
                <a16:creationId xmlns:a16="http://schemas.microsoft.com/office/drawing/2014/main" id="{6D75CA9E-8CF7-4633-92F9-722B9D9A1128}"/>
              </a:ext>
            </a:extLst>
          </p:cNvPr>
          <p:cNvSpPr txBox="1"/>
          <p:nvPr/>
        </p:nvSpPr>
        <p:spPr>
          <a:xfrm>
            <a:off x="5721292" y="2381265"/>
            <a:ext cx="4639112" cy="2031325"/>
          </a:xfrm>
          <a:prstGeom prst="rect">
            <a:avLst/>
          </a:prstGeom>
          <a:noFill/>
        </p:spPr>
        <p:txBody>
          <a:bodyPr wrap="square" rtlCol="0">
            <a:spAutoFit/>
          </a:bodyPr>
          <a:lstStyle/>
          <a:p>
            <a:r>
              <a:rPr lang="zh-CN" altLang="en-US" dirty="0"/>
              <a:t>对照组</a:t>
            </a:r>
            <a:r>
              <a:rPr lang="en-US" altLang="zh-CN" dirty="0"/>
              <a:t>arousal</a:t>
            </a:r>
            <a:r>
              <a:rPr lang="zh-CN" altLang="en-US" dirty="0"/>
              <a:t>的均值明显高于实验组</a:t>
            </a:r>
            <a:r>
              <a:rPr lang="en-US" altLang="zh-CN" dirty="0"/>
              <a:t>arousal</a:t>
            </a:r>
            <a:r>
              <a:rPr lang="zh-CN" altLang="en-US" dirty="0"/>
              <a:t>的均值，整体体现在有贴纸情况下儿童整体情绪激动程度较低；对照组</a:t>
            </a:r>
            <a:r>
              <a:rPr lang="en-US" altLang="zh-CN" dirty="0"/>
              <a:t>valence</a:t>
            </a:r>
            <a:r>
              <a:rPr lang="zh-CN" altLang="en-US" dirty="0"/>
              <a:t>的标准差高于实验组，</a:t>
            </a:r>
            <a:r>
              <a:rPr lang="en-US" altLang="zh-CN" dirty="0"/>
              <a:t>valence</a:t>
            </a:r>
            <a:r>
              <a:rPr lang="zh-CN" altLang="en-US" dirty="0"/>
              <a:t>的均值二者均为负值，但对照组负值更大，整体体现在有贴纸情况下儿童整体的情绪愉悦度的变化程度较小，且有贴纸下儿童整体心情比没有贴纸更积极。</a:t>
            </a:r>
          </a:p>
        </p:txBody>
      </p:sp>
    </p:spTree>
    <p:extLst>
      <p:ext uri="{BB962C8B-B14F-4D97-AF65-F5344CB8AC3E}">
        <p14:creationId xmlns:p14="http://schemas.microsoft.com/office/powerpoint/2010/main" val="348409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29B4FA-2B9A-4A44-8D47-21C9888EA8CA}"/>
              </a:ext>
            </a:extLst>
          </p:cNvPr>
          <p:cNvSpPr/>
          <p:nvPr/>
        </p:nvSpPr>
        <p:spPr>
          <a:xfrm>
            <a:off x="-1" y="15298"/>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焦虑识别</a:t>
            </a:r>
          </a:p>
        </p:txBody>
      </p:sp>
      <p:sp>
        <p:nvSpPr>
          <p:cNvPr id="5" name="文本框 4">
            <a:extLst>
              <a:ext uri="{FF2B5EF4-FFF2-40B4-BE49-F238E27FC236}">
                <a16:creationId xmlns:a16="http://schemas.microsoft.com/office/drawing/2014/main" id="{DEE26544-54C9-45CD-A40E-0625864D4414}"/>
              </a:ext>
            </a:extLst>
          </p:cNvPr>
          <p:cNvSpPr txBox="1"/>
          <p:nvPr/>
        </p:nvSpPr>
        <p:spPr>
          <a:xfrm>
            <a:off x="377504" y="813516"/>
            <a:ext cx="5500782" cy="369332"/>
          </a:xfrm>
          <a:prstGeom prst="rect">
            <a:avLst/>
          </a:prstGeom>
          <a:noFill/>
        </p:spPr>
        <p:txBody>
          <a:bodyPr wrap="square" rtlCol="0">
            <a:spAutoFit/>
          </a:bodyPr>
          <a:lstStyle/>
          <a:p>
            <a:r>
              <a:rPr lang="zh-CN" altLang="en-US" b="1" dirty="0"/>
              <a:t>实验组和对照组情感识别按采血场景阶段分组对比</a:t>
            </a:r>
          </a:p>
        </p:txBody>
      </p:sp>
      <p:graphicFrame>
        <p:nvGraphicFramePr>
          <p:cNvPr id="6" name="表格 5">
            <a:extLst>
              <a:ext uri="{FF2B5EF4-FFF2-40B4-BE49-F238E27FC236}">
                <a16:creationId xmlns:a16="http://schemas.microsoft.com/office/drawing/2014/main" id="{E5318CE1-D59E-473C-9987-D61A029AD4A9}"/>
              </a:ext>
            </a:extLst>
          </p:cNvPr>
          <p:cNvGraphicFramePr>
            <a:graphicFrameLocks noGrp="1"/>
          </p:cNvGraphicFramePr>
          <p:nvPr>
            <p:extLst>
              <p:ext uri="{D42A27DB-BD31-4B8C-83A1-F6EECF244321}">
                <p14:modId xmlns:p14="http://schemas.microsoft.com/office/powerpoint/2010/main" val="3642790410"/>
              </p:ext>
            </p:extLst>
          </p:nvPr>
        </p:nvGraphicFramePr>
        <p:xfrm>
          <a:off x="455801" y="1749269"/>
          <a:ext cx="8092578" cy="1752600"/>
        </p:xfrm>
        <a:graphic>
          <a:graphicData uri="http://schemas.openxmlformats.org/drawingml/2006/table">
            <a:tbl>
              <a:tblPr>
                <a:tableStyleId>{9D7B26C5-4107-4FEC-AEDC-1716B250A1EF}</a:tableStyleId>
              </a:tblPr>
              <a:tblGrid>
                <a:gridCol w="785770">
                  <a:extLst>
                    <a:ext uri="{9D8B030D-6E8A-4147-A177-3AD203B41FA5}">
                      <a16:colId xmlns:a16="http://schemas.microsoft.com/office/drawing/2014/main" val="1286450543"/>
                    </a:ext>
                  </a:extLst>
                </a:gridCol>
                <a:gridCol w="459242">
                  <a:extLst>
                    <a:ext uri="{9D8B030D-6E8A-4147-A177-3AD203B41FA5}">
                      <a16:colId xmlns:a16="http://schemas.microsoft.com/office/drawing/2014/main" val="3004507135"/>
                    </a:ext>
                  </a:extLst>
                </a:gridCol>
                <a:gridCol w="622506">
                  <a:extLst>
                    <a:ext uri="{9D8B030D-6E8A-4147-A177-3AD203B41FA5}">
                      <a16:colId xmlns:a16="http://schemas.microsoft.com/office/drawing/2014/main" val="613576900"/>
                    </a:ext>
                  </a:extLst>
                </a:gridCol>
                <a:gridCol w="622506">
                  <a:extLst>
                    <a:ext uri="{9D8B030D-6E8A-4147-A177-3AD203B41FA5}">
                      <a16:colId xmlns:a16="http://schemas.microsoft.com/office/drawing/2014/main" val="3100702428"/>
                    </a:ext>
                  </a:extLst>
                </a:gridCol>
                <a:gridCol w="622506">
                  <a:extLst>
                    <a:ext uri="{9D8B030D-6E8A-4147-A177-3AD203B41FA5}">
                      <a16:colId xmlns:a16="http://schemas.microsoft.com/office/drawing/2014/main" val="536740066"/>
                    </a:ext>
                  </a:extLst>
                </a:gridCol>
                <a:gridCol w="622506">
                  <a:extLst>
                    <a:ext uri="{9D8B030D-6E8A-4147-A177-3AD203B41FA5}">
                      <a16:colId xmlns:a16="http://schemas.microsoft.com/office/drawing/2014/main" val="1705743747"/>
                    </a:ext>
                  </a:extLst>
                </a:gridCol>
                <a:gridCol w="622506">
                  <a:extLst>
                    <a:ext uri="{9D8B030D-6E8A-4147-A177-3AD203B41FA5}">
                      <a16:colId xmlns:a16="http://schemas.microsoft.com/office/drawing/2014/main" val="1645938046"/>
                    </a:ext>
                  </a:extLst>
                </a:gridCol>
                <a:gridCol w="622506">
                  <a:extLst>
                    <a:ext uri="{9D8B030D-6E8A-4147-A177-3AD203B41FA5}">
                      <a16:colId xmlns:a16="http://schemas.microsoft.com/office/drawing/2014/main" val="449503914"/>
                    </a:ext>
                  </a:extLst>
                </a:gridCol>
                <a:gridCol w="622506">
                  <a:extLst>
                    <a:ext uri="{9D8B030D-6E8A-4147-A177-3AD203B41FA5}">
                      <a16:colId xmlns:a16="http://schemas.microsoft.com/office/drawing/2014/main" val="754242943"/>
                    </a:ext>
                  </a:extLst>
                </a:gridCol>
                <a:gridCol w="622506">
                  <a:extLst>
                    <a:ext uri="{9D8B030D-6E8A-4147-A177-3AD203B41FA5}">
                      <a16:colId xmlns:a16="http://schemas.microsoft.com/office/drawing/2014/main" val="2872108344"/>
                    </a:ext>
                  </a:extLst>
                </a:gridCol>
                <a:gridCol w="622506">
                  <a:extLst>
                    <a:ext uri="{9D8B030D-6E8A-4147-A177-3AD203B41FA5}">
                      <a16:colId xmlns:a16="http://schemas.microsoft.com/office/drawing/2014/main" val="2022119116"/>
                    </a:ext>
                  </a:extLst>
                </a:gridCol>
                <a:gridCol w="622506">
                  <a:extLst>
                    <a:ext uri="{9D8B030D-6E8A-4147-A177-3AD203B41FA5}">
                      <a16:colId xmlns:a16="http://schemas.microsoft.com/office/drawing/2014/main" val="2944155469"/>
                    </a:ext>
                  </a:extLst>
                </a:gridCol>
                <a:gridCol w="622506">
                  <a:extLst>
                    <a:ext uri="{9D8B030D-6E8A-4147-A177-3AD203B41FA5}">
                      <a16:colId xmlns:a16="http://schemas.microsoft.com/office/drawing/2014/main" val="2888000248"/>
                    </a:ext>
                  </a:extLst>
                </a:gridCol>
              </a:tblGrid>
              <a:tr h="175260">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arousal</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arousal</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arousal</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valence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91533372"/>
                  </a:ext>
                </a:extLst>
              </a:tr>
              <a:tr h="175260">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mean</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mean</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mean</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std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mean</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mean</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mean</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std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std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std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10833311"/>
                  </a:ext>
                </a:extLst>
              </a:tr>
              <a:tr h="175260">
                <a:tc>
                  <a:txBody>
                    <a:bodyPr/>
                    <a:lstStyle/>
                    <a:p>
                      <a:pPr algn="ctr" fontAlgn="ctr"/>
                      <a:r>
                        <a:rPr lang="en-US" sz="1100" u="none" strike="noStrike" dirty="0" err="1">
                          <a:effectLst/>
                        </a:rPr>
                        <a:t>vid_id</a:t>
                      </a:r>
                      <a:r>
                        <a:rPr lang="en-US" sz="1100" u="none" strike="noStrike" dirty="0">
                          <a:effectLst/>
                        </a:rPr>
                        <a:t>/class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486060"/>
                  </a:ext>
                </a:extLst>
              </a:tr>
              <a:tr h="175260">
                <a:tc>
                  <a:txBody>
                    <a:bodyPr/>
                    <a:lstStyle/>
                    <a:p>
                      <a:pPr algn="ctr" fontAlgn="ctr"/>
                      <a:r>
                        <a:rPr lang="en-US" sz="1100" u="none" strike="noStrike">
                          <a:effectLst/>
                        </a:rPr>
                        <a:t>fj</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0.076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0.158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0.038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0.078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0.143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0.064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0.033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-0.021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0.031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0.025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0.117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0.037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7645192"/>
                  </a:ext>
                </a:extLst>
              </a:tr>
              <a:tr h="175260">
                <a:tc>
                  <a:txBody>
                    <a:bodyPr/>
                    <a:lstStyle/>
                    <a:p>
                      <a:pPr algn="ctr" fontAlgn="ctr"/>
                      <a:r>
                        <a:rPr lang="en-US" sz="1100" u="none" strike="noStrike">
                          <a:effectLst/>
                        </a:rPr>
                        <a:t>lcz</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0.287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0.040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0.135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0.089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-0.180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-0.117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0.047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0.044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5179060"/>
                  </a:ext>
                </a:extLst>
              </a:tr>
              <a:tr h="175260">
                <a:tc>
                  <a:txBody>
                    <a:bodyPr/>
                    <a:lstStyle/>
                    <a:p>
                      <a:pPr algn="ctr" fontAlgn="ctr"/>
                      <a:r>
                        <a:rPr lang="en-US" sz="1100" u="none" strike="noStrike">
                          <a:effectLst/>
                        </a:rPr>
                        <a:t>qzy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0.089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826192887"/>
                  </a:ext>
                </a:extLst>
              </a:tr>
              <a:tr h="175260">
                <a:tc>
                  <a:txBody>
                    <a:bodyPr/>
                    <a:lstStyle/>
                    <a:p>
                      <a:pPr algn="ctr" fontAlgn="ctr"/>
                      <a:r>
                        <a:rPr lang="en-US" sz="1100" u="none" strike="noStrike">
                          <a:effectLst/>
                        </a:rPr>
                        <a:t>yxy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0.241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58689894"/>
                  </a:ext>
                </a:extLst>
              </a:tr>
              <a:tr h="175260">
                <a:tc>
                  <a:txBody>
                    <a:bodyPr/>
                    <a:lstStyle/>
                    <a:p>
                      <a:pPr algn="ctr" fontAlgn="ctr"/>
                      <a:r>
                        <a:rPr lang="en-US" sz="1100" u="none" strike="noStrike">
                          <a:effectLst/>
                        </a:rPr>
                        <a:t>yzq</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0.037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835350587"/>
                  </a:ext>
                </a:extLst>
              </a:tr>
              <a:tr h="120357">
                <a:tc>
                  <a:txBody>
                    <a:bodyPr/>
                    <a:lstStyle/>
                    <a:p>
                      <a:pPr algn="ctr" fontAlgn="ctr"/>
                      <a:r>
                        <a:rPr lang="en-US" sz="1100" u="none" strike="noStrike" dirty="0" err="1">
                          <a:effectLst/>
                        </a:rPr>
                        <a:t>zf</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0.080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29328200"/>
                  </a:ext>
                </a:extLst>
              </a:tr>
              <a:tr h="175260">
                <a:tc>
                  <a:txBody>
                    <a:bodyPr/>
                    <a:lstStyle/>
                    <a:p>
                      <a:pPr algn="ctr" fontAlgn="ctr"/>
                      <a:r>
                        <a:rPr lang="zh-CN" altLang="en-US" sz="1100" b="1" u="none" strike="noStrike">
                          <a:effectLst/>
                        </a:rPr>
                        <a:t>平均</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0.069</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0.175</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0.081</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0.062</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a:effectLst/>
                        </a:rPr>
                        <a:t>0.122</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a:effectLst/>
                        </a:rPr>
                        <a:t>0.062</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a:effectLst/>
                        </a:rPr>
                        <a:t>-0.008</a:t>
                      </a:r>
                      <a:endParaRPr lang="en-US" altLang="zh-CN" sz="11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-0.035</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chemeClr val="tx1"/>
                          </a:solidFill>
                          <a:effectLst/>
                        </a:rPr>
                        <a:t>-0.030</a:t>
                      </a:r>
                      <a:endParaRPr lang="en-US" altLang="zh-CN" sz="1100" b="1"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0.036</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0.111</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0.039</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3314229"/>
                  </a:ext>
                </a:extLst>
              </a:tr>
            </a:tbl>
          </a:graphicData>
        </a:graphic>
      </p:graphicFrame>
      <p:sp>
        <p:nvSpPr>
          <p:cNvPr id="7" name="文本框 6">
            <a:extLst>
              <a:ext uri="{FF2B5EF4-FFF2-40B4-BE49-F238E27FC236}">
                <a16:creationId xmlns:a16="http://schemas.microsoft.com/office/drawing/2014/main" id="{E3520358-709A-4D8B-907A-3BC62EE9F0B4}"/>
              </a:ext>
            </a:extLst>
          </p:cNvPr>
          <p:cNvSpPr txBox="1"/>
          <p:nvPr/>
        </p:nvSpPr>
        <p:spPr>
          <a:xfrm>
            <a:off x="377505" y="1225831"/>
            <a:ext cx="1146496" cy="369332"/>
          </a:xfrm>
          <a:prstGeom prst="rect">
            <a:avLst/>
          </a:prstGeom>
          <a:noFill/>
        </p:spPr>
        <p:txBody>
          <a:bodyPr wrap="square" rtlCol="0">
            <a:spAutoFit/>
          </a:bodyPr>
          <a:lstStyle/>
          <a:p>
            <a:r>
              <a:rPr lang="zh-CN" altLang="en-US" dirty="0"/>
              <a:t>实验组</a:t>
            </a:r>
          </a:p>
        </p:txBody>
      </p:sp>
      <p:sp>
        <p:nvSpPr>
          <p:cNvPr id="8" name="文本框 7">
            <a:extLst>
              <a:ext uri="{FF2B5EF4-FFF2-40B4-BE49-F238E27FC236}">
                <a16:creationId xmlns:a16="http://schemas.microsoft.com/office/drawing/2014/main" id="{BD32CE40-3A90-45A9-8CFB-F6783C49073F}"/>
              </a:ext>
            </a:extLst>
          </p:cNvPr>
          <p:cNvSpPr txBox="1"/>
          <p:nvPr/>
        </p:nvSpPr>
        <p:spPr>
          <a:xfrm>
            <a:off x="339753" y="3673927"/>
            <a:ext cx="2902591" cy="369332"/>
          </a:xfrm>
          <a:prstGeom prst="rect">
            <a:avLst/>
          </a:prstGeom>
          <a:noFill/>
        </p:spPr>
        <p:txBody>
          <a:bodyPr wrap="square" rtlCol="0">
            <a:spAutoFit/>
          </a:bodyPr>
          <a:lstStyle/>
          <a:p>
            <a:r>
              <a:rPr lang="zh-CN" altLang="en-US" dirty="0"/>
              <a:t>对照组</a:t>
            </a:r>
          </a:p>
        </p:txBody>
      </p:sp>
      <p:graphicFrame>
        <p:nvGraphicFramePr>
          <p:cNvPr id="9" name="表格 8">
            <a:extLst>
              <a:ext uri="{FF2B5EF4-FFF2-40B4-BE49-F238E27FC236}">
                <a16:creationId xmlns:a16="http://schemas.microsoft.com/office/drawing/2014/main" id="{1D0BC1A9-B82D-40EC-8106-EF1DBF4338C4}"/>
              </a:ext>
            </a:extLst>
          </p:cNvPr>
          <p:cNvGraphicFramePr>
            <a:graphicFrameLocks noGrp="1"/>
          </p:cNvGraphicFramePr>
          <p:nvPr>
            <p:extLst>
              <p:ext uri="{D42A27DB-BD31-4B8C-83A1-F6EECF244321}">
                <p14:modId xmlns:p14="http://schemas.microsoft.com/office/powerpoint/2010/main" val="2245585778"/>
              </p:ext>
            </p:extLst>
          </p:nvPr>
        </p:nvGraphicFramePr>
        <p:xfrm>
          <a:off x="455801" y="4117051"/>
          <a:ext cx="8092578" cy="1775020"/>
        </p:xfrm>
        <a:graphic>
          <a:graphicData uri="http://schemas.openxmlformats.org/drawingml/2006/table">
            <a:tbl>
              <a:tblPr>
                <a:tableStyleId>{9D7B26C5-4107-4FEC-AEDC-1716B250A1EF}</a:tableStyleId>
              </a:tblPr>
              <a:tblGrid>
                <a:gridCol w="751008">
                  <a:extLst>
                    <a:ext uri="{9D8B030D-6E8A-4147-A177-3AD203B41FA5}">
                      <a16:colId xmlns:a16="http://schemas.microsoft.com/office/drawing/2014/main" val="1122840474"/>
                    </a:ext>
                  </a:extLst>
                </a:gridCol>
                <a:gridCol w="494004">
                  <a:extLst>
                    <a:ext uri="{9D8B030D-6E8A-4147-A177-3AD203B41FA5}">
                      <a16:colId xmlns:a16="http://schemas.microsoft.com/office/drawing/2014/main" val="395762495"/>
                    </a:ext>
                  </a:extLst>
                </a:gridCol>
                <a:gridCol w="622506">
                  <a:extLst>
                    <a:ext uri="{9D8B030D-6E8A-4147-A177-3AD203B41FA5}">
                      <a16:colId xmlns:a16="http://schemas.microsoft.com/office/drawing/2014/main" val="153356913"/>
                    </a:ext>
                  </a:extLst>
                </a:gridCol>
                <a:gridCol w="622506">
                  <a:extLst>
                    <a:ext uri="{9D8B030D-6E8A-4147-A177-3AD203B41FA5}">
                      <a16:colId xmlns:a16="http://schemas.microsoft.com/office/drawing/2014/main" val="1317590410"/>
                    </a:ext>
                  </a:extLst>
                </a:gridCol>
                <a:gridCol w="622506">
                  <a:extLst>
                    <a:ext uri="{9D8B030D-6E8A-4147-A177-3AD203B41FA5}">
                      <a16:colId xmlns:a16="http://schemas.microsoft.com/office/drawing/2014/main" val="363438219"/>
                    </a:ext>
                  </a:extLst>
                </a:gridCol>
                <a:gridCol w="622506">
                  <a:extLst>
                    <a:ext uri="{9D8B030D-6E8A-4147-A177-3AD203B41FA5}">
                      <a16:colId xmlns:a16="http://schemas.microsoft.com/office/drawing/2014/main" val="1397564412"/>
                    </a:ext>
                  </a:extLst>
                </a:gridCol>
                <a:gridCol w="622506">
                  <a:extLst>
                    <a:ext uri="{9D8B030D-6E8A-4147-A177-3AD203B41FA5}">
                      <a16:colId xmlns:a16="http://schemas.microsoft.com/office/drawing/2014/main" val="48031842"/>
                    </a:ext>
                  </a:extLst>
                </a:gridCol>
                <a:gridCol w="622506">
                  <a:extLst>
                    <a:ext uri="{9D8B030D-6E8A-4147-A177-3AD203B41FA5}">
                      <a16:colId xmlns:a16="http://schemas.microsoft.com/office/drawing/2014/main" val="1927456998"/>
                    </a:ext>
                  </a:extLst>
                </a:gridCol>
                <a:gridCol w="622506">
                  <a:extLst>
                    <a:ext uri="{9D8B030D-6E8A-4147-A177-3AD203B41FA5}">
                      <a16:colId xmlns:a16="http://schemas.microsoft.com/office/drawing/2014/main" val="147617303"/>
                    </a:ext>
                  </a:extLst>
                </a:gridCol>
                <a:gridCol w="622506">
                  <a:extLst>
                    <a:ext uri="{9D8B030D-6E8A-4147-A177-3AD203B41FA5}">
                      <a16:colId xmlns:a16="http://schemas.microsoft.com/office/drawing/2014/main" val="725362604"/>
                    </a:ext>
                  </a:extLst>
                </a:gridCol>
                <a:gridCol w="622506">
                  <a:extLst>
                    <a:ext uri="{9D8B030D-6E8A-4147-A177-3AD203B41FA5}">
                      <a16:colId xmlns:a16="http://schemas.microsoft.com/office/drawing/2014/main" val="3580757063"/>
                    </a:ext>
                  </a:extLst>
                </a:gridCol>
                <a:gridCol w="622506">
                  <a:extLst>
                    <a:ext uri="{9D8B030D-6E8A-4147-A177-3AD203B41FA5}">
                      <a16:colId xmlns:a16="http://schemas.microsoft.com/office/drawing/2014/main" val="2214965549"/>
                    </a:ext>
                  </a:extLst>
                </a:gridCol>
                <a:gridCol w="622506">
                  <a:extLst>
                    <a:ext uri="{9D8B030D-6E8A-4147-A177-3AD203B41FA5}">
                      <a16:colId xmlns:a16="http://schemas.microsoft.com/office/drawing/2014/main" val="1145824549"/>
                    </a:ext>
                  </a:extLst>
                </a:gridCol>
              </a:tblGrid>
              <a:tr h="177502">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arousal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valence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valence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23970911"/>
                  </a:ext>
                </a:extLst>
              </a:tr>
              <a:tr h="177502">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u="none" strike="noStrike" dirty="0">
                          <a:effectLst/>
                        </a:rPr>
                        <a:t>std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78834899"/>
                  </a:ext>
                </a:extLst>
              </a:tr>
              <a:tr h="177502">
                <a:tc>
                  <a:txBody>
                    <a:bodyPr/>
                    <a:lstStyle/>
                    <a:p>
                      <a:pPr algn="ctr" fontAlgn="ctr"/>
                      <a:r>
                        <a:rPr lang="en-US" sz="1100" u="none" strike="noStrike">
                          <a:effectLst/>
                        </a:rPr>
                        <a:t>vid_id/class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943058"/>
                  </a:ext>
                </a:extLst>
              </a:tr>
              <a:tr h="177502">
                <a:tc>
                  <a:txBody>
                    <a:bodyPr/>
                    <a:lstStyle/>
                    <a:p>
                      <a:pPr algn="ctr" fontAlgn="ctr"/>
                      <a:r>
                        <a:rPr lang="en-US" sz="1100" u="none" strike="noStrike">
                          <a:effectLst/>
                        </a:rPr>
                        <a:t>dhn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0.282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0.331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0.139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0.132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0.209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0.026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0.062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-0.157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0.064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0.178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0.287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0.084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40352286"/>
                  </a:ext>
                </a:extLst>
              </a:tr>
              <a:tr h="177502">
                <a:tc>
                  <a:txBody>
                    <a:bodyPr/>
                    <a:lstStyle/>
                    <a:p>
                      <a:pPr algn="ctr" fontAlgn="ctr"/>
                      <a:r>
                        <a:rPr lang="en-US" sz="1100" u="none" strike="noStrike">
                          <a:effectLst/>
                        </a:rPr>
                        <a:t>lmh</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0.306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0.438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0.166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35368797"/>
                  </a:ext>
                </a:extLst>
              </a:tr>
              <a:tr h="177502">
                <a:tc>
                  <a:txBody>
                    <a:bodyPr/>
                    <a:lstStyle/>
                    <a:p>
                      <a:pPr algn="ctr" fontAlgn="ctr"/>
                      <a:r>
                        <a:rPr lang="en-US" sz="1100" u="none" strike="noStrike">
                          <a:effectLst/>
                        </a:rPr>
                        <a:t>lsc</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0.458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0.537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-0.207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-0.400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0.328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812780119"/>
                  </a:ext>
                </a:extLst>
              </a:tr>
              <a:tr h="177502">
                <a:tc>
                  <a:txBody>
                    <a:bodyPr/>
                    <a:lstStyle/>
                    <a:p>
                      <a:pPr algn="ctr" fontAlgn="ctr"/>
                      <a:r>
                        <a:rPr lang="en-US" sz="1100" u="none" strike="noStrike">
                          <a:effectLst/>
                        </a:rPr>
                        <a:t>lyr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0.515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0.474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-0.365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-0.433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933335797"/>
                  </a:ext>
                </a:extLst>
              </a:tr>
              <a:tr h="177502">
                <a:tc>
                  <a:txBody>
                    <a:bodyPr/>
                    <a:lstStyle/>
                    <a:p>
                      <a:pPr algn="ctr" fontAlgn="ctr"/>
                      <a:r>
                        <a:rPr lang="en-US" sz="1100" u="none" strike="noStrike">
                          <a:effectLst/>
                        </a:rPr>
                        <a:t>lyx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0.200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0.066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30417406"/>
                  </a:ext>
                </a:extLst>
              </a:tr>
              <a:tr h="177502">
                <a:tc>
                  <a:txBody>
                    <a:bodyPr/>
                    <a:lstStyle/>
                    <a:p>
                      <a:pPr algn="ctr" fontAlgn="ctr"/>
                      <a:r>
                        <a:rPr lang="en-US" sz="1100" u="none" strike="noStrike">
                          <a:effectLst/>
                        </a:rPr>
                        <a:t>wzy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0.042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0.130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-0.072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0.116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0.058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0.038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56227242"/>
                  </a:ext>
                </a:extLst>
              </a:tr>
              <a:tr h="177502">
                <a:tc>
                  <a:txBody>
                    <a:bodyPr/>
                    <a:lstStyle/>
                    <a:p>
                      <a:pPr algn="ctr" fontAlgn="ctr"/>
                      <a:r>
                        <a:rPr lang="zh-CN" altLang="en-US" sz="1100" b="1" u="none" strike="noStrike" dirty="0">
                          <a:effectLst/>
                        </a:rPr>
                        <a:t>平均</a:t>
                      </a: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0.277</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0.276</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0.217</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0.127</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0.140</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0.025</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-0.047</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-0.124</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chemeClr val="tx1"/>
                          </a:solidFill>
                          <a:effectLst/>
                        </a:rPr>
                        <a:t>-0.031</a:t>
                      </a:r>
                      <a:endParaRPr lang="en-US" altLang="zh-CN" sz="1100" b="1"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0.144</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0.178</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0.037</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37024470"/>
                  </a:ext>
                </a:extLst>
              </a:tr>
            </a:tbl>
          </a:graphicData>
        </a:graphic>
      </p:graphicFrame>
      <p:sp>
        <p:nvSpPr>
          <p:cNvPr id="10" name="文本框 9">
            <a:extLst>
              <a:ext uri="{FF2B5EF4-FFF2-40B4-BE49-F238E27FC236}">
                <a16:creationId xmlns:a16="http://schemas.microsoft.com/office/drawing/2014/main" id="{E7139654-54AB-4D88-AB05-296802B40181}"/>
              </a:ext>
            </a:extLst>
          </p:cNvPr>
          <p:cNvSpPr txBox="1"/>
          <p:nvPr/>
        </p:nvSpPr>
        <p:spPr>
          <a:xfrm>
            <a:off x="339753" y="6044484"/>
            <a:ext cx="7965348" cy="461665"/>
          </a:xfrm>
          <a:prstGeom prst="rect">
            <a:avLst/>
          </a:prstGeom>
          <a:noFill/>
        </p:spPr>
        <p:txBody>
          <a:bodyPr wrap="square" rtlCol="0">
            <a:spAutoFit/>
          </a:bodyPr>
          <a:lstStyle/>
          <a:p>
            <a:r>
              <a:rPr lang="zh-CN" altLang="en-US" sz="1200" dirty="0"/>
              <a:t>将采血场景分为三个阶段，</a:t>
            </a:r>
            <a:r>
              <a:rPr lang="en-US" altLang="zh-CN" sz="1200" dirty="0"/>
              <a:t>0</a:t>
            </a:r>
            <a:r>
              <a:rPr lang="zh-CN" altLang="en-US" sz="1200" dirty="0"/>
              <a:t>表示采血前，</a:t>
            </a:r>
            <a:r>
              <a:rPr lang="en-US" altLang="zh-CN" sz="1200" dirty="0"/>
              <a:t>1</a:t>
            </a:r>
            <a:r>
              <a:rPr lang="zh-CN" altLang="en-US" sz="1200" dirty="0"/>
              <a:t>表示采血中，</a:t>
            </a:r>
            <a:r>
              <a:rPr lang="en-US" altLang="zh-CN" sz="1200" dirty="0"/>
              <a:t>2</a:t>
            </a:r>
            <a:r>
              <a:rPr lang="zh-CN" altLang="en-US" sz="1200" dirty="0"/>
              <a:t>表示采血后。</a:t>
            </a:r>
            <a:endParaRPr lang="en-US" altLang="zh-CN" sz="1200" dirty="0"/>
          </a:p>
          <a:p>
            <a:r>
              <a:rPr lang="en-US" altLang="zh-CN" sz="1200" dirty="0"/>
              <a:t>mean: </a:t>
            </a:r>
            <a:r>
              <a:rPr lang="zh-CN" altLang="en-US" sz="1200" dirty="0"/>
              <a:t>均值  </a:t>
            </a:r>
            <a:r>
              <a:rPr lang="en-US" altLang="zh-CN" sz="1200" dirty="0"/>
              <a:t>std: </a:t>
            </a:r>
            <a:r>
              <a:rPr lang="zh-CN" altLang="en-US" sz="1200" dirty="0"/>
              <a:t>标准差</a:t>
            </a:r>
          </a:p>
        </p:txBody>
      </p:sp>
      <p:sp>
        <p:nvSpPr>
          <p:cNvPr id="11" name="文本框 10">
            <a:extLst>
              <a:ext uri="{FF2B5EF4-FFF2-40B4-BE49-F238E27FC236}">
                <a16:creationId xmlns:a16="http://schemas.microsoft.com/office/drawing/2014/main" id="{95D67F13-A10C-4F00-8C88-333E152EC424}"/>
              </a:ext>
            </a:extLst>
          </p:cNvPr>
          <p:cNvSpPr txBox="1"/>
          <p:nvPr/>
        </p:nvSpPr>
        <p:spPr>
          <a:xfrm>
            <a:off x="8763700" y="1104670"/>
            <a:ext cx="2972499" cy="5078313"/>
          </a:xfrm>
          <a:prstGeom prst="rect">
            <a:avLst/>
          </a:prstGeom>
          <a:noFill/>
        </p:spPr>
        <p:txBody>
          <a:bodyPr wrap="square" rtlCol="0">
            <a:spAutoFit/>
          </a:bodyPr>
          <a:lstStyle/>
          <a:p>
            <a:r>
              <a:rPr lang="zh-CN" altLang="en-US" dirty="0"/>
              <a:t>从实验组和对照组均可看出，儿童在采血中这一阶段心情较激动焦躁，从</a:t>
            </a:r>
            <a:r>
              <a:rPr lang="en-US" altLang="zh-CN" dirty="0"/>
              <a:t>arousal</a:t>
            </a:r>
            <a:r>
              <a:rPr lang="zh-CN" altLang="en-US" dirty="0"/>
              <a:t>均值较大可见，而实验组在采血前后相较于对照组</a:t>
            </a:r>
            <a:r>
              <a:rPr lang="en-US" altLang="zh-CN" dirty="0"/>
              <a:t>arousal</a:t>
            </a:r>
            <a:r>
              <a:rPr lang="zh-CN" altLang="en-US" dirty="0"/>
              <a:t>值明显较小，在采血中也有所降低，代表贴纸潜在的对采血整个过程中焦虑情绪的缓解作用。从</a:t>
            </a:r>
            <a:r>
              <a:rPr lang="en-US" altLang="zh-CN" dirty="0"/>
              <a:t>valence</a:t>
            </a:r>
            <a:r>
              <a:rPr lang="zh-CN" altLang="en-US" dirty="0"/>
              <a:t>上看，实验组在采血中的</a:t>
            </a:r>
            <a:r>
              <a:rPr lang="en-US" altLang="zh-CN" dirty="0"/>
              <a:t>valence</a:t>
            </a:r>
            <a:r>
              <a:rPr lang="zh-CN" altLang="en-US" dirty="0"/>
              <a:t>高于对照组，也可以说明上述一点；从</a:t>
            </a:r>
            <a:r>
              <a:rPr lang="en-US" altLang="zh-CN" dirty="0"/>
              <a:t>valence</a:t>
            </a:r>
            <a:r>
              <a:rPr lang="zh-CN" altLang="en-US" dirty="0"/>
              <a:t>和</a:t>
            </a:r>
            <a:r>
              <a:rPr lang="en-US" altLang="zh-CN" dirty="0"/>
              <a:t>arousal</a:t>
            </a:r>
            <a:r>
              <a:rPr lang="zh-CN" altLang="en-US" dirty="0"/>
              <a:t>变化程度上看，在采血前这一阶段，贴纸存在时儿童心情变化程度较小，稳定性较高，可见贴纸潜在的对于儿童尤其在采血前情绪稳定性提高的作用。</a:t>
            </a:r>
          </a:p>
        </p:txBody>
      </p:sp>
    </p:spTree>
    <p:extLst>
      <p:ext uri="{BB962C8B-B14F-4D97-AF65-F5344CB8AC3E}">
        <p14:creationId xmlns:p14="http://schemas.microsoft.com/office/powerpoint/2010/main" val="13498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A5CEDA0-FBC7-4916-8BA7-95612A34C1B7}"/>
              </a:ext>
            </a:extLst>
          </p:cNvPr>
          <p:cNvSpPr/>
          <p:nvPr/>
        </p:nvSpPr>
        <p:spPr>
          <a:xfrm>
            <a:off x="-1" y="2013"/>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注意力分析</a:t>
            </a:r>
          </a:p>
        </p:txBody>
      </p:sp>
      <p:graphicFrame>
        <p:nvGraphicFramePr>
          <p:cNvPr id="2" name="表格 1">
            <a:extLst>
              <a:ext uri="{FF2B5EF4-FFF2-40B4-BE49-F238E27FC236}">
                <a16:creationId xmlns:a16="http://schemas.microsoft.com/office/drawing/2014/main" id="{7773DD63-9A6F-4CE3-B51F-E538DB3E44E7}"/>
              </a:ext>
            </a:extLst>
          </p:cNvPr>
          <p:cNvGraphicFramePr>
            <a:graphicFrameLocks noGrp="1"/>
          </p:cNvGraphicFramePr>
          <p:nvPr>
            <p:extLst>
              <p:ext uri="{D42A27DB-BD31-4B8C-83A1-F6EECF244321}">
                <p14:modId xmlns:p14="http://schemas.microsoft.com/office/powerpoint/2010/main" val="848953633"/>
              </p:ext>
            </p:extLst>
          </p:nvPr>
        </p:nvGraphicFramePr>
        <p:xfrm>
          <a:off x="407767" y="1814718"/>
          <a:ext cx="4919243" cy="1930642"/>
        </p:xfrm>
        <a:graphic>
          <a:graphicData uri="http://schemas.openxmlformats.org/drawingml/2006/table">
            <a:tbl>
              <a:tblPr>
                <a:tableStyleId>{9D7B26C5-4107-4FEC-AEDC-1716B250A1EF}</a:tableStyleId>
              </a:tblPr>
              <a:tblGrid>
                <a:gridCol w="702749">
                  <a:extLst>
                    <a:ext uri="{9D8B030D-6E8A-4147-A177-3AD203B41FA5}">
                      <a16:colId xmlns:a16="http://schemas.microsoft.com/office/drawing/2014/main" val="4178198504"/>
                    </a:ext>
                  </a:extLst>
                </a:gridCol>
                <a:gridCol w="702749">
                  <a:extLst>
                    <a:ext uri="{9D8B030D-6E8A-4147-A177-3AD203B41FA5}">
                      <a16:colId xmlns:a16="http://schemas.microsoft.com/office/drawing/2014/main" val="2769899239"/>
                    </a:ext>
                  </a:extLst>
                </a:gridCol>
                <a:gridCol w="702749">
                  <a:extLst>
                    <a:ext uri="{9D8B030D-6E8A-4147-A177-3AD203B41FA5}">
                      <a16:colId xmlns:a16="http://schemas.microsoft.com/office/drawing/2014/main" val="1261467099"/>
                    </a:ext>
                  </a:extLst>
                </a:gridCol>
                <a:gridCol w="702749">
                  <a:extLst>
                    <a:ext uri="{9D8B030D-6E8A-4147-A177-3AD203B41FA5}">
                      <a16:colId xmlns:a16="http://schemas.microsoft.com/office/drawing/2014/main" val="2325876840"/>
                    </a:ext>
                  </a:extLst>
                </a:gridCol>
                <a:gridCol w="702749">
                  <a:extLst>
                    <a:ext uri="{9D8B030D-6E8A-4147-A177-3AD203B41FA5}">
                      <a16:colId xmlns:a16="http://schemas.microsoft.com/office/drawing/2014/main" val="1486904936"/>
                    </a:ext>
                  </a:extLst>
                </a:gridCol>
                <a:gridCol w="702749">
                  <a:extLst>
                    <a:ext uri="{9D8B030D-6E8A-4147-A177-3AD203B41FA5}">
                      <a16:colId xmlns:a16="http://schemas.microsoft.com/office/drawing/2014/main" val="698156633"/>
                    </a:ext>
                  </a:extLst>
                </a:gridCol>
                <a:gridCol w="702749">
                  <a:extLst>
                    <a:ext uri="{9D8B030D-6E8A-4147-A177-3AD203B41FA5}">
                      <a16:colId xmlns:a16="http://schemas.microsoft.com/office/drawing/2014/main" val="1129716262"/>
                    </a:ext>
                  </a:extLst>
                </a:gridCol>
              </a:tblGrid>
              <a:tr h="602294">
                <a:tc>
                  <a:txBody>
                    <a:bodyPr/>
                    <a:lstStyle/>
                    <a:p>
                      <a:pPr algn="ctr" fontAlgn="ctr"/>
                      <a:r>
                        <a:rPr lang="zh-CN" altLang="en-US" sz="1200" b="1" u="none" strike="noStrike" dirty="0">
                          <a:solidFill>
                            <a:srgbClr val="000000"/>
                          </a:solidFill>
                          <a:effectLst/>
                        </a:rPr>
                        <a:t>视频名</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样本总时长（</a:t>
                      </a:r>
                      <a:r>
                        <a:rPr lang="en-US" altLang="zh-CN" sz="1200" b="1" u="none" strike="noStrike" dirty="0">
                          <a:solidFill>
                            <a:srgbClr val="000000"/>
                          </a:solidFill>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注视时长（</a:t>
                      </a:r>
                      <a:r>
                        <a:rPr lang="en-US" altLang="zh-CN" sz="1200" b="1" u="none" strike="noStrike" dirty="0">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注视时长占比</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首次注视时刻</a:t>
                      </a:r>
                      <a:r>
                        <a:rPr lang="en-US" altLang="zh-CN" sz="1200" b="1" u="none" strike="noStrike" dirty="0">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首次注视持续时长（</a:t>
                      </a:r>
                      <a:r>
                        <a:rPr lang="en-US" altLang="zh-CN" sz="1200" b="1" u="none" strike="noStrike" dirty="0">
                          <a:solidFill>
                            <a:srgbClr val="000000"/>
                          </a:solidFill>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首次注视持续时长占比</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3307375"/>
                  </a:ext>
                </a:extLst>
              </a:tr>
              <a:tr h="189764">
                <a:tc>
                  <a:txBody>
                    <a:bodyPr/>
                    <a:lstStyle/>
                    <a:p>
                      <a:pPr algn="ctr" fontAlgn="ctr"/>
                      <a:r>
                        <a:rPr lang="en-US" sz="1100" u="none" strike="noStrike">
                          <a:effectLst/>
                        </a:rPr>
                        <a:t>fj</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76.5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35.6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46.5%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1.5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0.77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49091618"/>
                  </a:ext>
                </a:extLst>
              </a:tr>
              <a:tr h="189764">
                <a:tc>
                  <a:txBody>
                    <a:bodyPr/>
                    <a:lstStyle/>
                    <a:p>
                      <a:pPr algn="ctr" fontAlgn="ctr"/>
                      <a:r>
                        <a:rPr lang="en-US" sz="1100" u="none" strike="noStrike">
                          <a:effectLst/>
                        </a:rPr>
                        <a:t>lcz</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59.3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44.9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75.7%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6.87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11.6%</a:t>
                      </a:r>
                    </a:p>
                  </a:txBody>
                  <a:tcPr marL="7620" marR="7620" marT="7620" marB="0" anchor="ctr"/>
                </a:tc>
                <a:extLst>
                  <a:ext uri="{0D108BD9-81ED-4DB2-BD59-A6C34878D82A}">
                    <a16:rowId xmlns:a16="http://schemas.microsoft.com/office/drawing/2014/main" val="1600158561"/>
                  </a:ext>
                </a:extLst>
              </a:tr>
              <a:tr h="189764">
                <a:tc>
                  <a:txBody>
                    <a:bodyPr/>
                    <a:lstStyle/>
                    <a:p>
                      <a:pPr algn="ctr" fontAlgn="ctr"/>
                      <a:r>
                        <a:rPr lang="en-US" sz="1100" u="none" strike="noStrike">
                          <a:effectLst/>
                        </a:rPr>
                        <a:t>qzy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48.1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13.4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28.9%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1.20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2.5%</a:t>
                      </a:r>
                    </a:p>
                  </a:txBody>
                  <a:tcPr marL="7620" marR="7620" marT="7620" marB="0" anchor="ctr"/>
                </a:tc>
                <a:extLst>
                  <a:ext uri="{0D108BD9-81ED-4DB2-BD59-A6C34878D82A}">
                    <a16:rowId xmlns:a16="http://schemas.microsoft.com/office/drawing/2014/main" val="253244296"/>
                  </a:ext>
                </a:extLst>
              </a:tr>
              <a:tr h="189764">
                <a:tc>
                  <a:txBody>
                    <a:bodyPr/>
                    <a:lstStyle/>
                    <a:p>
                      <a:pPr algn="ctr" fontAlgn="ctr"/>
                      <a:r>
                        <a:rPr lang="en-US" sz="1100" u="none" strike="noStrike" dirty="0" err="1">
                          <a:effectLst/>
                        </a:rPr>
                        <a:t>yxy</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51.8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8.9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17.1%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1.23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2.4%</a:t>
                      </a:r>
                    </a:p>
                  </a:txBody>
                  <a:tcPr marL="7620" marR="7620" marT="7620" marB="0" anchor="ctr"/>
                </a:tc>
                <a:extLst>
                  <a:ext uri="{0D108BD9-81ED-4DB2-BD59-A6C34878D82A}">
                    <a16:rowId xmlns:a16="http://schemas.microsoft.com/office/drawing/2014/main" val="1740760429"/>
                  </a:ext>
                </a:extLst>
              </a:tr>
              <a:tr h="189764">
                <a:tc>
                  <a:txBody>
                    <a:bodyPr/>
                    <a:lstStyle/>
                    <a:p>
                      <a:pPr algn="ctr" fontAlgn="ctr"/>
                      <a:r>
                        <a:rPr lang="en-US" sz="1100" u="none" strike="noStrike" dirty="0" err="1">
                          <a:effectLst/>
                        </a:rPr>
                        <a:t>yzq</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41.0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4.2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10.3%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8.7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0.97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2.4%</a:t>
                      </a:r>
                    </a:p>
                  </a:txBody>
                  <a:tcPr marL="7620" marR="7620" marT="7620" marB="0" anchor="ctr"/>
                </a:tc>
                <a:extLst>
                  <a:ext uri="{0D108BD9-81ED-4DB2-BD59-A6C34878D82A}">
                    <a16:rowId xmlns:a16="http://schemas.microsoft.com/office/drawing/2014/main" val="1488385527"/>
                  </a:ext>
                </a:extLst>
              </a:tr>
              <a:tr h="189764">
                <a:tc>
                  <a:txBody>
                    <a:bodyPr/>
                    <a:lstStyle/>
                    <a:p>
                      <a:pPr algn="ctr" fontAlgn="ctr"/>
                      <a:r>
                        <a:rPr lang="en-US" sz="1100" u="none" strike="noStrike" dirty="0" err="1">
                          <a:effectLst/>
                        </a:rPr>
                        <a:t>zf</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67.5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49.8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73.8%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1.13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1.7%</a:t>
                      </a:r>
                    </a:p>
                  </a:txBody>
                  <a:tcPr marL="7620" marR="7620" marT="7620" marB="0" anchor="ctr"/>
                </a:tc>
                <a:extLst>
                  <a:ext uri="{0D108BD9-81ED-4DB2-BD59-A6C34878D82A}">
                    <a16:rowId xmlns:a16="http://schemas.microsoft.com/office/drawing/2014/main" val="4141076830"/>
                  </a:ext>
                </a:extLst>
              </a:tr>
              <a:tr h="189764">
                <a:tc>
                  <a:txBody>
                    <a:bodyPr/>
                    <a:lstStyle/>
                    <a:p>
                      <a:pPr algn="ctr" fontAlgn="ctr"/>
                      <a:r>
                        <a:rPr lang="zh-CN" altLang="en-US" sz="1100" b="1" u="none" strike="noStrike" dirty="0">
                          <a:solidFill>
                            <a:srgbClr val="000000"/>
                          </a:solidFill>
                          <a:effectLst/>
                        </a:rPr>
                        <a:t>平均</a:t>
                      </a: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57.4</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26.1</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41.9%</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2.2</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2.03</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3.6%</a:t>
                      </a:r>
                    </a:p>
                  </a:txBody>
                  <a:tcPr marL="7620" marR="7620" marT="7620" marB="0" anchor="ctr"/>
                </a:tc>
                <a:extLst>
                  <a:ext uri="{0D108BD9-81ED-4DB2-BD59-A6C34878D82A}">
                    <a16:rowId xmlns:a16="http://schemas.microsoft.com/office/drawing/2014/main" val="3254065820"/>
                  </a:ext>
                </a:extLst>
              </a:tr>
            </a:tbl>
          </a:graphicData>
        </a:graphic>
      </p:graphicFrame>
      <p:sp>
        <p:nvSpPr>
          <p:cNvPr id="5" name="文本框 4">
            <a:extLst>
              <a:ext uri="{FF2B5EF4-FFF2-40B4-BE49-F238E27FC236}">
                <a16:creationId xmlns:a16="http://schemas.microsoft.com/office/drawing/2014/main" id="{B71E5239-53A0-479F-AF84-44CE01E01A4A}"/>
              </a:ext>
            </a:extLst>
          </p:cNvPr>
          <p:cNvSpPr txBox="1"/>
          <p:nvPr/>
        </p:nvSpPr>
        <p:spPr>
          <a:xfrm>
            <a:off x="377504" y="813516"/>
            <a:ext cx="5500782" cy="369332"/>
          </a:xfrm>
          <a:prstGeom prst="rect">
            <a:avLst/>
          </a:prstGeom>
          <a:noFill/>
        </p:spPr>
        <p:txBody>
          <a:bodyPr wrap="square" rtlCol="0">
            <a:spAutoFit/>
          </a:bodyPr>
          <a:lstStyle/>
          <a:p>
            <a:r>
              <a:rPr lang="zh-CN" altLang="en-US" b="1" dirty="0"/>
              <a:t>实验组和对照组注意力指标按视频样本分组对比</a:t>
            </a:r>
          </a:p>
        </p:txBody>
      </p:sp>
      <p:sp>
        <p:nvSpPr>
          <p:cNvPr id="6" name="文本框 5">
            <a:extLst>
              <a:ext uri="{FF2B5EF4-FFF2-40B4-BE49-F238E27FC236}">
                <a16:creationId xmlns:a16="http://schemas.microsoft.com/office/drawing/2014/main" id="{84B16A5B-984E-4E78-A9E2-2F2F77AF02CF}"/>
              </a:ext>
            </a:extLst>
          </p:cNvPr>
          <p:cNvSpPr txBox="1"/>
          <p:nvPr/>
        </p:nvSpPr>
        <p:spPr>
          <a:xfrm>
            <a:off x="5807751" y="808426"/>
            <a:ext cx="5500782" cy="369332"/>
          </a:xfrm>
          <a:prstGeom prst="rect">
            <a:avLst/>
          </a:prstGeom>
          <a:noFill/>
        </p:spPr>
        <p:txBody>
          <a:bodyPr wrap="square" rtlCol="0">
            <a:spAutoFit/>
          </a:bodyPr>
          <a:lstStyle/>
          <a:p>
            <a:r>
              <a:rPr lang="zh-CN" altLang="en-US" b="1" dirty="0"/>
              <a:t>实验组和对照组注意力指标按采血场景阶段分组对比</a:t>
            </a:r>
          </a:p>
        </p:txBody>
      </p:sp>
      <p:graphicFrame>
        <p:nvGraphicFramePr>
          <p:cNvPr id="7" name="表格 6">
            <a:extLst>
              <a:ext uri="{FF2B5EF4-FFF2-40B4-BE49-F238E27FC236}">
                <a16:creationId xmlns:a16="http://schemas.microsoft.com/office/drawing/2014/main" id="{E3301DE0-8022-49F0-9DA3-8D6039780DD8}"/>
              </a:ext>
            </a:extLst>
          </p:cNvPr>
          <p:cNvGraphicFramePr>
            <a:graphicFrameLocks noGrp="1"/>
          </p:cNvGraphicFramePr>
          <p:nvPr>
            <p:extLst>
              <p:ext uri="{D42A27DB-BD31-4B8C-83A1-F6EECF244321}">
                <p14:modId xmlns:p14="http://schemas.microsoft.com/office/powerpoint/2010/main" val="2466871225"/>
              </p:ext>
            </p:extLst>
          </p:nvPr>
        </p:nvGraphicFramePr>
        <p:xfrm>
          <a:off x="407767" y="4185168"/>
          <a:ext cx="4919243" cy="1930642"/>
        </p:xfrm>
        <a:graphic>
          <a:graphicData uri="http://schemas.openxmlformats.org/drawingml/2006/table">
            <a:tbl>
              <a:tblPr>
                <a:tableStyleId>{9D7B26C5-4107-4FEC-AEDC-1716B250A1EF}</a:tableStyleId>
              </a:tblPr>
              <a:tblGrid>
                <a:gridCol w="702749">
                  <a:extLst>
                    <a:ext uri="{9D8B030D-6E8A-4147-A177-3AD203B41FA5}">
                      <a16:colId xmlns:a16="http://schemas.microsoft.com/office/drawing/2014/main" val="3645571138"/>
                    </a:ext>
                  </a:extLst>
                </a:gridCol>
                <a:gridCol w="702749">
                  <a:extLst>
                    <a:ext uri="{9D8B030D-6E8A-4147-A177-3AD203B41FA5}">
                      <a16:colId xmlns:a16="http://schemas.microsoft.com/office/drawing/2014/main" val="1247347648"/>
                    </a:ext>
                  </a:extLst>
                </a:gridCol>
                <a:gridCol w="702749">
                  <a:extLst>
                    <a:ext uri="{9D8B030D-6E8A-4147-A177-3AD203B41FA5}">
                      <a16:colId xmlns:a16="http://schemas.microsoft.com/office/drawing/2014/main" val="1701727734"/>
                    </a:ext>
                  </a:extLst>
                </a:gridCol>
                <a:gridCol w="702749">
                  <a:extLst>
                    <a:ext uri="{9D8B030D-6E8A-4147-A177-3AD203B41FA5}">
                      <a16:colId xmlns:a16="http://schemas.microsoft.com/office/drawing/2014/main" val="4242873222"/>
                    </a:ext>
                  </a:extLst>
                </a:gridCol>
                <a:gridCol w="702749">
                  <a:extLst>
                    <a:ext uri="{9D8B030D-6E8A-4147-A177-3AD203B41FA5}">
                      <a16:colId xmlns:a16="http://schemas.microsoft.com/office/drawing/2014/main" val="421105211"/>
                    </a:ext>
                  </a:extLst>
                </a:gridCol>
                <a:gridCol w="702749">
                  <a:extLst>
                    <a:ext uri="{9D8B030D-6E8A-4147-A177-3AD203B41FA5}">
                      <a16:colId xmlns:a16="http://schemas.microsoft.com/office/drawing/2014/main" val="294305193"/>
                    </a:ext>
                  </a:extLst>
                </a:gridCol>
                <a:gridCol w="702749">
                  <a:extLst>
                    <a:ext uri="{9D8B030D-6E8A-4147-A177-3AD203B41FA5}">
                      <a16:colId xmlns:a16="http://schemas.microsoft.com/office/drawing/2014/main" val="875869410"/>
                    </a:ext>
                  </a:extLst>
                </a:gridCol>
              </a:tblGrid>
              <a:tr h="602294">
                <a:tc>
                  <a:txBody>
                    <a:bodyPr/>
                    <a:lstStyle/>
                    <a:p>
                      <a:pPr algn="ctr" fontAlgn="ctr"/>
                      <a:r>
                        <a:rPr lang="zh-CN" altLang="en-US" sz="1200" b="1" u="none" strike="noStrike" dirty="0">
                          <a:solidFill>
                            <a:srgbClr val="000000"/>
                          </a:solidFill>
                          <a:effectLst/>
                        </a:rPr>
                        <a:t>视频名</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样本总时长（</a:t>
                      </a:r>
                      <a:r>
                        <a:rPr lang="en-US" altLang="zh-CN" sz="1200" b="1" u="none" strike="noStrike" dirty="0">
                          <a:solidFill>
                            <a:srgbClr val="000000"/>
                          </a:solidFill>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注视时长（</a:t>
                      </a:r>
                      <a:r>
                        <a:rPr lang="en-US" altLang="zh-CN" sz="1200" b="1" u="none" strike="noStrike" dirty="0">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注视时长占比</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首次注视时刻</a:t>
                      </a:r>
                      <a:r>
                        <a:rPr lang="en-US" altLang="zh-CN" sz="1200" b="1" u="none" strike="noStrike" dirty="0">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首次注视持续时长（</a:t>
                      </a:r>
                      <a:r>
                        <a:rPr lang="en-US" altLang="zh-CN" sz="1200" b="1" u="none" strike="noStrike" dirty="0">
                          <a:solidFill>
                            <a:srgbClr val="000000"/>
                          </a:solidFill>
                          <a:effectLst/>
                        </a:rPr>
                        <a:t>s)</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solidFill>
                            <a:srgbClr val="000000"/>
                          </a:solidFill>
                          <a:effectLst/>
                        </a:rPr>
                        <a:t>首次注视持续时长占比</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262524"/>
                  </a:ext>
                </a:extLst>
              </a:tr>
              <a:tr h="189764">
                <a:tc>
                  <a:txBody>
                    <a:bodyPr/>
                    <a:lstStyle/>
                    <a:p>
                      <a:pPr algn="ctr" fontAlgn="ctr"/>
                      <a:r>
                        <a:rPr lang="en-US" sz="1100" u="none" strike="noStrike">
                          <a:effectLst/>
                        </a:rPr>
                        <a:t>dhn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53.2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a:effectLst/>
                        </a:rPr>
                        <a:t>None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dirty="0">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100" u="none" strike="noStrike">
                          <a:effectLst/>
                        </a:rPr>
                        <a:t>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2751348"/>
                  </a:ext>
                </a:extLst>
              </a:tr>
              <a:tr h="189764">
                <a:tc>
                  <a:txBody>
                    <a:bodyPr/>
                    <a:lstStyle/>
                    <a:p>
                      <a:pPr algn="ctr" fontAlgn="ctr"/>
                      <a:r>
                        <a:rPr lang="en-US" sz="1100" u="none" strike="noStrike">
                          <a:effectLst/>
                        </a:rPr>
                        <a:t>lmh</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42.6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28.7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67.5%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dirty="0">
                          <a:effectLst/>
                        </a:rPr>
                        <a:t>0.3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27760096"/>
                  </a:ext>
                </a:extLst>
              </a:tr>
              <a:tr h="189764">
                <a:tc>
                  <a:txBody>
                    <a:bodyPr/>
                    <a:lstStyle/>
                    <a:p>
                      <a:pPr algn="ctr" fontAlgn="ctr"/>
                      <a:r>
                        <a:rPr lang="en-US" sz="1100" u="none" strike="noStrike">
                          <a:effectLst/>
                        </a:rPr>
                        <a:t>lsc</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60.7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96595030"/>
                  </a:ext>
                </a:extLst>
              </a:tr>
              <a:tr h="189764">
                <a:tc>
                  <a:txBody>
                    <a:bodyPr/>
                    <a:lstStyle/>
                    <a:p>
                      <a:pPr algn="ctr" fontAlgn="ctr"/>
                      <a:r>
                        <a:rPr lang="en-US" sz="1100" u="none" strike="noStrike">
                          <a:effectLst/>
                        </a:rPr>
                        <a:t>lyr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43.1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7.0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83543248"/>
                  </a:ext>
                </a:extLst>
              </a:tr>
              <a:tr h="189764">
                <a:tc>
                  <a:txBody>
                    <a:bodyPr/>
                    <a:lstStyle/>
                    <a:p>
                      <a:pPr algn="ctr" fontAlgn="ctr"/>
                      <a:r>
                        <a:rPr lang="en-US" sz="1100" u="none" strike="noStrike">
                          <a:effectLst/>
                        </a:rPr>
                        <a:t>lyx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47.8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71332483"/>
                  </a:ext>
                </a:extLst>
              </a:tr>
              <a:tr h="189764">
                <a:tc>
                  <a:txBody>
                    <a:bodyPr/>
                    <a:lstStyle/>
                    <a:p>
                      <a:pPr algn="ctr" fontAlgn="ctr"/>
                      <a:r>
                        <a:rPr lang="en-US" sz="1100" u="none" strike="noStrike" dirty="0" err="1">
                          <a:effectLst/>
                        </a:rPr>
                        <a:t>Wzy</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68.5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47.4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69.3%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14.7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u="none" strike="noStrike">
                          <a:effectLst/>
                        </a:rPr>
                        <a:t>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69164168"/>
                  </a:ext>
                </a:extLst>
              </a:tr>
              <a:tr h="189764">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平均</a:t>
                      </a:r>
                    </a:p>
                  </a:txBody>
                  <a:tcPr marL="7620" marR="7620" marT="7620" marB="0" anchor="ctr"/>
                </a:tc>
                <a:tc>
                  <a:txBody>
                    <a:bodyPr/>
                    <a:lstStyle/>
                    <a:p>
                      <a:pPr algn="ctr" fontAlgn="ctr"/>
                      <a:r>
                        <a:rPr lang="en-US" altLang="zh-CN" sz="1100" b="1" u="none" strike="noStrike" dirty="0">
                          <a:effectLst/>
                        </a:rPr>
                        <a:t>52.6</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16.3</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29.9%</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solidFill>
                            <a:srgbClr val="FF0000"/>
                          </a:solidFill>
                          <a:effectLst/>
                        </a:rPr>
                        <a:t>6.0</a:t>
                      </a:r>
                      <a:endParaRPr lang="en-US" altLang="zh-CN" sz="11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1.8</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1" u="none" strike="noStrike" dirty="0">
                          <a:effectLst/>
                        </a:rPr>
                        <a:t>3.7%</a:t>
                      </a:r>
                      <a:endParaRPr lang="en-US" altLang="zh-CN" sz="11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2045693"/>
                  </a:ext>
                </a:extLst>
              </a:tr>
            </a:tbl>
          </a:graphicData>
        </a:graphic>
      </p:graphicFrame>
      <p:sp>
        <p:nvSpPr>
          <p:cNvPr id="9" name="文本框 8">
            <a:extLst>
              <a:ext uri="{FF2B5EF4-FFF2-40B4-BE49-F238E27FC236}">
                <a16:creationId xmlns:a16="http://schemas.microsoft.com/office/drawing/2014/main" id="{9E829E02-5471-48C7-8E51-D8B33051D6C1}"/>
              </a:ext>
            </a:extLst>
          </p:cNvPr>
          <p:cNvSpPr txBox="1"/>
          <p:nvPr/>
        </p:nvSpPr>
        <p:spPr>
          <a:xfrm>
            <a:off x="377504" y="1326842"/>
            <a:ext cx="1258349" cy="307777"/>
          </a:xfrm>
          <a:prstGeom prst="rect">
            <a:avLst/>
          </a:prstGeom>
          <a:noFill/>
        </p:spPr>
        <p:txBody>
          <a:bodyPr wrap="square" rtlCol="0">
            <a:spAutoFit/>
          </a:bodyPr>
          <a:lstStyle/>
          <a:p>
            <a:r>
              <a:rPr lang="zh-CN" altLang="en-US" sz="1400" dirty="0"/>
              <a:t>实验组</a:t>
            </a:r>
          </a:p>
        </p:txBody>
      </p:sp>
      <p:sp>
        <p:nvSpPr>
          <p:cNvPr id="10" name="文本框 9">
            <a:extLst>
              <a:ext uri="{FF2B5EF4-FFF2-40B4-BE49-F238E27FC236}">
                <a16:creationId xmlns:a16="http://schemas.microsoft.com/office/drawing/2014/main" id="{67A58FCF-162A-4C10-B91B-848BAAA93C7F}"/>
              </a:ext>
            </a:extLst>
          </p:cNvPr>
          <p:cNvSpPr txBox="1"/>
          <p:nvPr/>
        </p:nvSpPr>
        <p:spPr>
          <a:xfrm>
            <a:off x="377503" y="3811375"/>
            <a:ext cx="1258349" cy="307777"/>
          </a:xfrm>
          <a:prstGeom prst="rect">
            <a:avLst/>
          </a:prstGeom>
          <a:noFill/>
        </p:spPr>
        <p:txBody>
          <a:bodyPr wrap="square" rtlCol="0">
            <a:spAutoFit/>
          </a:bodyPr>
          <a:lstStyle/>
          <a:p>
            <a:r>
              <a:rPr lang="zh-CN" altLang="en-US" sz="1400" dirty="0"/>
              <a:t>对照组</a:t>
            </a:r>
          </a:p>
        </p:txBody>
      </p:sp>
      <p:graphicFrame>
        <p:nvGraphicFramePr>
          <p:cNvPr id="11" name="表格 10">
            <a:extLst>
              <a:ext uri="{FF2B5EF4-FFF2-40B4-BE49-F238E27FC236}">
                <a16:creationId xmlns:a16="http://schemas.microsoft.com/office/drawing/2014/main" id="{4BB1B52F-749F-4C45-B052-6CE204D31D56}"/>
              </a:ext>
            </a:extLst>
          </p:cNvPr>
          <p:cNvGraphicFramePr>
            <a:graphicFrameLocks noGrp="1"/>
          </p:cNvGraphicFramePr>
          <p:nvPr>
            <p:extLst>
              <p:ext uri="{D42A27DB-BD31-4B8C-83A1-F6EECF244321}">
                <p14:modId xmlns:p14="http://schemas.microsoft.com/office/powerpoint/2010/main" val="530399894"/>
              </p:ext>
            </p:extLst>
          </p:nvPr>
        </p:nvGraphicFramePr>
        <p:xfrm>
          <a:off x="5807751" y="1699211"/>
          <a:ext cx="5976482" cy="1524000"/>
        </p:xfrm>
        <a:graphic>
          <a:graphicData uri="http://schemas.openxmlformats.org/drawingml/2006/table">
            <a:tbl>
              <a:tblPr>
                <a:tableStyleId>{9D7B26C5-4107-4FEC-AEDC-1716B250A1EF}</a:tableStyleId>
              </a:tblPr>
              <a:tblGrid>
                <a:gridCol w="1543814">
                  <a:extLst>
                    <a:ext uri="{9D8B030D-6E8A-4147-A177-3AD203B41FA5}">
                      <a16:colId xmlns:a16="http://schemas.microsoft.com/office/drawing/2014/main" val="47093573"/>
                    </a:ext>
                  </a:extLst>
                </a:gridCol>
                <a:gridCol w="738778">
                  <a:extLst>
                    <a:ext uri="{9D8B030D-6E8A-4147-A177-3AD203B41FA5}">
                      <a16:colId xmlns:a16="http://schemas.microsoft.com/office/drawing/2014/main" val="4024473276"/>
                    </a:ext>
                  </a:extLst>
                </a:gridCol>
                <a:gridCol w="738778">
                  <a:extLst>
                    <a:ext uri="{9D8B030D-6E8A-4147-A177-3AD203B41FA5}">
                      <a16:colId xmlns:a16="http://schemas.microsoft.com/office/drawing/2014/main" val="2513416896"/>
                    </a:ext>
                  </a:extLst>
                </a:gridCol>
                <a:gridCol w="738778">
                  <a:extLst>
                    <a:ext uri="{9D8B030D-6E8A-4147-A177-3AD203B41FA5}">
                      <a16:colId xmlns:a16="http://schemas.microsoft.com/office/drawing/2014/main" val="503623321"/>
                    </a:ext>
                  </a:extLst>
                </a:gridCol>
                <a:gridCol w="738778">
                  <a:extLst>
                    <a:ext uri="{9D8B030D-6E8A-4147-A177-3AD203B41FA5}">
                      <a16:colId xmlns:a16="http://schemas.microsoft.com/office/drawing/2014/main" val="200949765"/>
                    </a:ext>
                  </a:extLst>
                </a:gridCol>
                <a:gridCol w="738778">
                  <a:extLst>
                    <a:ext uri="{9D8B030D-6E8A-4147-A177-3AD203B41FA5}">
                      <a16:colId xmlns:a16="http://schemas.microsoft.com/office/drawing/2014/main" val="3858898496"/>
                    </a:ext>
                  </a:extLst>
                </a:gridCol>
                <a:gridCol w="738778">
                  <a:extLst>
                    <a:ext uri="{9D8B030D-6E8A-4147-A177-3AD203B41FA5}">
                      <a16:colId xmlns:a16="http://schemas.microsoft.com/office/drawing/2014/main" val="2362792701"/>
                    </a:ext>
                  </a:extLst>
                </a:gridCol>
              </a:tblGrid>
              <a:tr h="175260">
                <a:tc rowSpan="2">
                  <a:txBody>
                    <a:bodyPr/>
                    <a:lstStyle/>
                    <a:p>
                      <a:pPr algn="ctr" fontAlgn="ctr"/>
                      <a:r>
                        <a:rPr lang="zh-CN" altLang="en-US" sz="1200" b="1" u="none" strike="noStrike" dirty="0">
                          <a:effectLst/>
                        </a:rPr>
                        <a:t>指标值</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gridSpan="3">
                  <a:txBody>
                    <a:bodyPr/>
                    <a:lstStyle/>
                    <a:p>
                      <a:pPr algn="ctr" fontAlgn="ctr"/>
                      <a:r>
                        <a:rPr lang="zh-CN" altLang="en-US" sz="1200" b="1" u="none" strike="noStrike" dirty="0">
                          <a:effectLst/>
                        </a:rPr>
                        <a:t>实验组</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gridSpan="3">
                  <a:txBody>
                    <a:bodyPr/>
                    <a:lstStyle/>
                    <a:p>
                      <a:pPr algn="ctr" fontAlgn="ctr"/>
                      <a:r>
                        <a:rPr lang="zh-CN" altLang="en-US" sz="1200" b="1" u="none" strike="noStrike" dirty="0">
                          <a:effectLst/>
                        </a:rPr>
                        <a:t>对照组</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3119362"/>
                  </a:ext>
                </a:extLst>
              </a:tr>
              <a:tr h="175260">
                <a:tc vMerge="1">
                  <a:txBody>
                    <a:bodyPr/>
                    <a:lstStyle/>
                    <a:p>
                      <a:pPr algn="ctr" fontAlgn="ctr"/>
                      <a:r>
                        <a:rPr lang="zh-CN" altLang="en-US" sz="1100" u="none" strike="noStrike" dirty="0">
                          <a:effectLst/>
                        </a:rPr>
                        <a:t>指标值</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采血前</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采血中</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采血后</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采血前</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采血中</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采血后</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2058108"/>
                  </a:ext>
                </a:extLst>
              </a:tr>
              <a:tr h="17526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样本总时长</a:t>
                      </a:r>
                      <a:r>
                        <a:rPr lang="en-US" altLang="zh-CN" sz="1200" b="0" i="0" u="none" strike="noStrike" dirty="0">
                          <a:solidFill>
                            <a:srgbClr val="000000"/>
                          </a:solidFill>
                          <a:effectLst/>
                          <a:latin typeface="等线" panose="02010600030101010101" pitchFamily="2" charset="-122"/>
                          <a:ea typeface="等线" panose="02010600030101010101" pitchFamily="2" charset="-122"/>
                        </a:rPr>
                        <a:t>(s)</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14.7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28.2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17.3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20.3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28.4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4.0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30719805"/>
                  </a:ext>
                </a:extLst>
              </a:tr>
              <a:tr h="17526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注视时长</a:t>
                      </a:r>
                      <a:r>
                        <a:rPr lang="en-US" altLang="zh-CN" sz="1200" b="0" i="0" u="none" strike="noStrike" dirty="0">
                          <a:solidFill>
                            <a:srgbClr val="000000"/>
                          </a:solidFill>
                          <a:effectLst/>
                          <a:latin typeface="等线" panose="02010600030101010101" pitchFamily="2" charset="-122"/>
                          <a:ea typeface="等线" panose="02010600030101010101" pitchFamily="2" charset="-122"/>
                        </a:rPr>
                        <a:t>(s)</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2.9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11.0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6.7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4.5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7.4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07585008"/>
                  </a:ext>
                </a:extLst>
              </a:tr>
              <a:tr h="17526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注视时长占比</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18.6%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38.2%</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29.7%</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21.9%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23.7%</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14.0%</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50243901"/>
                  </a:ext>
                </a:extLst>
              </a:tr>
              <a:tr h="17526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首次注视时刻</a:t>
                      </a:r>
                      <a:r>
                        <a:rPr lang="en-US" altLang="zh-CN" sz="1200" b="0" i="0" u="none" strike="noStrike" dirty="0">
                          <a:solidFill>
                            <a:srgbClr val="000000"/>
                          </a:solidFill>
                          <a:effectLst/>
                          <a:latin typeface="等线" panose="02010600030101010101" pitchFamily="2" charset="-122"/>
                          <a:ea typeface="等线" panose="02010600030101010101" pitchFamily="2" charset="-122"/>
                        </a:rPr>
                        <a:t>(s)</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2.6</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1.4</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0.9</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6.5</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3.9</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solidFill>
                            <a:srgbClr val="FF0000"/>
                          </a:solidFill>
                          <a:effectLst/>
                        </a:rPr>
                        <a:t>2.4</a:t>
                      </a:r>
                      <a:endParaRPr lang="en-US" altLang="zh-CN" sz="12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7730288"/>
                  </a:ext>
                </a:extLst>
              </a:tr>
              <a:tr h="17526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首次注视持续时长</a:t>
                      </a:r>
                      <a:r>
                        <a:rPr lang="en-US" altLang="zh-CN" sz="1200" b="0" i="0" u="none" strike="noStrike" dirty="0">
                          <a:solidFill>
                            <a:srgbClr val="000000"/>
                          </a:solidFill>
                          <a:effectLst/>
                          <a:latin typeface="等线" panose="02010600030101010101" pitchFamily="2" charset="-122"/>
                          <a:ea typeface="等线" panose="02010600030101010101" pitchFamily="2" charset="-122"/>
                        </a:rPr>
                        <a:t>(s)</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1.1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65830537"/>
                  </a:ext>
                </a:extLst>
              </a:tr>
              <a:tr h="175260">
                <a:tc>
                  <a:txBody>
                    <a:bodyPr/>
                    <a:lstStyle/>
                    <a:p>
                      <a:pPr algn="l" fontAlgn="ctr"/>
                      <a:r>
                        <a:rPr lang="zh-CN" altLang="en-US" sz="1200" b="0" i="0" u="none" strike="noStrike" dirty="0">
                          <a:solidFill>
                            <a:srgbClr val="000000"/>
                          </a:solidFill>
                          <a:effectLst/>
                          <a:latin typeface="等线" panose="02010600030101010101" pitchFamily="2" charset="-122"/>
                          <a:ea typeface="等线" panose="02010600030101010101" pitchFamily="2" charset="-122"/>
                        </a:rPr>
                        <a:t>首次注视持续时长占比</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7.8%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3.4%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3.9%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5.3%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3.0%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5.7%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95994336"/>
                  </a:ext>
                </a:extLst>
              </a:tr>
            </a:tbl>
          </a:graphicData>
        </a:graphic>
      </p:graphicFrame>
      <p:sp>
        <p:nvSpPr>
          <p:cNvPr id="12" name="文本框 11">
            <a:extLst>
              <a:ext uri="{FF2B5EF4-FFF2-40B4-BE49-F238E27FC236}">
                <a16:creationId xmlns:a16="http://schemas.microsoft.com/office/drawing/2014/main" id="{8CCAAC09-031B-4FDB-B09D-330D642F09E2}"/>
              </a:ext>
            </a:extLst>
          </p:cNvPr>
          <p:cNvSpPr txBox="1"/>
          <p:nvPr/>
        </p:nvSpPr>
        <p:spPr>
          <a:xfrm>
            <a:off x="5807751" y="3739574"/>
            <a:ext cx="5976482" cy="2308324"/>
          </a:xfrm>
          <a:prstGeom prst="rect">
            <a:avLst/>
          </a:prstGeom>
          <a:noFill/>
        </p:spPr>
        <p:txBody>
          <a:bodyPr wrap="square" rtlCol="0">
            <a:spAutoFit/>
          </a:bodyPr>
          <a:lstStyle/>
          <a:p>
            <a:r>
              <a:rPr lang="zh-CN" altLang="en-US" dirty="0"/>
              <a:t>在注意力指标中，以注视时长占比和首次注视时刻这两个指标在实验组和对照组中的对比最为明显。分样本对比中，实验组注视贴纸时长占比明显高于对照组，首次注视时刻也早于对照组，表面贴纸潜在的对儿童注意力的吸引作用。分打针场景对比中，在采血中和采血后，所有视频样本的平均注视时长占比中实验组明显高于对照组，平均首次注视时刻实验组明显早于对照组。这两个指标说明贴纸潜在的更加吸引儿童注意力的作用。</a:t>
            </a:r>
          </a:p>
        </p:txBody>
      </p:sp>
    </p:spTree>
    <p:extLst>
      <p:ext uri="{BB962C8B-B14F-4D97-AF65-F5344CB8AC3E}">
        <p14:creationId xmlns:p14="http://schemas.microsoft.com/office/powerpoint/2010/main" val="204858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656CDA6-89BB-4DB0-829B-4EEF3B571F43}"/>
              </a:ext>
            </a:extLst>
          </p:cNvPr>
          <p:cNvSpPr/>
          <p:nvPr/>
        </p:nvSpPr>
        <p:spPr>
          <a:xfrm>
            <a:off x="0" y="0"/>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注意力与情绪交互分析</a:t>
            </a:r>
          </a:p>
        </p:txBody>
      </p:sp>
      <p:sp>
        <p:nvSpPr>
          <p:cNvPr id="5" name="文本框 4">
            <a:extLst>
              <a:ext uri="{FF2B5EF4-FFF2-40B4-BE49-F238E27FC236}">
                <a16:creationId xmlns:a16="http://schemas.microsoft.com/office/drawing/2014/main" id="{715610C0-DCA9-4062-BFCE-B1928982D771}"/>
              </a:ext>
            </a:extLst>
          </p:cNvPr>
          <p:cNvSpPr txBox="1"/>
          <p:nvPr/>
        </p:nvSpPr>
        <p:spPr>
          <a:xfrm>
            <a:off x="4498481" y="75123"/>
            <a:ext cx="7310341" cy="646331"/>
          </a:xfrm>
          <a:prstGeom prst="rect">
            <a:avLst/>
          </a:prstGeom>
          <a:noFill/>
        </p:spPr>
        <p:txBody>
          <a:bodyPr wrap="square" rtlCol="0">
            <a:spAutoFit/>
          </a:bodyPr>
          <a:lstStyle/>
          <a:p>
            <a:pPr algn="just"/>
            <a:r>
              <a:rPr lang="zh-CN" altLang="en-US" sz="1200" dirty="0"/>
              <a:t>将通过概率模型逐帧预测的儿童注视贴纸的概率序列（在对照组中为注视“假设贴纸”的概率序列）和通过情绪识别神经网络逐帧预测的</a:t>
            </a:r>
            <a:r>
              <a:rPr lang="en-US" altLang="zh-CN" sz="1200" dirty="0"/>
              <a:t>valence</a:t>
            </a:r>
            <a:r>
              <a:rPr lang="zh-CN" altLang="en-US" sz="1200" dirty="0"/>
              <a:t>和</a:t>
            </a:r>
            <a:r>
              <a:rPr lang="en-US" altLang="zh-CN" sz="1200" dirty="0"/>
              <a:t>arousal</a:t>
            </a:r>
            <a:r>
              <a:rPr lang="zh-CN" altLang="en-US" sz="1200" dirty="0"/>
              <a:t>序列通过散点图展现其变化趋势。可以看出在情绪预测中，</a:t>
            </a:r>
            <a:r>
              <a:rPr lang="en-US" altLang="zh-CN" sz="1200" dirty="0"/>
              <a:t>valence</a:t>
            </a:r>
            <a:r>
              <a:rPr lang="zh-CN" altLang="en-US" sz="1200" dirty="0"/>
              <a:t>和</a:t>
            </a:r>
            <a:r>
              <a:rPr lang="en-US" altLang="zh-CN" sz="1200" dirty="0"/>
              <a:t>arousal</a:t>
            </a:r>
            <a:r>
              <a:rPr lang="zh-CN" altLang="en-US" sz="1200" dirty="0"/>
              <a:t>随时间轴有明显的变化趋势，而注视贴纸的概率序列随时间轴变化较小。</a:t>
            </a:r>
          </a:p>
        </p:txBody>
      </p:sp>
      <p:grpSp>
        <p:nvGrpSpPr>
          <p:cNvPr id="18" name="组合 17">
            <a:extLst>
              <a:ext uri="{FF2B5EF4-FFF2-40B4-BE49-F238E27FC236}">
                <a16:creationId xmlns:a16="http://schemas.microsoft.com/office/drawing/2014/main" id="{3461F7D9-29BC-4D77-B8F3-73FB73E03DD7}"/>
              </a:ext>
            </a:extLst>
          </p:cNvPr>
          <p:cNvGrpSpPr/>
          <p:nvPr/>
        </p:nvGrpSpPr>
        <p:grpSpPr>
          <a:xfrm>
            <a:off x="1058162" y="721454"/>
            <a:ext cx="4978151" cy="5652584"/>
            <a:chOff x="232121" y="974038"/>
            <a:chExt cx="4978151" cy="5652584"/>
          </a:xfrm>
        </p:grpSpPr>
        <p:pic>
          <p:nvPicPr>
            <p:cNvPr id="7" name="图片 6">
              <a:extLst>
                <a:ext uri="{FF2B5EF4-FFF2-40B4-BE49-F238E27FC236}">
                  <a16:creationId xmlns:a16="http://schemas.microsoft.com/office/drawing/2014/main" id="{42CCA402-8B90-4ED6-BFDC-50AFC473A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21" y="974038"/>
              <a:ext cx="2400000" cy="1800000"/>
            </a:xfrm>
            <a:prstGeom prst="rect">
              <a:avLst/>
            </a:prstGeom>
          </p:spPr>
        </p:pic>
        <p:pic>
          <p:nvPicPr>
            <p:cNvPr id="9" name="图片 8">
              <a:extLst>
                <a:ext uri="{FF2B5EF4-FFF2-40B4-BE49-F238E27FC236}">
                  <a16:creationId xmlns:a16="http://schemas.microsoft.com/office/drawing/2014/main" id="{2263411A-2315-4387-AB6E-ED3835735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272" y="2902796"/>
              <a:ext cx="2400000" cy="1800000"/>
            </a:xfrm>
            <a:prstGeom prst="rect">
              <a:avLst/>
            </a:prstGeom>
          </p:spPr>
        </p:pic>
        <p:pic>
          <p:nvPicPr>
            <p:cNvPr id="11" name="图片 10">
              <a:extLst>
                <a:ext uri="{FF2B5EF4-FFF2-40B4-BE49-F238E27FC236}">
                  <a16:creationId xmlns:a16="http://schemas.microsoft.com/office/drawing/2014/main" id="{FDD628C0-5843-4326-9663-E54558E09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272" y="4826622"/>
              <a:ext cx="2400000" cy="1800000"/>
            </a:xfrm>
            <a:prstGeom prst="rect">
              <a:avLst/>
            </a:prstGeom>
          </p:spPr>
        </p:pic>
        <p:pic>
          <p:nvPicPr>
            <p:cNvPr id="13" name="图片 12">
              <a:extLst>
                <a:ext uri="{FF2B5EF4-FFF2-40B4-BE49-F238E27FC236}">
                  <a16:creationId xmlns:a16="http://schemas.microsoft.com/office/drawing/2014/main" id="{046E2FA8-56A5-47CB-AF00-84C5AA50F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0272" y="974038"/>
              <a:ext cx="2400000" cy="1800000"/>
            </a:xfrm>
            <a:prstGeom prst="rect">
              <a:avLst/>
            </a:prstGeom>
          </p:spPr>
        </p:pic>
        <p:pic>
          <p:nvPicPr>
            <p:cNvPr id="15" name="图片 14">
              <a:extLst>
                <a:ext uri="{FF2B5EF4-FFF2-40B4-BE49-F238E27FC236}">
                  <a16:creationId xmlns:a16="http://schemas.microsoft.com/office/drawing/2014/main" id="{0C4E12C5-2D2A-4C01-B2C1-52E7469C22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121" y="2902796"/>
              <a:ext cx="2400000" cy="1800000"/>
            </a:xfrm>
            <a:prstGeom prst="rect">
              <a:avLst/>
            </a:prstGeom>
          </p:spPr>
        </p:pic>
        <p:pic>
          <p:nvPicPr>
            <p:cNvPr id="17" name="图片 16">
              <a:extLst>
                <a:ext uri="{FF2B5EF4-FFF2-40B4-BE49-F238E27FC236}">
                  <a16:creationId xmlns:a16="http://schemas.microsoft.com/office/drawing/2014/main" id="{8EEF4EF1-43C5-48E9-AA97-54653223C1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121" y="4826622"/>
              <a:ext cx="2400000" cy="1800000"/>
            </a:xfrm>
            <a:prstGeom prst="rect">
              <a:avLst/>
            </a:prstGeom>
          </p:spPr>
        </p:pic>
      </p:grpSp>
      <p:grpSp>
        <p:nvGrpSpPr>
          <p:cNvPr id="31" name="组合 30">
            <a:extLst>
              <a:ext uri="{FF2B5EF4-FFF2-40B4-BE49-F238E27FC236}">
                <a16:creationId xmlns:a16="http://schemas.microsoft.com/office/drawing/2014/main" id="{8D42BD23-D1B7-4C77-A5DE-D125F004A46B}"/>
              </a:ext>
            </a:extLst>
          </p:cNvPr>
          <p:cNvGrpSpPr/>
          <p:nvPr/>
        </p:nvGrpSpPr>
        <p:grpSpPr>
          <a:xfrm>
            <a:off x="6270172" y="721454"/>
            <a:ext cx="5267717" cy="5652584"/>
            <a:chOff x="5677989" y="974038"/>
            <a:chExt cx="5267717" cy="5652584"/>
          </a:xfrm>
        </p:grpSpPr>
        <p:pic>
          <p:nvPicPr>
            <p:cNvPr id="20" name="图片 19">
              <a:extLst>
                <a:ext uri="{FF2B5EF4-FFF2-40B4-BE49-F238E27FC236}">
                  <a16:creationId xmlns:a16="http://schemas.microsoft.com/office/drawing/2014/main" id="{2411A5E9-E694-452F-BCD8-AD7DDBD3AC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7989" y="2902796"/>
              <a:ext cx="2400000" cy="1800000"/>
            </a:xfrm>
            <a:prstGeom prst="rect">
              <a:avLst/>
            </a:prstGeom>
          </p:spPr>
        </p:pic>
        <p:pic>
          <p:nvPicPr>
            <p:cNvPr id="22" name="图片 21">
              <a:extLst>
                <a:ext uri="{FF2B5EF4-FFF2-40B4-BE49-F238E27FC236}">
                  <a16:creationId xmlns:a16="http://schemas.microsoft.com/office/drawing/2014/main" id="{3A8D348D-C1F1-471B-8712-21869F7933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7989" y="4826622"/>
              <a:ext cx="2400000" cy="1800000"/>
            </a:xfrm>
            <a:prstGeom prst="rect">
              <a:avLst/>
            </a:prstGeom>
          </p:spPr>
        </p:pic>
        <p:pic>
          <p:nvPicPr>
            <p:cNvPr id="24" name="图片 23">
              <a:extLst>
                <a:ext uri="{FF2B5EF4-FFF2-40B4-BE49-F238E27FC236}">
                  <a16:creationId xmlns:a16="http://schemas.microsoft.com/office/drawing/2014/main" id="{6E22D57E-4F56-4395-A616-362778D3E9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7989" y="974038"/>
              <a:ext cx="2400000" cy="1800000"/>
            </a:xfrm>
            <a:prstGeom prst="rect">
              <a:avLst/>
            </a:prstGeom>
          </p:spPr>
        </p:pic>
        <p:pic>
          <p:nvPicPr>
            <p:cNvPr id="26" name="图片 25">
              <a:extLst>
                <a:ext uri="{FF2B5EF4-FFF2-40B4-BE49-F238E27FC236}">
                  <a16:creationId xmlns:a16="http://schemas.microsoft.com/office/drawing/2014/main" id="{9A267D8A-7B18-4130-AFC6-AF6B2F5DA2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45706" y="2902796"/>
              <a:ext cx="2400000" cy="1800000"/>
            </a:xfrm>
            <a:prstGeom prst="rect">
              <a:avLst/>
            </a:prstGeom>
          </p:spPr>
        </p:pic>
        <p:pic>
          <p:nvPicPr>
            <p:cNvPr id="28" name="图片 27">
              <a:extLst>
                <a:ext uri="{FF2B5EF4-FFF2-40B4-BE49-F238E27FC236}">
                  <a16:creationId xmlns:a16="http://schemas.microsoft.com/office/drawing/2014/main" id="{9F342DAF-0166-47A4-8132-32A9A6121D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45706" y="4826622"/>
              <a:ext cx="2400000" cy="1800000"/>
            </a:xfrm>
            <a:prstGeom prst="rect">
              <a:avLst/>
            </a:prstGeom>
          </p:spPr>
        </p:pic>
        <p:pic>
          <p:nvPicPr>
            <p:cNvPr id="30" name="图片 29">
              <a:extLst>
                <a:ext uri="{FF2B5EF4-FFF2-40B4-BE49-F238E27FC236}">
                  <a16:creationId xmlns:a16="http://schemas.microsoft.com/office/drawing/2014/main" id="{0DA8C6EF-D3DD-48D9-BB5D-2E82D81C687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45706" y="974038"/>
              <a:ext cx="2400000" cy="1800000"/>
            </a:xfrm>
            <a:prstGeom prst="rect">
              <a:avLst/>
            </a:prstGeom>
          </p:spPr>
        </p:pic>
      </p:grpSp>
      <p:sp>
        <p:nvSpPr>
          <p:cNvPr id="32" name="文本框 31">
            <a:extLst>
              <a:ext uri="{FF2B5EF4-FFF2-40B4-BE49-F238E27FC236}">
                <a16:creationId xmlns:a16="http://schemas.microsoft.com/office/drawing/2014/main" id="{3227BE0A-DDFB-407D-8C90-B106C92E5A99}"/>
              </a:ext>
            </a:extLst>
          </p:cNvPr>
          <p:cNvSpPr txBox="1"/>
          <p:nvPr/>
        </p:nvSpPr>
        <p:spPr>
          <a:xfrm>
            <a:off x="190953" y="1482954"/>
            <a:ext cx="676257" cy="276999"/>
          </a:xfrm>
          <a:prstGeom prst="rect">
            <a:avLst/>
          </a:prstGeom>
          <a:noFill/>
        </p:spPr>
        <p:txBody>
          <a:bodyPr wrap="square" rtlCol="0">
            <a:spAutoFit/>
          </a:bodyPr>
          <a:lstStyle/>
          <a:p>
            <a:r>
              <a:rPr lang="en-US" altLang="zh-CN" sz="1200" dirty="0"/>
              <a:t>valence</a:t>
            </a:r>
            <a:endParaRPr lang="zh-CN" altLang="en-US" sz="1200" dirty="0"/>
          </a:p>
        </p:txBody>
      </p:sp>
      <p:sp>
        <p:nvSpPr>
          <p:cNvPr id="33" name="文本框 32">
            <a:extLst>
              <a:ext uri="{FF2B5EF4-FFF2-40B4-BE49-F238E27FC236}">
                <a16:creationId xmlns:a16="http://schemas.microsoft.com/office/drawing/2014/main" id="{FCA310D6-B673-4041-AD83-A5A36C125750}"/>
              </a:ext>
            </a:extLst>
          </p:cNvPr>
          <p:cNvSpPr txBox="1"/>
          <p:nvPr/>
        </p:nvSpPr>
        <p:spPr>
          <a:xfrm>
            <a:off x="187942" y="3411712"/>
            <a:ext cx="676257" cy="276999"/>
          </a:xfrm>
          <a:prstGeom prst="rect">
            <a:avLst/>
          </a:prstGeom>
          <a:noFill/>
        </p:spPr>
        <p:txBody>
          <a:bodyPr wrap="square" rtlCol="0">
            <a:spAutoFit/>
          </a:bodyPr>
          <a:lstStyle/>
          <a:p>
            <a:r>
              <a:rPr lang="en-US" altLang="zh-CN" sz="1200" dirty="0"/>
              <a:t>arousal</a:t>
            </a:r>
            <a:endParaRPr lang="zh-CN" altLang="en-US" sz="1200" dirty="0"/>
          </a:p>
        </p:txBody>
      </p:sp>
      <p:sp>
        <p:nvSpPr>
          <p:cNvPr id="34" name="文本框 33">
            <a:extLst>
              <a:ext uri="{FF2B5EF4-FFF2-40B4-BE49-F238E27FC236}">
                <a16:creationId xmlns:a16="http://schemas.microsoft.com/office/drawing/2014/main" id="{E62E7295-2DD7-4BD4-AA97-3DC08275846F}"/>
              </a:ext>
            </a:extLst>
          </p:cNvPr>
          <p:cNvSpPr txBox="1"/>
          <p:nvPr/>
        </p:nvSpPr>
        <p:spPr>
          <a:xfrm>
            <a:off x="187942" y="5211712"/>
            <a:ext cx="979008" cy="461665"/>
          </a:xfrm>
          <a:prstGeom prst="rect">
            <a:avLst/>
          </a:prstGeom>
          <a:noFill/>
        </p:spPr>
        <p:txBody>
          <a:bodyPr wrap="square" rtlCol="0">
            <a:spAutoFit/>
          </a:bodyPr>
          <a:lstStyle/>
          <a:p>
            <a:r>
              <a:rPr lang="en-US" altLang="zh-CN" sz="1200" dirty="0"/>
              <a:t>attention</a:t>
            </a:r>
          </a:p>
          <a:p>
            <a:r>
              <a:rPr lang="en-US" altLang="zh-CN" sz="1200" dirty="0"/>
              <a:t>probability</a:t>
            </a:r>
            <a:endParaRPr lang="zh-CN" altLang="en-US" sz="1200" dirty="0"/>
          </a:p>
        </p:txBody>
      </p:sp>
      <p:sp>
        <p:nvSpPr>
          <p:cNvPr id="35" name="文本框 34">
            <a:extLst>
              <a:ext uri="{FF2B5EF4-FFF2-40B4-BE49-F238E27FC236}">
                <a16:creationId xmlns:a16="http://schemas.microsoft.com/office/drawing/2014/main" id="{A523093F-1797-4B60-A96D-7C8577A737C8}"/>
              </a:ext>
            </a:extLst>
          </p:cNvPr>
          <p:cNvSpPr txBox="1"/>
          <p:nvPr/>
        </p:nvSpPr>
        <p:spPr>
          <a:xfrm>
            <a:off x="3120033" y="6524734"/>
            <a:ext cx="676257" cy="276999"/>
          </a:xfrm>
          <a:prstGeom prst="rect">
            <a:avLst/>
          </a:prstGeom>
          <a:noFill/>
        </p:spPr>
        <p:txBody>
          <a:bodyPr wrap="square" rtlCol="0">
            <a:spAutoFit/>
          </a:bodyPr>
          <a:lstStyle/>
          <a:p>
            <a:r>
              <a:rPr lang="zh-CN" altLang="en-US" sz="1200" dirty="0"/>
              <a:t>实验组</a:t>
            </a:r>
          </a:p>
        </p:txBody>
      </p:sp>
      <p:sp>
        <p:nvSpPr>
          <p:cNvPr id="36" name="文本框 35">
            <a:extLst>
              <a:ext uri="{FF2B5EF4-FFF2-40B4-BE49-F238E27FC236}">
                <a16:creationId xmlns:a16="http://schemas.microsoft.com/office/drawing/2014/main" id="{DBF37EDF-2194-4844-9940-7EE4DA8F6788}"/>
              </a:ext>
            </a:extLst>
          </p:cNvPr>
          <p:cNvSpPr txBox="1"/>
          <p:nvPr/>
        </p:nvSpPr>
        <p:spPr>
          <a:xfrm>
            <a:off x="8670172" y="6524734"/>
            <a:ext cx="676257" cy="276999"/>
          </a:xfrm>
          <a:prstGeom prst="rect">
            <a:avLst/>
          </a:prstGeom>
          <a:noFill/>
        </p:spPr>
        <p:txBody>
          <a:bodyPr wrap="square" rtlCol="0">
            <a:spAutoFit/>
          </a:bodyPr>
          <a:lstStyle/>
          <a:p>
            <a:r>
              <a:rPr lang="zh-CN" altLang="en-US" sz="1200" dirty="0"/>
              <a:t>对照组</a:t>
            </a:r>
          </a:p>
        </p:txBody>
      </p:sp>
      <p:sp>
        <p:nvSpPr>
          <p:cNvPr id="37" name="文本框 36">
            <a:extLst>
              <a:ext uri="{FF2B5EF4-FFF2-40B4-BE49-F238E27FC236}">
                <a16:creationId xmlns:a16="http://schemas.microsoft.com/office/drawing/2014/main" id="{FD99E108-FDA4-4A98-8C79-090AA1EACB9E}"/>
              </a:ext>
            </a:extLst>
          </p:cNvPr>
          <p:cNvSpPr txBox="1"/>
          <p:nvPr/>
        </p:nvSpPr>
        <p:spPr>
          <a:xfrm>
            <a:off x="1865857" y="6386235"/>
            <a:ext cx="784610" cy="276999"/>
          </a:xfrm>
          <a:prstGeom prst="rect">
            <a:avLst/>
          </a:prstGeom>
          <a:noFill/>
        </p:spPr>
        <p:txBody>
          <a:bodyPr wrap="square" rtlCol="0">
            <a:spAutoFit/>
          </a:bodyPr>
          <a:lstStyle/>
          <a:p>
            <a:r>
              <a:rPr lang="zh-CN" altLang="en-US" sz="1200" dirty="0"/>
              <a:t>样本</a:t>
            </a:r>
            <a:r>
              <a:rPr lang="en-US" altLang="zh-CN" sz="1200" dirty="0"/>
              <a:t>: </a:t>
            </a:r>
            <a:r>
              <a:rPr lang="en-US" altLang="zh-CN" sz="1200" dirty="0" err="1"/>
              <a:t>lcz</a:t>
            </a:r>
            <a:endParaRPr lang="zh-CN" altLang="en-US" sz="1200" dirty="0"/>
          </a:p>
        </p:txBody>
      </p:sp>
      <p:sp>
        <p:nvSpPr>
          <p:cNvPr id="38" name="文本框 37">
            <a:extLst>
              <a:ext uri="{FF2B5EF4-FFF2-40B4-BE49-F238E27FC236}">
                <a16:creationId xmlns:a16="http://schemas.microsoft.com/office/drawing/2014/main" id="{69085644-0DA0-46B7-AE20-3B3F2CD51B0E}"/>
              </a:ext>
            </a:extLst>
          </p:cNvPr>
          <p:cNvSpPr txBox="1"/>
          <p:nvPr/>
        </p:nvSpPr>
        <p:spPr>
          <a:xfrm>
            <a:off x="4444008" y="6395282"/>
            <a:ext cx="784610" cy="276999"/>
          </a:xfrm>
          <a:prstGeom prst="rect">
            <a:avLst/>
          </a:prstGeom>
          <a:noFill/>
        </p:spPr>
        <p:txBody>
          <a:bodyPr wrap="square" rtlCol="0">
            <a:spAutoFit/>
          </a:bodyPr>
          <a:lstStyle/>
          <a:p>
            <a:r>
              <a:rPr lang="zh-CN" altLang="en-US" sz="1200" dirty="0"/>
              <a:t>样本</a:t>
            </a:r>
            <a:r>
              <a:rPr lang="en-US" altLang="zh-CN" sz="1200" dirty="0"/>
              <a:t>: fj</a:t>
            </a:r>
            <a:endParaRPr lang="zh-CN" altLang="en-US" sz="1200" dirty="0"/>
          </a:p>
        </p:txBody>
      </p:sp>
      <p:sp>
        <p:nvSpPr>
          <p:cNvPr id="39" name="文本框 38">
            <a:extLst>
              <a:ext uri="{FF2B5EF4-FFF2-40B4-BE49-F238E27FC236}">
                <a16:creationId xmlns:a16="http://schemas.microsoft.com/office/drawing/2014/main" id="{0CCADD68-6927-4D47-88F1-D76FFC0054D1}"/>
              </a:ext>
            </a:extLst>
          </p:cNvPr>
          <p:cNvSpPr txBox="1"/>
          <p:nvPr/>
        </p:nvSpPr>
        <p:spPr>
          <a:xfrm>
            <a:off x="7077866" y="6396458"/>
            <a:ext cx="881767" cy="276999"/>
          </a:xfrm>
          <a:prstGeom prst="rect">
            <a:avLst/>
          </a:prstGeom>
          <a:noFill/>
        </p:spPr>
        <p:txBody>
          <a:bodyPr wrap="square" rtlCol="0">
            <a:spAutoFit/>
          </a:bodyPr>
          <a:lstStyle/>
          <a:p>
            <a:r>
              <a:rPr lang="zh-CN" altLang="en-US" sz="1200" dirty="0"/>
              <a:t>样本</a:t>
            </a:r>
            <a:r>
              <a:rPr lang="en-US" altLang="zh-CN" sz="1200" dirty="0"/>
              <a:t>: </a:t>
            </a:r>
            <a:r>
              <a:rPr lang="en-US" altLang="zh-CN" sz="1200" dirty="0" err="1"/>
              <a:t>dhn</a:t>
            </a:r>
            <a:endParaRPr lang="zh-CN" altLang="en-US" sz="1200" dirty="0"/>
          </a:p>
        </p:txBody>
      </p:sp>
      <p:sp>
        <p:nvSpPr>
          <p:cNvPr id="40" name="文本框 39">
            <a:extLst>
              <a:ext uri="{FF2B5EF4-FFF2-40B4-BE49-F238E27FC236}">
                <a16:creationId xmlns:a16="http://schemas.microsoft.com/office/drawing/2014/main" id="{1F9173B6-9C20-43F9-A598-628DC6C41B34}"/>
              </a:ext>
            </a:extLst>
          </p:cNvPr>
          <p:cNvSpPr txBox="1"/>
          <p:nvPr/>
        </p:nvSpPr>
        <p:spPr>
          <a:xfrm>
            <a:off x="9945583" y="6383923"/>
            <a:ext cx="881767" cy="276999"/>
          </a:xfrm>
          <a:prstGeom prst="rect">
            <a:avLst/>
          </a:prstGeom>
          <a:noFill/>
        </p:spPr>
        <p:txBody>
          <a:bodyPr wrap="square" rtlCol="0">
            <a:spAutoFit/>
          </a:bodyPr>
          <a:lstStyle/>
          <a:p>
            <a:r>
              <a:rPr lang="zh-CN" altLang="en-US" sz="1200" dirty="0"/>
              <a:t>样本</a:t>
            </a:r>
            <a:r>
              <a:rPr lang="en-US" altLang="zh-CN" sz="1200" dirty="0"/>
              <a:t>: </a:t>
            </a:r>
            <a:r>
              <a:rPr lang="en-US" altLang="zh-CN" sz="1200" dirty="0" err="1"/>
              <a:t>lmh</a:t>
            </a:r>
            <a:endParaRPr lang="zh-CN" altLang="en-US" sz="1200" dirty="0"/>
          </a:p>
        </p:txBody>
      </p:sp>
    </p:spTree>
    <p:extLst>
      <p:ext uri="{BB962C8B-B14F-4D97-AF65-F5344CB8AC3E}">
        <p14:creationId xmlns:p14="http://schemas.microsoft.com/office/powerpoint/2010/main" val="223485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A3FA834-611E-41A8-B37A-09BCFC224BEE}"/>
              </a:ext>
            </a:extLst>
          </p:cNvPr>
          <p:cNvSpPr/>
          <p:nvPr/>
        </p:nvSpPr>
        <p:spPr>
          <a:xfrm>
            <a:off x="0" y="0"/>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注意力与情绪交互分析</a:t>
            </a:r>
          </a:p>
        </p:txBody>
      </p:sp>
      <p:graphicFrame>
        <p:nvGraphicFramePr>
          <p:cNvPr id="5" name="表格 4">
            <a:extLst>
              <a:ext uri="{FF2B5EF4-FFF2-40B4-BE49-F238E27FC236}">
                <a16:creationId xmlns:a16="http://schemas.microsoft.com/office/drawing/2014/main" id="{043DEE66-67BC-43B7-AFDE-9145FC2CFD28}"/>
              </a:ext>
            </a:extLst>
          </p:cNvPr>
          <p:cNvGraphicFramePr>
            <a:graphicFrameLocks noGrp="1"/>
          </p:cNvGraphicFramePr>
          <p:nvPr>
            <p:extLst>
              <p:ext uri="{D42A27DB-BD31-4B8C-83A1-F6EECF244321}">
                <p14:modId xmlns:p14="http://schemas.microsoft.com/office/powerpoint/2010/main" val="27874514"/>
              </p:ext>
            </p:extLst>
          </p:nvPr>
        </p:nvGraphicFramePr>
        <p:xfrm>
          <a:off x="423644" y="1030255"/>
          <a:ext cx="3141678" cy="1333500"/>
        </p:xfrm>
        <a:graphic>
          <a:graphicData uri="http://schemas.openxmlformats.org/drawingml/2006/table">
            <a:tbl>
              <a:tblPr>
                <a:tableStyleId>{9D7B26C5-4107-4FEC-AEDC-1716B250A1EF}</a:tableStyleId>
              </a:tblPr>
              <a:tblGrid>
                <a:gridCol w="1047226">
                  <a:extLst>
                    <a:ext uri="{9D8B030D-6E8A-4147-A177-3AD203B41FA5}">
                      <a16:colId xmlns:a16="http://schemas.microsoft.com/office/drawing/2014/main" val="1495107527"/>
                    </a:ext>
                  </a:extLst>
                </a:gridCol>
                <a:gridCol w="1047226">
                  <a:extLst>
                    <a:ext uri="{9D8B030D-6E8A-4147-A177-3AD203B41FA5}">
                      <a16:colId xmlns:a16="http://schemas.microsoft.com/office/drawing/2014/main" val="2504457625"/>
                    </a:ext>
                  </a:extLst>
                </a:gridCol>
                <a:gridCol w="1047226">
                  <a:extLst>
                    <a:ext uri="{9D8B030D-6E8A-4147-A177-3AD203B41FA5}">
                      <a16:colId xmlns:a16="http://schemas.microsoft.com/office/drawing/2014/main" val="911581203"/>
                    </a:ext>
                  </a:extLst>
                </a:gridCol>
              </a:tblGrid>
              <a:tr h="175260">
                <a:tc>
                  <a:txBody>
                    <a:bodyPr/>
                    <a:lstStyle/>
                    <a:p>
                      <a:pPr algn="ctr" fontAlgn="ctr"/>
                      <a:r>
                        <a:rPr lang="zh-CN" altLang="en-US" sz="1200" b="1" u="none" strike="noStrike" dirty="0">
                          <a:solidFill>
                            <a:srgbClr val="000000"/>
                          </a:solidFill>
                          <a:effectLst/>
                        </a:rPr>
                        <a:t>视频名</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200" b="1" i="0" u="none" strike="noStrike" dirty="0" err="1">
                          <a:solidFill>
                            <a:srgbClr val="000000"/>
                          </a:solidFill>
                          <a:effectLst/>
                          <a:latin typeface="等线" panose="02010600030101010101" pitchFamily="2" charset="-122"/>
                          <a:ea typeface="等线" panose="02010600030101010101" pitchFamily="2" charset="-122"/>
                        </a:rPr>
                        <a:t>val_atten</a:t>
                      </a:r>
                      <a:endParaRPr lang="en-US" altLang="zh-CN"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200" b="1" u="none" strike="noStrike" dirty="0" err="1">
                          <a:solidFill>
                            <a:srgbClr val="000000"/>
                          </a:solidFill>
                          <a:effectLst/>
                        </a:rPr>
                        <a:t>ar_atten</a:t>
                      </a:r>
                      <a:endParaRPr lang="en-US" altLang="zh-CN"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2786924"/>
                  </a:ext>
                </a:extLst>
              </a:tr>
              <a:tr h="175260">
                <a:tc>
                  <a:txBody>
                    <a:bodyPr/>
                    <a:lstStyle/>
                    <a:p>
                      <a:pPr algn="ctr" fontAlgn="ctr"/>
                      <a:r>
                        <a:rPr lang="en-US" sz="1200" u="none" strike="noStrike" dirty="0">
                          <a:effectLst/>
                        </a:rPr>
                        <a:t>fj</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0.095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-0.230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60166645"/>
                  </a:ext>
                </a:extLst>
              </a:tr>
              <a:tr h="175260">
                <a:tc>
                  <a:txBody>
                    <a:bodyPr/>
                    <a:lstStyle/>
                    <a:p>
                      <a:pPr algn="ctr" fontAlgn="ctr"/>
                      <a:r>
                        <a:rPr lang="en-US" sz="1200" u="none" strike="noStrike">
                          <a:effectLst/>
                        </a:rPr>
                        <a:t>lcz</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0.123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-0.418</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406435222"/>
                  </a:ext>
                </a:extLst>
              </a:tr>
              <a:tr h="175260">
                <a:tc>
                  <a:txBody>
                    <a:bodyPr/>
                    <a:lstStyle/>
                    <a:p>
                      <a:pPr algn="ctr" fontAlgn="ctr"/>
                      <a:r>
                        <a:rPr lang="en-US" sz="1200" u="none" strike="noStrike">
                          <a:effectLst/>
                        </a:rPr>
                        <a:t>qzy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0.007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-0.093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09875461"/>
                  </a:ext>
                </a:extLst>
              </a:tr>
              <a:tr h="175260">
                <a:tc>
                  <a:txBody>
                    <a:bodyPr/>
                    <a:lstStyle/>
                    <a:p>
                      <a:pPr algn="ctr" fontAlgn="ctr"/>
                      <a:r>
                        <a:rPr lang="en-US" sz="1200" u="none" strike="noStrike" dirty="0" err="1">
                          <a:effectLst/>
                        </a:rPr>
                        <a:t>yxy</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0.259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-0.263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874153572"/>
                  </a:ext>
                </a:extLst>
              </a:tr>
              <a:tr h="175260">
                <a:tc>
                  <a:txBody>
                    <a:bodyPr/>
                    <a:lstStyle/>
                    <a:p>
                      <a:pPr algn="ctr" fontAlgn="ctr"/>
                      <a:r>
                        <a:rPr lang="en-US" sz="1200" u="none" strike="noStrike">
                          <a:effectLst/>
                        </a:rPr>
                        <a:t>yzq</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0.189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0.085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82259601"/>
                  </a:ext>
                </a:extLst>
              </a:tr>
              <a:tr h="175260">
                <a:tc>
                  <a:txBody>
                    <a:bodyPr/>
                    <a:lstStyle/>
                    <a:p>
                      <a:pPr algn="ctr" fontAlgn="ctr"/>
                      <a:r>
                        <a:rPr lang="en-US" sz="1200" u="none" strike="noStrike">
                          <a:effectLst/>
                        </a:rPr>
                        <a:t>zf</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-0.029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0.006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80008992"/>
                  </a:ext>
                </a:extLst>
              </a:tr>
            </a:tbl>
          </a:graphicData>
        </a:graphic>
      </p:graphicFrame>
      <p:graphicFrame>
        <p:nvGraphicFramePr>
          <p:cNvPr id="2" name="表格 1">
            <a:extLst>
              <a:ext uri="{FF2B5EF4-FFF2-40B4-BE49-F238E27FC236}">
                <a16:creationId xmlns:a16="http://schemas.microsoft.com/office/drawing/2014/main" id="{94918F0F-18F9-46E5-A7D0-C3F6A61CDF22}"/>
              </a:ext>
            </a:extLst>
          </p:cNvPr>
          <p:cNvGraphicFramePr>
            <a:graphicFrameLocks noGrp="1"/>
          </p:cNvGraphicFramePr>
          <p:nvPr>
            <p:extLst>
              <p:ext uri="{D42A27DB-BD31-4B8C-83A1-F6EECF244321}">
                <p14:modId xmlns:p14="http://schemas.microsoft.com/office/powerpoint/2010/main" val="2645901871"/>
              </p:ext>
            </p:extLst>
          </p:nvPr>
        </p:nvGraphicFramePr>
        <p:xfrm>
          <a:off x="4359479" y="1036492"/>
          <a:ext cx="3141678" cy="1333500"/>
        </p:xfrm>
        <a:graphic>
          <a:graphicData uri="http://schemas.openxmlformats.org/drawingml/2006/table">
            <a:tbl>
              <a:tblPr>
                <a:tableStyleId>{9D7B26C5-4107-4FEC-AEDC-1716B250A1EF}</a:tableStyleId>
              </a:tblPr>
              <a:tblGrid>
                <a:gridCol w="1047226">
                  <a:extLst>
                    <a:ext uri="{9D8B030D-6E8A-4147-A177-3AD203B41FA5}">
                      <a16:colId xmlns:a16="http://schemas.microsoft.com/office/drawing/2014/main" val="2880292804"/>
                    </a:ext>
                  </a:extLst>
                </a:gridCol>
                <a:gridCol w="1047226">
                  <a:extLst>
                    <a:ext uri="{9D8B030D-6E8A-4147-A177-3AD203B41FA5}">
                      <a16:colId xmlns:a16="http://schemas.microsoft.com/office/drawing/2014/main" val="1173248286"/>
                    </a:ext>
                  </a:extLst>
                </a:gridCol>
                <a:gridCol w="1047226">
                  <a:extLst>
                    <a:ext uri="{9D8B030D-6E8A-4147-A177-3AD203B41FA5}">
                      <a16:colId xmlns:a16="http://schemas.microsoft.com/office/drawing/2014/main" val="2841686476"/>
                    </a:ext>
                  </a:extLst>
                </a:gridCol>
              </a:tblGrid>
              <a:tr h="175260">
                <a:tc>
                  <a:txBody>
                    <a:bodyPr/>
                    <a:lstStyle/>
                    <a:p>
                      <a:pPr algn="ctr" fontAlgn="ctr"/>
                      <a:r>
                        <a:rPr lang="zh-CN" altLang="en-US" sz="1200" b="1" i="0" u="none" strike="noStrike" dirty="0">
                          <a:solidFill>
                            <a:srgbClr val="000000"/>
                          </a:solidFill>
                          <a:effectLst/>
                          <a:latin typeface="等线" panose="02010600030101010101" pitchFamily="2" charset="-122"/>
                          <a:ea typeface="等线" panose="02010600030101010101" pitchFamily="2" charset="-122"/>
                        </a:rPr>
                        <a:t>视频名</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200" b="1" i="0" u="none" strike="noStrike" dirty="0" err="1">
                          <a:solidFill>
                            <a:srgbClr val="000000"/>
                          </a:solidFill>
                          <a:effectLst/>
                          <a:latin typeface="等线" panose="02010600030101010101" pitchFamily="2" charset="-122"/>
                          <a:ea typeface="等线" panose="02010600030101010101" pitchFamily="2" charset="-122"/>
                        </a:rPr>
                        <a:t>val_atten</a:t>
                      </a:r>
                      <a:endParaRPr lang="en-US" altLang="zh-CN"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200" b="1" u="none" strike="noStrike" dirty="0" err="1">
                          <a:solidFill>
                            <a:srgbClr val="000000"/>
                          </a:solidFill>
                          <a:effectLst/>
                        </a:rPr>
                        <a:t>ar_atten</a:t>
                      </a:r>
                      <a:endParaRPr lang="en-US" altLang="zh-CN"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6599968"/>
                  </a:ext>
                </a:extLst>
              </a:tr>
              <a:tr h="175260">
                <a:tc>
                  <a:txBody>
                    <a:bodyPr/>
                    <a:lstStyle/>
                    <a:p>
                      <a:pPr algn="ctr" fontAlgn="ctr"/>
                      <a:r>
                        <a:rPr lang="en-US" sz="1200" u="none" strike="noStrike" dirty="0" err="1">
                          <a:effectLst/>
                        </a:rPr>
                        <a:t>dhn</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0.370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-0.398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09604533"/>
                  </a:ext>
                </a:extLst>
              </a:tr>
              <a:tr h="175260">
                <a:tc>
                  <a:txBody>
                    <a:bodyPr/>
                    <a:lstStyle/>
                    <a:p>
                      <a:pPr algn="ctr" fontAlgn="ctr"/>
                      <a:r>
                        <a:rPr lang="en-US" sz="1200" u="none" strike="noStrike">
                          <a:effectLst/>
                        </a:rPr>
                        <a:t>lmh</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-0.181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-0.322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91793613"/>
                  </a:ext>
                </a:extLst>
              </a:tr>
              <a:tr h="175260">
                <a:tc>
                  <a:txBody>
                    <a:bodyPr/>
                    <a:lstStyle/>
                    <a:p>
                      <a:pPr algn="ctr" fontAlgn="ctr"/>
                      <a:r>
                        <a:rPr lang="en-US" sz="1200" u="none" strike="noStrike">
                          <a:effectLst/>
                        </a:rPr>
                        <a:t>lsc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-0.202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0.192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41126612"/>
                  </a:ext>
                </a:extLst>
              </a:tr>
              <a:tr h="175260">
                <a:tc>
                  <a:txBody>
                    <a:bodyPr/>
                    <a:lstStyle/>
                    <a:p>
                      <a:pPr algn="ctr" fontAlgn="ctr"/>
                      <a:r>
                        <a:rPr lang="en-US" sz="1200" u="none" strike="noStrike">
                          <a:effectLst/>
                        </a:rPr>
                        <a:t>lyr</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0.025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-0.082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899864636"/>
                  </a:ext>
                </a:extLst>
              </a:tr>
              <a:tr h="175260">
                <a:tc>
                  <a:txBody>
                    <a:bodyPr/>
                    <a:lstStyle/>
                    <a:p>
                      <a:pPr algn="ctr" fontAlgn="ctr"/>
                      <a:r>
                        <a:rPr lang="en-US" sz="1200" u="none" strike="noStrike">
                          <a:effectLst/>
                        </a:rPr>
                        <a:t>lyx</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0.155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-0.234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21275228"/>
                  </a:ext>
                </a:extLst>
              </a:tr>
              <a:tr h="175260">
                <a:tc>
                  <a:txBody>
                    <a:bodyPr/>
                    <a:lstStyle/>
                    <a:p>
                      <a:pPr algn="ctr" fontAlgn="ctr"/>
                      <a:r>
                        <a:rPr lang="en-US" sz="1200" u="none" strike="noStrike">
                          <a:effectLst/>
                        </a:rPr>
                        <a:t>wzy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0.229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-0.333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76527569"/>
                  </a:ext>
                </a:extLst>
              </a:tr>
            </a:tbl>
          </a:graphicData>
        </a:graphic>
      </p:graphicFrame>
      <p:graphicFrame>
        <p:nvGraphicFramePr>
          <p:cNvPr id="3" name="表格 2">
            <a:extLst>
              <a:ext uri="{FF2B5EF4-FFF2-40B4-BE49-F238E27FC236}">
                <a16:creationId xmlns:a16="http://schemas.microsoft.com/office/drawing/2014/main" id="{C8206DC9-1AC8-46C1-8564-D261221A503B}"/>
              </a:ext>
            </a:extLst>
          </p:cNvPr>
          <p:cNvGraphicFramePr>
            <a:graphicFrameLocks noGrp="1"/>
          </p:cNvGraphicFramePr>
          <p:nvPr>
            <p:extLst>
              <p:ext uri="{D42A27DB-BD31-4B8C-83A1-F6EECF244321}">
                <p14:modId xmlns:p14="http://schemas.microsoft.com/office/powerpoint/2010/main" val="1878067509"/>
              </p:ext>
            </p:extLst>
          </p:nvPr>
        </p:nvGraphicFramePr>
        <p:xfrm>
          <a:off x="423644" y="2665295"/>
          <a:ext cx="3141680" cy="3863137"/>
        </p:xfrm>
        <a:graphic>
          <a:graphicData uri="http://schemas.openxmlformats.org/drawingml/2006/table">
            <a:tbl>
              <a:tblPr>
                <a:tableStyleId>{9D7B26C5-4107-4FEC-AEDC-1716B250A1EF}</a:tableStyleId>
              </a:tblPr>
              <a:tblGrid>
                <a:gridCol w="785420">
                  <a:extLst>
                    <a:ext uri="{9D8B030D-6E8A-4147-A177-3AD203B41FA5}">
                      <a16:colId xmlns:a16="http://schemas.microsoft.com/office/drawing/2014/main" val="2799467625"/>
                    </a:ext>
                  </a:extLst>
                </a:gridCol>
                <a:gridCol w="785420">
                  <a:extLst>
                    <a:ext uri="{9D8B030D-6E8A-4147-A177-3AD203B41FA5}">
                      <a16:colId xmlns:a16="http://schemas.microsoft.com/office/drawing/2014/main" val="3710202157"/>
                    </a:ext>
                  </a:extLst>
                </a:gridCol>
                <a:gridCol w="785420">
                  <a:extLst>
                    <a:ext uri="{9D8B030D-6E8A-4147-A177-3AD203B41FA5}">
                      <a16:colId xmlns:a16="http://schemas.microsoft.com/office/drawing/2014/main" val="3790573832"/>
                    </a:ext>
                  </a:extLst>
                </a:gridCol>
                <a:gridCol w="785420">
                  <a:extLst>
                    <a:ext uri="{9D8B030D-6E8A-4147-A177-3AD203B41FA5}">
                      <a16:colId xmlns:a16="http://schemas.microsoft.com/office/drawing/2014/main" val="2745855050"/>
                    </a:ext>
                  </a:extLst>
                </a:gridCol>
              </a:tblGrid>
              <a:tr h="203323">
                <a:tc>
                  <a:txBody>
                    <a:bodyPr/>
                    <a:lstStyle/>
                    <a:p>
                      <a:pPr algn="ctr" fontAlgn="ctr"/>
                      <a:r>
                        <a:rPr lang="zh-CN" altLang="en-US" sz="1200" b="1" i="0" u="none" strike="noStrike" dirty="0">
                          <a:solidFill>
                            <a:srgbClr val="000000"/>
                          </a:solidFill>
                          <a:effectLst/>
                          <a:latin typeface="等线" panose="02010600030101010101" pitchFamily="2" charset="-122"/>
                          <a:ea typeface="等线" panose="02010600030101010101" pitchFamily="2" charset="-122"/>
                        </a:rPr>
                        <a:t>视频名</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i="0" u="none" strike="noStrike" dirty="0">
                          <a:solidFill>
                            <a:srgbClr val="000000"/>
                          </a:solidFill>
                          <a:effectLst/>
                          <a:latin typeface="等线" panose="02010600030101010101" pitchFamily="2" charset="-122"/>
                          <a:ea typeface="等线" panose="02010600030101010101" pitchFamily="2" charset="-122"/>
                        </a:rPr>
                        <a:t>时间段</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err="1">
                          <a:effectLst/>
                        </a:rPr>
                        <a:t>val_atten</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err="1">
                          <a:effectLst/>
                        </a:rPr>
                        <a:t>ar_atten</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9149748"/>
                  </a:ext>
                </a:extLst>
              </a:tr>
              <a:tr h="203323">
                <a:tc>
                  <a:txBody>
                    <a:bodyPr/>
                    <a:lstStyle/>
                    <a:p>
                      <a:pPr algn="ctr" fontAlgn="ctr"/>
                      <a:r>
                        <a:rPr lang="en-US" sz="1200" u="none" strike="noStrike">
                          <a:effectLst/>
                        </a:rPr>
                        <a:t>fj</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0.08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-0.28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4363437"/>
                  </a:ext>
                </a:extLst>
              </a:tr>
              <a:tr h="203323">
                <a:tc>
                  <a:txBody>
                    <a:bodyPr/>
                    <a:lstStyle/>
                    <a:p>
                      <a:pPr algn="ctr" fontAlgn="ctr"/>
                      <a:r>
                        <a:rPr lang="en-US" sz="1200" u="none" strike="noStrike">
                          <a:effectLst/>
                        </a:rPr>
                        <a:t>lcz</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-0.47</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-0.26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51821261"/>
                  </a:ext>
                </a:extLst>
              </a:tr>
              <a:tr h="203323">
                <a:tc>
                  <a:txBody>
                    <a:bodyPr/>
                    <a:lstStyle/>
                    <a:p>
                      <a:pPr algn="ctr" fontAlgn="ctr"/>
                      <a:r>
                        <a:rPr lang="en-US" sz="1200" u="none" strike="noStrike">
                          <a:effectLst/>
                        </a:rPr>
                        <a:t>qzy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-0.01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85976911"/>
                  </a:ext>
                </a:extLst>
              </a:tr>
              <a:tr h="203323">
                <a:tc>
                  <a:txBody>
                    <a:bodyPr/>
                    <a:lstStyle/>
                    <a:p>
                      <a:pPr algn="ctr" fontAlgn="ctr"/>
                      <a:r>
                        <a:rPr lang="en-US" sz="1200" u="none" strike="noStrike" dirty="0" err="1">
                          <a:effectLst/>
                        </a:rPr>
                        <a:t>yxy</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47784869"/>
                  </a:ext>
                </a:extLst>
              </a:tr>
              <a:tr h="203323">
                <a:tc>
                  <a:txBody>
                    <a:bodyPr/>
                    <a:lstStyle/>
                    <a:p>
                      <a:pPr algn="ctr" fontAlgn="ctr"/>
                      <a:r>
                        <a:rPr lang="en-US" sz="1200" u="none" strike="noStrike">
                          <a:effectLst/>
                        </a:rPr>
                        <a:t>yzq</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16496383"/>
                  </a:ext>
                </a:extLst>
              </a:tr>
              <a:tr h="203323">
                <a:tc>
                  <a:txBody>
                    <a:bodyPr/>
                    <a:lstStyle/>
                    <a:p>
                      <a:pPr algn="ctr" fontAlgn="ctr"/>
                      <a:r>
                        <a:rPr lang="en-US" sz="1200" u="none" strike="noStrike">
                          <a:effectLst/>
                        </a:rPr>
                        <a:t>zf</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12451736"/>
                  </a:ext>
                </a:extLst>
              </a:tr>
              <a:tr h="203323">
                <a:tc>
                  <a:txBody>
                    <a:bodyPr/>
                    <a:lstStyle/>
                    <a:p>
                      <a:pPr algn="ctr" fontAlgn="ctr"/>
                      <a:r>
                        <a:rPr lang="en-US" sz="1200" u="none" strike="noStrike">
                          <a:effectLst/>
                        </a:rPr>
                        <a:t>fj</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965228043"/>
                  </a:ext>
                </a:extLst>
              </a:tr>
              <a:tr h="203323">
                <a:tc>
                  <a:txBody>
                    <a:bodyPr/>
                    <a:lstStyle/>
                    <a:p>
                      <a:pPr algn="ctr" fontAlgn="ctr"/>
                      <a:r>
                        <a:rPr lang="en-US" sz="1200" u="none" strike="noStrike">
                          <a:effectLst/>
                        </a:rPr>
                        <a:t>lcz</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5599333"/>
                  </a:ext>
                </a:extLst>
              </a:tr>
              <a:tr h="203323">
                <a:tc>
                  <a:txBody>
                    <a:bodyPr/>
                    <a:lstStyle/>
                    <a:p>
                      <a:pPr algn="ctr" fontAlgn="ctr"/>
                      <a:r>
                        <a:rPr lang="en-US" sz="1200" u="none" strike="noStrike">
                          <a:effectLst/>
                        </a:rPr>
                        <a:t>qzy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968439711"/>
                  </a:ext>
                </a:extLst>
              </a:tr>
              <a:tr h="203323">
                <a:tc>
                  <a:txBody>
                    <a:bodyPr/>
                    <a:lstStyle/>
                    <a:p>
                      <a:pPr algn="ctr" fontAlgn="ctr"/>
                      <a:r>
                        <a:rPr lang="en-US" sz="1200" u="none" strike="noStrike">
                          <a:effectLst/>
                        </a:rPr>
                        <a:t>yxy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0.47</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-0.46</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17049948"/>
                  </a:ext>
                </a:extLst>
              </a:tr>
              <a:tr h="203323">
                <a:tc>
                  <a:txBody>
                    <a:bodyPr/>
                    <a:lstStyle/>
                    <a:p>
                      <a:pPr algn="ctr" fontAlgn="ctr"/>
                      <a:r>
                        <a:rPr lang="en-US" sz="1200" u="none" strike="noStrike">
                          <a:effectLst/>
                        </a:rPr>
                        <a:t>yzq</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444068919"/>
                  </a:ext>
                </a:extLst>
              </a:tr>
              <a:tr h="203323">
                <a:tc>
                  <a:txBody>
                    <a:bodyPr/>
                    <a:lstStyle/>
                    <a:p>
                      <a:pPr algn="ctr" fontAlgn="ctr"/>
                      <a:r>
                        <a:rPr lang="en-US" sz="1200" u="none" strike="noStrike">
                          <a:effectLst/>
                        </a:rPr>
                        <a:t>zf</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724640396"/>
                  </a:ext>
                </a:extLst>
              </a:tr>
              <a:tr h="203323">
                <a:tc>
                  <a:txBody>
                    <a:bodyPr/>
                    <a:lstStyle/>
                    <a:p>
                      <a:pPr algn="ctr" fontAlgn="ctr"/>
                      <a:r>
                        <a:rPr lang="en-US" sz="1200" u="none" strike="noStrike">
                          <a:effectLst/>
                        </a:rPr>
                        <a:t>fj</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90339500"/>
                  </a:ext>
                </a:extLst>
              </a:tr>
              <a:tr h="203323">
                <a:tc>
                  <a:txBody>
                    <a:bodyPr/>
                    <a:lstStyle/>
                    <a:p>
                      <a:pPr algn="ctr" fontAlgn="ctr"/>
                      <a:r>
                        <a:rPr lang="en-US" sz="1200" u="none" strike="noStrike">
                          <a:effectLst/>
                        </a:rPr>
                        <a:t>lcz</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-0.47</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41854989"/>
                  </a:ext>
                </a:extLst>
              </a:tr>
              <a:tr h="203323">
                <a:tc>
                  <a:txBody>
                    <a:bodyPr/>
                    <a:lstStyle/>
                    <a:p>
                      <a:pPr algn="ctr" fontAlgn="ctr"/>
                      <a:r>
                        <a:rPr lang="en-US" sz="1200" u="none" strike="noStrike">
                          <a:effectLst/>
                        </a:rPr>
                        <a:t>qzy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200" u="none" strike="noStrike">
                          <a:effectLst/>
                        </a:rPr>
                        <a:t>nan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200" u="none" strike="noStrike">
                          <a:effectLst/>
                        </a:rPr>
                        <a:t>nan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27543037"/>
                  </a:ext>
                </a:extLst>
              </a:tr>
              <a:tr h="203323">
                <a:tc>
                  <a:txBody>
                    <a:bodyPr/>
                    <a:lstStyle/>
                    <a:p>
                      <a:pPr algn="ctr" fontAlgn="ctr"/>
                      <a:r>
                        <a:rPr lang="en-US" sz="1200" u="none" strike="noStrike">
                          <a:effectLst/>
                        </a:rPr>
                        <a:t>yxy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45511072"/>
                  </a:ext>
                </a:extLst>
              </a:tr>
              <a:tr h="203323">
                <a:tc>
                  <a:txBody>
                    <a:bodyPr/>
                    <a:lstStyle/>
                    <a:p>
                      <a:pPr algn="ctr" fontAlgn="ctr"/>
                      <a:r>
                        <a:rPr lang="en-US" sz="1200" u="none" strike="noStrike">
                          <a:effectLst/>
                        </a:rPr>
                        <a:t>yzq</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-0.51</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65183583"/>
                  </a:ext>
                </a:extLst>
              </a:tr>
              <a:tr h="203323">
                <a:tc>
                  <a:txBody>
                    <a:bodyPr/>
                    <a:lstStyle/>
                    <a:p>
                      <a:pPr algn="ctr" fontAlgn="ctr"/>
                      <a:r>
                        <a:rPr lang="en-US" sz="1200" u="none" strike="noStrike">
                          <a:effectLst/>
                        </a:rPr>
                        <a:t>zf</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0.02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164792226"/>
                  </a:ext>
                </a:extLst>
              </a:tr>
            </a:tbl>
          </a:graphicData>
        </a:graphic>
      </p:graphicFrame>
      <p:graphicFrame>
        <p:nvGraphicFramePr>
          <p:cNvPr id="6" name="表格 5">
            <a:extLst>
              <a:ext uri="{FF2B5EF4-FFF2-40B4-BE49-F238E27FC236}">
                <a16:creationId xmlns:a16="http://schemas.microsoft.com/office/drawing/2014/main" id="{400E10EA-AC22-491F-9A63-3A784CF32D8F}"/>
              </a:ext>
            </a:extLst>
          </p:cNvPr>
          <p:cNvGraphicFramePr>
            <a:graphicFrameLocks noGrp="1"/>
          </p:cNvGraphicFramePr>
          <p:nvPr>
            <p:extLst>
              <p:ext uri="{D42A27DB-BD31-4B8C-83A1-F6EECF244321}">
                <p14:modId xmlns:p14="http://schemas.microsoft.com/office/powerpoint/2010/main" val="453803256"/>
              </p:ext>
            </p:extLst>
          </p:nvPr>
        </p:nvGraphicFramePr>
        <p:xfrm>
          <a:off x="4359479" y="2677769"/>
          <a:ext cx="3154268" cy="3863137"/>
        </p:xfrm>
        <a:graphic>
          <a:graphicData uri="http://schemas.openxmlformats.org/drawingml/2006/table">
            <a:tbl>
              <a:tblPr>
                <a:tableStyleId>{9D7B26C5-4107-4FEC-AEDC-1716B250A1EF}</a:tableStyleId>
              </a:tblPr>
              <a:tblGrid>
                <a:gridCol w="788567">
                  <a:extLst>
                    <a:ext uri="{9D8B030D-6E8A-4147-A177-3AD203B41FA5}">
                      <a16:colId xmlns:a16="http://schemas.microsoft.com/office/drawing/2014/main" val="1551523767"/>
                    </a:ext>
                  </a:extLst>
                </a:gridCol>
                <a:gridCol w="788567">
                  <a:extLst>
                    <a:ext uri="{9D8B030D-6E8A-4147-A177-3AD203B41FA5}">
                      <a16:colId xmlns:a16="http://schemas.microsoft.com/office/drawing/2014/main" val="4096779167"/>
                    </a:ext>
                  </a:extLst>
                </a:gridCol>
                <a:gridCol w="788567">
                  <a:extLst>
                    <a:ext uri="{9D8B030D-6E8A-4147-A177-3AD203B41FA5}">
                      <a16:colId xmlns:a16="http://schemas.microsoft.com/office/drawing/2014/main" val="1526578531"/>
                    </a:ext>
                  </a:extLst>
                </a:gridCol>
                <a:gridCol w="788567">
                  <a:extLst>
                    <a:ext uri="{9D8B030D-6E8A-4147-A177-3AD203B41FA5}">
                      <a16:colId xmlns:a16="http://schemas.microsoft.com/office/drawing/2014/main" val="1461695072"/>
                    </a:ext>
                  </a:extLst>
                </a:gridCol>
              </a:tblGrid>
              <a:tr h="203323">
                <a:tc>
                  <a:txBody>
                    <a:bodyPr/>
                    <a:lstStyle/>
                    <a:p>
                      <a:pPr algn="ctr" fontAlgn="ctr"/>
                      <a:r>
                        <a:rPr lang="zh-CN" altLang="en-US" sz="1200" b="1" i="0" u="none" strike="noStrike" dirty="0">
                          <a:solidFill>
                            <a:srgbClr val="000000"/>
                          </a:solidFill>
                          <a:effectLst/>
                          <a:latin typeface="等线" panose="02010600030101010101" pitchFamily="2" charset="-122"/>
                          <a:ea typeface="等线" panose="02010600030101010101" pitchFamily="2" charset="-122"/>
                        </a:rPr>
                        <a:t>视频名</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zh-CN" altLang="en-US" sz="1200" b="1" i="0" u="none" strike="noStrike" dirty="0">
                          <a:solidFill>
                            <a:srgbClr val="000000"/>
                          </a:solidFill>
                          <a:effectLst/>
                          <a:latin typeface="等线" panose="02010600030101010101" pitchFamily="2" charset="-122"/>
                          <a:ea typeface="等线" panose="02010600030101010101" pitchFamily="2" charset="-122"/>
                        </a:rPr>
                        <a:t>时间段</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err="1">
                          <a:effectLst/>
                        </a:rPr>
                        <a:t>val_atten</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err="1">
                          <a:effectLst/>
                        </a:rPr>
                        <a:t>ar_atten</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044616"/>
                  </a:ext>
                </a:extLst>
              </a:tr>
              <a:tr h="203323">
                <a:tc>
                  <a:txBody>
                    <a:bodyPr/>
                    <a:lstStyle/>
                    <a:p>
                      <a:pPr algn="ctr" fontAlgn="ctr"/>
                      <a:r>
                        <a:rPr lang="en-US" sz="1200" u="none" strike="noStrike">
                          <a:effectLst/>
                        </a:rPr>
                        <a:t>dhn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b="1" u="none" strike="noStrike" dirty="0">
                          <a:solidFill>
                            <a:srgbClr val="FF0000"/>
                          </a:solidFill>
                          <a:effectLst/>
                        </a:rPr>
                        <a:t>0.40</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US" altLang="zh-CN" sz="1200" u="none" strike="noStrike" dirty="0">
                          <a:effectLst/>
                        </a:rPr>
                        <a:t>-0.38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81028698"/>
                  </a:ext>
                </a:extLst>
              </a:tr>
              <a:tr h="203323">
                <a:tc>
                  <a:txBody>
                    <a:bodyPr/>
                    <a:lstStyle/>
                    <a:p>
                      <a:pPr algn="ctr" fontAlgn="ctr"/>
                      <a:r>
                        <a:rPr lang="en-US" sz="1200" u="none" strike="noStrike">
                          <a:effectLst/>
                        </a:rPr>
                        <a:t>lmh</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8676702"/>
                  </a:ext>
                </a:extLst>
              </a:tr>
              <a:tr h="203323">
                <a:tc>
                  <a:txBody>
                    <a:bodyPr/>
                    <a:lstStyle/>
                    <a:p>
                      <a:pPr algn="ctr" fontAlgn="ctr"/>
                      <a:r>
                        <a:rPr lang="en-US" sz="1200" u="none" strike="noStrike">
                          <a:effectLst/>
                        </a:rPr>
                        <a:t>lsc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75513291"/>
                  </a:ext>
                </a:extLst>
              </a:tr>
              <a:tr h="203323">
                <a:tc>
                  <a:txBody>
                    <a:bodyPr/>
                    <a:lstStyle/>
                    <a:p>
                      <a:pPr algn="ctr" fontAlgn="ctr"/>
                      <a:r>
                        <a:rPr lang="en-US" sz="1200" u="none" strike="noStrike">
                          <a:effectLst/>
                        </a:rPr>
                        <a:t>lyr</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08177278"/>
                  </a:ext>
                </a:extLst>
              </a:tr>
              <a:tr h="203323">
                <a:tc>
                  <a:txBody>
                    <a:bodyPr/>
                    <a:lstStyle/>
                    <a:p>
                      <a:pPr algn="ctr" fontAlgn="ctr"/>
                      <a:r>
                        <a:rPr lang="en-US" sz="1200" u="none" strike="noStrike">
                          <a:effectLst/>
                        </a:rPr>
                        <a:t>lyx</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15661532"/>
                  </a:ext>
                </a:extLst>
              </a:tr>
              <a:tr h="203323">
                <a:tc>
                  <a:txBody>
                    <a:bodyPr/>
                    <a:lstStyle/>
                    <a:p>
                      <a:pPr algn="ctr" fontAlgn="ctr"/>
                      <a:r>
                        <a:rPr lang="en-US" sz="1200" u="none" strike="noStrike">
                          <a:effectLst/>
                        </a:rPr>
                        <a:t>wzy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0.40</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-0.39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12746981"/>
                  </a:ext>
                </a:extLst>
              </a:tr>
              <a:tr h="203323">
                <a:tc>
                  <a:txBody>
                    <a:bodyPr/>
                    <a:lstStyle/>
                    <a:p>
                      <a:pPr algn="ctr" fontAlgn="ctr"/>
                      <a:r>
                        <a:rPr lang="en-US" sz="1200" u="none" strike="noStrike">
                          <a:effectLst/>
                        </a:rPr>
                        <a:t>dhn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-0.42</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63497499"/>
                  </a:ext>
                </a:extLst>
              </a:tr>
              <a:tr h="203323">
                <a:tc>
                  <a:txBody>
                    <a:bodyPr/>
                    <a:lstStyle/>
                    <a:p>
                      <a:pPr algn="ctr" fontAlgn="ctr"/>
                      <a:r>
                        <a:rPr lang="en-US" sz="1200" u="none" strike="noStrike">
                          <a:effectLst/>
                        </a:rPr>
                        <a:t>lmh</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997378072"/>
                  </a:ext>
                </a:extLst>
              </a:tr>
              <a:tr h="203323">
                <a:tc>
                  <a:txBody>
                    <a:bodyPr/>
                    <a:lstStyle/>
                    <a:p>
                      <a:pPr algn="ctr" fontAlgn="ctr"/>
                      <a:r>
                        <a:rPr lang="en-US" sz="1200" u="none" strike="noStrike">
                          <a:effectLst/>
                        </a:rPr>
                        <a:t>lsc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-0.24</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73084148"/>
                  </a:ext>
                </a:extLst>
              </a:tr>
              <a:tr h="203323">
                <a:tc>
                  <a:txBody>
                    <a:bodyPr/>
                    <a:lstStyle/>
                    <a:p>
                      <a:pPr algn="ctr" fontAlgn="ctr"/>
                      <a:r>
                        <a:rPr lang="en-US" sz="1200" u="none" strike="noStrike">
                          <a:effectLst/>
                        </a:rPr>
                        <a:t>lyr</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9705045"/>
                  </a:ext>
                </a:extLst>
              </a:tr>
              <a:tr h="203323">
                <a:tc>
                  <a:txBody>
                    <a:bodyPr/>
                    <a:lstStyle/>
                    <a:p>
                      <a:pPr algn="ctr" fontAlgn="ctr"/>
                      <a:r>
                        <a:rPr lang="en-US" sz="1200" u="none" strike="noStrike">
                          <a:effectLst/>
                        </a:rPr>
                        <a:t>lyx</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47717927"/>
                  </a:ext>
                </a:extLst>
              </a:tr>
              <a:tr h="203323">
                <a:tc>
                  <a:txBody>
                    <a:bodyPr/>
                    <a:lstStyle/>
                    <a:p>
                      <a:pPr algn="ctr" fontAlgn="ctr"/>
                      <a:r>
                        <a:rPr lang="en-US" sz="1200" u="none" strike="noStrike">
                          <a:effectLst/>
                        </a:rPr>
                        <a:t>wzy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53287459"/>
                  </a:ext>
                </a:extLst>
              </a:tr>
              <a:tr h="203323">
                <a:tc>
                  <a:txBody>
                    <a:bodyPr/>
                    <a:lstStyle/>
                    <a:p>
                      <a:pPr algn="ctr" fontAlgn="ctr"/>
                      <a:r>
                        <a:rPr lang="en-US" sz="1200" u="none" strike="noStrike">
                          <a:effectLst/>
                        </a:rPr>
                        <a:t>dhn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0.59</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0.27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98671622"/>
                  </a:ext>
                </a:extLst>
              </a:tr>
              <a:tr h="203323">
                <a:tc>
                  <a:txBody>
                    <a:bodyPr/>
                    <a:lstStyle/>
                    <a:p>
                      <a:pPr algn="ctr" fontAlgn="ctr"/>
                      <a:r>
                        <a:rPr lang="en-US" sz="1200" u="none" strike="noStrike">
                          <a:effectLst/>
                        </a:rPr>
                        <a:t>lmh</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-0.45</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b="1" u="none" strike="noStrike" dirty="0">
                          <a:solidFill>
                            <a:srgbClr val="FF0000"/>
                          </a:solidFill>
                          <a:effectLst/>
                        </a:rPr>
                        <a:t>-0.40</a:t>
                      </a:r>
                      <a:endParaRPr lang="en-US" altLang="zh-CN" sz="12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69216576"/>
                  </a:ext>
                </a:extLst>
              </a:tr>
              <a:tr h="203323">
                <a:tc>
                  <a:txBody>
                    <a:bodyPr/>
                    <a:lstStyle/>
                    <a:p>
                      <a:pPr algn="ctr" fontAlgn="ctr"/>
                      <a:r>
                        <a:rPr lang="en-US" sz="1200" u="none" strike="noStrike">
                          <a:effectLst/>
                        </a:rPr>
                        <a:t>lsc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200" u="none" strike="noStrike">
                          <a:effectLst/>
                        </a:rPr>
                        <a:t>nan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200" u="none" strike="noStrike">
                          <a:effectLst/>
                        </a:rPr>
                        <a:t>nan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29242333"/>
                  </a:ext>
                </a:extLst>
              </a:tr>
              <a:tr h="203323">
                <a:tc>
                  <a:txBody>
                    <a:bodyPr/>
                    <a:lstStyle/>
                    <a:p>
                      <a:pPr algn="ctr" fontAlgn="ctr"/>
                      <a:r>
                        <a:rPr lang="en-US" sz="1200" u="none" strike="noStrike">
                          <a:effectLst/>
                        </a:rPr>
                        <a:t>lyr</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-0.38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18097281"/>
                  </a:ext>
                </a:extLst>
              </a:tr>
              <a:tr h="203323">
                <a:tc>
                  <a:txBody>
                    <a:bodyPr/>
                    <a:lstStyle/>
                    <a:p>
                      <a:pPr algn="ctr" fontAlgn="ctr"/>
                      <a:r>
                        <a:rPr lang="en-US" sz="1200" u="none" strike="noStrike">
                          <a:effectLst/>
                        </a:rPr>
                        <a:t>lyx</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0.18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61625703"/>
                  </a:ext>
                </a:extLst>
              </a:tr>
              <a:tr h="203323">
                <a:tc>
                  <a:txBody>
                    <a:bodyPr/>
                    <a:lstStyle/>
                    <a:p>
                      <a:pPr algn="ctr" fontAlgn="ctr"/>
                      <a:r>
                        <a:rPr lang="en-US" sz="1200" u="none" strike="noStrike">
                          <a:effectLst/>
                        </a:rPr>
                        <a:t>wzy</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a:effectLst/>
                        </a:rPr>
                        <a:t>0.09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200" u="none" strike="noStrike" dirty="0">
                          <a:effectLst/>
                        </a:rPr>
                        <a:t>0.00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907937682"/>
                  </a:ext>
                </a:extLst>
              </a:tr>
            </a:tbl>
          </a:graphicData>
        </a:graphic>
      </p:graphicFrame>
      <p:sp>
        <p:nvSpPr>
          <p:cNvPr id="7" name="文本框 6">
            <a:extLst>
              <a:ext uri="{FF2B5EF4-FFF2-40B4-BE49-F238E27FC236}">
                <a16:creationId xmlns:a16="http://schemas.microsoft.com/office/drawing/2014/main" id="{74E5AB08-6396-4B6B-A596-D5F165C65565}"/>
              </a:ext>
            </a:extLst>
          </p:cNvPr>
          <p:cNvSpPr txBox="1"/>
          <p:nvPr/>
        </p:nvSpPr>
        <p:spPr>
          <a:xfrm>
            <a:off x="423644" y="728715"/>
            <a:ext cx="1736521" cy="307777"/>
          </a:xfrm>
          <a:prstGeom prst="rect">
            <a:avLst/>
          </a:prstGeom>
          <a:noFill/>
        </p:spPr>
        <p:txBody>
          <a:bodyPr wrap="square" rtlCol="0">
            <a:spAutoFit/>
          </a:bodyPr>
          <a:lstStyle/>
          <a:p>
            <a:r>
              <a:rPr lang="zh-CN" altLang="en-US" sz="1400" dirty="0"/>
              <a:t>实验组</a:t>
            </a:r>
          </a:p>
        </p:txBody>
      </p:sp>
      <p:sp>
        <p:nvSpPr>
          <p:cNvPr id="8" name="文本框 7">
            <a:extLst>
              <a:ext uri="{FF2B5EF4-FFF2-40B4-BE49-F238E27FC236}">
                <a16:creationId xmlns:a16="http://schemas.microsoft.com/office/drawing/2014/main" id="{141C2B14-7CF8-46A9-B51C-446C5144B656}"/>
              </a:ext>
            </a:extLst>
          </p:cNvPr>
          <p:cNvSpPr txBox="1"/>
          <p:nvPr/>
        </p:nvSpPr>
        <p:spPr>
          <a:xfrm>
            <a:off x="4359479" y="728715"/>
            <a:ext cx="1736521" cy="307777"/>
          </a:xfrm>
          <a:prstGeom prst="rect">
            <a:avLst/>
          </a:prstGeom>
          <a:noFill/>
        </p:spPr>
        <p:txBody>
          <a:bodyPr wrap="square" rtlCol="0">
            <a:spAutoFit/>
          </a:bodyPr>
          <a:lstStyle/>
          <a:p>
            <a:r>
              <a:rPr lang="zh-CN" altLang="en-US" sz="1400" dirty="0"/>
              <a:t>对照组</a:t>
            </a:r>
          </a:p>
        </p:txBody>
      </p:sp>
      <p:sp>
        <p:nvSpPr>
          <p:cNvPr id="9" name="文本框 8">
            <a:extLst>
              <a:ext uri="{FF2B5EF4-FFF2-40B4-BE49-F238E27FC236}">
                <a16:creationId xmlns:a16="http://schemas.microsoft.com/office/drawing/2014/main" id="{417B0CDB-582C-4C87-A2A4-E595069E556C}"/>
              </a:ext>
            </a:extLst>
          </p:cNvPr>
          <p:cNvSpPr txBox="1"/>
          <p:nvPr/>
        </p:nvSpPr>
        <p:spPr>
          <a:xfrm>
            <a:off x="7932796" y="1407615"/>
            <a:ext cx="3377965" cy="4278094"/>
          </a:xfrm>
          <a:prstGeom prst="rect">
            <a:avLst/>
          </a:prstGeom>
          <a:noFill/>
        </p:spPr>
        <p:txBody>
          <a:bodyPr wrap="square" rtlCol="0">
            <a:spAutoFit/>
          </a:bodyPr>
          <a:lstStyle/>
          <a:p>
            <a:r>
              <a:rPr lang="zh-CN" altLang="en-US" sz="1600" dirty="0"/>
              <a:t>       在假设贴纸对儿童有安慰效应的前提下，注视贴纸的概率应和</a:t>
            </a:r>
            <a:r>
              <a:rPr lang="en-US" altLang="zh-CN" sz="1600" dirty="0"/>
              <a:t>valence</a:t>
            </a:r>
            <a:r>
              <a:rPr lang="zh-CN" altLang="en-US" sz="1600" dirty="0"/>
              <a:t>呈正相关，和</a:t>
            </a:r>
            <a:r>
              <a:rPr lang="en-US" altLang="zh-CN" sz="1600" dirty="0"/>
              <a:t>arousal</a:t>
            </a:r>
            <a:r>
              <a:rPr lang="zh-CN" altLang="en-US" sz="1600" dirty="0"/>
              <a:t>呈负相关。由此计算注视贴纸概率的序列分别和</a:t>
            </a:r>
            <a:r>
              <a:rPr lang="en-US" altLang="zh-CN" sz="1600" dirty="0"/>
              <a:t>valence, arousal</a:t>
            </a:r>
            <a:r>
              <a:rPr lang="zh-CN" altLang="en-US" sz="1600" dirty="0"/>
              <a:t>序列的相关系数，首先考虑一个视频样本全序列的相关系数，其次考虑一个视频样本分时段（采血前中后）的相关系数。一般认为，相关系数绝对值大于</a:t>
            </a:r>
            <a:r>
              <a:rPr lang="en-US" altLang="zh-CN" sz="1600" dirty="0"/>
              <a:t>0.4</a:t>
            </a:r>
            <a:r>
              <a:rPr lang="zh-CN" altLang="en-US" sz="1600" dirty="0"/>
              <a:t>以上被认为可能存在潜在相关性。</a:t>
            </a:r>
            <a:endParaRPr lang="en-US" altLang="zh-CN" sz="1600" dirty="0"/>
          </a:p>
          <a:p>
            <a:r>
              <a:rPr lang="zh-CN" altLang="en-US" sz="1600" dirty="0"/>
              <a:t>       在实际数据分析中，结果远没有假设如此理想，在实验组和对照组中均有可能相关的指标出现，其中实验组中的</a:t>
            </a:r>
            <a:r>
              <a:rPr lang="en-US" altLang="zh-CN" sz="1600" dirty="0" err="1"/>
              <a:t>yxy</a:t>
            </a:r>
            <a:r>
              <a:rPr lang="zh-CN" altLang="en-US" sz="1600" dirty="0"/>
              <a:t>样本相关性的正负性符合假设，具有一定典型性，而其他样本却不一定。</a:t>
            </a:r>
          </a:p>
        </p:txBody>
      </p:sp>
      <p:sp>
        <p:nvSpPr>
          <p:cNvPr id="11" name="文本框 10">
            <a:extLst>
              <a:ext uri="{FF2B5EF4-FFF2-40B4-BE49-F238E27FC236}">
                <a16:creationId xmlns:a16="http://schemas.microsoft.com/office/drawing/2014/main" id="{BF2EF873-97F2-4B5A-A4F5-EE1BA8DF784C}"/>
              </a:ext>
            </a:extLst>
          </p:cNvPr>
          <p:cNvSpPr txBox="1"/>
          <p:nvPr/>
        </p:nvSpPr>
        <p:spPr>
          <a:xfrm>
            <a:off x="5153243" y="255303"/>
            <a:ext cx="6157518" cy="430887"/>
          </a:xfrm>
          <a:prstGeom prst="rect">
            <a:avLst/>
          </a:prstGeom>
          <a:noFill/>
        </p:spPr>
        <p:txBody>
          <a:bodyPr wrap="square">
            <a:spAutoFit/>
          </a:bodyPr>
          <a:lstStyle/>
          <a:p>
            <a:r>
              <a:rPr lang="zh-CN" altLang="en-US" sz="1100" dirty="0"/>
              <a:t>将采血场景分为三个阶段，</a:t>
            </a:r>
            <a:r>
              <a:rPr lang="en-US" altLang="zh-CN" sz="1100" dirty="0"/>
              <a:t>0</a:t>
            </a:r>
            <a:r>
              <a:rPr lang="zh-CN" altLang="en-US" sz="1100" dirty="0"/>
              <a:t>表示采血前，</a:t>
            </a:r>
            <a:r>
              <a:rPr lang="en-US" altLang="zh-CN" sz="1100" dirty="0"/>
              <a:t>1</a:t>
            </a:r>
            <a:r>
              <a:rPr lang="zh-CN" altLang="en-US" sz="1100" dirty="0"/>
              <a:t>表示采血中，</a:t>
            </a:r>
            <a:r>
              <a:rPr lang="en-US" altLang="zh-CN" sz="1100" dirty="0"/>
              <a:t>2</a:t>
            </a:r>
            <a:r>
              <a:rPr lang="zh-CN" altLang="en-US" sz="1100" dirty="0"/>
              <a:t>表示采血后。</a:t>
            </a:r>
            <a:endParaRPr lang="en-US" altLang="zh-CN" sz="1100" dirty="0"/>
          </a:p>
          <a:p>
            <a:r>
              <a:rPr lang="en-US" altLang="zh-CN" sz="1100" dirty="0" err="1"/>
              <a:t>val_atten</a:t>
            </a:r>
            <a:r>
              <a:rPr lang="zh-CN" altLang="en-US" sz="1100" dirty="0"/>
              <a:t>表示</a:t>
            </a:r>
            <a:r>
              <a:rPr lang="en-US" altLang="zh-CN" sz="1100" dirty="0"/>
              <a:t>valence</a:t>
            </a:r>
            <a:r>
              <a:rPr lang="zh-CN" altLang="en-US" sz="1100" dirty="0"/>
              <a:t>和注视贴纸概率的相关系数，</a:t>
            </a:r>
            <a:r>
              <a:rPr lang="en-US" altLang="zh-CN" sz="1100" dirty="0" err="1"/>
              <a:t>ar_atten</a:t>
            </a:r>
            <a:r>
              <a:rPr lang="zh-CN" altLang="en-US" sz="1100" dirty="0"/>
              <a:t>表示</a:t>
            </a:r>
            <a:r>
              <a:rPr lang="en-US" altLang="zh-CN" sz="1100" dirty="0"/>
              <a:t>arousal</a:t>
            </a:r>
            <a:r>
              <a:rPr lang="zh-CN" altLang="en-US" sz="1100" dirty="0"/>
              <a:t>和注视贴纸概率的相关系数。</a:t>
            </a:r>
            <a:endParaRPr lang="en-US" altLang="zh-CN" sz="1100" dirty="0"/>
          </a:p>
        </p:txBody>
      </p:sp>
    </p:spTree>
    <p:extLst>
      <p:ext uri="{BB962C8B-B14F-4D97-AF65-F5344CB8AC3E}">
        <p14:creationId xmlns:p14="http://schemas.microsoft.com/office/powerpoint/2010/main" val="85749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3C92126-01A5-4EBF-85D5-4903C63682A2}"/>
              </a:ext>
            </a:extLst>
          </p:cNvPr>
          <p:cNvSpPr/>
          <p:nvPr/>
        </p:nvSpPr>
        <p:spPr>
          <a:xfrm>
            <a:off x="0" y="-8389"/>
            <a:ext cx="3960000" cy="72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mn-ea"/>
              </a:rPr>
              <a:t>主要结论与后续方向</a:t>
            </a:r>
          </a:p>
        </p:txBody>
      </p:sp>
      <p:sp>
        <p:nvSpPr>
          <p:cNvPr id="2" name="文本框 1">
            <a:extLst>
              <a:ext uri="{FF2B5EF4-FFF2-40B4-BE49-F238E27FC236}">
                <a16:creationId xmlns:a16="http://schemas.microsoft.com/office/drawing/2014/main" id="{9CF407B1-CEBC-4963-B6CC-E7FCEF3AFF71}"/>
              </a:ext>
            </a:extLst>
          </p:cNvPr>
          <p:cNvSpPr txBox="1"/>
          <p:nvPr/>
        </p:nvSpPr>
        <p:spPr>
          <a:xfrm>
            <a:off x="570650" y="3509990"/>
            <a:ext cx="10737710" cy="2800767"/>
          </a:xfrm>
          <a:prstGeom prst="rect">
            <a:avLst/>
          </a:prstGeom>
          <a:noFill/>
        </p:spPr>
        <p:txBody>
          <a:bodyPr wrap="square" rtlCol="0">
            <a:spAutoFit/>
          </a:bodyPr>
          <a:lstStyle/>
          <a:p>
            <a:pPr marL="342900" indent="-342900" algn="just">
              <a:buAutoNum type="arabicPeriod"/>
            </a:pPr>
            <a:r>
              <a:rPr lang="zh-CN" altLang="en-US" sz="1600" dirty="0"/>
              <a:t>原有误差改善：通过调整原有的人脸识别算法，目前算法识别追踪儿童人脸能力提升，不仅误判率缩小，针对儿童因为哭闹导致侧脸面对摄像头的情形识别率也有一定提升。</a:t>
            </a:r>
            <a:endParaRPr lang="en-US" altLang="zh-CN" sz="1600" dirty="0"/>
          </a:p>
          <a:p>
            <a:pPr marL="342900" indent="-342900" algn="just">
              <a:buAutoNum type="arabicPeriod"/>
            </a:pPr>
            <a:r>
              <a:rPr lang="zh-CN" altLang="en-US" sz="1600" dirty="0"/>
              <a:t>现有主要误差分析：目前的情绪识别算法识别的时序关联性有限，此视频样本为长视频，情绪识别存在一定误差，但通过预测结果手动和原始图像主观判断比对认为情绪识别算法误差较小，计算所得的</a:t>
            </a:r>
            <a:r>
              <a:rPr lang="en-US" altLang="zh-CN" sz="1600" dirty="0"/>
              <a:t>valence</a:t>
            </a:r>
            <a:r>
              <a:rPr lang="zh-CN" altLang="en-US" sz="1600" dirty="0"/>
              <a:t>和</a:t>
            </a:r>
            <a:r>
              <a:rPr lang="en-US" altLang="zh-CN" sz="1600" dirty="0"/>
              <a:t>arousal</a:t>
            </a:r>
            <a:r>
              <a:rPr lang="zh-CN" altLang="en-US" sz="1600" dirty="0"/>
              <a:t>基本符合实际情况。在分析中发现分时间段计算注意力值的各项指标实验组和对照组差距不明显，分时段计算注视贴纸概率和</a:t>
            </a:r>
            <a:r>
              <a:rPr lang="en-US" altLang="zh-CN" sz="1600" dirty="0"/>
              <a:t>valence, arousal </a:t>
            </a:r>
            <a:r>
              <a:rPr lang="zh-CN" altLang="en-US" sz="1600" dirty="0"/>
              <a:t>序列的相关性时实验组和对照组差距不明显，认为误差主要来源于注视贴纸的概率计算不准确，同时从时序图看出一个样本不同时间帧的概率值区分度不如</a:t>
            </a:r>
            <a:r>
              <a:rPr lang="en-US" altLang="zh-CN" sz="1600" dirty="0"/>
              <a:t>valence</a:t>
            </a:r>
            <a:r>
              <a:rPr lang="zh-CN" altLang="en-US" sz="1600" dirty="0"/>
              <a:t>和</a:t>
            </a:r>
            <a:r>
              <a:rPr lang="en-US" altLang="zh-CN" sz="1600" dirty="0"/>
              <a:t>arousal</a:t>
            </a:r>
            <a:r>
              <a:rPr lang="zh-CN" altLang="en-US" sz="1600" dirty="0"/>
              <a:t>来得高，往往值与值之间差异过小。推测是由于贴纸位置的三维坐标估计不准确导致的。考虑是否可以设计一个更好的估计建模方法来估计贴纸的三维位置。</a:t>
            </a:r>
            <a:endParaRPr lang="en-US" altLang="zh-CN" sz="1600" dirty="0"/>
          </a:p>
          <a:p>
            <a:pPr marL="342900" indent="-342900" algn="just">
              <a:buAutoNum type="arabicPeriod"/>
            </a:pPr>
            <a:r>
              <a:rPr lang="zh-CN" altLang="en-US" sz="1600" dirty="0"/>
              <a:t>目前分析主要是对得到的分阶段注意力结果和情绪识别结果进行描述性统计分析，也考察了二者的相关系数来衡量注意力和焦虑程度之间的相关性，后续可以考虑设计一些统计性假设检验进一步评估论证。</a:t>
            </a:r>
          </a:p>
        </p:txBody>
      </p:sp>
      <p:sp>
        <p:nvSpPr>
          <p:cNvPr id="3" name="文本框 2">
            <a:extLst>
              <a:ext uri="{FF2B5EF4-FFF2-40B4-BE49-F238E27FC236}">
                <a16:creationId xmlns:a16="http://schemas.microsoft.com/office/drawing/2014/main" id="{5DC7C52C-2262-4377-8CEC-B548F0A98866}"/>
              </a:ext>
            </a:extLst>
          </p:cNvPr>
          <p:cNvSpPr txBox="1"/>
          <p:nvPr/>
        </p:nvSpPr>
        <p:spPr>
          <a:xfrm>
            <a:off x="570650" y="1283647"/>
            <a:ext cx="10737710" cy="1600438"/>
          </a:xfrm>
          <a:prstGeom prst="rect">
            <a:avLst/>
          </a:prstGeom>
          <a:noFill/>
        </p:spPr>
        <p:txBody>
          <a:bodyPr wrap="square" rtlCol="0">
            <a:spAutoFit/>
          </a:bodyPr>
          <a:lstStyle/>
          <a:p>
            <a:pPr marL="342900" indent="-342900">
              <a:buAutoNum type="arabicPeriod"/>
            </a:pPr>
            <a:r>
              <a:rPr lang="zh-CN" altLang="en-US" sz="1600" dirty="0"/>
              <a:t>注意力指标分采血阶段分析表明贴纸存在下儿童注视贴纸时长占比更长，首次注视贴纸更早，注意力更容易被吸引，尤其在采血中和采血后两个时段。</a:t>
            </a:r>
            <a:endParaRPr lang="en-US" altLang="zh-CN" sz="1600" dirty="0"/>
          </a:p>
          <a:p>
            <a:pPr marL="342900" indent="-342900">
              <a:buAutoNum type="arabicPeriod"/>
            </a:pPr>
            <a:r>
              <a:rPr lang="zh-CN" altLang="en-US" sz="1600" dirty="0"/>
              <a:t>焦虑识别分采血阶段分析表明贴纸存在下对儿童情绪一定的安抚作用可能存在。具体表现为在采血全程中有贴纸存在下儿童情绪的活跃度更低，情绪亢奋程度小，尤其在采血中和采血后期有贴纸存在下情绪更加积极，且在有贴纸存在下，采血前期儿童的情绪稳定性更高。</a:t>
            </a:r>
            <a:endParaRPr lang="en-US" altLang="zh-CN" sz="1600" dirty="0"/>
          </a:p>
          <a:p>
            <a:pPr marL="342900" indent="-342900">
              <a:buAutoNum type="arabicPeriod"/>
            </a:pPr>
            <a:r>
              <a:rPr lang="zh-CN" altLang="en-US" sz="1600" dirty="0"/>
              <a:t>目前阶段注意力和情绪交互作用效果尚不明确，需要进一步研究。</a:t>
            </a:r>
          </a:p>
        </p:txBody>
      </p:sp>
      <p:sp>
        <p:nvSpPr>
          <p:cNvPr id="5" name="文本框 4">
            <a:extLst>
              <a:ext uri="{FF2B5EF4-FFF2-40B4-BE49-F238E27FC236}">
                <a16:creationId xmlns:a16="http://schemas.microsoft.com/office/drawing/2014/main" id="{9EECFCAF-F1BE-4551-8B88-3EBAEFB8D340}"/>
              </a:ext>
            </a:extLst>
          </p:cNvPr>
          <p:cNvSpPr txBox="1"/>
          <p:nvPr/>
        </p:nvSpPr>
        <p:spPr>
          <a:xfrm>
            <a:off x="570650" y="819721"/>
            <a:ext cx="1409350" cy="369332"/>
          </a:xfrm>
          <a:prstGeom prst="rect">
            <a:avLst/>
          </a:prstGeom>
          <a:noFill/>
        </p:spPr>
        <p:txBody>
          <a:bodyPr wrap="square" rtlCol="0">
            <a:spAutoFit/>
          </a:bodyPr>
          <a:lstStyle/>
          <a:p>
            <a:r>
              <a:rPr lang="zh-CN" altLang="en-US" b="1" dirty="0"/>
              <a:t>主要结论：</a:t>
            </a:r>
          </a:p>
        </p:txBody>
      </p:sp>
      <p:sp>
        <p:nvSpPr>
          <p:cNvPr id="6" name="文本框 5">
            <a:extLst>
              <a:ext uri="{FF2B5EF4-FFF2-40B4-BE49-F238E27FC236}">
                <a16:creationId xmlns:a16="http://schemas.microsoft.com/office/drawing/2014/main" id="{C1225152-2279-4742-AB7F-9CD5739F0523}"/>
              </a:ext>
            </a:extLst>
          </p:cNvPr>
          <p:cNvSpPr txBox="1"/>
          <p:nvPr/>
        </p:nvSpPr>
        <p:spPr>
          <a:xfrm>
            <a:off x="570650" y="2978679"/>
            <a:ext cx="1409350" cy="369332"/>
          </a:xfrm>
          <a:prstGeom prst="rect">
            <a:avLst/>
          </a:prstGeom>
          <a:noFill/>
        </p:spPr>
        <p:txBody>
          <a:bodyPr wrap="square" rtlCol="0">
            <a:spAutoFit/>
          </a:bodyPr>
          <a:lstStyle/>
          <a:p>
            <a:r>
              <a:rPr lang="zh-CN" altLang="en-US" b="1" dirty="0"/>
              <a:t>后续方向：</a:t>
            </a:r>
          </a:p>
        </p:txBody>
      </p:sp>
    </p:spTree>
    <p:extLst>
      <p:ext uri="{BB962C8B-B14F-4D97-AF65-F5344CB8AC3E}">
        <p14:creationId xmlns:p14="http://schemas.microsoft.com/office/powerpoint/2010/main" val="38799656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2754</Words>
  <Application>Microsoft Office PowerPoint</Application>
  <PresentationFormat>宽屏</PresentationFormat>
  <Paragraphs>911</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Zeyu</dc:creator>
  <cp:lastModifiedBy>Chen Zeyu</cp:lastModifiedBy>
  <cp:revision>56</cp:revision>
  <dcterms:created xsi:type="dcterms:W3CDTF">2021-07-03T07:37:06Z</dcterms:created>
  <dcterms:modified xsi:type="dcterms:W3CDTF">2021-07-04T08:40:48Z</dcterms:modified>
</cp:coreProperties>
</file>