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F78CF83-DDF0-4ED2-8830-E91433F10809}">
          <p14:sldIdLst>
            <p14:sldId id="257"/>
            <p14:sldId id="263"/>
            <p14:sldId id="258"/>
            <p14:sldId id="260"/>
            <p14:sldId id="259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33902-669F-FF85-D482-2BB5DBA90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EBB670-6F03-DF3D-DC38-99B8952A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F98DA-BD7D-F2B5-4CB7-F3582237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20B-957D-4EC7-B133-44D47C7E2314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799FE-CDCD-1B9D-814A-F94B7EE4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D9956-C0F3-3ABB-070B-7C090E9D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5B26-9A35-4894-B585-9BE8481E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F5589-C64D-361A-BCF9-7FFE835C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B8D7AF-8EA9-5EA5-86FD-F71142E62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D2A1C-F925-C249-B1BA-86E9CA1C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20B-957D-4EC7-B133-44D47C7E2314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FB8D0-BBFE-EE9B-1A25-DD0597D7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6CB32-D146-362C-002E-6880F647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5B26-9A35-4894-B585-9BE8481E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46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6A528E-66E4-533F-EA69-C4E492808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205052-AEA4-A1B8-1D65-B19701F64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5B4D8-E560-26C2-2F02-C0B2C8A2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20B-957D-4EC7-B133-44D47C7E2314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1ABE1-B399-4202-4488-A28A0756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E7991-3639-D0EF-AF15-88216CCD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5B26-9A35-4894-B585-9BE8481E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8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2CE69-5FDF-023D-B821-8FCDAE1B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4F1A9-CBB4-415E-1453-5015F105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62EBA-CBA5-8187-A1BD-FFF07DAE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20B-957D-4EC7-B133-44D47C7E2314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D97F8-B089-09F4-8EE1-17300048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07242-A604-19B3-F10B-8F7FBB15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5B26-9A35-4894-B585-9BE8481E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37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C27F0-5BAD-2ED6-663D-EE090895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AE392-31FB-C541-9292-67B2F879C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B2281-8E3D-6FE6-476E-47C83D1A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20B-957D-4EC7-B133-44D47C7E2314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9CEB6-D352-965B-EEA9-823D9640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5EC8D-61EB-896E-B0EA-55D02488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5B26-9A35-4894-B585-9BE8481E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46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72B00-E61B-6643-AB33-DE834D1A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08863-76D5-2B31-52B8-B2500EF5C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03CBFC-5C02-154F-EF10-E54BE052A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CA096-CE77-A575-EC25-D38643A0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20B-957D-4EC7-B133-44D47C7E2314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1E2F5-D047-E204-0A96-3DB432F1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A48729-F782-0DD0-C38B-8DAB9E0E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5B26-9A35-4894-B585-9BE8481E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1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D900-A0BB-A0F9-7089-97FB6BFB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B7EE00-4F7F-D2D1-D6BE-AD6B1CB8A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9DA83E-EEB0-7507-0E9A-AA970D19B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93D5C6-0586-20B5-F17A-F552D0309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B066B6-A26F-4408-3ACB-C740E2276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9E15C2-3FF2-A778-75AF-5FF37F82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20B-957D-4EC7-B133-44D47C7E2314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9F3C9C-EAF7-9DFE-EFAE-EB3E0993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7E26AC-6DC8-C7B4-ACB0-6FC88137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5B26-9A35-4894-B585-9BE8481E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5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10B08-428C-4167-4A2D-B61B5274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B2C544-E715-D2E7-64CF-6F9521EA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20B-957D-4EC7-B133-44D47C7E2314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9A69F5-85E7-1555-93E9-AB9DC94C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D93F1D-CE4C-402C-1067-AEC12164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5B26-9A35-4894-B585-9BE8481E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4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EA3C64-AD1A-F7A9-C1D4-292E6458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20B-957D-4EC7-B133-44D47C7E2314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1E1459-37B8-676D-0454-F37CA726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D0A837-7E61-5C5A-8B87-564897B7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5B26-9A35-4894-B585-9BE8481E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7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F5466-7C86-AADE-B7B8-80156090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85600-575E-CA61-6405-F9B83E7A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9B387B-B302-6587-3196-2E873C817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1B5C45-0E93-3CB4-6A36-E804D52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20B-957D-4EC7-B133-44D47C7E2314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7640C-1C49-0492-07E4-11440B62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30F0D-037D-27F6-762C-1FD07CAF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5B26-9A35-4894-B585-9BE8481E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96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A4639-73AE-03BA-3918-A283B35C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96677E-2B28-74C1-8D82-8FC91BCE6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E1E402-618A-9D01-3A3B-7AD0BC58A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882729-76AD-63E9-9222-D9ABD251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F20B-957D-4EC7-B133-44D47C7E2314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1BA52-4696-43EA-27C6-6A825D78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08E5D1-75AE-AA2B-A7E8-BE48F124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5B26-9A35-4894-B585-9BE8481E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30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22503F-CE68-B2A5-B45D-3A5ED093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FE9981-C22F-750B-D8B5-27B37181C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C27D8-3833-D0ED-C90E-67F48246D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1F20B-957D-4EC7-B133-44D47C7E2314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2B6FB-FA1A-AD4F-D012-09B33CDE3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782D-FF24-CBB7-36A4-B5F31552A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5B26-9A35-4894-B585-9BE8481E2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54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695C5E-8930-475E-85B1-9FCE398743A8}"/>
              </a:ext>
            </a:extLst>
          </p:cNvPr>
          <p:cNvSpPr/>
          <p:nvPr/>
        </p:nvSpPr>
        <p:spPr>
          <a:xfrm>
            <a:off x="0" y="2038526"/>
            <a:ext cx="12192000" cy="120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BA10D7-16B0-450D-9063-5138CE58397C}"/>
              </a:ext>
            </a:extLst>
          </p:cNvPr>
          <p:cNvSpPr txBox="1"/>
          <p:nvPr/>
        </p:nvSpPr>
        <p:spPr>
          <a:xfrm>
            <a:off x="3087148" y="2319367"/>
            <a:ext cx="6727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儿童注意力与焦虑识别分析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8728AB-B69E-4EDD-A10D-6C59B94865AF}"/>
              </a:ext>
            </a:extLst>
          </p:cNvPr>
          <p:cNvSpPr txBox="1"/>
          <p:nvPr/>
        </p:nvSpPr>
        <p:spPr>
          <a:xfrm>
            <a:off x="4253219" y="3699545"/>
            <a:ext cx="2676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2022.7.25</a:t>
            </a:r>
          </a:p>
        </p:txBody>
      </p:sp>
    </p:spTree>
    <p:extLst>
      <p:ext uri="{BB962C8B-B14F-4D97-AF65-F5344CB8AC3E}">
        <p14:creationId xmlns:p14="http://schemas.microsoft.com/office/powerpoint/2010/main" val="382803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4B3658-FEEC-94CC-80E2-B8162B98C61B}"/>
              </a:ext>
            </a:extLst>
          </p:cNvPr>
          <p:cNvSpPr txBox="1"/>
          <p:nvPr/>
        </p:nvSpPr>
        <p:spPr>
          <a:xfrm>
            <a:off x="3128016" y="1811164"/>
            <a:ext cx="138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贴纸位置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5CBB0C-D8CC-2426-836C-FC9EBBAF6379}"/>
              </a:ext>
            </a:extLst>
          </p:cNvPr>
          <p:cNvSpPr txBox="1"/>
          <p:nvPr/>
        </p:nvSpPr>
        <p:spPr>
          <a:xfrm>
            <a:off x="3128016" y="2276587"/>
            <a:ext cx="138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视线方向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ECA70B-0018-68E8-B56B-AD1B20267CBF}"/>
              </a:ext>
            </a:extLst>
          </p:cNvPr>
          <p:cNvSpPr txBox="1"/>
          <p:nvPr/>
        </p:nvSpPr>
        <p:spPr>
          <a:xfrm>
            <a:off x="5494231" y="2008656"/>
            <a:ext cx="168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注视贴纸概率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26BBAE0-698B-F85A-065A-86F378C04BC6}"/>
              </a:ext>
            </a:extLst>
          </p:cNvPr>
          <p:cNvCxnSpPr/>
          <p:nvPr/>
        </p:nvCxnSpPr>
        <p:spPr>
          <a:xfrm>
            <a:off x="4703733" y="2203941"/>
            <a:ext cx="672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E86BEA8-48A2-47A2-31E3-08FD536D1A8D}"/>
              </a:ext>
            </a:extLst>
          </p:cNvPr>
          <p:cNvSpPr txBox="1"/>
          <p:nvPr/>
        </p:nvSpPr>
        <p:spPr>
          <a:xfrm>
            <a:off x="4703733" y="1854534"/>
            <a:ext cx="76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角度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6015F0-ADAA-CF7A-116C-F08FE187E75A}"/>
              </a:ext>
            </a:extLst>
          </p:cNvPr>
          <p:cNvSpPr txBox="1"/>
          <p:nvPr/>
        </p:nvSpPr>
        <p:spPr>
          <a:xfrm>
            <a:off x="4711868" y="2241271"/>
            <a:ext cx="76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距离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63E9F11-C59A-1200-7593-49D2061A02CD}"/>
              </a:ext>
            </a:extLst>
          </p:cNvPr>
          <p:cNvCxnSpPr/>
          <p:nvPr/>
        </p:nvCxnSpPr>
        <p:spPr>
          <a:xfrm>
            <a:off x="7074379" y="2211793"/>
            <a:ext cx="629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251B0C6-700C-8961-DF8D-D49E48A61F54}"/>
              </a:ext>
            </a:extLst>
          </p:cNvPr>
          <p:cNvSpPr txBox="1"/>
          <p:nvPr/>
        </p:nvSpPr>
        <p:spPr>
          <a:xfrm>
            <a:off x="7704108" y="2027127"/>
            <a:ext cx="151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注意力指标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4FA870C-7AD1-B4C2-08A4-ECC98712CA2A}"/>
              </a:ext>
            </a:extLst>
          </p:cNvPr>
          <p:cNvCxnSpPr/>
          <p:nvPr/>
        </p:nvCxnSpPr>
        <p:spPr>
          <a:xfrm>
            <a:off x="4357646" y="1966585"/>
            <a:ext cx="315671" cy="237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9C36C2A-035A-1FF7-6287-FF8B4B027990}"/>
              </a:ext>
            </a:extLst>
          </p:cNvPr>
          <p:cNvCxnSpPr>
            <a:cxnSpLocks/>
          </p:cNvCxnSpPr>
          <p:nvPr/>
        </p:nvCxnSpPr>
        <p:spPr>
          <a:xfrm flipV="1">
            <a:off x="4387600" y="2233147"/>
            <a:ext cx="285717" cy="228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388D26B-8B4A-15D2-D12B-187B764477EC}"/>
              </a:ext>
            </a:extLst>
          </p:cNvPr>
          <p:cNvSpPr/>
          <p:nvPr/>
        </p:nvSpPr>
        <p:spPr>
          <a:xfrm>
            <a:off x="-3" y="0"/>
            <a:ext cx="3960000" cy="72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模型与数据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8BFEC6-7689-2FB1-91E4-F512698B331F}"/>
              </a:ext>
            </a:extLst>
          </p:cNvPr>
          <p:cNvSpPr txBox="1"/>
          <p:nvPr/>
        </p:nvSpPr>
        <p:spPr>
          <a:xfrm>
            <a:off x="609600" y="98107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模型：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36F3E0-C910-0B92-C0E3-99908CEF0E63}"/>
              </a:ext>
            </a:extLst>
          </p:cNvPr>
          <p:cNvSpPr txBox="1"/>
          <p:nvPr/>
        </p:nvSpPr>
        <p:spPr>
          <a:xfrm>
            <a:off x="1023937" y="2610603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神经网络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C96229D-C627-7901-43F8-77AD9F1F60D7}"/>
              </a:ext>
            </a:extLst>
          </p:cNvPr>
          <p:cNvCxnSpPr>
            <a:stCxn id="18" idx="3"/>
            <a:endCxn id="5" idx="1"/>
          </p:cNvCxnSpPr>
          <p:nvPr/>
        </p:nvCxnSpPr>
        <p:spPr>
          <a:xfrm flipV="1">
            <a:off x="2414587" y="2461253"/>
            <a:ext cx="713429" cy="33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1B7E831-4465-EBF8-B0A3-1DA920581329}"/>
              </a:ext>
            </a:extLst>
          </p:cNvPr>
          <p:cNvCxnSpPr>
            <a:stCxn id="18" idx="3"/>
          </p:cNvCxnSpPr>
          <p:nvPr/>
        </p:nvCxnSpPr>
        <p:spPr>
          <a:xfrm>
            <a:off x="2414587" y="2795269"/>
            <a:ext cx="585788" cy="50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0037317-E9F0-2CC1-60D7-8E874C8230ED}"/>
              </a:ext>
            </a:extLst>
          </p:cNvPr>
          <p:cNvSpPr txBox="1"/>
          <p:nvPr/>
        </p:nvSpPr>
        <p:spPr>
          <a:xfrm>
            <a:off x="3128016" y="3120509"/>
            <a:ext cx="138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情绪值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C044116-E829-C71B-DECB-534F2F1620B2}"/>
              </a:ext>
            </a:extLst>
          </p:cNvPr>
          <p:cNvSpPr txBox="1"/>
          <p:nvPr/>
        </p:nvSpPr>
        <p:spPr>
          <a:xfrm>
            <a:off x="9131012" y="1989606"/>
            <a:ext cx="186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注视时长占比</a:t>
            </a:r>
            <a:endParaRPr lang="en-US" altLang="zh-CN" sz="1400" dirty="0"/>
          </a:p>
          <a:p>
            <a:r>
              <a:rPr lang="zh-CN" altLang="en-US" sz="1400" dirty="0"/>
              <a:t>首次注视时刻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D507C1A-5BCF-2DAB-FFCF-AD2F60E2FA8A}"/>
              </a:ext>
            </a:extLst>
          </p:cNvPr>
          <p:cNvSpPr txBox="1"/>
          <p:nvPr/>
        </p:nvSpPr>
        <p:spPr>
          <a:xfrm>
            <a:off x="4357646" y="3116817"/>
            <a:ext cx="1110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Valence</a:t>
            </a:r>
          </a:p>
          <a:p>
            <a:r>
              <a:rPr lang="en-US" altLang="zh-CN" sz="1400" dirty="0"/>
              <a:t>Arousal</a:t>
            </a:r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966389E-EA71-68CB-C9A0-1F711E22E8BF}"/>
              </a:ext>
            </a:extLst>
          </p:cNvPr>
          <p:cNvSpPr txBox="1"/>
          <p:nvPr/>
        </p:nvSpPr>
        <p:spPr>
          <a:xfrm>
            <a:off x="609600" y="4457700"/>
            <a:ext cx="180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</a:t>
            </a:r>
            <a:r>
              <a:rPr lang="zh-CN" altLang="en-US" dirty="0"/>
              <a:t>：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669A0B5-C317-D4EA-88A8-097C0B5DD571}"/>
              </a:ext>
            </a:extLst>
          </p:cNvPr>
          <p:cNvSpPr txBox="1"/>
          <p:nvPr/>
        </p:nvSpPr>
        <p:spPr>
          <a:xfrm>
            <a:off x="1176338" y="5260583"/>
            <a:ext cx="505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1&amp;2</a:t>
            </a:r>
            <a:r>
              <a:rPr lang="zh-CN" altLang="en-US" dirty="0"/>
              <a:t>批</a:t>
            </a:r>
            <a:r>
              <a:rPr lang="en-US" altLang="zh-CN" dirty="0"/>
              <a:t>11</a:t>
            </a:r>
            <a:r>
              <a:rPr lang="zh-CN" altLang="en-US" dirty="0"/>
              <a:t>个实验组样本和</a:t>
            </a:r>
            <a:r>
              <a:rPr lang="en-US" altLang="zh-CN" dirty="0"/>
              <a:t>11</a:t>
            </a:r>
            <a:r>
              <a:rPr lang="zh-CN" altLang="en-US" dirty="0"/>
              <a:t>个对照组样本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批</a:t>
            </a:r>
            <a:r>
              <a:rPr lang="en-US" altLang="zh-CN" dirty="0"/>
              <a:t>16</a:t>
            </a:r>
            <a:r>
              <a:rPr lang="zh-CN" altLang="en-US" dirty="0"/>
              <a:t>个实验组样本</a:t>
            </a:r>
          </a:p>
        </p:txBody>
      </p:sp>
    </p:spTree>
    <p:extLst>
      <p:ext uri="{BB962C8B-B14F-4D97-AF65-F5344CB8AC3E}">
        <p14:creationId xmlns:p14="http://schemas.microsoft.com/office/powerpoint/2010/main" val="107235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E986A1F-5BE9-4F98-838B-76A53B79F0CB}"/>
              </a:ext>
            </a:extLst>
          </p:cNvPr>
          <p:cNvSpPr txBox="1"/>
          <p:nvPr/>
        </p:nvSpPr>
        <p:spPr>
          <a:xfrm>
            <a:off x="377504" y="813516"/>
            <a:ext cx="346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实验组情感识别按情感类型分组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6DCE99-0FB2-4B98-91A0-31AC1DC9C9FF}"/>
              </a:ext>
            </a:extLst>
          </p:cNvPr>
          <p:cNvSpPr/>
          <p:nvPr/>
        </p:nvSpPr>
        <p:spPr>
          <a:xfrm>
            <a:off x="-3" y="0"/>
            <a:ext cx="3960000" cy="72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焦虑识别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B16DF9-DC0E-45EE-BE0D-3B89DE95596C}"/>
              </a:ext>
            </a:extLst>
          </p:cNvPr>
          <p:cNvSpPr txBox="1"/>
          <p:nvPr/>
        </p:nvSpPr>
        <p:spPr>
          <a:xfrm>
            <a:off x="4138621" y="0"/>
            <a:ext cx="5791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/>
              <a:t>Group1: high arousal, positive valence </a:t>
            </a:r>
            <a:r>
              <a:rPr lang="zh-CN" altLang="en-US" sz="1400" dirty="0"/>
              <a:t>积极，偏兴奋的情感</a:t>
            </a:r>
            <a:endParaRPr lang="en-US" altLang="zh-CN" sz="1400" dirty="0"/>
          </a:p>
          <a:p>
            <a:pPr algn="just"/>
            <a:r>
              <a:rPr lang="en-US" altLang="zh-CN" sz="1400" dirty="0"/>
              <a:t>Group2: high arousal, negative valence </a:t>
            </a:r>
            <a:r>
              <a:rPr lang="zh-CN" altLang="en-US" sz="1400" dirty="0"/>
              <a:t>消极，偏激动的情感（焦虑特征）</a:t>
            </a:r>
            <a:endParaRPr lang="en-US" altLang="zh-CN" sz="1400" dirty="0"/>
          </a:p>
          <a:p>
            <a:pPr algn="just"/>
            <a:r>
              <a:rPr lang="en-US" altLang="zh-CN" sz="1400" dirty="0"/>
              <a:t>Group3: low arousal, negative valence </a:t>
            </a:r>
            <a:r>
              <a:rPr lang="zh-CN" altLang="en-US" sz="1400" dirty="0"/>
              <a:t>消极，偏平静的情感</a:t>
            </a:r>
            <a:endParaRPr lang="en-US" altLang="zh-CN" sz="1400" dirty="0"/>
          </a:p>
          <a:p>
            <a:pPr algn="just"/>
            <a:r>
              <a:rPr lang="en-US" altLang="zh-CN" sz="1400" dirty="0"/>
              <a:t>Group4: low arousal, positive valence </a:t>
            </a:r>
            <a:r>
              <a:rPr lang="zh-CN" altLang="en-US" sz="1400" dirty="0"/>
              <a:t>积极，偏平静的情感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003E92-4BD8-4D63-A09D-5C42C9441558}"/>
              </a:ext>
            </a:extLst>
          </p:cNvPr>
          <p:cNvSpPr txBox="1"/>
          <p:nvPr/>
        </p:nvSpPr>
        <p:spPr>
          <a:xfrm>
            <a:off x="8141956" y="4724437"/>
            <a:ext cx="31874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/>
              <a:t>将实验组按情感空间四个象限划分模型预测的</a:t>
            </a:r>
            <a:r>
              <a:rPr lang="en-US" altLang="zh-CN" sz="1400" dirty="0"/>
              <a:t>valence</a:t>
            </a:r>
            <a:r>
              <a:rPr lang="zh-CN" altLang="en-US" sz="1400" dirty="0"/>
              <a:t>和</a:t>
            </a:r>
            <a:r>
              <a:rPr lang="en-US" altLang="zh-CN" sz="1400" dirty="0"/>
              <a:t>arousal</a:t>
            </a:r>
            <a:r>
              <a:rPr lang="zh-CN" altLang="en-US" sz="1400" dirty="0"/>
              <a:t>值，大部分样本的情感集中于</a:t>
            </a:r>
            <a:r>
              <a:rPr lang="en-US" altLang="zh-CN" sz="1400" dirty="0"/>
              <a:t>group1</a:t>
            </a:r>
            <a:r>
              <a:rPr lang="zh-CN" altLang="en-US" sz="1400" dirty="0"/>
              <a:t>和</a:t>
            </a:r>
            <a:r>
              <a:rPr lang="en-US" altLang="zh-CN" sz="1400" dirty="0"/>
              <a:t>group2</a:t>
            </a:r>
            <a:r>
              <a:rPr lang="zh-CN" altLang="en-US" sz="1400" dirty="0"/>
              <a:t>，及情绪都比较激动，亢奋，这和儿童采血的现实场景相符。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499315-3BFF-4778-A375-6B280A9E9FF3}"/>
              </a:ext>
            </a:extLst>
          </p:cNvPr>
          <p:cNvSpPr txBox="1"/>
          <p:nvPr/>
        </p:nvSpPr>
        <p:spPr>
          <a:xfrm>
            <a:off x="10392771" y="193151"/>
            <a:ext cx="127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：采血前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：采血中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：采血后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E31263-D318-44A6-48C5-350D03A9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93" y="1534970"/>
            <a:ext cx="6834208" cy="43590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66C770-E9B1-15DA-74CC-5E5D24DDA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334" y="1534970"/>
            <a:ext cx="4242976" cy="267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6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1EE27D8-54FA-42D7-BB24-FF5DE976A4DD}"/>
              </a:ext>
            </a:extLst>
          </p:cNvPr>
          <p:cNvSpPr/>
          <p:nvPr/>
        </p:nvSpPr>
        <p:spPr>
          <a:xfrm>
            <a:off x="-3" y="4259"/>
            <a:ext cx="3960000" cy="72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焦虑识别</a:t>
            </a:r>
          </a:p>
        </p:txBody>
      </p:sp>
      <p:pic>
        <p:nvPicPr>
          <p:cNvPr id="6" name="图片 5" descr="图表, 箱线图&#10;&#10;描述已自动生成">
            <a:extLst>
              <a:ext uri="{FF2B5EF4-FFF2-40B4-BE49-F238E27FC236}">
                <a16:creationId xmlns:a16="http://schemas.microsoft.com/office/drawing/2014/main" id="{657F16C9-A439-4549-8C3B-4C63095779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/>
          <a:stretch/>
        </p:blipFill>
        <p:spPr>
          <a:xfrm>
            <a:off x="4930443" y="382708"/>
            <a:ext cx="5715000" cy="632549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857C2CA-A27C-467B-AFCC-59513822E284}"/>
              </a:ext>
            </a:extLst>
          </p:cNvPr>
          <p:cNvSpPr txBox="1"/>
          <p:nvPr/>
        </p:nvSpPr>
        <p:spPr>
          <a:xfrm>
            <a:off x="10120893" y="1426958"/>
            <a:ext cx="204446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将本次的</a:t>
            </a:r>
            <a:r>
              <a:rPr lang="en-US" altLang="zh-CN" sz="1400" dirty="0"/>
              <a:t>16</a:t>
            </a:r>
            <a:r>
              <a:rPr lang="zh-CN" altLang="en-US" sz="1400" dirty="0"/>
              <a:t>个实验组数据同上次的</a:t>
            </a:r>
            <a:r>
              <a:rPr lang="en-US" altLang="zh-CN" sz="1400" dirty="0"/>
              <a:t>11</a:t>
            </a:r>
            <a:r>
              <a:rPr lang="zh-CN" altLang="en-US" sz="1400" dirty="0"/>
              <a:t>个实验组和</a:t>
            </a:r>
            <a:r>
              <a:rPr lang="en-US" altLang="zh-CN" sz="1400" dirty="0"/>
              <a:t>11</a:t>
            </a:r>
            <a:r>
              <a:rPr lang="zh-CN" altLang="en-US" sz="1400" dirty="0"/>
              <a:t>个对照组数据对比，本次实验组的情绪值和上次实验组的情绪值范围类似，对照组</a:t>
            </a:r>
            <a:r>
              <a:rPr lang="en-US" altLang="zh-CN" sz="1400" dirty="0"/>
              <a:t>arousal</a:t>
            </a:r>
            <a:r>
              <a:rPr lang="zh-CN" altLang="en-US" sz="1400" dirty="0"/>
              <a:t>的均值明显高于实验组</a:t>
            </a:r>
            <a:r>
              <a:rPr lang="en-US" altLang="zh-CN" sz="1400" dirty="0"/>
              <a:t>arousal</a:t>
            </a:r>
            <a:r>
              <a:rPr lang="zh-CN" altLang="en-US" sz="1400" dirty="0"/>
              <a:t>的均值，整体体现在有贴纸情况下儿童整体情绪激动程度较低；对照组</a:t>
            </a:r>
            <a:r>
              <a:rPr lang="en-US" altLang="zh-CN" sz="1400" dirty="0"/>
              <a:t>valence</a:t>
            </a:r>
            <a:r>
              <a:rPr lang="zh-CN" altLang="en-US" sz="1400" dirty="0"/>
              <a:t>的标准差高于实验组，</a:t>
            </a:r>
            <a:r>
              <a:rPr lang="en-US" altLang="zh-CN" sz="1400" dirty="0"/>
              <a:t>valence</a:t>
            </a:r>
            <a:r>
              <a:rPr lang="zh-CN" altLang="en-US" sz="1400" dirty="0"/>
              <a:t>的均值实验组为正值，但对照组为负值，整体体现在有贴纸情况下儿童整体的情绪愉悦度的变化程度较小，且有贴纸下儿童整体心情比没有贴纸更积极。</a:t>
            </a:r>
          </a:p>
        </p:txBody>
      </p:sp>
      <p:pic>
        <p:nvPicPr>
          <p:cNvPr id="3" name="图片 2" descr="图表, 箱线图&#10;&#10;描述已自动生成">
            <a:extLst>
              <a:ext uri="{FF2B5EF4-FFF2-40B4-BE49-F238E27FC236}">
                <a16:creationId xmlns:a16="http://schemas.microsoft.com/office/drawing/2014/main" id="{EFACDF8D-EDE1-45D3-439E-09ED1DE299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8" r="4159" b="5646"/>
          <a:stretch/>
        </p:blipFill>
        <p:spPr>
          <a:xfrm>
            <a:off x="63821" y="837022"/>
            <a:ext cx="4974565" cy="536563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A07463-2FF8-E276-4377-C92A8BE52B08}"/>
              </a:ext>
            </a:extLst>
          </p:cNvPr>
          <p:cNvSpPr txBox="1"/>
          <p:nvPr/>
        </p:nvSpPr>
        <p:spPr>
          <a:xfrm>
            <a:off x="4437300" y="977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实验组和对照组情感识别按情感预测值分组对比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E943E5-6E7E-5D97-08BB-54968229EE2B}"/>
              </a:ext>
            </a:extLst>
          </p:cNvPr>
          <p:cNvSpPr txBox="1"/>
          <p:nvPr/>
        </p:nvSpPr>
        <p:spPr>
          <a:xfrm>
            <a:off x="1695450" y="6304803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第</a:t>
            </a:r>
            <a:r>
              <a:rPr lang="en-US" altLang="zh-CN" sz="1600" dirty="0"/>
              <a:t>3</a:t>
            </a:r>
            <a:r>
              <a:rPr lang="zh-CN" altLang="en-US" sz="1600" dirty="0"/>
              <a:t>批实验组数据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B0058F-3069-CEDD-F2BC-4A7292995D67}"/>
              </a:ext>
            </a:extLst>
          </p:cNvPr>
          <p:cNvSpPr txBox="1"/>
          <p:nvPr/>
        </p:nvSpPr>
        <p:spPr>
          <a:xfrm>
            <a:off x="6248400" y="6301867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第</a:t>
            </a:r>
            <a:r>
              <a:rPr lang="en-US" altLang="zh-CN" sz="1600" dirty="0"/>
              <a:t>1&amp;2</a:t>
            </a:r>
            <a:r>
              <a:rPr lang="zh-CN" altLang="en-US" sz="1600" dirty="0"/>
              <a:t>批实验组和对照组数据</a:t>
            </a:r>
          </a:p>
        </p:txBody>
      </p:sp>
    </p:spTree>
    <p:extLst>
      <p:ext uri="{BB962C8B-B14F-4D97-AF65-F5344CB8AC3E}">
        <p14:creationId xmlns:p14="http://schemas.microsoft.com/office/powerpoint/2010/main" val="348409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29B4FA-2B9A-4A44-8D47-21C9888EA8CA}"/>
              </a:ext>
            </a:extLst>
          </p:cNvPr>
          <p:cNvSpPr/>
          <p:nvPr/>
        </p:nvSpPr>
        <p:spPr>
          <a:xfrm>
            <a:off x="-1" y="15298"/>
            <a:ext cx="3960000" cy="72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焦虑识别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E26544-54C9-45CD-A40E-0625864D4414}"/>
              </a:ext>
            </a:extLst>
          </p:cNvPr>
          <p:cNvSpPr txBox="1"/>
          <p:nvPr/>
        </p:nvSpPr>
        <p:spPr>
          <a:xfrm>
            <a:off x="377504" y="813516"/>
            <a:ext cx="550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实验组和对照组情感识别按采血场景阶段分组对比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520358-709A-4D8B-907A-3BC62EE9F0B4}"/>
              </a:ext>
            </a:extLst>
          </p:cNvPr>
          <p:cNvSpPr txBox="1"/>
          <p:nvPr/>
        </p:nvSpPr>
        <p:spPr>
          <a:xfrm>
            <a:off x="377505" y="1225831"/>
            <a:ext cx="342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实验组</a:t>
            </a:r>
            <a:r>
              <a:rPr lang="en-US" altLang="zh-CN" sz="1400" dirty="0"/>
              <a:t>(</a:t>
            </a:r>
            <a:r>
              <a:rPr lang="zh-CN" altLang="en-US" sz="1400" dirty="0"/>
              <a:t>第</a:t>
            </a:r>
            <a:r>
              <a:rPr lang="en-US" altLang="zh-CN" sz="1400" dirty="0"/>
              <a:t>1&amp;2</a:t>
            </a:r>
            <a:r>
              <a:rPr lang="zh-CN" altLang="en-US" sz="1400" dirty="0"/>
              <a:t>批数据</a:t>
            </a:r>
            <a:r>
              <a:rPr lang="en-US" altLang="zh-CN" sz="1400" dirty="0"/>
              <a:t>11</a:t>
            </a:r>
            <a:r>
              <a:rPr lang="zh-CN" altLang="en-US" sz="1400" dirty="0"/>
              <a:t>个样本）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32CE40-3A90-45A9-8CFB-F6783C49073F}"/>
              </a:ext>
            </a:extLst>
          </p:cNvPr>
          <p:cNvSpPr txBox="1"/>
          <p:nvPr/>
        </p:nvSpPr>
        <p:spPr>
          <a:xfrm>
            <a:off x="455800" y="4797771"/>
            <a:ext cx="3283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对照组</a:t>
            </a:r>
            <a:r>
              <a:rPr lang="en-US" altLang="zh-CN" sz="1400" dirty="0"/>
              <a:t>(</a:t>
            </a:r>
            <a:r>
              <a:rPr lang="zh-CN" altLang="en-US" sz="1400" dirty="0"/>
              <a:t>第</a:t>
            </a:r>
            <a:r>
              <a:rPr lang="en-US" altLang="zh-CN" sz="1400" dirty="0"/>
              <a:t>1&amp;2</a:t>
            </a:r>
            <a:r>
              <a:rPr lang="zh-CN" altLang="en-US" sz="1400" dirty="0"/>
              <a:t>批数据</a:t>
            </a:r>
            <a:r>
              <a:rPr lang="en-US" altLang="zh-CN" sz="1400" dirty="0"/>
              <a:t>11</a:t>
            </a:r>
            <a:r>
              <a:rPr lang="zh-CN" altLang="en-US" sz="1400" dirty="0"/>
              <a:t>个样本）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D9B3C09-85D6-48F4-BA25-B5E832829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1204"/>
              </p:ext>
            </p:extLst>
          </p:nvPr>
        </p:nvGraphicFramePr>
        <p:xfrm>
          <a:off x="507232" y="1687717"/>
          <a:ext cx="3167290" cy="96973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33458">
                  <a:extLst>
                    <a:ext uri="{9D8B030D-6E8A-4147-A177-3AD203B41FA5}">
                      <a16:colId xmlns:a16="http://schemas.microsoft.com/office/drawing/2014/main" val="1401885554"/>
                    </a:ext>
                  </a:extLst>
                </a:gridCol>
                <a:gridCol w="633458">
                  <a:extLst>
                    <a:ext uri="{9D8B030D-6E8A-4147-A177-3AD203B41FA5}">
                      <a16:colId xmlns:a16="http://schemas.microsoft.com/office/drawing/2014/main" val="3372189612"/>
                    </a:ext>
                  </a:extLst>
                </a:gridCol>
                <a:gridCol w="633458">
                  <a:extLst>
                    <a:ext uri="{9D8B030D-6E8A-4147-A177-3AD203B41FA5}">
                      <a16:colId xmlns:a16="http://schemas.microsoft.com/office/drawing/2014/main" val="529891686"/>
                    </a:ext>
                  </a:extLst>
                </a:gridCol>
                <a:gridCol w="633458">
                  <a:extLst>
                    <a:ext uri="{9D8B030D-6E8A-4147-A177-3AD203B41FA5}">
                      <a16:colId xmlns:a16="http://schemas.microsoft.com/office/drawing/2014/main" val="2893640601"/>
                    </a:ext>
                  </a:extLst>
                </a:gridCol>
                <a:gridCol w="633458">
                  <a:extLst>
                    <a:ext uri="{9D8B030D-6E8A-4147-A177-3AD203B41FA5}">
                      <a16:colId xmlns:a16="http://schemas.microsoft.com/office/drawing/2014/main" val="3181267820"/>
                    </a:ext>
                  </a:extLst>
                </a:gridCol>
              </a:tblGrid>
              <a:tr h="193947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class1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class2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class3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685957"/>
                  </a:ext>
                </a:extLst>
              </a:tr>
              <a:tr h="193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arousal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0.101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0.129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0.070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28531495"/>
                  </a:ext>
                </a:extLst>
              </a:tr>
              <a:tr h="193947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std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0.080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0.094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0.057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9082192"/>
                  </a:ext>
                </a:extLst>
              </a:tr>
              <a:tr h="193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valence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-0.006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0.000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0.001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0249172"/>
                  </a:ext>
                </a:extLst>
              </a:tr>
              <a:tr h="193947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std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0.069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0.082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0.033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239557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CDF7C3B-9307-4FEE-B5A8-5C9CDB7B2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200511"/>
              </p:ext>
            </p:extLst>
          </p:nvPr>
        </p:nvGraphicFramePr>
        <p:xfrm>
          <a:off x="467380" y="5343442"/>
          <a:ext cx="3167290" cy="100785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33458">
                  <a:extLst>
                    <a:ext uri="{9D8B030D-6E8A-4147-A177-3AD203B41FA5}">
                      <a16:colId xmlns:a16="http://schemas.microsoft.com/office/drawing/2014/main" val="3126957430"/>
                    </a:ext>
                  </a:extLst>
                </a:gridCol>
                <a:gridCol w="633458">
                  <a:extLst>
                    <a:ext uri="{9D8B030D-6E8A-4147-A177-3AD203B41FA5}">
                      <a16:colId xmlns:a16="http://schemas.microsoft.com/office/drawing/2014/main" val="1717889382"/>
                    </a:ext>
                  </a:extLst>
                </a:gridCol>
                <a:gridCol w="633458">
                  <a:extLst>
                    <a:ext uri="{9D8B030D-6E8A-4147-A177-3AD203B41FA5}">
                      <a16:colId xmlns:a16="http://schemas.microsoft.com/office/drawing/2014/main" val="3420475843"/>
                    </a:ext>
                  </a:extLst>
                </a:gridCol>
                <a:gridCol w="633458">
                  <a:extLst>
                    <a:ext uri="{9D8B030D-6E8A-4147-A177-3AD203B41FA5}">
                      <a16:colId xmlns:a16="http://schemas.microsoft.com/office/drawing/2014/main" val="4225253292"/>
                    </a:ext>
                  </a:extLst>
                </a:gridCol>
                <a:gridCol w="633458">
                  <a:extLst>
                    <a:ext uri="{9D8B030D-6E8A-4147-A177-3AD203B41FA5}">
                      <a16:colId xmlns:a16="http://schemas.microsoft.com/office/drawing/2014/main" val="29687226"/>
                    </a:ext>
                  </a:extLst>
                </a:gridCol>
              </a:tblGrid>
              <a:tr h="2146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class1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class2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class3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586353"/>
                  </a:ext>
                </a:extLst>
              </a:tr>
              <a:tr h="1982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arousal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0.245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0.274</a:t>
                      </a:r>
                      <a:endParaRPr lang="en-US" altLang="zh-CN" sz="1000" b="0" i="0" u="none" strike="noStrike" kern="12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0.243</a:t>
                      </a:r>
                      <a:endParaRPr lang="en-US" altLang="zh-CN" sz="1000" b="0" i="0" u="none" strike="noStrike" kern="12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8289194"/>
                  </a:ext>
                </a:extLst>
              </a:tr>
              <a:tr h="1982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std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0.124</a:t>
                      </a:r>
                      <a:endParaRPr lang="en-US" altLang="zh-CN" sz="1000" b="0" i="0" u="none" strike="noStrike" kern="12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0.137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0.027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2608528"/>
                  </a:ext>
                </a:extLst>
              </a:tr>
              <a:tr h="1982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valence</a:t>
                      </a:r>
                      <a:endParaRPr lang="en-US" sz="1000" b="1" i="0" u="none" strike="noStrike" kern="12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-0.038</a:t>
                      </a:r>
                      <a:endParaRPr lang="en-US" altLang="zh-CN" sz="1000" b="0" i="0" u="none" strike="noStrike" kern="12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-0.097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-0.057</a:t>
                      </a:r>
                      <a:endParaRPr lang="en-US" altLang="zh-CN" sz="1000" b="0" i="0" u="none" strike="noStrike" kern="12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1357291"/>
                  </a:ext>
                </a:extLst>
              </a:tr>
              <a:tr h="1982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1" i="0" u="none" strike="noStrike" kern="120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std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0.139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0.180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0.033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9550026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B733FDE4-A1A9-4716-9B97-AAE08F806C84}"/>
              </a:ext>
            </a:extLst>
          </p:cNvPr>
          <p:cNvSpPr txBox="1"/>
          <p:nvPr/>
        </p:nvSpPr>
        <p:spPr>
          <a:xfrm>
            <a:off x="5730882" y="247822"/>
            <a:ext cx="5733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从实验组和对照组均可看出，儿童在采血中这一阶段心情较激动焦躁，从采血的前中后期实验组较对照组</a:t>
            </a:r>
            <a:r>
              <a:rPr lang="en-US" altLang="zh-CN" sz="1200" dirty="0"/>
              <a:t>arousal</a:t>
            </a:r>
            <a:r>
              <a:rPr lang="zh-CN" altLang="en-US" sz="1200" dirty="0"/>
              <a:t>均值较大可见，贴纸潜在的对采血整个过程中焦虑情绪的缓解作用。从</a:t>
            </a:r>
            <a:r>
              <a:rPr lang="en-US" altLang="zh-CN" sz="1200" dirty="0"/>
              <a:t>valence</a:t>
            </a:r>
            <a:r>
              <a:rPr lang="zh-CN" altLang="en-US" sz="1200" dirty="0"/>
              <a:t>上看，实验组在采血中的</a:t>
            </a:r>
            <a:r>
              <a:rPr lang="en-US" altLang="zh-CN" sz="1200" dirty="0"/>
              <a:t>valence</a:t>
            </a:r>
            <a:r>
              <a:rPr lang="zh-CN" altLang="en-US" sz="1200" dirty="0"/>
              <a:t>高于对照组，也可以说明上述一点；从</a:t>
            </a:r>
            <a:r>
              <a:rPr lang="en-US" altLang="zh-CN" sz="1200" dirty="0"/>
              <a:t>valence</a:t>
            </a:r>
            <a:r>
              <a:rPr lang="zh-CN" altLang="en-US" sz="1200" dirty="0"/>
              <a:t>和</a:t>
            </a:r>
            <a:r>
              <a:rPr lang="en-US" altLang="zh-CN" sz="1200" dirty="0"/>
              <a:t>arousal</a:t>
            </a:r>
            <a:r>
              <a:rPr lang="zh-CN" altLang="en-US" sz="1200" dirty="0"/>
              <a:t>变化程度上看，在采血前和采血中阶段，贴纸存在时儿童心情变化程度较小，稳定性较高，可见贴纸潜在的对于儿童尤其在采血前情绪稳定性提高的作用。</a:t>
            </a:r>
          </a:p>
        </p:txBody>
      </p:sp>
      <p:pic>
        <p:nvPicPr>
          <p:cNvPr id="16" name="图片 15" descr="图表, 箱线图&#10;&#10;描述已自动生成">
            <a:extLst>
              <a:ext uri="{FF2B5EF4-FFF2-40B4-BE49-F238E27FC236}">
                <a16:creationId xmlns:a16="http://schemas.microsoft.com/office/drawing/2014/main" id="{A527506B-6616-431D-A939-ACAD93D9D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7" b="5608"/>
          <a:stretch/>
        </p:blipFill>
        <p:spPr>
          <a:xfrm>
            <a:off x="6910789" y="1448151"/>
            <a:ext cx="5202730" cy="5388946"/>
          </a:xfrm>
          <a:prstGeom prst="rect">
            <a:avLst/>
          </a:prstGeom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7750701-E0AC-0D69-C96C-BF4798F23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30832"/>
              </p:ext>
            </p:extLst>
          </p:nvPr>
        </p:nvGraphicFramePr>
        <p:xfrm>
          <a:off x="467380" y="3506054"/>
          <a:ext cx="3167290" cy="96973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33458">
                  <a:extLst>
                    <a:ext uri="{9D8B030D-6E8A-4147-A177-3AD203B41FA5}">
                      <a16:colId xmlns:a16="http://schemas.microsoft.com/office/drawing/2014/main" val="1401885554"/>
                    </a:ext>
                  </a:extLst>
                </a:gridCol>
                <a:gridCol w="633458">
                  <a:extLst>
                    <a:ext uri="{9D8B030D-6E8A-4147-A177-3AD203B41FA5}">
                      <a16:colId xmlns:a16="http://schemas.microsoft.com/office/drawing/2014/main" val="3372189612"/>
                    </a:ext>
                  </a:extLst>
                </a:gridCol>
                <a:gridCol w="633458">
                  <a:extLst>
                    <a:ext uri="{9D8B030D-6E8A-4147-A177-3AD203B41FA5}">
                      <a16:colId xmlns:a16="http://schemas.microsoft.com/office/drawing/2014/main" val="529891686"/>
                    </a:ext>
                  </a:extLst>
                </a:gridCol>
                <a:gridCol w="633458">
                  <a:extLst>
                    <a:ext uri="{9D8B030D-6E8A-4147-A177-3AD203B41FA5}">
                      <a16:colId xmlns:a16="http://schemas.microsoft.com/office/drawing/2014/main" val="2893640601"/>
                    </a:ext>
                  </a:extLst>
                </a:gridCol>
                <a:gridCol w="633458">
                  <a:extLst>
                    <a:ext uri="{9D8B030D-6E8A-4147-A177-3AD203B41FA5}">
                      <a16:colId xmlns:a16="http://schemas.microsoft.com/office/drawing/2014/main" val="3181267820"/>
                    </a:ext>
                  </a:extLst>
                </a:gridCol>
              </a:tblGrid>
              <a:tr h="193947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class1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class2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class3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685957"/>
                  </a:ext>
                </a:extLst>
              </a:tr>
              <a:tr h="193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arousal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0.081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0.124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0.085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28531495"/>
                  </a:ext>
                </a:extLst>
              </a:tr>
              <a:tr h="193947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std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0.061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0.085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0.052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9082192"/>
                  </a:ext>
                </a:extLst>
              </a:tr>
              <a:tr h="193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valence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0.017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0.034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0249172"/>
                  </a:ext>
                </a:extLst>
              </a:tr>
              <a:tr h="193947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std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0.038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0.087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0.043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239557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6744BE7-AB1C-7ED7-3933-A5E2FBAA7BAF}"/>
              </a:ext>
            </a:extLst>
          </p:cNvPr>
          <p:cNvSpPr txBox="1"/>
          <p:nvPr/>
        </p:nvSpPr>
        <p:spPr>
          <a:xfrm>
            <a:off x="455800" y="2876296"/>
            <a:ext cx="342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实验组</a:t>
            </a:r>
            <a:r>
              <a:rPr lang="en-US" altLang="zh-CN" sz="1400" dirty="0"/>
              <a:t>(</a:t>
            </a:r>
            <a:r>
              <a:rPr lang="zh-CN" altLang="en-US" sz="1400" dirty="0"/>
              <a:t>第</a:t>
            </a:r>
            <a:r>
              <a:rPr lang="en-US" altLang="zh-CN" sz="1400" dirty="0"/>
              <a:t>3</a:t>
            </a:r>
            <a:r>
              <a:rPr lang="zh-CN" altLang="en-US" sz="1400" dirty="0"/>
              <a:t>批数据</a:t>
            </a:r>
            <a:r>
              <a:rPr lang="en-US" altLang="zh-CN" sz="1400" dirty="0"/>
              <a:t>16</a:t>
            </a:r>
            <a:r>
              <a:rPr lang="zh-CN" altLang="en-US" sz="1400" dirty="0"/>
              <a:t>个样本）</a:t>
            </a:r>
          </a:p>
        </p:txBody>
      </p:sp>
      <p:pic>
        <p:nvPicPr>
          <p:cNvPr id="9" name="图片 8" descr="图表, 箱线图&#10;&#10;描述已自动生成">
            <a:extLst>
              <a:ext uri="{FF2B5EF4-FFF2-40B4-BE49-F238E27FC236}">
                <a16:creationId xmlns:a16="http://schemas.microsoft.com/office/drawing/2014/main" id="{355E6DC8-4E27-A43B-3E26-AD56575226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7" b="5483"/>
          <a:stretch/>
        </p:blipFill>
        <p:spPr>
          <a:xfrm>
            <a:off x="4099411" y="1469054"/>
            <a:ext cx="5206711" cy="53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9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068F843-6003-4B6E-9FE5-6CB7BB0C0084}"/>
              </a:ext>
            </a:extLst>
          </p:cNvPr>
          <p:cNvSpPr txBox="1"/>
          <p:nvPr/>
        </p:nvSpPr>
        <p:spPr>
          <a:xfrm>
            <a:off x="0" y="930018"/>
            <a:ext cx="550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实验组和对照组注意力指标按采血场景阶段分组对比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AE8C807-DF06-4C42-813E-B1575FF29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924611"/>
              </p:ext>
            </p:extLst>
          </p:nvPr>
        </p:nvGraphicFramePr>
        <p:xfrm>
          <a:off x="191955" y="1718455"/>
          <a:ext cx="4960336" cy="18897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81328">
                  <a:extLst>
                    <a:ext uri="{9D8B030D-6E8A-4147-A177-3AD203B41FA5}">
                      <a16:colId xmlns:a16="http://schemas.microsoft.com/office/drawing/2014/main" val="47093573"/>
                    </a:ext>
                  </a:extLst>
                </a:gridCol>
                <a:gridCol w="613168">
                  <a:extLst>
                    <a:ext uri="{9D8B030D-6E8A-4147-A177-3AD203B41FA5}">
                      <a16:colId xmlns:a16="http://schemas.microsoft.com/office/drawing/2014/main" val="4024473276"/>
                    </a:ext>
                  </a:extLst>
                </a:gridCol>
                <a:gridCol w="613168">
                  <a:extLst>
                    <a:ext uri="{9D8B030D-6E8A-4147-A177-3AD203B41FA5}">
                      <a16:colId xmlns:a16="http://schemas.microsoft.com/office/drawing/2014/main" val="2513416896"/>
                    </a:ext>
                  </a:extLst>
                </a:gridCol>
                <a:gridCol w="613168">
                  <a:extLst>
                    <a:ext uri="{9D8B030D-6E8A-4147-A177-3AD203B41FA5}">
                      <a16:colId xmlns:a16="http://schemas.microsoft.com/office/drawing/2014/main" val="503623321"/>
                    </a:ext>
                  </a:extLst>
                </a:gridCol>
                <a:gridCol w="613168">
                  <a:extLst>
                    <a:ext uri="{9D8B030D-6E8A-4147-A177-3AD203B41FA5}">
                      <a16:colId xmlns:a16="http://schemas.microsoft.com/office/drawing/2014/main" val="200949765"/>
                    </a:ext>
                  </a:extLst>
                </a:gridCol>
                <a:gridCol w="613168">
                  <a:extLst>
                    <a:ext uri="{9D8B030D-6E8A-4147-A177-3AD203B41FA5}">
                      <a16:colId xmlns:a16="http://schemas.microsoft.com/office/drawing/2014/main" val="3858898496"/>
                    </a:ext>
                  </a:extLst>
                </a:gridCol>
                <a:gridCol w="613168">
                  <a:extLst>
                    <a:ext uri="{9D8B030D-6E8A-4147-A177-3AD203B41FA5}">
                      <a16:colId xmlns:a16="http://schemas.microsoft.com/office/drawing/2014/main" val="2362792701"/>
                    </a:ext>
                  </a:extLst>
                </a:gridCol>
              </a:tblGrid>
              <a:tr h="1752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指标值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实验组（第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1&amp;2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批）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对照组（第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1&amp;2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批）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3119362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指标值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采血前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采血中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采血后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采血前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采血中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采血后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0581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样本总时长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17.630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30.270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12.489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22.293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23.483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6.333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07198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注视时长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3.982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9.067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4.615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6.597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8.473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75850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注视时长占比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024390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首次注视时刻</a:t>
                      </a:r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(s)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2.722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1.730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1.567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7302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首次注视持续时长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1.717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583053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首次注视持续时长占比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599433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A210D00-B234-49F2-BFFA-6C4AE6390843}"/>
              </a:ext>
            </a:extLst>
          </p:cNvPr>
          <p:cNvSpPr txBox="1"/>
          <p:nvPr/>
        </p:nvSpPr>
        <p:spPr>
          <a:xfrm>
            <a:off x="4467224" y="0"/>
            <a:ext cx="7324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分样本对比中，采血后期实验组注视贴纸时长占比高于对照组，但前期和中期反而低，此外首次注视时刻在第</a:t>
            </a:r>
            <a:r>
              <a:rPr lang="en-US" altLang="zh-CN" sz="1200" dirty="0"/>
              <a:t>1&amp;2</a:t>
            </a:r>
            <a:r>
              <a:rPr lang="zh-CN" altLang="en-US" sz="1200" dirty="0"/>
              <a:t>批实验组数据中采血前早于对照组，但在第</a:t>
            </a:r>
            <a:r>
              <a:rPr lang="en-US" altLang="zh-CN" sz="1200" dirty="0"/>
              <a:t>3</a:t>
            </a:r>
            <a:r>
              <a:rPr lang="zh-CN" altLang="en-US" sz="1200" dirty="0"/>
              <a:t>批实验组数据中迟于对照组，此外采血中期和后期均明显迟于对照组，此结果的出入很明显体现出注意力指标存在不稳定性，计算得到的注意力衡量值很难在实验组和对照组中形成明显差异化，使得贴纸潜在的对儿童注意力的吸引作用难有说服力。</a:t>
            </a:r>
          </a:p>
        </p:txBody>
      </p:sp>
      <p:pic>
        <p:nvPicPr>
          <p:cNvPr id="11" name="图片 10" descr="图表, 箱线图&#10;&#10;描述已自动生成">
            <a:extLst>
              <a:ext uri="{FF2B5EF4-FFF2-40B4-BE49-F238E27FC236}">
                <a16:creationId xmlns:a16="http://schemas.microsoft.com/office/drawing/2014/main" id="{228D52FB-58B9-4E9E-BA9A-3729583F19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0" t="9057" r="6298" b="4403"/>
          <a:stretch/>
        </p:blipFill>
        <p:spPr>
          <a:xfrm>
            <a:off x="5247736" y="923026"/>
            <a:ext cx="6944264" cy="593497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CC02FAA-A540-4E0E-8937-00898933C014}"/>
              </a:ext>
            </a:extLst>
          </p:cNvPr>
          <p:cNvSpPr/>
          <p:nvPr/>
        </p:nvSpPr>
        <p:spPr>
          <a:xfrm>
            <a:off x="-1" y="2013"/>
            <a:ext cx="3960000" cy="72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注意力分析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C2D5F80-990C-D4EE-E82B-0ADA1F175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771537"/>
              </p:ext>
            </p:extLst>
          </p:nvPr>
        </p:nvGraphicFramePr>
        <p:xfrm>
          <a:off x="191955" y="4027320"/>
          <a:ext cx="3141796" cy="18897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89935">
                  <a:extLst>
                    <a:ext uri="{9D8B030D-6E8A-4147-A177-3AD203B41FA5}">
                      <a16:colId xmlns:a16="http://schemas.microsoft.com/office/drawing/2014/main" val="47093573"/>
                    </a:ext>
                  </a:extLst>
                </a:gridCol>
                <a:gridCol w="617287">
                  <a:extLst>
                    <a:ext uri="{9D8B030D-6E8A-4147-A177-3AD203B41FA5}">
                      <a16:colId xmlns:a16="http://schemas.microsoft.com/office/drawing/2014/main" val="4024473276"/>
                    </a:ext>
                  </a:extLst>
                </a:gridCol>
                <a:gridCol w="617287">
                  <a:extLst>
                    <a:ext uri="{9D8B030D-6E8A-4147-A177-3AD203B41FA5}">
                      <a16:colId xmlns:a16="http://schemas.microsoft.com/office/drawing/2014/main" val="2513416896"/>
                    </a:ext>
                  </a:extLst>
                </a:gridCol>
                <a:gridCol w="617287">
                  <a:extLst>
                    <a:ext uri="{9D8B030D-6E8A-4147-A177-3AD203B41FA5}">
                      <a16:colId xmlns:a16="http://schemas.microsoft.com/office/drawing/2014/main" val="503623321"/>
                    </a:ext>
                  </a:extLst>
                </a:gridCol>
              </a:tblGrid>
              <a:tr h="1752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指标值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实验组（第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3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批）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3119362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指标值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采血前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采血中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采血后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0581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样本总时长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11.288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30.937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7.229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07198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注视时长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2.668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1.818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75850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注视时长占比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024390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首次注视时刻</a:t>
                      </a:r>
                      <a:r>
                        <a:rPr lang="en-US" alt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(s)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4.013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7302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首次注视持续时长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1.203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1.205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583053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首次注视持续时长占比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5994336"/>
                  </a:ext>
                </a:extLst>
              </a:tr>
            </a:tbl>
          </a:graphicData>
        </a:graphic>
      </p:graphicFrame>
      <p:pic>
        <p:nvPicPr>
          <p:cNvPr id="3" name="图片 2" descr="图表, 箱线图&#10;&#10;描述已自动生成">
            <a:extLst>
              <a:ext uri="{FF2B5EF4-FFF2-40B4-BE49-F238E27FC236}">
                <a16:creationId xmlns:a16="http://schemas.microsoft.com/office/drawing/2014/main" id="{AFD510EC-841C-EA3D-6BAF-27059A173C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" t="8121" r="6666" b="5339"/>
          <a:stretch/>
        </p:blipFill>
        <p:spPr>
          <a:xfrm>
            <a:off x="4657454" y="930018"/>
            <a:ext cx="6944264" cy="593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1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67F38E-8A07-477E-FA5A-03E8BF616637}"/>
              </a:ext>
            </a:extLst>
          </p:cNvPr>
          <p:cNvSpPr/>
          <p:nvPr/>
        </p:nvSpPr>
        <p:spPr>
          <a:xfrm>
            <a:off x="-1" y="2013"/>
            <a:ext cx="3960000" cy="72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误差分析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946A8B-01D6-E7F2-F03A-E261B2F6F906}"/>
              </a:ext>
            </a:extLst>
          </p:cNvPr>
          <p:cNvSpPr/>
          <p:nvPr/>
        </p:nvSpPr>
        <p:spPr>
          <a:xfrm>
            <a:off x="209549" y="1209242"/>
            <a:ext cx="26574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数据不规范化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116007-5793-1929-E15E-1F7A0077DB92}"/>
              </a:ext>
            </a:extLst>
          </p:cNvPr>
          <p:cNvSpPr/>
          <p:nvPr/>
        </p:nvSpPr>
        <p:spPr>
          <a:xfrm>
            <a:off x="4081461" y="1521112"/>
            <a:ext cx="308610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儿童人脸追踪和识别困难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585EBF-BF8D-22B1-558C-703847688C0B}"/>
              </a:ext>
            </a:extLst>
          </p:cNvPr>
          <p:cNvSpPr/>
          <p:nvPr/>
        </p:nvSpPr>
        <p:spPr>
          <a:xfrm>
            <a:off x="4081462" y="3186112"/>
            <a:ext cx="3086099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贴纸定位困难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E3A013-A67F-7581-67C5-372382E935B3}"/>
              </a:ext>
            </a:extLst>
          </p:cNvPr>
          <p:cNvSpPr/>
          <p:nvPr/>
        </p:nvSpPr>
        <p:spPr>
          <a:xfrm>
            <a:off x="209549" y="2943224"/>
            <a:ext cx="26574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视线追踪算法局限性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39D3A2-85BA-4407-E899-E6B98A0E30E7}"/>
              </a:ext>
            </a:extLst>
          </p:cNvPr>
          <p:cNvSpPr/>
          <p:nvPr/>
        </p:nvSpPr>
        <p:spPr>
          <a:xfrm>
            <a:off x="8232003" y="625474"/>
            <a:ext cx="26574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注意力指标计算偏差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656E49-3776-5B2E-ADE6-865E946226D1}"/>
              </a:ext>
            </a:extLst>
          </p:cNvPr>
          <p:cNvSpPr/>
          <p:nvPr/>
        </p:nvSpPr>
        <p:spPr>
          <a:xfrm>
            <a:off x="8220075" y="2212881"/>
            <a:ext cx="26574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注视贴纸判断困难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9EEDC1-AC05-B25E-C254-DBDDB93906AF}"/>
              </a:ext>
            </a:extLst>
          </p:cNvPr>
          <p:cNvSpPr/>
          <p:nvPr/>
        </p:nvSpPr>
        <p:spPr>
          <a:xfrm>
            <a:off x="8220075" y="5146490"/>
            <a:ext cx="26574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情绪计算偏差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7D17F3-5DA4-BD8D-7EFB-7B6568FEB068}"/>
              </a:ext>
            </a:extLst>
          </p:cNvPr>
          <p:cNvSpPr/>
          <p:nvPr/>
        </p:nvSpPr>
        <p:spPr>
          <a:xfrm>
            <a:off x="209549" y="4939188"/>
            <a:ext cx="26574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情绪识别算法局限性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3667414-7EA4-6EF1-6A23-147DE2CDBB01}"/>
              </a:ext>
            </a:extLst>
          </p:cNvPr>
          <p:cNvSpPr/>
          <p:nvPr/>
        </p:nvSpPr>
        <p:spPr>
          <a:xfrm>
            <a:off x="4081462" y="4518304"/>
            <a:ext cx="3086099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视线方向预测误差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7C0C6A-099C-6F19-99B5-5634BCCC454B}"/>
              </a:ext>
            </a:extLst>
          </p:cNvPr>
          <p:cNvSpPr txBox="1"/>
          <p:nvPr/>
        </p:nvSpPr>
        <p:spPr>
          <a:xfrm>
            <a:off x="398848" y="3428999"/>
            <a:ext cx="2419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逐帧预测，未考虑图像帧间相关性</a:t>
            </a:r>
            <a:endParaRPr lang="en-US" altLang="zh-CN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只能生成视线方向，无法预测视线焦点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D8EDF2-F640-1053-32D0-240D840FF358}"/>
              </a:ext>
            </a:extLst>
          </p:cNvPr>
          <p:cNvSpPr txBox="1"/>
          <p:nvPr/>
        </p:nvSpPr>
        <p:spPr>
          <a:xfrm>
            <a:off x="4219573" y="3671887"/>
            <a:ext cx="2809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贴纸</a:t>
            </a:r>
            <a:r>
              <a:rPr lang="en-US" altLang="zh-CN" sz="1400" dirty="0"/>
              <a:t>3</a:t>
            </a:r>
            <a:r>
              <a:rPr lang="zh-CN" altLang="en-US" sz="1400" dirty="0"/>
              <a:t>维坐标未知，难以和视线方向统一坐标系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601534E-FE5A-D07D-4601-5F59B5C69BF7}"/>
              </a:ext>
            </a:extLst>
          </p:cNvPr>
          <p:cNvSpPr txBox="1"/>
          <p:nvPr/>
        </p:nvSpPr>
        <p:spPr>
          <a:xfrm>
            <a:off x="398848" y="5484480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运用的数据库非儿童量身定制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909197D-CD3A-6AF4-07D7-3C13113F4403}"/>
              </a:ext>
            </a:extLst>
          </p:cNvPr>
          <p:cNvSpPr txBox="1"/>
          <p:nvPr/>
        </p:nvSpPr>
        <p:spPr>
          <a:xfrm>
            <a:off x="4295775" y="2086437"/>
            <a:ext cx="2452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视线和情绪预测共用人脸追踪模块，若出现人脸追踪失误，将收集到无效数据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879E771-33B7-2A8F-60BF-1B0CDE2DAF92}"/>
              </a:ext>
            </a:extLst>
          </p:cNvPr>
          <p:cNvSpPr/>
          <p:nvPr/>
        </p:nvSpPr>
        <p:spPr>
          <a:xfrm>
            <a:off x="4081462" y="5607978"/>
            <a:ext cx="3086099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情绪预测误差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032E30-65EF-D816-1D6F-089B3E87C9F4}"/>
              </a:ext>
            </a:extLst>
          </p:cNvPr>
          <p:cNvSpPr txBox="1"/>
          <p:nvPr/>
        </p:nvSpPr>
        <p:spPr>
          <a:xfrm>
            <a:off x="394085" y="1730252"/>
            <a:ext cx="26574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复杂拍摄场景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贴纸位置可能移动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摄像头捕捉关键物体缺失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儿童注视贴纸和采血视线区分度小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2EB2020-459F-A158-250E-6DBEB2EF1B2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867024" y="1452130"/>
            <a:ext cx="1214437" cy="3118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9500490-8654-A0E2-F649-411FF4E85C9A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867024" y="1452130"/>
            <a:ext cx="1214438" cy="19768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467074C-9995-263B-08BA-1403B9B559DA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2867024" y="3186112"/>
            <a:ext cx="1214438" cy="1575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910B3C8-344F-0E6E-C12B-D9E466E04A0F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>
            <a:off x="2867024" y="5182076"/>
            <a:ext cx="1214438" cy="6687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1CD8D53-C5E1-E1F5-6D01-E7268DB5634E}"/>
              </a:ext>
            </a:extLst>
          </p:cNvPr>
          <p:cNvCxnSpPr>
            <a:stCxn id="10" idx="3"/>
          </p:cNvCxnSpPr>
          <p:nvPr/>
        </p:nvCxnSpPr>
        <p:spPr>
          <a:xfrm flipV="1">
            <a:off x="2867024" y="1763999"/>
            <a:ext cx="1214437" cy="14221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7F5A1F1-3395-1292-FB29-3B4C21552B81}"/>
              </a:ext>
            </a:extLst>
          </p:cNvPr>
          <p:cNvCxnSpPr>
            <a:stCxn id="14" idx="3"/>
            <a:endCxn id="8" idx="1"/>
          </p:cNvCxnSpPr>
          <p:nvPr/>
        </p:nvCxnSpPr>
        <p:spPr>
          <a:xfrm flipV="1">
            <a:off x="2867024" y="1764000"/>
            <a:ext cx="1214437" cy="34180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1DE36E4-A252-5A75-BEC1-464780FD50AB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2867024" y="3186112"/>
            <a:ext cx="1214438" cy="242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563260F-5E2D-1299-BE4D-B141D2CB2160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7167561" y="1764000"/>
            <a:ext cx="1052514" cy="6917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8F374C0-8608-9E0E-E814-AC4100A06147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7167561" y="1764000"/>
            <a:ext cx="1052514" cy="36253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D42054C-CC4F-3BC0-FF38-127CD152CA9B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7167561" y="2455769"/>
            <a:ext cx="1052514" cy="9732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91F3D39-E960-A327-BEFF-BBAEBD0A6949}"/>
              </a:ext>
            </a:extLst>
          </p:cNvPr>
          <p:cNvCxnSpPr>
            <a:stCxn id="15" idx="3"/>
          </p:cNvCxnSpPr>
          <p:nvPr/>
        </p:nvCxnSpPr>
        <p:spPr>
          <a:xfrm flipV="1">
            <a:off x="7167561" y="2475055"/>
            <a:ext cx="1052514" cy="22861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2544148-685F-26B3-C47F-E33BED518056}"/>
              </a:ext>
            </a:extLst>
          </p:cNvPr>
          <p:cNvCxnSpPr>
            <a:stCxn id="21" idx="3"/>
            <a:endCxn id="13" idx="1"/>
          </p:cNvCxnSpPr>
          <p:nvPr/>
        </p:nvCxnSpPr>
        <p:spPr>
          <a:xfrm flipV="1">
            <a:off x="7167561" y="5389378"/>
            <a:ext cx="1052514" cy="4614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19C7343-5A82-5B49-0A8D-326DF8CF5E15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9548813" y="1111249"/>
            <a:ext cx="11928" cy="11016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8B748372-5D17-94FE-ACFD-3D2331D1D979}"/>
              </a:ext>
            </a:extLst>
          </p:cNvPr>
          <p:cNvSpPr/>
          <p:nvPr/>
        </p:nvSpPr>
        <p:spPr>
          <a:xfrm>
            <a:off x="5276850" y="299523"/>
            <a:ext cx="1538244" cy="6457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当前优化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6ACB267-FA7E-B6DF-3E12-A2B3DEF8BFDF}"/>
              </a:ext>
            </a:extLst>
          </p:cNvPr>
          <p:cNvCxnSpPr>
            <a:stCxn id="58" idx="4"/>
            <a:endCxn id="8" idx="0"/>
          </p:cNvCxnSpPr>
          <p:nvPr/>
        </p:nvCxnSpPr>
        <p:spPr>
          <a:xfrm flipH="1">
            <a:off x="5624511" y="945274"/>
            <a:ext cx="421461" cy="575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2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989</Words>
  <Application>Microsoft Office PowerPoint</Application>
  <PresentationFormat>宽屏</PresentationFormat>
  <Paragraphs>207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Realism</dc:creator>
  <cp:lastModifiedBy>Realism</cp:lastModifiedBy>
  <cp:revision>10</cp:revision>
  <dcterms:created xsi:type="dcterms:W3CDTF">2022-07-24T08:33:01Z</dcterms:created>
  <dcterms:modified xsi:type="dcterms:W3CDTF">2022-07-24T09:57:51Z</dcterms:modified>
</cp:coreProperties>
</file>