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9" r:id="rId7"/>
    <p:sldId id="292" r:id="rId8"/>
    <p:sldId id="293" r:id="rId9"/>
    <p:sldId id="28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 showGuides="1">
      <p:cViewPr varScale="1">
        <p:scale>
          <a:sx n="58" d="100"/>
          <a:sy n="58" d="100"/>
        </p:scale>
        <p:origin x="-102" y="-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68915" y="6447451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slide" Target="slide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slide" Target="slide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slide" Target="slide3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hemeOverride" Target="../theme/themeOverride2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2673350" y="2369820"/>
            <a:ext cx="684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SOFTWARE ENGINEERING</a:t>
            </a:r>
            <a:endParaRPr lang="zh-CN" altLang="en-US" sz="4000" spc="300" dirty="0">
              <a:solidFill>
                <a:schemeClr val="accent3">
                  <a:lumMod val="60000"/>
                  <a:lumOff val="4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325791" y="3261672"/>
            <a:ext cx="74386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接化发医院监护系统</a:t>
            </a:r>
            <a:endParaRPr lang="zh-CN" sz="54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68764" y="4611476"/>
            <a:ext cx="4752741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郑逸伦 李响 刑德壮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846789" y="1264118"/>
            <a:ext cx="2396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6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zh-CN" altLang="en-US" sz="6000" spc="6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0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67794" y="1147159"/>
            <a:ext cx="6244046" cy="4576382"/>
            <a:chOff x="5399314" y="1916338"/>
            <a:chExt cx="4140001" cy="3034287"/>
          </a:xfrm>
        </p:grpSpPr>
        <p:sp>
          <p:nvSpPr>
            <p:cNvPr id="6" name="MH_Entry_1">
              <a:hlinkClick r:id="rId2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项目简介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MH_Entry_2">
              <a:hlinkClick r:id="rId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功能描述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MH_Number_2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8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技术路线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MH_Number_3">
              <a:hlinkClick r:id="rId8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rId5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任务安排</a:t>
              </a:r>
              <a:endParaRPr lang="zh-CN" altLang="en-US" sz="32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MH_Number_4">
              <a:hlinkClick r:id="rId5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3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目</a:t>
            </a:r>
            <a:endParaRPr lang="en-US" altLang="zh-CN" sz="6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录</a:t>
            </a:r>
            <a:endParaRPr lang="zh-CN" altLang="en-US" sz="6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PA_MH_Others_2"/>
          <p:cNvSpPr txBox="1"/>
          <p:nvPr>
            <p:custDataLst>
              <p:tags r:id="rId14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885" y="2087245"/>
            <a:ext cx="7407275" cy="36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目前住院病人主要由 护士护理，这样做不仅需要大量护士， 而且由于不能随时观察危重病人的 病情变化，还可能会延误抢救时机。某医院打算开发一个以计算机为中心的患者监护系统。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项目简介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功能描述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13fa3d88-b331-4df6-98b3-a46e227b9670"/>
          <p:cNvGrpSpPr>
            <a:grpSpLocks noChangeAspect="1"/>
          </p:cNvGrpSpPr>
          <p:nvPr/>
        </p:nvGrpSpPr>
        <p:grpSpPr>
          <a:xfrm>
            <a:off x="719666" y="2024671"/>
            <a:ext cx="10753197" cy="4505946"/>
            <a:chOff x="719667" y="1597951"/>
            <a:chExt cx="10753197" cy="4505946"/>
          </a:xfrm>
        </p:grpSpPr>
        <p:sp>
          <p:nvSpPr>
            <p:cNvPr id="7" name="ïşḻïďê-Partial Circle 29"/>
            <p:cNvSpPr/>
            <p:nvPr/>
          </p:nvSpPr>
          <p:spPr>
            <a:xfrm>
              <a:off x="4089816" y="1597951"/>
              <a:ext cx="4315855" cy="4315855"/>
            </a:xfrm>
            <a:prstGeom prst="pie">
              <a:avLst>
                <a:gd name="adj1" fmla="val 7281410"/>
                <a:gd name="adj2" fmla="val 9070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şḻïďê-Partial Circle 30"/>
            <p:cNvSpPr/>
            <p:nvPr/>
          </p:nvSpPr>
          <p:spPr>
            <a:xfrm rot="6734800">
              <a:off x="4574249" y="2082383"/>
              <a:ext cx="3346989" cy="3346989"/>
            </a:xfrm>
            <a:prstGeom prst="pie">
              <a:avLst>
                <a:gd name="adj1" fmla="val 7871380"/>
                <a:gd name="adj2" fmla="val 1898657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şḻïďê-Partial Circle 46"/>
            <p:cNvSpPr/>
            <p:nvPr/>
          </p:nvSpPr>
          <p:spPr>
            <a:xfrm>
              <a:off x="4221934" y="1730069"/>
              <a:ext cx="4051619" cy="4051619"/>
            </a:xfrm>
            <a:prstGeom prst="pie">
              <a:avLst>
                <a:gd name="adj1" fmla="val 11099129"/>
                <a:gd name="adj2" fmla="val 1459876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0" name="Group 47"/>
            <p:cNvGrpSpPr/>
            <p:nvPr/>
          </p:nvGrpSpPr>
          <p:grpSpPr>
            <a:xfrm flipH="1" flipV="1">
              <a:off x="6521719" y="5221463"/>
              <a:ext cx="893798" cy="250365"/>
              <a:chOff x="2901397" y="1460250"/>
              <a:chExt cx="930338" cy="220268"/>
            </a:xfrm>
          </p:grpSpPr>
          <p:cxnSp>
            <p:nvCxnSpPr>
              <p:cNvPr id="46" name="ïşḻïďê-Straight Connector 48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ïşḻïďê-Straight Connector 49"/>
              <p:cNvCxnSpPr/>
              <p:nvPr/>
            </p:nvCxnSpPr>
            <p:spPr>
              <a:xfrm flipH="1">
                <a:off x="2901397" y="1463917"/>
                <a:ext cx="691284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1"/>
            <p:cNvGrpSpPr/>
            <p:nvPr/>
          </p:nvGrpSpPr>
          <p:grpSpPr>
            <a:xfrm>
              <a:off x="3761911" y="2160325"/>
              <a:ext cx="893798" cy="250365"/>
              <a:chOff x="2901397" y="1460250"/>
              <a:chExt cx="930338" cy="220268"/>
            </a:xfrm>
          </p:grpSpPr>
          <p:cxnSp>
            <p:nvCxnSpPr>
              <p:cNvPr id="44" name="ïşḻïďê-Straight Connector 52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ïşḻïďê-Straight Connector 53"/>
              <p:cNvCxnSpPr/>
              <p:nvPr/>
            </p:nvCxnSpPr>
            <p:spPr>
              <a:xfrm flipH="1">
                <a:off x="2901397" y="1463917"/>
                <a:ext cx="691284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55"/>
            <p:cNvGrpSpPr/>
            <p:nvPr/>
          </p:nvGrpSpPr>
          <p:grpSpPr>
            <a:xfrm flipH="1">
              <a:off x="7589441" y="2393081"/>
              <a:ext cx="893798" cy="254605"/>
              <a:chOff x="2901397" y="1460250"/>
              <a:chExt cx="930338" cy="220268"/>
            </a:xfrm>
          </p:grpSpPr>
          <p:cxnSp>
            <p:nvCxnSpPr>
              <p:cNvPr id="42" name="ïşḻïďê-Straight Connector 56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ïşḻïďê-Straight Connector 57"/>
              <p:cNvCxnSpPr/>
              <p:nvPr/>
            </p:nvCxnSpPr>
            <p:spPr>
              <a:xfrm flipH="1">
                <a:off x="2901397" y="1463918"/>
                <a:ext cx="691284" cy="0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ïşḻïďê-TextBox 58"/>
            <p:cNvSpPr txBox="1"/>
            <p:nvPr/>
          </p:nvSpPr>
          <p:spPr>
            <a:xfrm>
              <a:off x="7908697" y="2026325"/>
              <a:ext cx="512961" cy="307777"/>
            </a:xfrm>
            <a:prstGeom prst="rect">
              <a:avLst/>
            </a:prstGeom>
          </p:spPr>
          <p:txBody>
            <a:bodyPr wrap="none" lIns="0" tIns="0" rIns="0" bIns="0" anchor="b"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6" name="Group 62"/>
            <p:cNvGrpSpPr/>
            <p:nvPr/>
          </p:nvGrpSpPr>
          <p:grpSpPr>
            <a:xfrm>
              <a:off x="3835310" y="4267278"/>
              <a:ext cx="893798" cy="250365"/>
              <a:chOff x="2901397" y="1460250"/>
              <a:chExt cx="930338" cy="220268"/>
            </a:xfrm>
          </p:grpSpPr>
          <p:cxnSp>
            <p:nvCxnSpPr>
              <p:cNvPr id="40" name="ïşḻïďê-Straight Connector 63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ïşḻïďê-Straight Connector 64"/>
              <p:cNvCxnSpPr/>
              <p:nvPr/>
            </p:nvCxnSpPr>
            <p:spPr>
              <a:xfrm flipH="1">
                <a:off x="2901397" y="1463917"/>
                <a:ext cx="691284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ïşḻïďê-Oval 71"/>
            <p:cNvSpPr/>
            <p:nvPr/>
          </p:nvSpPr>
          <p:spPr>
            <a:xfrm>
              <a:off x="4838485" y="2346619"/>
              <a:ext cx="2818517" cy="28185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ïşḻïďê-Oval 73"/>
            <p:cNvSpPr/>
            <p:nvPr/>
          </p:nvSpPr>
          <p:spPr>
            <a:xfrm>
              <a:off x="5190800" y="2698934"/>
              <a:ext cx="2113888" cy="2113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Group 4"/>
            <p:cNvGrpSpPr/>
            <p:nvPr/>
          </p:nvGrpSpPr>
          <p:grpSpPr>
            <a:xfrm>
              <a:off x="719667" y="1744271"/>
              <a:ext cx="2818676" cy="787075"/>
              <a:chOff x="719667" y="1744271"/>
              <a:chExt cx="2818676" cy="787075"/>
            </a:xfrm>
          </p:grpSpPr>
          <p:sp>
            <p:nvSpPr>
              <p:cNvPr id="34" name="íṡľíḍè-TextBox 59"/>
              <p:cNvSpPr txBox="1"/>
              <p:nvPr/>
            </p:nvSpPr>
            <p:spPr>
              <a:xfrm flipH="1">
                <a:off x="2307237" y="1744271"/>
                <a:ext cx="1231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noAutofit/>
              </a:bodyPr>
              <a:lstStyle/>
              <a:p>
                <a:pPr algn="r">
                  <a:spcBef>
                    <a:spcPct val="0"/>
                  </a:spcBef>
                  <a:defRPr/>
                </a:pPr>
                <a:r>
                  <a:rPr lang="zh-CN" altLang="en-US" sz="2000" b="1">
                    <a:solidFill>
                      <a:schemeClr val="accent2"/>
                    </a:solidFill>
                    <a:cs typeface="+mn-ea"/>
                    <a:sym typeface="+mn-lt"/>
                  </a:rPr>
                  <a:t>接收生理信号</a:t>
                </a:r>
                <a:endParaRPr lang="zh-CN" altLang="en-US" sz="2000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íṡľíḍè-Rectangle 2"/>
              <p:cNvSpPr/>
              <p:nvPr/>
            </p:nvSpPr>
            <p:spPr>
              <a:xfrm>
                <a:off x="719667" y="2069681"/>
                <a:ext cx="2818676" cy="461665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生理信号如脉搏、体温、血压、心电图等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38"/>
            <p:cNvGrpSpPr/>
            <p:nvPr/>
          </p:nvGrpSpPr>
          <p:grpSpPr>
            <a:xfrm>
              <a:off x="719667" y="4133489"/>
              <a:ext cx="2818676" cy="787075"/>
              <a:chOff x="719667" y="1744271"/>
              <a:chExt cx="2818676" cy="787075"/>
            </a:xfrm>
          </p:grpSpPr>
          <p:sp>
            <p:nvSpPr>
              <p:cNvPr id="32" name="íṡľíḍè-TextBox 39"/>
              <p:cNvSpPr txBox="1"/>
              <p:nvPr/>
            </p:nvSpPr>
            <p:spPr>
              <a:xfrm flipH="1">
                <a:off x="2307237" y="1744271"/>
                <a:ext cx="1231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noAutofit/>
              </a:bodyPr>
              <a:lstStyle/>
              <a:p>
                <a:pPr algn="r">
                  <a:spcBef>
                    <a:spcPct val="0"/>
                  </a:spcBef>
                  <a:defRPr/>
                </a:pPr>
                <a:r>
                  <a:rPr lang="zh-CN" altLang="en-US" sz="2000" b="1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发出警告信息</a:t>
                </a:r>
                <a:endParaRPr lang="zh-CN" altLang="en-US" sz="2000" b="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ṡľíḍè-Rectangle 40"/>
              <p:cNvSpPr/>
              <p:nvPr/>
            </p:nvSpPr>
            <p:spPr>
              <a:xfrm>
                <a:off x="719667" y="2069681"/>
                <a:ext cx="2818676" cy="461665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当某个病人生理信号超过安全范围时向值班护士发出警告信息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41"/>
            <p:cNvGrpSpPr/>
            <p:nvPr/>
          </p:nvGrpSpPr>
          <p:grpSpPr>
            <a:xfrm>
              <a:off x="8672822" y="2002396"/>
              <a:ext cx="2800042" cy="787075"/>
              <a:chOff x="719667" y="1744271"/>
              <a:chExt cx="2818676" cy="787075"/>
            </a:xfrm>
          </p:grpSpPr>
          <p:sp>
            <p:nvSpPr>
              <p:cNvPr id="30" name="íṡľíḍè-TextBox 42"/>
              <p:cNvSpPr txBox="1"/>
              <p:nvPr/>
            </p:nvSpPr>
            <p:spPr>
              <a:xfrm flipH="1">
                <a:off x="719667" y="1744271"/>
                <a:ext cx="1239299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20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生成患者日志</a:t>
                </a:r>
                <a:endParaRPr lang="zh-CN" altLang="en-US" sz="2000" b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íṡľíḍè-Rectangle 43"/>
              <p:cNvSpPr/>
              <p:nvPr/>
            </p:nvSpPr>
            <p:spPr>
              <a:xfrm>
                <a:off x="719667" y="2069681"/>
                <a:ext cx="2818676" cy="461665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定时记录病人情况形成患者日志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78"/>
            <p:cNvGrpSpPr/>
            <p:nvPr/>
          </p:nvGrpSpPr>
          <p:grpSpPr>
            <a:xfrm>
              <a:off x="7819101" y="5174269"/>
              <a:ext cx="3653762" cy="929628"/>
              <a:chOff x="719667" y="1744271"/>
              <a:chExt cx="3653762" cy="929628"/>
            </a:xfrm>
          </p:grpSpPr>
          <p:sp>
            <p:nvSpPr>
              <p:cNvPr id="28" name="íṡľíḍè-TextBox 79"/>
              <p:cNvSpPr txBox="1"/>
              <p:nvPr/>
            </p:nvSpPr>
            <p:spPr>
              <a:xfrm flipH="1">
                <a:off x="719667" y="1744271"/>
                <a:ext cx="3653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+mn-ea"/>
                    <a:sym typeface="+mn-lt"/>
                  </a:rPr>
                  <a:t>打印病情报告</a:t>
                </a:r>
                <a:endParaRPr lang="zh-CN" alt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íṡľíḍè-Rectangle 80"/>
              <p:cNvSpPr/>
              <p:nvPr/>
            </p:nvSpPr>
            <p:spPr>
              <a:xfrm>
                <a:off x="719667" y="2069681"/>
                <a:ext cx="3653762" cy="604218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护士在需要时可以要求系统印出某个指定病人的病情报告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65" y="3628390"/>
            <a:ext cx="1169035" cy="110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885" y="2087245"/>
            <a:ext cx="7407275" cy="36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前端使用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Vue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框架设计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后端使用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Laravel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框架设计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服务器使用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Ubuntu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系统，用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Docker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部署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技术路线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885" y="2087245"/>
            <a:ext cx="7407275" cy="36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郑逸伦：安排任务，设计总体项目框架，负责前端和服务端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李响：负责后端，编写文档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刑德壮：编写文档，编写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lang="en-US" altLang="zh-CN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600" dirty="0" smtClean="0">
                <a:solidFill>
                  <a:schemeClr val="bg1"/>
                </a:solidFill>
                <a:cs typeface="+mn-ea"/>
                <a:sym typeface="+mn-lt"/>
              </a:rPr>
              <a:t>任务安排</a:t>
            </a:r>
            <a:endParaRPr lang="zh-CN" altLang="en-US" sz="2800" spc="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2587056" y="2952335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 smtClean="0">
                <a:solidFill>
                  <a:srgbClr val="FFFFFF"/>
                </a:solidFill>
                <a:cs typeface="+mn-ea"/>
                <a:sym typeface="+mn-lt"/>
              </a:rPr>
              <a:t>感谢您的聆听</a:t>
            </a:r>
            <a:endParaRPr lang="zh-CN" altLang="en-US" sz="5400" b="1" spc="6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1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12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13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14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5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6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ISPRING_PRESENTATION_TITLE" val="8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5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6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2"/>
</p:tagLst>
</file>

<file path=ppt/tags/tag7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8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9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xb1lbs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自定义</PresentationFormat>
  <Paragraphs>65</Paragraphs>
  <Slides>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Agency FB</vt:lpstr>
      <vt:lpstr>Trebuchet MS</vt:lpstr>
      <vt:lpstr>华文细黑</vt:lpstr>
      <vt:lpstr>Arial Narrow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简洁蓝色科技感</dc:title>
  <dc:creator>第一PPT</dc:creator>
  <cp:keywords>www.1ppt.com</cp:keywords>
  <dc:description>www.1ppt.com</dc:description>
  <cp:lastModifiedBy>zylMozart</cp:lastModifiedBy>
  <cp:revision>10</cp:revision>
  <dcterms:created xsi:type="dcterms:W3CDTF">2017-08-03T14:47:00Z</dcterms:created>
  <dcterms:modified xsi:type="dcterms:W3CDTF">2020-12-03T05:40:43Z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