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  <p:sldMasterId id="2147483657" r:id="rId3"/>
  </p:sldMasterIdLst>
  <p:notesMasterIdLst>
    <p:notesMasterId r:id="rId19"/>
  </p:notesMasterIdLst>
  <p:sldIdLst>
    <p:sldId id="256" r:id="rId4"/>
    <p:sldId id="497" r:id="rId5"/>
    <p:sldId id="498" r:id="rId6"/>
    <p:sldId id="499" r:id="rId7"/>
    <p:sldId id="509" r:id="rId8"/>
    <p:sldId id="510" r:id="rId9"/>
    <p:sldId id="512" r:id="rId10"/>
    <p:sldId id="257" r:id="rId11"/>
    <p:sldId id="266" r:id="rId12"/>
    <p:sldId id="273" r:id="rId13"/>
    <p:sldId id="272" r:id="rId14"/>
    <p:sldId id="267" r:id="rId15"/>
    <p:sldId id="268" r:id="rId16"/>
    <p:sldId id="284" r:id="rId17"/>
    <p:sldId id="51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汪磊" initials="汪磊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46" autoAdjust="0"/>
    <p:restoredTop sz="95407" autoAdjust="0"/>
  </p:normalViewPr>
  <p:slideViewPr>
    <p:cSldViewPr snapToGrid="0">
      <p:cViewPr varScale="1">
        <p:scale>
          <a:sx n="68" d="100"/>
          <a:sy n="68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687499999999994E-2"/>
          <c:y val="3.4375000000000003E-2"/>
          <c:w val="0.62083333333333302"/>
          <c:h val="0.9312500000000000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effectLst/>
          </c:spPr>
          <c:explosion val="25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A63-42B1-A8A8-20991E7D1E9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A63-42B1-A8A8-20991E7D1E9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A63-42B1-A8A8-20991E7D1E9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A63-42B1-A8A8-20991E7D1E96}"/>
              </c:ext>
            </c:extLst>
          </c:dPt>
          <c:cat>
            <c:strRef>
              <c:f>Sheet1!$A$2:$A$5</c:f>
              <c:strCache>
                <c:ptCount val="2"/>
                <c:pt idx="0">
                  <c:v>移动端</c:v>
                </c:pt>
                <c:pt idx="1">
                  <c:v>pc端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0.74000000000000199</c:v>
                </c:pt>
                <c:pt idx="1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A63-42B1-A8A8-20991E7D1E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effectLst/>
          </c:spPr>
          <c:explosion val="25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4A63-42B1-A8A8-20991E7D1E9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4A63-42B1-A8A8-20991E7D1E9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4A63-42B1-A8A8-20991E7D1E9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4A63-42B1-A8A8-20991E7D1E96}"/>
              </c:ext>
            </c:extLst>
          </c:dPt>
          <c:cat>
            <c:strRef>
              <c:f>Sheet1!$A$2:$A$5</c:f>
              <c:strCache>
                <c:ptCount val="2"/>
                <c:pt idx="0">
                  <c:v>移动端</c:v>
                </c:pt>
                <c:pt idx="1">
                  <c:v>pc端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11-4A63-42B1-A8A8-20991E7D1E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lang="zh-CN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68B1D-6F25-4549-AA36-2C4E3A595390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BF971-6B5D-4F6A-8C4F-8E214888DF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FC4B6-F40B-4DC2-945A-8AC193C49A0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blink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FC4B6-F40B-4DC2-945A-8AC193C49A08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这里指的是不仅是</a:t>
            </a:r>
            <a:r>
              <a:rPr lang="en-US" altLang="zh-CN" dirty="0" err="1"/>
              <a:t>bootstarp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B5400-190F-4433-B6D0-C3806BF5E1C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编程语言分布统计：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称霸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www.oschina.net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/news/57121/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-language-popularity-statistics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BF971-6B5D-4F6A-8C4F-8E214888DF1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1.alpha内部测试版本，极不稳定，一般也不会出现的公众视线，仅供内部测试人员测试用。 </a:t>
            </a:r>
          </a:p>
          <a:p>
            <a:endParaRPr lang="zh-CN" altLang="en-US"/>
          </a:p>
          <a:p>
            <a:r>
              <a:rPr lang="zh-CN" altLang="en-US"/>
              <a:t>2.beta公共测试版，就是对外发布软件的测试版，收集公众的意见和建议。 </a:t>
            </a:r>
          </a:p>
          <a:p>
            <a:endParaRPr lang="zh-CN" altLang="en-US"/>
          </a:p>
          <a:p>
            <a:r>
              <a:rPr lang="zh-CN" altLang="en-US"/>
              <a:t>3.正式版了，一般都很稳定。 </a:t>
            </a:r>
          </a:p>
          <a:p>
            <a:r>
              <a:rPr lang="zh-CN" altLang="en-US"/>
              <a:t>再就是SP，service Package，补丁包，针对正式版的漏洞以及改进集成的补丁包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BF971-6B5D-4F6A-8C4F-8E214888DF1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683" y="2427335"/>
            <a:ext cx="8494633" cy="92333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>
              <a:def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9"/>
            <a:ext cx="7886700" cy="3052118"/>
          </a:xfrm>
          <a:prstGeom prst="rect">
            <a:avLst/>
          </a:prstGeom>
        </p:spPr>
        <p:txBody>
          <a:bodyPr anchor="b"/>
          <a:lstStyle>
            <a:lvl1pPr algn="l">
              <a:defRPr sz="480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3632887"/>
            <a:ext cx="78867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3807619"/>
            <a:ext cx="7886700" cy="25066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zh-CN" altLang="en-US" sz="2400" kern="12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/>
              <a:t>make IT better</a:t>
            </a:r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A4072BB-DF50-4467-B57C-7F7F49F05D3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列表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680518"/>
            <a:ext cx="7886700" cy="465849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1544595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A4072BB-DF50-4467-B57C-7F7F49F05D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628650" y="1544595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5807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A4072BB-DF50-4467-B57C-7F7F49F05D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2000" y="2340000"/>
            <a:ext cx="5760000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>
              <a:defRPr lang="zh-CN" altLang="en-US" sz="36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90115" y="2402840"/>
            <a:ext cx="5416550" cy="972820"/>
          </a:xfrm>
        </p:spPr>
        <p:txBody>
          <a:bodyPr wrap="square"/>
          <a:lstStyle/>
          <a:p>
            <a:r>
              <a:rPr dirty="0"/>
              <a:t>移动</a:t>
            </a:r>
            <a:r>
              <a:rPr lang="en-US" altLang="zh-CN" dirty="0"/>
              <a:t>Web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048" y="3068913"/>
            <a:ext cx="8157904" cy="16889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51" y="3243829"/>
            <a:ext cx="8157898" cy="13069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Node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汪磊</a:t>
            </a:r>
            <a:r>
              <a:rPr lang="en-US" altLang="zh-CN"/>
              <a:t>@</a:t>
            </a:r>
            <a:r>
              <a:rPr lang="zh-CN" altLang="en-US"/>
              <a:t>传智播客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41855" y="-94615"/>
            <a:ext cx="13428345" cy="7047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Bootstrap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生态圈火，不断地更新迭代</a:t>
            </a:r>
          </a:p>
          <a:p>
            <a:r>
              <a:rPr dirty="0"/>
              <a:t>提供了一套美观大方地界面组件</a:t>
            </a:r>
          </a:p>
          <a:p>
            <a:r>
              <a:rPr dirty="0"/>
              <a:t>让我们的Web开发更简单，更快捷</a:t>
            </a:r>
          </a:p>
          <a:p>
            <a:r>
              <a:rPr lang="zh-CN" dirty="0"/>
              <a:t>简单来说：</a:t>
            </a:r>
          </a:p>
          <a:p>
            <a:pPr lvl="1"/>
            <a:r>
              <a:rPr lang="en-US" altLang="zh-CN" sz="2000" dirty="0"/>
              <a:t>Bootstrap </a:t>
            </a:r>
            <a:r>
              <a:rPr lang="zh-CN" altLang="en-US" sz="2000" dirty="0"/>
              <a:t>让我们的</a:t>
            </a:r>
            <a:r>
              <a:rPr lang="en-US" altLang="zh-CN" sz="2000" dirty="0"/>
              <a:t>Web</a:t>
            </a:r>
            <a:r>
              <a:rPr lang="zh-CN" altLang="en-US" sz="2000" dirty="0"/>
              <a:t>开发更简单，更快捷</a:t>
            </a:r>
          </a:p>
          <a:p>
            <a:pPr marL="457200" lvl="1" indent="0"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注意：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	- </a:t>
            </a:r>
            <a:r>
              <a:rPr sz="2000" dirty="0">
                <a:solidFill>
                  <a:srgbClr val="FF0000"/>
                </a:solidFill>
              </a:rPr>
              <a:t>使用Bootstrap 并不代表不用写CSS样式，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	</a:t>
            </a:r>
            <a:r>
              <a:rPr sz="2000" dirty="0">
                <a:solidFill>
                  <a:srgbClr val="FF0000"/>
                </a:solidFill>
              </a:rPr>
              <a:t>而是不用写大多数大家都会要用到样式</a:t>
            </a:r>
          </a:p>
          <a:p>
            <a:pPr lvl="1"/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 </a:t>
            </a:r>
            <a:r>
              <a:rPr dirty="0"/>
              <a:t>版本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7500" lnSpcReduction="10000"/>
          </a:bodyPr>
          <a:lstStyle/>
          <a:p>
            <a:r>
              <a:rPr lang="zh-CN" altLang="en-US" dirty="0"/>
              <a:t>目前市面上使用最多的是</a:t>
            </a:r>
            <a:r>
              <a:rPr lang="en-US" altLang="zh-CN" dirty="0"/>
              <a:t>3.x.x</a:t>
            </a:r>
            <a:r>
              <a:rPr lang="zh-CN" altLang="en-US" dirty="0"/>
              <a:t>版本；</a:t>
            </a:r>
          </a:p>
          <a:p>
            <a:r>
              <a:rPr lang="zh-CN" altLang="en-US" dirty="0"/>
              <a:t>除此之外，</a:t>
            </a:r>
            <a:r>
              <a:rPr lang="en-US" altLang="zh-CN" dirty="0"/>
              <a:t>Bootstrap</a:t>
            </a:r>
            <a:r>
              <a:rPr lang="zh-CN" altLang="en-US" dirty="0"/>
              <a:t>还有以下版本</a:t>
            </a:r>
            <a:r>
              <a:rPr lang="en-US" altLang="zh-CN" dirty="0"/>
              <a:t>:	</a:t>
            </a:r>
          </a:p>
          <a:p>
            <a:pPr lvl="1"/>
            <a:r>
              <a:rPr lang="zh-CN" altLang="en-US" sz="1800" dirty="0"/>
              <a:t>2</a:t>
            </a:r>
            <a:r>
              <a:rPr lang="en-US" altLang="zh-CN" dirty="0"/>
              <a:t>.3.2 </a:t>
            </a:r>
            <a:r>
              <a:rPr lang="zh-CN" altLang="en-US" dirty="0"/>
              <a:t>停止维护</a:t>
            </a:r>
          </a:p>
          <a:p>
            <a:pPr lvl="2"/>
            <a:r>
              <a:rPr lang="zh-CN" altLang="en-US" dirty="0"/>
              <a:t>支持更广泛的浏览器</a:t>
            </a:r>
          </a:p>
          <a:p>
            <a:pPr lvl="2"/>
            <a:r>
              <a:rPr lang="zh-CN" altLang="en-US" dirty="0"/>
              <a:t>代码不够简洁</a:t>
            </a:r>
          </a:p>
          <a:p>
            <a:pPr lvl="2"/>
            <a:r>
              <a:rPr lang="zh-CN" altLang="en-US" dirty="0"/>
              <a:t>功能不够牛叉</a:t>
            </a:r>
            <a:endParaRPr lang="en-US" altLang="zh-CN" dirty="0"/>
          </a:p>
          <a:p>
            <a:pPr lvl="1"/>
            <a:r>
              <a:rPr lang="en-US" altLang="zh-CN" sz="1600" dirty="0">
                <a:sym typeface="+mn-ea"/>
              </a:rPr>
              <a:t>3.x.x </a:t>
            </a:r>
            <a:endParaRPr lang="zh-CN" altLang="en-US" sz="1600" dirty="0"/>
          </a:p>
          <a:p>
            <a:pPr lvl="2"/>
            <a:r>
              <a:rPr lang="zh-CN" altLang="en-US" sz="1600" dirty="0"/>
              <a:t>目前最稳定版本，不支持</a:t>
            </a:r>
            <a:r>
              <a:rPr lang="en-US" altLang="zh-CN" sz="1600" dirty="0"/>
              <a:t>IE7</a:t>
            </a:r>
            <a:r>
              <a:rPr lang="zh-CN" altLang="en-US" sz="1600" dirty="0"/>
              <a:t>和早期的</a:t>
            </a:r>
            <a:r>
              <a:rPr lang="en-US" altLang="zh-CN" sz="1600" dirty="0"/>
              <a:t>Firefox</a:t>
            </a:r>
          </a:p>
          <a:p>
            <a:pPr lvl="2"/>
            <a:r>
              <a:rPr lang="en-US" altLang="zh-CN" sz="1600" dirty="0"/>
              <a:t>IE8</a:t>
            </a:r>
            <a:r>
              <a:rPr lang="zh-CN" altLang="en-US" sz="1600" dirty="0"/>
              <a:t>支持，但是效果不很好</a:t>
            </a:r>
            <a:endParaRPr lang="en-US" altLang="zh-CN" sz="1600" dirty="0"/>
          </a:p>
          <a:p>
            <a:pPr lvl="1"/>
            <a:r>
              <a:rPr lang="en-US" altLang="zh-CN" sz="1600" dirty="0"/>
              <a:t>2015</a:t>
            </a:r>
            <a:r>
              <a:rPr lang="zh-CN" altLang="en-US" sz="1600" dirty="0"/>
              <a:t>年</a:t>
            </a:r>
            <a:r>
              <a:rPr lang="en-US" altLang="zh-CN" sz="1600" dirty="0"/>
              <a:t>8</a:t>
            </a:r>
            <a:r>
              <a:rPr lang="zh-CN" altLang="en-US" sz="1600" dirty="0"/>
              <a:t>月发布了 </a:t>
            </a:r>
            <a:r>
              <a:rPr lang="en-US" altLang="zh-CN" sz="1600" dirty="0"/>
              <a:t>4.0.0 -alpha </a:t>
            </a:r>
            <a:r>
              <a:rPr lang="zh-CN" altLang="en-US" sz="1600" dirty="0"/>
              <a:t>内部测试</a:t>
            </a:r>
          </a:p>
          <a:p>
            <a:pPr marL="1371600" lvl="3" indent="0">
              <a:buNone/>
            </a:pP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相</a:t>
            </a:r>
            <a:r>
              <a:rPr>
                <a:sym typeface="+mn-ea"/>
              </a:rPr>
              <a:t>关链接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Bootstrap</a:t>
            </a:r>
            <a:r>
              <a:rPr lang="zh-CN" altLang="en-US" sz="2000" dirty="0"/>
              <a:t>官网：</a:t>
            </a:r>
          </a:p>
          <a:p>
            <a:pPr lvl="1"/>
            <a:r>
              <a:rPr lang="zh-CN" altLang="en-US" sz="1665" dirty="0"/>
              <a:t>http://getbootstrap.com/</a:t>
            </a:r>
          </a:p>
          <a:p>
            <a:pPr lvl="1"/>
            <a:r>
              <a:rPr lang="zh-CN" altLang="en-US" sz="1665" dirty="0"/>
              <a:t>http://v3.bootcss.com/</a:t>
            </a:r>
            <a:r>
              <a:rPr lang="en-US" altLang="zh-CN" sz="1665" dirty="0"/>
              <a:t>(</a:t>
            </a:r>
            <a:r>
              <a:rPr lang="zh-CN" altLang="en-US" sz="1665" dirty="0"/>
              <a:t>中文官网</a:t>
            </a:r>
            <a:r>
              <a:rPr lang="en-US" altLang="zh-CN" sz="1665" dirty="0"/>
              <a:t>)</a:t>
            </a:r>
          </a:p>
          <a:p>
            <a:r>
              <a:rPr lang="zh-CN" sz="2000" dirty="0"/>
              <a:t>使用</a:t>
            </a:r>
            <a:r>
              <a:rPr lang="en-US" altLang="zh-CN" sz="2000" dirty="0"/>
              <a:t>Bootstrap </a:t>
            </a:r>
            <a:r>
              <a:rPr lang="zh-CN" altLang="en-US" sz="2000" dirty="0"/>
              <a:t>构建的网站</a:t>
            </a:r>
          </a:p>
          <a:p>
            <a:pPr lvl="1"/>
            <a:r>
              <a:rPr lang="zh-CN" altLang="en-US" sz="1665" dirty="0"/>
              <a:t>http://expo.getbootstrap.com/</a:t>
            </a:r>
          </a:p>
          <a:p>
            <a:pPr lvl="1"/>
            <a:r>
              <a:rPr lang="zh-CN" altLang="en-US" sz="1665" dirty="0"/>
              <a:t>http://expo.bootcss.com/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课</a:t>
            </a:r>
            <a:r>
              <a:rPr kumimoji="1" dirty="0"/>
              <a:t>程内容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Bootstrap </a:t>
            </a:r>
            <a:r>
              <a:rPr kumimoji="1" lang="zh-CN" altLang="en-US" dirty="0"/>
              <a:t>文档走马观花，快速建立印象</a:t>
            </a:r>
          </a:p>
          <a:p>
            <a:r>
              <a:rPr kumimoji="1" lang="en-US" altLang="zh-CN" dirty="0">
                <a:sym typeface="+mn-ea"/>
              </a:rPr>
              <a:t>Less </a:t>
            </a:r>
            <a:r>
              <a:rPr kumimoji="1" lang="zh-CN" altLang="en-US" dirty="0">
                <a:sym typeface="+mn-ea"/>
              </a:rPr>
              <a:t>预处理语言</a:t>
            </a:r>
            <a:endParaRPr kumimoji="1" lang="en-US" altLang="zh-CN" dirty="0"/>
          </a:p>
          <a:p>
            <a:r>
              <a:rPr kumimoji="1" lang="zh-CN" altLang="en-US" dirty="0"/>
              <a:t>如何通过</a:t>
            </a:r>
            <a:r>
              <a:rPr kumimoji="1" lang="en-US" altLang="zh-CN" dirty="0"/>
              <a:t>Bootstrap+Less+Rem</a:t>
            </a:r>
            <a:r>
              <a:rPr kumimoji="1" lang="zh-CN" altLang="en-US" dirty="0"/>
              <a:t>快速构建响应式网站实战</a:t>
            </a:r>
          </a:p>
          <a:p>
            <a:r>
              <a:rPr kumimoji="1" lang="zh-CN" altLang="en-US" dirty="0"/>
              <a:t>深度自定义</a:t>
            </a:r>
            <a:r>
              <a:rPr kumimoji="1" lang="en-US" altLang="zh-CN" dirty="0"/>
              <a:t>Bootstrap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t>2017/4/27</a:t>
            </a:fld>
            <a:endParaRPr lang="zh-CN" altLang="en-US" sz="12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/>
          </a:p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t>2</a:t>
            </a:fld>
            <a:endParaRPr lang="zh-CN" altLang="en-US" sz="12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京东双十一销售额</a:t>
            </a:r>
            <a:endParaRPr lang="zh-CN" altLang="en-US" dirty="0"/>
          </a:p>
        </p:txBody>
      </p:sp>
      <p:graphicFrame>
        <p:nvGraphicFramePr>
          <p:cNvPr id="6" name="图表 5"/>
          <p:cNvGraphicFramePr/>
          <p:nvPr/>
        </p:nvGraphicFramePr>
        <p:xfrm>
          <a:off x="1357290" y="207167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29058" y="4643446"/>
            <a:ext cx="107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74%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主流移动</a:t>
            </a:r>
            <a:r>
              <a:rPr lang="en-US" altLang="zh-CN" dirty="0"/>
              <a:t>web</a:t>
            </a:r>
            <a:r>
              <a:rPr lang="zh-CN" altLang="en-US" dirty="0"/>
              <a:t>站点</a:t>
            </a: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lain"/>
            </a:pPr>
            <a:r>
              <a:rPr dirty="0"/>
              <a:t>京东商城手机版</a:t>
            </a:r>
            <a:endParaRPr lang="en-US" dirty="0"/>
          </a:p>
          <a:p>
            <a:pPr marL="457200" indent="-457200">
              <a:buAutoNum type="arabicPlain"/>
            </a:pPr>
            <a:r>
              <a:rPr altLang="en-US" dirty="0"/>
              <a:t>淘宝触屏版</a:t>
            </a:r>
            <a:endParaRPr lang="en-US" altLang="en-US" dirty="0"/>
          </a:p>
          <a:p>
            <a:pPr marL="457200" indent="-457200">
              <a:buAutoNum type="arabicPlain"/>
            </a:pPr>
            <a:r>
              <a:rPr altLang="en-US" dirty="0"/>
              <a:t>苏宁易购手机版</a:t>
            </a:r>
            <a:r>
              <a:rPr lang="en-US" altLang="en-US" dirty="0"/>
              <a:t>	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t>2017/4/27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/>
          </a:p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t>3</a:t>
            </a:fld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4857752" y="1643050"/>
            <a:ext cx="3500462" cy="4572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72066" y="1785926"/>
            <a:ext cx="3000396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轮播图</a:t>
            </a:r>
          </a:p>
        </p:txBody>
      </p:sp>
      <p:sp>
        <p:nvSpPr>
          <p:cNvPr id="12" name="矩形 11"/>
          <p:cNvSpPr/>
          <p:nvPr/>
        </p:nvSpPr>
        <p:spPr>
          <a:xfrm>
            <a:off x="5072066" y="3357562"/>
            <a:ext cx="3000396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导航栏</a:t>
            </a:r>
          </a:p>
        </p:txBody>
      </p:sp>
      <p:sp>
        <p:nvSpPr>
          <p:cNvPr id="13" name="矩形 12"/>
          <p:cNvSpPr/>
          <p:nvPr/>
        </p:nvSpPr>
        <p:spPr>
          <a:xfrm>
            <a:off x="5072066" y="4572008"/>
            <a:ext cx="3000396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产品信息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t>2017/4/27</a:t>
            </a:fld>
            <a:endParaRPr lang="zh-CN" altLang="en-US" sz="12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/>
          </a:p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t>4</a:t>
            </a:fld>
            <a:endParaRPr lang="zh-CN" altLang="en-US" sz="12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移动端浏览器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85786" y="2071678"/>
            <a:ext cx="1357322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QQ</a:t>
            </a:r>
            <a:r>
              <a:rPr lang="zh-CN" altLang="en-US" dirty="0"/>
              <a:t>浏览器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857488" y="2071678"/>
            <a:ext cx="1428760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百度浏览器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4786314" y="2071678"/>
            <a:ext cx="150019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Safari</a:t>
            </a:r>
            <a:r>
              <a:rPr lang="zh-CN" altLang="en-US" dirty="0"/>
              <a:t>浏览器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786578" y="2071678"/>
            <a:ext cx="1500198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UC</a:t>
            </a:r>
            <a:r>
              <a:rPr lang="zh-CN" altLang="en-US" dirty="0"/>
              <a:t>浏览器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000100" y="2928934"/>
            <a:ext cx="2071702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>
            <a:off x="2751125" y="3750471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10800000" flipV="1">
            <a:off x="3857621" y="3071810"/>
            <a:ext cx="1643074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10800000" flipV="1">
            <a:off x="4286249" y="2928934"/>
            <a:ext cx="3143272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857356" y="4643446"/>
            <a:ext cx="3143272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基于</a:t>
            </a:r>
            <a:r>
              <a:rPr lang="en-US" altLang="zh-CN"/>
              <a:t>Webkit</a:t>
            </a:r>
            <a:r>
              <a:rPr lang="zh-CN" altLang="en-US" dirty="0"/>
              <a:t>内核</a:t>
            </a:r>
          </a:p>
        </p:txBody>
      </p:sp>
      <p:sp>
        <p:nvSpPr>
          <p:cNvPr id="20" name="椭圆 19"/>
          <p:cNvSpPr/>
          <p:nvPr/>
        </p:nvSpPr>
        <p:spPr>
          <a:xfrm>
            <a:off x="6429388" y="4500570"/>
            <a:ext cx="2214578" cy="1143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Html5</a:t>
            </a:r>
          </a:p>
          <a:p>
            <a:pPr algn="ctr"/>
            <a:r>
              <a:rPr lang="en-US" altLang="zh-CN" dirty="0"/>
              <a:t>css3</a:t>
            </a:r>
            <a:endParaRPr lang="zh-CN" altLang="en-US" dirty="0"/>
          </a:p>
        </p:txBody>
      </p:sp>
      <p:sp>
        <p:nvSpPr>
          <p:cNvPr id="21" name="右箭头 20"/>
          <p:cNvSpPr/>
          <p:nvPr/>
        </p:nvSpPr>
        <p:spPr>
          <a:xfrm>
            <a:off x="5143504" y="5072074"/>
            <a:ext cx="1071570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移动</a:t>
            </a:r>
            <a:r>
              <a:rPr lang="en-US" altLang="zh-CN" dirty="0"/>
              <a:t>web</a:t>
            </a:r>
            <a:r>
              <a:rPr dirty="0"/>
              <a:t>开发方式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t>2017/4/27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/>
          </a:p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t>5</a:t>
            </a:fld>
            <a:endParaRPr lang="zh-CN" altLang="en-US" sz="120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054402"/>
              </p:ext>
            </p:extLst>
          </p:nvPr>
        </p:nvGraphicFramePr>
        <p:xfrm>
          <a:off x="628650" y="1681163"/>
          <a:ext cx="7943877" cy="475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7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7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281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开发方式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r>
                        <a:rPr lang="zh-CN" altLang="en-US" dirty="0"/>
                        <a:t>移动</a:t>
                      </a:r>
                      <a:r>
                        <a:rPr lang="en-US" altLang="zh-CN" dirty="0"/>
                        <a:t>web</a:t>
                      </a:r>
                      <a:r>
                        <a:rPr lang="zh-CN" altLang="en-US" dirty="0"/>
                        <a:t>开发</a:t>
                      </a:r>
                      <a:r>
                        <a:rPr lang="en-US" altLang="zh-CN" dirty="0"/>
                        <a:t>+PC</a:t>
                      </a:r>
                      <a:r>
                        <a:rPr lang="zh-CN" altLang="en-US" dirty="0"/>
                        <a:t>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r>
                        <a:rPr lang="zh-CN" altLang="en-US" dirty="0"/>
                        <a:t>响应式开发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2496"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r>
                        <a:rPr lang="zh-CN" altLang="en-US" dirty="0"/>
                        <a:t>               应用场景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一般在已经有</a:t>
                      </a:r>
                      <a:r>
                        <a:rPr lang="en-US" altLang="zh-CN" dirty="0"/>
                        <a:t>PC</a:t>
                      </a:r>
                      <a:r>
                        <a:rPr lang="zh-CN" altLang="en-US" dirty="0"/>
                        <a:t>端的网站，开发移动站的时候，只需单独开发移动端。</a:t>
                      </a:r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针对新建站的一些网站，现在要求适配移动端，所以就一套页面兼容各种终端，灵活。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496">
                <a:tc>
                  <a:txBody>
                    <a:bodyPr/>
                    <a:lstStyle/>
                    <a:p>
                      <a:r>
                        <a:rPr lang="zh-CN" altLang="en-US" dirty="0"/>
                        <a:t>                   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开发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要分开写两个页面开发速度慢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只要写一个页面开发</a:t>
                      </a:r>
                      <a:r>
                        <a:rPr lang="zh-CN" altLang="en-US" dirty="0"/>
                        <a:t>速度快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2496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适配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只适配 移动设备，</a:t>
                      </a:r>
                      <a:r>
                        <a:rPr lang="en-US" altLang="zh-CN" dirty="0"/>
                        <a:t>pad</a:t>
                      </a:r>
                      <a:r>
                        <a:rPr lang="zh-CN" altLang="en-US" dirty="0"/>
                        <a:t>上体验相对较差。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可以适配各种终端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2496"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效率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r>
                        <a:rPr lang="zh-CN" altLang="en-US" dirty="0"/>
                        <a:t>代码简洁，加载快。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r>
                        <a:rPr lang="zh-CN" altLang="en-US" dirty="0"/>
                        <a:t>代码相对复杂，加载慢。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响应式开发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t>2017/4/27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/>
          </a:p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t>6</a:t>
            </a:fld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响应式的原理是什么？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CSS3</a:t>
            </a:r>
            <a:r>
              <a:rPr lang="zh-CN" altLang="en-US" dirty="0"/>
              <a:t>中的</a:t>
            </a:r>
            <a:r>
              <a:rPr lang="en-US" dirty="0"/>
              <a:t>Media Query（</a:t>
            </a:r>
            <a:r>
              <a:rPr lang="zh-CN" altLang="en-US" dirty="0"/>
              <a:t>媒体查询）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通过查询</a:t>
            </a:r>
            <a:r>
              <a:rPr lang="en-US" altLang="zh-CN" dirty="0">
                <a:solidFill>
                  <a:srgbClr val="FF0000"/>
                </a:solidFill>
              </a:rPr>
              <a:t>screen</a:t>
            </a:r>
            <a:r>
              <a:rPr lang="zh-CN" altLang="en-US" dirty="0">
                <a:solidFill>
                  <a:srgbClr val="FF0000"/>
                </a:solidFill>
              </a:rPr>
              <a:t>的宽度来指定某个宽度区间的网页布局。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超小屏幕（移动设备）    </a:t>
            </a:r>
            <a:r>
              <a:rPr lang="en-US" altLang="zh-CN" dirty="0"/>
              <a:t>768px</a:t>
            </a:r>
            <a:r>
              <a:rPr lang="zh-CN" altLang="en-US" dirty="0"/>
              <a:t>以下</a:t>
            </a:r>
            <a:endParaRPr lang="en-US" altLang="zh-CN" dirty="0"/>
          </a:p>
          <a:p>
            <a:r>
              <a:rPr lang="zh-CN" altLang="en-US" dirty="0"/>
              <a:t>小屏设备    </a:t>
            </a:r>
            <a:r>
              <a:rPr lang="en-US" altLang="zh-CN" dirty="0"/>
              <a:t>768px-992px</a:t>
            </a:r>
          </a:p>
          <a:p>
            <a:r>
              <a:rPr lang="zh-CN" altLang="en-US" dirty="0"/>
              <a:t>中等屏幕    </a:t>
            </a:r>
            <a:r>
              <a:rPr lang="en-US" altLang="zh-CN" dirty="0"/>
              <a:t>992px-1200px</a:t>
            </a:r>
          </a:p>
          <a:p>
            <a:r>
              <a:rPr lang="zh-CN" altLang="en-US" dirty="0"/>
              <a:t>宽屏设备    </a:t>
            </a:r>
            <a:r>
              <a:rPr lang="en-US" altLang="zh-CN" dirty="0"/>
              <a:t>1200px</a:t>
            </a:r>
            <a:r>
              <a:rPr lang="zh-CN" altLang="en-US" dirty="0"/>
              <a:t>以上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t>2017/4/27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t>7</a:t>
            </a:fld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 </a:t>
            </a:r>
            <a:r>
              <a:rPr lang="zh-CN" altLang="en-US" dirty="0"/>
              <a:t>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 altLang="zh-CN" dirty="0"/>
              <a:t>make IT better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Bootstrap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altLang="zh-CN" dirty="0"/>
              <a:t>Bootstrap是当下最流行的前端框架(界面工具集)</a:t>
            </a:r>
          </a:p>
          <a:p>
            <a:pPr lvl="0"/>
            <a:r>
              <a:rPr altLang="zh-CN" dirty="0"/>
              <a:t>特点就是灵活简介，代码优雅，美观大方</a:t>
            </a:r>
          </a:p>
          <a:p>
            <a:pPr lvl="0"/>
            <a:r>
              <a:rPr altLang="zh-CN" dirty="0"/>
              <a:t>其目的就是为了灵活简介，代码优雅，美观大方；</a:t>
            </a:r>
          </a:p>
          <a:p>
            <a:pPr lvl="0"/>
            <a:r>
              <a:rPr altLang="zh-CN" dirty="0"/>
              <a:t>是Twitter公司的两名前端工程师 MarkOtto</a:t>
            </a:r>
          </a:p>
          <a:p>
            <a:pPr lvl="0"/>
            <a:r>
              <a:rPr altLang="zh-CN" dirty="0"/>
              <a:t>和Jacob Thornton 在2011- 年发起的，</a:t>
            </a:r>
          </a:p>
          <a:p>
            <a:pPr lvl="0"/>
            <a:r>
              <a:rPr altLang="zh-CN" dirty="0"/>
              <a:t>并利用业余时间完成了第一版本的开发；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 altLang="zh-CN"/>
              <a:t>make IT better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9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tcas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itcast</Template>
  <TotalTime>1</TotalTime>
  <Words>520</Words>
  <Application>Microsoft Office PowerPoint</Application>
  <PresentationFormat>全屏显示(4:3)</PresentationFormat>
  <Paragraphs>136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宋体</vt:lpstr>
      <vt:lpstr>微软雅黑</vt:lpstr>
      <vt:lpstr>Arial</vt:lpstr>
      <vt:lpstr>Calibri</vt:lpstr>
      <vt:lpstr>itcast</vt:lpstr>
      <vt:lpstr>1_Office 主题</vt:lpstr>
      <vt:lpstr>Office 主题</vt:lpstr>
      <vt:lpstr>移动Web </vt:lpstr>
      <vt:lpstr>京东双十一销售额</vt:lpstr>
      <vt:lpstr>主流移动web站点</vt:lpstr>
      <vt:lpstr>移动端浏览器</vt:lpstr>
      <vt:lpstr>移动web开发方式</vt:lpstr>
      <vt:lpstr>响应式开发</vt:lpstr>
      <vt:lpstr>响应式的原理是什么？</vt:lpstr>
      <vt:lpstr>Bootstrap 简介</vt:lpstr>
      <vt:lpstr>What is Bootstrap</vt:lpstr>
      <vt:lpstr>What is Node</vt:lpstr>
      <vt:lpstr>Why Bootstrap</vt:lpstr>
      <vt:lpstr>Bootstrap 版本</vt:lpstr>
      <vt:lpstr>相关链接</vt:lpstr>
      <vt:lpstr>课程内容</vt:lpstr>
      <vt:lpstr>PowerPoint 演示文稿</vt:lpstr>
    </vt:vector>
  </TitlesOfParts>
  <Company>WEDN.NET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服务端编程</dc:title>
  <dc:creator>汪磊</dc:creator>
  <cp:keywords>itcast</cp:keywords>
  <cp:lastModifiedBy>zhengwei</cp:lastModifiedBy>
  <cp:revision>594</cp:revision>
  <dcterms:created xsi:type="dcterms:W3CDTF">2016-02-28T02:12:00Z</dcterms:created>
  <dcterms:modified xsi:type="dcterms:W3CDTF">2017-04-27T03:10:43Z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