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7432000" cy="36576000"/>
  <p:notesSz cx="69977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7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7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7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7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FF6FF"/>
    <a:srgbClr val="B6F6FF"/>
    <a:srgbClr val="B1EDFF"/>
    <a:srgbClr val="A4D690"/>
    <a:srgbClr val="C0FFA5"/>
    <a:srgbClr val="E3FCFF"/>
    <a:srgbClr val="1BD68D"/>
    <a:srgbClr val="F73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10" autoAdjust="0"/>
    <p:restoredTop sz="86457" autoAdjust="0"/>
  </p:normalViewPr>
  <p:slideViewPr>
    <p:cSldViewPr>
      <p:cViewPr>
        <p:scale>
          <a:sx n="50" d="100"/>
          <a:sy n="50" d="100"/>
        </p:scale>
        <p:origin x="-288" y="6376"/>
      </p:cViewPr>
      <p:guideLst>
        <p:guide orient="horz" pos="11520"/>
        <p:guide pos="8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7433" tIns="8717" rIns="17433" bIns="8717" numCol="1" anchor="t" anchorCtr="0" compatLnSpc="1">
            <a:prstTxWarp prst="textNoShape">
              <a:avLst/>
            </a:prstTxWarp>
          </a:bodyPr>
          <a:lstStyle>
            <a:lvl1pPr defTabSz="174625" eaLnBrk="1" hangingPunct="1">
              <a:defRPr sz="200"/>
            </a:lvl1pPr>
          </a:lstStyle>
          <a:p>
            <a:endParaRPr lang="zh-CN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7433" tIns="8717" rIns="17433" bIns="8717" numCol="1" anchor="t" anchorCtr="0" compatLnSpc="1">
            <a:prstTxWarp prst="textNoShape">
              <a:avLst/>
            </a:prstTxWarp>
          </a:bodyPr>
          <a:lstStyle>
            <a:lvl1pPr algn="r" defTabSz="174625" eaLnBrk="1" hangingPunct="1">
              <a:defRPr sz="200"/>
            </a:lvl1pPr>
          </a:lstStyle>
          <a:p>
            <a:endParaRPr lang="zh-CN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5513" y="695325"/>
            <a:ext cx="2608262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7433" tIns="8717" rIns="17433" bIns="8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7433" tIns="8717" rIns="17433" bIns="8717" numCol="1" anchor="b" anchorCtr="0" compatLnSpc="1">
            <a:prstTxWarp prst="textNoShape">
              <a:avLst/>
            </a:prstTxWarp>
          </a:bodyPr>
          <a:lstStyle>
            <a:lvl1pPr defTabSz="174625" eaLnBrk="1" hangingPunct="1">
              <a:defRPr sz="200"/>
            </a:lvl1pPr>
          </a:lstStyle>
          <a:p>
            <a:endParaRPr lang="zh-CN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058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7433" tIns="8717" rIns="17433" bIns="8717" numCol="1" anchor="b" anchorCtr="0" compatLnSpc="1">
            <a:prstTxWarp prst="textNoShape">
              <a:avLst/>
            </a:prstTxWarp>
          </a:bodyPr>
          <a:lstStyle>
            <a:lvl1pPr algn="r" defTabSz="174625" eaLnBrk="1" hangingPunct="1">
              <a:defRPr sz="200"/>
            </a:lvl1pPr>
          </a:lstStyle>
          <a:p>
            <a:fld id="{EDD259AA-C705-4DC1-B102-C38286E6A8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86532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74625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174625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174625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174625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174625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1746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1746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1746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174625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3C980832-77C5-4D2B-9841-3D700FA17F7B}" type="slidenum">
              <a:rPr lang="en-US" altLang="zh-CN" sz="200"/>
              <a:pPr/>
              <a:t>1</a:t>
            </a:fld>
            <a:endParaRPr lang="en-US" altLang="zh-CN" sz="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361738"/>
            <a:ext cx="23317200" cy="78406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726400"/>
            <a:ext cx="19202400" cy="9347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33914-4BEF-4225-880F-A7915C59AA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795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8F6F79-C2AC-4806-878C-9EF8FD2596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95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1465263"/>
            <a:ext cx="6172200" cy="31207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465263"/>
            <a:ext cx="18364200" cy="31207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DC86B2-C1E7-477D-A46C-0E473DC865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072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2DC2B5-91EA-4AC8-AA4F-AA395CF4C5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362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8" y="23502938"/>
            <a:ext cx="23317200" cy="72644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8" y="15501938"/>
            <a:ext cx="23317200" cy="80010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ED408-D75E-4E45-A668-B1FD264EEC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214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8534400"/>
            <a:ext cx="12268200" cy="2413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92200" y="8534400"/>
            <a:ext cx="12268200" cy="2413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4B6DBF-D6ED-4DFD-856B-66C750F502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600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186738"/>
            <a:ext cx="12120563" cy="3413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11599863"/>
            <a:ext cx="12120563" cy="2107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5" y="8186738"/>
            <a:ext cx="12125325" cy="3413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5" y="11599863"/>
            <a:ext cx="12125325" cy="2107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0DB958-E0DC-4244-AE0A-648F7E0538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921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F7EF0A-948F-4F57-B9D1-60ACD2BAAA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718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077FD4-4908-4426-83BC-DC77378D68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45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55738"/>
            <a:ext cx="9024938" cy="6197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455738"/>
            <a:ext cx="15335250" cy="31216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7653338"/>
            <a:ext cx="9024938" cy="2501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02B93B-BB0D-4B31-92FB-549CE63190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749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3" y="25603200"/>
            <a:ext cx="16459200" cy="3022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3" y="3268663"/>
            <a:ext cx="16459200" cy="21945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3" y="28625800"/>
            <a:ext cx="16459200" cy="4292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5BCBC-69BD-40F5-B261-6AA83D2BAE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710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1465263"/>
            <a:ext cx="246888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5760" tIns="182880" rIns="365760" bIns="1828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8534400"/>
            <a:ext cx="24688800" cy="2413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33307338"/>
            <a:ext cx="6400800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5600"/>
            </a:lvl1pPr>
          </a:lstStyle>
          <a:p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372600" y="33307338"/>
            <a:ext cx="8686800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5600"/>
            </a:lvl1pPr>
          </a:lstStyle>
          <a:p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659600" y="33307338"/>
            <a:ext cx="6400800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5600"/>
            </a:lvl1pPr>
          </a:lstStyle>
          <a:p>
            <a:fld id="{75E3188E-E0B4-49E0-98EC-D79EE56A07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36576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  <a:ea typeface="ＭＳ Ｐゴシック" charset="0"/>
        </a:defRPr>
      </a:lvl2pPr>
      <a:lvl3pPr algn="ctr" defTabSz="36576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  <a:ea typeface="ＭＳ Ｐゴシック" charset="0"/>
        </a:defRPr>
      </a:lvl3pPr>
      <a:lvl4pPr algn="ctr" defTabSz="36576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  <a:ea typeface="ＭＳ Ｐゴシック" charset="0"/>
        </a:defRPr>
      </a:lvl4pPr>
      <a:lvl5pPr algn="ctr" defTabSz="3657600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defTabSz="3657600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6pPr>
      <a:lvl7pPr marL="914400" algn="ctr" defTabSz="3657600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7pPr>
      <a:lvl8pPr marL="1371600" algn="ctr" defTabSz="3657600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8pPr>
      <a:lvl9pPr marL="1828800" algn="ctr" defTabSz="3657600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9pPr>
    </p:titleStyle>
    <p:bodyStyle>
      <a:lvl1pPr marL="1371600" indent="-1371600" algn="l" defTabSz="3657600" rtl="0" eaLnBrk="0" fontAlgn="base" hangingPunct="0">
        <a:spcBef>
          <a:spcPct val="20000"/>
        </a:spcBef>
        <a:spcAft>
          <a:spcPct val="0"/>
        </a:spcAft>
        <a:buChar char="•"/>
        <a:defRPr sz="1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2971800" indent="-1143000" algn="l" defTabSz="3657600" rtl="0" eaLnBrk="0" fontAlgn="base" hangingPunct="0">
        <a:spcBef>
          <a:spcPct val="20000"/>
        </a:spcBef>
        <a:spcAft>
          <a:spcPct val="0"/>
        </a:spcAft>
        <a:buChar char="–"/>
        <a:defRPr sz="11200">
          <a:solidFill>
            <a:schemeClr val="tx1"/>
          </a:solidFill>
          <a:latin typeface="+mn-lt"/>
          <a:ea typeface="ＭＳ Ｐゴシック" charset="0"/>
        </a:defRPr>
      </a:lvl2pPr>
      <a:lvl3pPr marL="4572000" indent="-914400" algn="l" defTabSz="3657600" rtl="0" eaLnBrk="0" fontAlgn="base" hangingPunct="0">
        <a:spcBef>
          <a:spcPct val="20000"/>
        </a:spcBef>
        <a:spcAft>
          <a:spcPct val="0"/>
        </a:spcAft>
        <a:buChar char="•"/>
        <a:defRPr sz="9600">
          <a:solidFill>
            <a:schemeClr val="tx1"/>
          </a:solidFill>
          <a:latin typeface="+mn-lt"/>
          <a:ea typeface="ＭＳ Ｐゴシック" charset="0"/>
        </a:defRPr>
      </a:lvl3pPr>
      <a:lvl4pPr marL="6400800" indent="-914400" algn="l" defTabSz="3657600" rtl="0" eaLnBrk="0" fontAlgn="base" hangingPunct="0">
        <a:spcBef>
          <a:spcPct val="20000"/>
        </a:spcBef>
        <a:spcAft>
          <a:spcPct val="0"/>
        </a:spcAft>
        <a:buChar char="–"/>
        <a:defRPr sz="8000">
          <a:solidFill>
            <a:schemeClr val="tx1"/>
          </a:solidFill>
          <a:latin typeface="+mn-lt"/>
          <a:ea typeface="ＭＳ Ｐゴシック" charset="0"/>
        </a:defRPr>
      </a:lvl4pPr>
      <a:lvl5pPr marL="8229600" indent="-914400" algn="l" defTabSz="3657600" rtl="0" eaLnBrk="0" fontAlgn="base" hangingPunct="0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  <a:ea typeface="ＭＳ Ｐゴシック" charset="0"/>
        </a:defRPr>
      </a:lvl5pPr>
      <a:lvl6pPr marL="8686800" indent="-914400" algn="l" defTabSz="3657600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6pPr>
      <a:lvl7pPr marL="9144000" indent="-914400" algn="l" defTabSz="3657600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7pPr>
      <a:lvl8pPr marL="9601200" indent="-914400" algn="l" defTabSz="3657600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8pPr>
      <a:lvl9pPr marL="10058400" indent="-914400" algn="l" defTabSz="3657600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5.png"/><Relationship Id="rId8" Type="http://schemas.openxmlformats.org/officeDocument/2006/relationships/image" Target="../media/image6.jpeg"/><Relationship Id="rId9" Type="http://schemas.openxmlformats.org/officeDocument/2006/relationships/image" Target="../media/image7.gif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61"/>
          <p:cNvSpPr>
            <a:spLocks noChangeArrowheads="1"/>
          </p:cNvSpPr>
          <p:nvPr/>
        </p:nvSpPr>
        <p:spPr bwMode="auto">
          <a:xfrm>
            <a:off x="14020800" y="5791200"/>
            <a:ext cx="12801600" cy="8763000"/>
          </a:xfrm>
          <a:prstGeom prst="rect">
            <a:avLst/>
          </a:prstGeom>
          <a:solidFill>
            <a:srgbClr val="E3F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2051" name="Rectangle 260"/>
          <p:cNvSpPr>
            <a:spLocks noChangeArrowheads="1"/>
          </p:cNvSpPr>
          <p:nvPr/>
        </p:nvSpPr>
        <p:spPr bwMode="auto">
          <a:xfrm>
            <a:off x="609600" y="5791200"/>
            <a:ext cx="12877800" cy="19735800"/>
          </a:xfrm>
          <a:prstGeom prst="rect">
            <a:avLst/>
          </a:prstGeom>
          <a:solidFill>
            <a:srgbClr val="EEFFE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2052" name="Rectangle 55"/>
          <p:cNvSpPr>
            <a:spLocks noChangeArrowheads="1"/>
          </p:cNvSpPr>
          <p:nvPr/>
        </p:nvSpPr>
        <p:spPr bwMode="auto">
          <a:xfrm>
            <a:off x="0" y="35890200"/>
            <a:ext cx="27432000" cy="6746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2053" name="Rectangle 54"/>
          <p:cNvSpPr>
            <a:spLocks noChangeArrowheads="1"/>
          </p:cNvSpPr>
          <p:nvPr/>
        </p:nvSpPr>
        <p:spPr bwMode="auto">
          <a:xfrm>
            <a:off x="0" y="0"/>
            <a:ext cx="27424063" cy="5486400"/>
          </a:xfrm>
          <a:prstGeom prst="rect">
            <a:avLst/>
          </a:prstGeom>
          <a:gradFill rotWithShape="1">
            <a:gsLst>
              <a:gs pos="0">
                <a:srgbClr val="00B0F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46063"/>
            <a:ext cx="21640800" cy="24971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8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ＭＳ Ｐゴシック" pitchFamily="34" charset="-128"/>
              </a:rPr>
              <a:t>Biometric in Motion: Identification Using</a:t>
            </a:r>
            <a:br>
              <a:rPr lang="en-US" altLang="zh-CN" sz="8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ＭＳ Ｐゴシック" pitchFamily="34" charset="-128"/>
              </a:rPr>
            </a:br>
            <a:r>
              <a:rPr lang="en-US" altLang="zh-CN" sz="8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ＭＳ Ｐゴシック" pitchFamily="34" charset="-128"/>
              </a:rPr>
              <a:t>Acceleration </a:t>
            </a:r>
            <a:r>
              <a:rPr lang="en-US" altLang="zh-CN" sz="8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ＭＳ Ｐゴシック" pitchFamily="34" charset="-128"/>
              </a:rPr>
              <a:t>Data </a:t>
            </a:r>
            <a:r>
              <a:rPr lang="en-US" altLang="zh-CN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ＭＳ Ｐゴシック" pitchFamily="34" charset="-128"/>
              </a:rPr>
              <a:t>(#25)</a:t>
            </a:r>
            <a:endParaRPr lang="en-US" altLang="zh-CN" sz="36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ＭＳ Ｐゴシック" pitchFamily="34" charset="-128"/>
            </a:endParaRPr>
          </a:p>
        </p:txBody>
      </p:sp>
      <p:sp>
        <p:nvSpPr>
          <p:cNvPr id="2055" name="Rectangle 208"/>
          <p:cNvSpPr>
            <a:spLocks noChangeArrowheads="1"/>
          </p:cNvSpPr>
          <p:nvPr/>
        </p:nvSpPr>
        <p:spPr bwMode="auto">
          <a:xfrm>
            <a:off x="0" y="2379663"/>
            <a:ext cx="21717000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 anchor="ctr"/>
          <a:lstStyle>
            <a:lvl1pPr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CN" sz="108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/>
            </a:r>
            <a:br>
              <a:rPr lang="en-US" altLang="zh-CN" sz="108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</a:br>
            <a:r>
              <a:rPr lang="en-US" altLang="zh-CN" sz="4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Zexi</a:t>
            </a:r>
            <a:r>
              <a:rPr lang="en-US" altLang="zh-CN" sz="4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en-US" altLang="zh-CN" sz="4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Mao, </a:t>
            </a:r>
            <a:r>
              <a:rPr lang="en-US" altLang="zh-CN" sz="4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Siqi</a:t>
            </a:r>
            <a:r>
              <a:rPr lang="en-US" altLang="zh-CN" sz="4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en-US" altLang="zh-CN" sz="4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Tian</a:t>
            </a:r>
            <a:r>
              <a:rPr lang="en-US" altLang="zh-CN" sz="4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, Yuchen Wu, Yimeng Zhang</a:t>
            </a:r>
            <a:r>
              <a:rPr lang="en-US" altLang="zh-CN" sz="4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/>
            </a:r>
            <a:br>
              <a:rPr lang="en-US" altLang="zh-CN" sz="4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</a:br>
            <a:r>
              <a:rPr lang="en-US" altLang="zh-CN" sz="4000" b="1" baseline="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§</a:t>
            </a:r>
            <a:r>
              <a:rPr lang="en-US" altLang="zh-CN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Carnegie Mellon University   </a:t>
            </a:r>
            <a:r>
              <a:rPr lang="en-US" altLang="zh-CN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(Authors are </a:t>
            </a:r>
            <a:r>
              <a:rPr lang="en-US" altLang="zh-CN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listed in alphabetical </a:t>
            </a:r>
            <a:r>
              <a:rPr lang="en-US" altLang="zh-CN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order.)    </a:t>
            </a:r>
            <a:endParaRPr lang="en-US" altLang="zh-CN" sz="4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056" name="Rectangle 216"/>
          <p:cNvSpPr>
            <a:spLocks noChangeArrowheads="1"/>
          </p:cNvSpPr>
          <p:nvPr/>
        </p:nvSpPr>
        <p:spPr bwMode="auto">
          <a:xfrm>
            <a:off x="1752600" y="4724400"/>
            <a:ext cx="18211800" cy="76200"/>
          </a:xfrm>
          <a:prstGeom prst="rect">
            <a:avLst/>
          </a:prstGeom>
          <a:solidFill>
            <a:srgbClr val="002060"/>
          </a:solidFill>
          <a:ln w="9525">
            <a:solidFill>
              <a:srgbClr val="002060"/>
            </a:solidFill>
            <a:round/>
            <a:headEnd/>
            <a:tailEnd/>
          </a:ln>
        </p:spPr>
        <p:txBody>
          <a:bodyPr/>
          <a:lstStyle>
            <a:lvl1pPr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zh-CN" altLang="zh-CN">
              <a:solidFill>
                <a:srgbClr val="002060"/>
              </a:solidFill>
            </a:endParaRPr>
          </a:p>
        </p:txBody>
      </p:sp>
      <p:sp>
        <p:nvSpPr>
          <p:cNvPr id="2057" name="Text Box 29"/>
          <p:cNvSpPr txBox="1">
            <a:spLocks noChangeArrowheads="1"/>
          </p:cNvSpPr>
          <p:nvPr/>
        </p:nvSpPr>
        <p:spPr bwMode="auto">
          <a:xfrm>
            <a:off x="685800" y="5799296"/>
            <a:ext cx="12725400" cy="19420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371600" indent="-6858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zh-TW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Motivation and Goals</a:t>
            </a:r>
            <a:endParaRPr lang="en-US" altLang="zh-TW" sz="6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endParaRPr lang="en-US" altLang="zh-TW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pPr>
              <a:buFont typeface="Arial" charset="0"/>
              <a:buChar char="•"/>
            </a:pP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Sensors inside your smartphone are much more powerful than you can </a:t>
            </a: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imagine</a:t>
            </a: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,</a:t>
            </a:r>
            <a:b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</a:b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especially accelerometer! </a:t>
            </a:r>
            <a:endParaRPr lang="en-US" altLang="zh-TW" sz="4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pPr lvl="2">
              <a:buFont typeface="Arial" charset="0"/>
              <a:buChar char="•"/>
            </a:pP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Show you where you are </a:t>
            </a:r>
            <a:b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</a:b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without GPS (indoor)? </a:t>
            </a:r>
            <a:endParaRPr lang="en-US" altLang="zh-TW" sz="4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pPr lvl="2">
              <a:buFont typeface="Arial" charset="0"/>
              <a:buChar char="•"/>
            </a:pP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Tell you why you did not sleep well last night? </a:t>
            </a:r>
            <a:endParaRPr lang="en-US" altLang="zh-TW" sz="4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pPr lvl="2">
              <a:buFont typeface="Arial" charset="0"/>
              <a:buChar char="•"/>
            </a:pPr>
            <a:r>
              <a:rPr lang="en-US" altLang="zh-TW" sz="4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Identify who is using the phone</a:t>
            </a:r>
            <a:br>
              <a:rPr lang="en-US" altLang="zh-TW" sz="4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</a:br>
            <a:r>
              <a:rPr lang="en-US" altLang="zh-TW" sz="4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 right now!</a:t>
            </a:r>
            <a:endParaRPr lang="en-US" altLang="zh-TW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endParaRPr lang="en-US" altLang="zh-TW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pPr>
              <a:buFont typeface="Arial" charset="0"/>
              <a:buChar char="•"/>
            </a:pP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Does movement of human have some pattern</a:t>
            </a:r>
            <a:endParaRPr lang="en-US" altLang="zh-TW" sz="4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pPr lvl="2">
              <a:buFont typeface="Arial" charset="0"/>
              <a:buChar char="•"/>
            </a:pP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Is it </a:t>
            </a: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strong enough to identify you?</a:t>
            </a:r>
            <a:endParaRPr lang="en-US" altLang="zh-TW" sz="4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endParaRPr lang="en-US" altLang="zh-TW" sz="4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pPr>
              <a:buFont typeface="Arial" charset="0"/>
              <a:buChar char="•"/>
            </a:pP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How hard it is to take advantage of </a:t>
            </a: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accelerometer data </a:t>
            </a: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to identify you</a:t>
            </a:r>
          </a:p>
          <a:p>
            <a:pPr lvl="2">
              <a:buFont typeface="Arial" charset="0"/>
              <a:buChar char="•"/>
            </a:pP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Is the </a:t>
            </a: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computation </a:t>
            </a: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time-consuming</a:t>
            </a:r>
          </a:p>
          <a:p>
            <a:pPr lvl="2">
              <a:buFont typeface="Arial" charset="0"/>
              <a:buChar char="•"/>
            </a:pP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How much data is </a:t>
            </a: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required</a:t>
            </a:r>
            <a:endParaRPr lang="en-US" altLang="zh-TW" sz="4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pPr marL="685800" lvl="2" indent="0"/>
            <a:endParaRPr lang="en-US" altLang="zh-TW" sz="4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pPr>
              <a:buFont typeface="Arial" charset="0"/>
              <a:buChar char="•"/>
            </a:pP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A </a:t>
            </a: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big </a:t>
            </a:r>
            <a:r>
              <a:rPr lang="en-US" altLang="zh-TW" sz="4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privacy</a:t>
            </a: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 </a:t>
            </a: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issue</a:t>
            </a:r>
          </a:p>
          <a:p>
            <a:pPr lvl="8">
              <a:buFont typeface="Arial" charset="0"/>
              <a:buChar char="•"/>
            </a:pP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Is identification possible without leaking trajectory data?</a:t>
            </a:r>
          </a:p>
          <a:p>
            <a:pPr lvl="8">
              <a:buFont typeface="Arial" charset="0"/>
              <a:buChar char="•"/>
            </a:pPr>
            <a:r>
              <a:rPr lang="en-US" altLang="zh-TW" sz="4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Use some statistics of the trajectory data, like hash of fingerprint in A7 chip</a:t>
            </a:r>
            <a:endParaRPr lang="en-US" altLang="zh-TW" sz="4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endParaRPr lang="en-US" altLang="zh-TW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</p:txBody>
      </p:sp>
      <p:pic>
        <p:nvPicPr>
          <p:cNvPr id="2059" name="Picture 9" descr="CarnegieMellon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400" y="34899600"/>
            <a:ext cx="479901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3" name="Rectangle 260"/>
          <p:cNvSpPr>
            <a:spLocks noChangeArrowheads="1"/>
          </p:cNvSpPr>
          <p:nvPr/>
        </p:nvSpPr>
        <p:spPr bwMode="auto">
          <a:xfrm>
            <a:off x="685800" y="25984201"/>
            <a:ext cx="12877800" cy="879871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2064" name="Text Box 29"/>
          <p:cNvSpPr txBox="1">
            <a:spLocks noChangeArrowheads="1"/>
          </p:cNvSpPr>
          <p:nvPr/>
        </p:nvSpPr>
        <p:spPr bwMode="auto">
          <a:xfrm>
            <a:off x="914400" y="26136600"/>
            <a:ext cx="12496800" cy="8525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zh-TW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Data set</a:t>
            </a:r>
            <a:endParaRPr lang="en-US" altLang="zh-TW" sz="6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endParaRPr lang="en-US" altLang="zh-TW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pPr marL="685800" indent="-685800">
              <a:buFont typeface="Arial" panose="020B0300000000000000" pitchFamily="34" charset="0"/>
              <a:buChar char="•"/>
            </a:pPr>
            <a:r>
              <a:rPr lang="en-US" altLang="zh-TW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Dataset </a:t>
            </a:r>
            <a:r>
              <a:rPr lang="en-US" altLang="zh-TW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from the </a:t>
            </a:r>
            <a:r>
              <a:rPr lang="en-US" altLang="zh-TW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Kaggle</a:t>
            </a:r>
            <a:r>
              <a:rPr lang="en-US" altLang="zh-TW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 competition “Accelerometer Biometric Competition</a:t>
            </a:r>
            <a:r>
              <a:rPr lang="en-US" altLang="zh-TW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”.</a:t>
            </a:r>
          </a:p>
          <a:p>
            <a:pPr marL="685800" indent="-685800">
              <a:buFont typeface="Arial" panose="020B0300000000000000" pitchFamily="34" charset="0"/>
              <a:buChar char="•"/>
            </a:pPr>
            <a:r>
              <a:rPr lang="en-US" altLang="zh-TW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387 long training sequences from 387 devices (users).</a:t>
            </a:r>
          </a:p>
          <a:p>
            <a:pPr marL="685800" indent="-685800">
              <a:buFont typeface="Arial" panose="020B0300000000000000" pitchFamily="34" charset="0"/>
              <a:buChar char="•"/>
            </a:pPr>
            <a:r>
              <a:rPr lang="en-US" altLang="zh-TW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90024 short testing sequences each with a proposed label X.</a:t>
            </a:r>
          </a:p>
          <a:p>
            <a:pPr marL="685800" lvl="3" indent="-685800">
              <a:buFont typeface="Arial" panose="020B0300000000000000" pitchFamily="34" charset="0"/>
              <a:buChar char="•"/>
            </a:pPr>
            <a:r>
              <a:rPr lang="en-US" altLang="zh-CN" sz="4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Given a </a:t>
            </a:r>
            <a:r>
              <a:rPr lang="en-US" altLang="zh-CN" sz="4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testing sequence and the X, </a:t>
            </a:r>
            <a:r>
              <a:rPr lang="en-US" altLang="zh-CN" sz="4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give a belief about if X is the real label</a:t>
            </a:r>
            <a:r>
              <a:rPr lang="en-US" altLang="zh-CN" sz="4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.</a:t>
            </a:r>
          </a:p>
          <a:p>
            <a:pPr marL="685800" lvl="3" indent="-685800">
              <a:buFont typeface="Arial" panose="020B0300000000000000" pitchFamily="34" charset="0"/>
              <a:buChar char="•"/>
            </a:pPr>
            <a:r>
              <a:rPr lang="en-US" altLang="zh-CN" sz="4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Performance evaluated in area </a:t>
            </a:r>
            <a:r>
              <a:rPr lang="en-US" altLang="zh-CN" sz="4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under the ROC </a:t>
            </a:r>
            <a:r>
              <a:rPr lang="en-US" altLang="zh-CN" sz="4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curve.</a:t>
            </a:r>
            <a:endParaRPr lang="en-US" altLang="zh-TW" sz="4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  <a:cs typeface="Calibri" pitchFamily="34" charset="0"/>
            </a:endParaRPr>
          </a:p>
        </p:txBody>
      </p:sp>
      <p:sp>
        <p:nvSpPr>
          <p:cNvPr id="132" name="Text Box 29"/>
          <p:cNvSpPr txBox="1">
            <a:spLocks noChangeArrowheads="1"/>
          </p:cNvSpPr>
          <p:nvPr/>
        </p:nvSpPr>
        <p:spPr bwMode="auto">
          <a:xfrm>
            <a:off x="14173200" y="5810369"/>
            <a:ext cx="12573000" cy="869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371600" indent="-6858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zh-TW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Approach</a:t>
            </a:r>
          </a:p>
          <a:p>
            <a:endParaRPr lang="en-US" altLang="zh-TW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  <a:cs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en-US" altLang="zh-TW" sz="4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Preprocessing</a:t>
            </a:r>
            <a:endParaRPr lang="en-US" altLang="zh-TW" sz="4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  <a:cs typeface="Calibri" pitchFamily="34" charset="0"/>
            </a:endParaRPr>
          </a:p>
          <a:p>
            <a:pPr lvl="2">
              <a:buFont typeface="Arial" charset="0"/>
              <a:buChar char="•"/>
            </a:pPr>
            <a:r>
              <a:rPr lang="en-US" altLang="zh-TW" sz="4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Segmentation</a:t>
            </a:r>
            <a:endParaRPr lang="en-US" altLang="zh-TW" sz="4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  <a:cs typeface="Calibri" pitchFamily="34" charset="0"/>
            </a:endParaRPr>
          </a:p>
          <a:p>
            <a:pPr lvl="2">
              <a:buFont typeface="Arial" charset="0"/>
              <a:buChar char="•"/>
            </a:pPr>
            <a:r>
              <a:rPr lang="en-US" altLang="zh-TW" sz="4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Re</a:t>
            </a:r>
            <a:r>
              <a:rPr lang="en-US" altLang="zh-TW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-</a:t>
            </a:r>
            <a:r>
              <a:rPr lang="en-US" altLang="zh-TW" sz="4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sampling</a:t>
            </a:r>
          </a:p>
          <a:p>
            <a:pPr marL="457200" lvl="2" indent="-457200">
              <a:buFont typeface="Arial" charset="0"/>
              <a:buChar char="•"/>
            </a:pPr>
            <a:r>
              <a:rPr lang="en-US" altLang="zh-TW" sz="4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Features</a:t>
            </a:r>
          </a:p>
          <a:p>
            <a:pPr lvl="2">
              <a:buFont typeface="Arial" charset="0"/>
              <a:buChar char="•"/>
            </a:pPr>
            <a:r>
              <a:rPr lang="en-US" altLang="zh-TW" sz="4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FFT</a:t>
            </a:r>
            <a:r>
              <a:rPr lang="en-US" altLang="zh-TW" sz="4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 of resampled readings</a:t>
            </a:r>
            <a:endParaRPr lang="en-US" altLang="zh-TW" sz="4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  <a:cs typeface="Calibri" pitchFamily="34" charset="0"/>
            </a:endParaRPr>
          </a:p>
          <a:p>
            <a:pPr lvl="2">
              <a:buFont typeface="Arial" charset="0"/>
              <a:buChar char="•"/>
            </a:pPr>
            <a:r>
              <a:rPr lang="en-US" altLang="zh-TW" sz="4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Statistics from resampled readings</a:t>
            </a:r>
          </a:p>
          <a:p>
            <a:pPr lvl="2">
              <a:buFont typeface="Arial" charset="0"/>
              <a:buChar char="•"/>
            </a:pPr>
            <a:r>
              <a:rPr lang="en-US" altLang="zh-TW" sz="4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Statistics from raw readings (depends on type of device, a little hack)</a:t>
            </a:r>
            <a:endParaRPr lang="en-US" altLang="zh-TW" sz="4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  <a:cs typeface="Calibri" pitchFamily="34" charset="0"/>
            </a:endParaRPr>
          </a:p>
          <a:p>
            <a:pPr marL="457200" lvl="2" indent="-457200">
              <a:buFont typeface="Arial" charset="0"/>
              <a:buChar char="•"/>
            </a:pPr>
            <a:r>
              <a:rPr lang="en-US" altLang="zh-TW" sz="4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Classifiers</a:t>
            </a:r>
          </a:p>
          <a:p>
            <a:pPr lvl="2">
              <a:buFont typeface="Arial" charset="0"/>
              <a:buChar char="•"/>
            </a:pPr>
            <a:r>
              <a:rPr lang="en-US" altLang="zh-TW" sz="4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SVM </a:t>
            </a:r>
            <a:r>
              <a:rPr lang="en-US" altLang="zh-TW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with RBF </a:t>
            </a:r>
            <a:r>
              <a:rPr lang="en-US" altLang="zh-TW" sz="4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kernel</a:t>
            </a:r>
            <a:endParaRPr lang="en-US" altLang="zh-TW" sz="4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  <a:cs typeface="Calibri" pitchFamily="34" charset="0"/>
            </a:endParaRPr>
          </a:p>
          <a:p>
            <a:pPr lvl="2">
              <a:buFont typeface="Arial" charset="0"/>
              <a:buChar char="•"/>
            </a:pPr>
            <a:r>
              <a:rPr lang="en-US" altLang="zh-TW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L</a:t>
            </a:r>
            <a:r>
              <a:rPr lang="en-US" altLang="zh-TW" sz="43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2</a:t>
            </a:r>
            <a:r>
              <a:rPr lang="en-US" altLang="zh-TW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-regularized logistic regression</a:t>
            </a:r>
          </a:p>
        </p:txBody>
      </p:sp>
      <p:sp>
        <p:nvSpPr>
          <p:cNvPr id="2077" name="Rectangle 261"/>
          <p:cNvSpPr>
            <a:spLocks noChangeArrowheads="1"/>
          </p:cNvSpPr>
          <p:nvPr/>
        </p:nvSpPr>
        <p:spPr bwMode="auto">
          <a:xfrm>
            <a:off x="14020800" y="15011400"/>
            <a:ext cx="12801600" cy="14325600"/>
          </a:xfrm>
          <a:prstGeom prst="rect">
            <a:avLst/>
          </a:prstGeom>
          <a:solidFill>
            <a:srgbClr val="DFF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57" name="Text Box 29"/>
          <p:cNvSpPr txBox="1">
            <a:spLocks noChangeArrowheads="1"/>
          </p:cNvSpPr>
          <p:nvPr/>
        </p:nvSpPr>
        <p:spPr bwMode="auto">
          <a:xfrm>
            <a:off x="14173200" y="15011400"/>
            <a:ext cx="12573000" cy="1509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zh-TW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Results</a:t>
            </a:r>
            <a:endParaRPr lang="en-US" altLang="zh-TW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  <a:cs typeface="Calibri" pitchFamily="34" charset="0"/>
            </a:endParaRPr>
          </a:p>
          <a:p>
            <a:endParaRPr lang="en-US" altLang="zh-TW" sz="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  <a:cs typeface="Calibri" pitchFamily="34" charset="0"/>
            </a:endParaRPr>
          </a:p>
          <a:p>
            <a:pPr marL="457200" lvl="2" indent="-457200">
              <a:buFont typeface="Arial" charset="0"/>
              <a:buChar char="•"/>
            </a:pPr>
            <a:r>
              <a:rPr lang="en-US" altLang="zh-TW" sz="4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Feature combination</a:t>
            </a:r>
          </a:p>
          <a:p>
            <a:pPr marL="1371600" lvl="2" indent="-685800">
              <a:buFont typeface="Arial" charset="0"/>
              <a:buChar char="•"/>
            </a:pPr>
            <a:r>
              <a:rPr lang="en-US" altLang="zh-TW" sz="4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FFT + resampled + raw statistics (hack, maybe unsafe)</a:t>
            </a:r>
          </a:p>
          <a:p>
            <a:pPr marL="1371600" lvl="2" indent="-685800">
              <a:buFont typeface="Arial" charset="0"/>
              <a:buChar char="•"/>
            </a:pPr>
            <a:r>
              <a:rPr lang="en-US" altLang="zh-TW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r</a:t>
            </a:r>
            <a:r>
              <a:rPr lang="en-US" altLang="zh-TW" sz="4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esampled + raw statistics (hack, safe)</a:t>
            </a:r>
          </a:p>
          <a:p>
            <a:pPr marL="1371600" lvl="2" indent="-685800">
              <a:buFont typeface="Arial" charset="0"/>
              <a:buChar char="•"/>
            </a:pPr>
            <a:r>
              <a:rPr lang="en-US" altLang="zh-TW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r</a:t>
            </a:r>
            <a:r>
              <a:rPr lang="en-US" altLang="zh-TW" sz="4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esampled statistics (no hack, safe)</a:t>
            </a:r>
            <a:endParaRPr lang="en-US" altLang="zh-TW" sz="4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  <a:cs typeface="Calibri" pitchFamily="34" charset="0"/>
            </a:endParaRPr>
          </a:p>
          <a:p>
            <a:pPr marL="457200" lvl="2" indent="-457200">
              <a:buFont typeface="Arial" charset="0"/>
              <a:buChar char="•"/>
            </a:pPr>
            <a:r>
              <a:rPr lang="en-US" altLang="zh-CN" sz="4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Area </a:t>
            </a:r>
            <a:r>
              <a:rPr lang="en-US" altLang="zh-CN" sz="4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under the ROC </a:t>
            </a:r>
            <a:r>
              <a:rPr lang="en-US" altLang="zh-CN" sz="4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curve (given by </a:t>
            </a:r>
            <a:r>
              <a:rPr lang="en-US" altLang="zh-CN" sz="4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Kaggle</a:t>
            </a:r>
            <a:r>
              <a:rPr lang="en-US" altLang="zh-CN" sz="4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)</a:t>
            </a:r>
          </a:p>
          <a:p>
            <a:pPr marL="457200" lvl="2" indent="-457200">
              <a:buFont typeface="Arial" charset="0"/>
              <a:buChar char="•"/>
            </a:pPr>
            <a:endParaRPr lang="en-US" altLang="zh-TW" sz="47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  <a:cs typeface="Calibri" pitchFamily="34" charset="0"/>
            </a:endParaRPr>
          </a:p>
          <a:p>
            <a:pPr marL="457200" lvl="2" indent="-457200">
              <a:buFont typeface="Arial" charset="0"/>
              <a:buChar char="•"/>
            </a:pPr>
            <a:endParaRPr lang="en-US" altLang="zh-TW" sz="47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  <a:cs typeface="Calibri" pitchFamily="34" charset="0"/>
            </a:endParaRPr>
          </a:p>
          <a:p>
            <a:pPr marL="914400" lvl="3" indent="-457200">
              <a:buFont typeface="Arial" charset="0"/>
              <a:buChar char="•"/>
            </a:pPr>
            <a:endParaRPr lang="en-US" altLang="zh-TW" sz="47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  <a:cs typeface="Calibri" pitchFamily="34" charset="0"/>
            </a:endParaRPr>
          </a:p>
          <a:p>
            <a:pPr marL="914400" lvl="3" indent="-457200">
              <a:buFont typeface="Arial" charset="0"/>
              <a:buChar char="•"/>
            </a:pPr>
            <a:endParaRPr lang="en-US" altLang="zh-TW" sz="4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  <a:cs typeface="Calibri" pitchFamily="34" charset="0"/>
            </a:endParaRPr>
          </a:p>
          <a:p>
            <a:pPr marL="914400" lvl="3" indent="-457200">
              <a:buFont typeface="Arial" charset="0"/>
              <a:buChar char="•"/>
            </a:pPr>
            <a:r>
              <a:rPr lang="en-US" altLang="zh-TW" sz="4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Ranking ~50/600+ on </a:t>
            </a:r>
            <a:r>
              <a:rPr lang="en-US" altLang="zh-TW" sz="4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Kaggle</a:t>
            </a:r>
            <a:r>
              <a:rPr lang="en-US" altLang="zh-TW" sz="4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. SVM result in the future, seemingly worse than LR.</a:t>
            </a:r>
            <a:endParaRPr lang="en-US" altLang="zh-TW" sz="47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  <a:cs typeface="Calibri" pitchFamily="34" charset="0"/>
            </a:endParaRPr>
          </a:p>
          <a:p>
            <a:pPr marL="457200" lvl="2" indent="-457200">
              <a:buFont typeface="Arial" charset="0"/>
              <a:buChar char="•"/>
            </a:pPr>
            <a:r>
              <a:rPr lang="en-US" altLang="zh-TW" sz="4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Conclusions</a:t>
            </a:r>
            <a:endParaRPr lang="en-US" altLang="zh-TW" sz="4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  <a:cs typeface="Calibri" pitchFamily="34" charset="0"/>
            </a:endParaRPr>
          </a:p>
          <a:p>
            <a:pPr marL="1371600" lvl="2" indent="-685800">
              <a:buFont typeface="Arial" charset="0"/>
              <a:buChar char="•"/>
            </a:pPr>
            <a:r>
              <a:rPr lang="en-US" altLang="zh-TW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For high-dimensional features, linear methods tend to perform better</a:t>
            </a:r>
          </a:p>
          <a:p>
            <a:pPr marL="1371600" lvl="2" indent="-685800">
              <a:buFont typeface="Arial" charset="0"/>
              <a:buChar char="•"/>
            </a:pPr>
            <a:r>
              <a:rPr lang="en-US" altLang="zh-TW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R</a:t>
            </a:r>
            <a:r>
              <a:rPr lang="en-US" altLang="zh-TW" sz="4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esults </a:t>
            </a:r>
            <a:r>
              <a:rPr lang="en-US" altLang="zh-TW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of using safe </a:t>
            </a:r>
            <a:r>
              <a:rPr lang="en-US" altLang="zh-TW" sz="4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features </a:t>
            </a:r>
            <a:r>
              <a:rPr lang="en-US" altLang="zh-TW" sz="4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is acceptable, but further improvement is </a:t>
            </a:r>
            <a:r>
              <a:rPr lang="en-US" altLang="zh-TW" sz="4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needed</a:t>
            </a:r>
          </a:p>
          <a:p>
            <a:pPr marL="1371600" lvl="2" indent="-685800">
              <a:buFont typeface="Arial" charset="0"/>
              <a:buChar char="•"/>
            </a:pPr>
            <a:r>
              <a:rPr lang="en-US" altLang="zh-TW" sz="4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  <a:cs typeface="Calibri" pitchFamily="34" charset="0"/>
              </a:rPr>
              <a:t>Hack features (statistic from raw readings) are useful in limited scenarios</a:t>
            </a:r>
            <a:endParaRPr lang="en-US" altLang="zh-TW" sz="4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  <a:cs typeface="Calibri" pitchFamily="34" charset="0"/>
            </a:endParaRPr>
          </a:p>
          <a:p>
            <a:pPr>
              <a:buFont typeface="Arial" charset="0"/>
              <a:buChar char="•"/>
            </a:pPr>
            <a:endParaRPr lang="en-US" altLang="zh-TW" sz="4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  <a:cs typeface="Calibri" pitchFamily="34" charset="0"/>
            </a:endParaRPr>
          </a:p>
        </p:txBody>
      </p:sp>
      <p:sp>
        <p:nvSpPr>
          <p:cNvPr id="2080" name="Rectangle 261"/>
          <p:cNvSpPr>
            <a:spLocks noChangeArrowheads="1"/>
          </p:cNvSpPr>
          <p:nvPr/>
        </p:nvSpPr>
        <p:spPr bwMode="auto">
          <a:xfrm>
            <a:off x="14020800" y="29641800"/>
            <a:ext cx="12801600" cy="5105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2081" name="Text Box 29"/>
          <p:cNvSpPr txBox="1">
            <a:spLocks noChangeArrowheads="1"/>
          </p:cNvSpPr>
          <p:nvPr/>
        </p:nvSpPr>
        <p:spPr bwMode="auto">
          <a:xfrm>
            <a:off x="14020800" y="29641800"/>
            <a:ext cx="12573000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971550" indent="-6858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365760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3657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zh-TW" sz="6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Future </a:t>
            </a:r>
            <a:r>
              <a:rPr lang="en-US" altLang="zh-TW" sz="6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Work</a:t>
            </a:r>
            <a:endParaRPr lang="en-US" altLang="zh-TW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pPr>
              <a:buFont typeface="Arial" charset="0"/>
              <a:buChar char="•"/>
            </a:pPr>
            <a:r>
              <a:rPr lang="en-US" altLang="zh-TW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More sophisticated </a:t>
            </a:r>
            <a:r>
              <a:rPr lang="en-US" altLang="zh-TW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classifier</a:t>
            </a:r>
            <a:endParaRPr lang="en-US" altLang="zh-TW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  <a:p>
            <a:pPr>
              <a:buFont typeface="Arial" charset="0"/>
              <a:buChar char="•"/>
            </a:pPr>
            <a:r>
              <a:rPr lang="en-US" altLang="zh-TW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Reduce training data to see how much data is required to achieve certain performance</a:t>
            </a:r>
          </a:p>
          <a:p>
            <a:pPr>
              <a:buFont typeface="Arial" charset="0"/>
              <a:buChar char="•"/>
            </a:pPr>
            <a:r>
              <a:rPr lang="en-US" altLang="zh-TW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Analyze time &amp; power required for training and testing, and speed </a:t>
            </a:r>
            <a:r>
              <a:rPr lang="en-US" altLang="zh-TW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PMingLiU" pitchFamily="18" charset="-120"/>
              </a:rPr>
              <a:t>up computation</a:t>
            </a:r>
            <a:endParaRPr lang="en-US" altLang="zh-TW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  <a:ea typeface="PMingLiU" pitchFamily="18" charset="-120"/>
            </a:endParaRPr>
          </a:p>
        </p:txBody>
      </p:sp>
      <p:pic>
        <p:nvPicPr>
          <p:cNvPr id="2112" name="Picture 64" descr="C:\Users\eaufavor\Dropbox\CMU_courses\701\CMU_10-701_Project\poster\Fingerprint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7700" y="890587"/>
            <a:ext cx="3614831" cy="45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52600" y="24460200"/>
            <a:ext cx="1059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Keep calm and do not touch your cellphone</a:t>
            </a:r>
            <a:endParaRPr lang="zh-CN" altLang="en-US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10" name="Picture 62" descr="C:\Users\eaufavor\Dropbox\CMU_courses\701\CMU_10-701_Project\poster\device_axes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0525" y="533400"/>
            <a:ext cx="34956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3" name="Picture 65" descr="C:\Users\eaufavor\Dropbox\CMU_courses\701\CMU_10-701_Project\poster\sleepgraph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815" y="8839200"/>
            <a:ext cx="3291840" cy="20574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4" name="Picture 66" descr="C:\Users\eaufavor\Dropbox\CMU_courses\701\CMU_10-701_Project\poster\check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871" y="9851571"/>
            <a:ext cx="990600" cy="94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6" descr="C:\Users\eaufavor\Dropbox\CMU_courses\701\CMU_10-701_Project\poster\check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1160327"/>
            <a:ext cx="990600" cy="94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5" name="Picture 67" descr="C:\Users\eaufavor\Dropbox\CMU_courses\701\CMU_10-701_Project\poster\who.jpg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745" y="11432900"/>
            <a:ext cx="2420855" cy="3045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7" name="Picture 69" descr="C:\Users\eaufavor\Dropbox\CMU_courses\701\CMU_10-701_Project\poster\Do-Not-Touch-Safety-Label-LB-0310.gif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107400"/>
            <a:ext cx="3015343" cy="301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1143000" y="35737800"/>
            <a:ext cx="1272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 smtClean="0"/>
              <a:t>Some of the pictures are from Internet.</a:t>
            </a:r>
            <a:endParaRPr lang="zh-CN" altLang="en-US" sz="3200" i="1" dirty="0"/>
          </a:p>
        </p:txBody>
      </p:sp>
      <p:pic>
        <p:nvPicPr>
          <p:cNvPr id="2119" name="Picture 71" descr="C:\Users\eaufavor\Dropbox\CMU_courses\701\CMU_10-701_Project\poster\crown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07800"/>
            <a:ext cx="1062820" cy="97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1" name="Picture 73" descr="C:\Users\eaufavor\Dropbox\CMU_courses\701\CMU_10-701_Project\poster\good_data.pn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3600" y="5668488"/>
            <a:ext cx="5753100" cy="454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2" name="Picture 74" descr="C:\Users\eaufavor\Dropbox\CMU_courses\701\CMU_10-701_Project\poster\logo.jpg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563" y="34837347"/>
            <a:ext cx="5773103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652420"/>
              </p:ext>
            </p:extLst>
          </p:nvPr>
        </p:nvGraphicFramePr>
        <p:xfrm>
          <a:off x="14706600" y="20574000"/>
          <a:ext cx="11506201" cy="2362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76550"/>
                <a:gridCol w="1917700"/>
                <a:gridCol w="3116263"/>
                <a:gridCol w="3595688"/>
              </a:tblGrid>
              <a:tr h="1181100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rebuchet MS"/>
                          <a:cs typeface="Trebuchet MS"/>
                        </a:rPr>
                        <a:t>resampled</a:t>
                      </a:r>
                      <a:endParaRPr lang="en-US" sz="2800" dirty="0"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rebuchet MS"/>
                          <a:cs typeface="Trebuchet MS"/>
                        </a:rPr>
                        <a:t>resampled</a:t>
                      </a:r>
                      <a:r>
                        <a:rPr lang="en-US" sz="2800" baseline="0" dirty="0" smtClean="0">
                          <a:latin typeface="Trebuchet MS"/>
                          <a:cs typeface="Trebuchet MS"/>
                        </a:rPr>
                        <a:t> + raw</a:t>
                      </a:r>
                      <a:endParaRPr lang="en-US" sz="2800" dirty="0"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rebuchet MS"/>
                          <a:cs typeface="Trebuchet MS"/>
                        </a:rPr>
                        <a:t>FFT + resampled + raw</a:t>
                      </a:r>
                      <a:endParaRPr lang="en-US" sz="2800" dirty="0"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11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rebuchet MS"/>
                          <a:cs typeface="Trebuchet MS"/>
                        </a:rPr>
                        <a:t>Logistic regression (LIBLINEAR)</a:t>
                      </a:r>
                      <a:endParaRPr lang="en-US" sz="2400" b="1" dirty="0"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rebuchet MS"/>
                          <a:cs typeface="Trebuchet MS"/>
                        </a:rPr>
                        <a:t>0.844</a:t>
                      </a:r>
                      <a:endParaRPr lang="en-US" sz="4000" dirty="0"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rebuchet MS"/>
                          <a:cs typeface="Trebuchet MS"/>
                        </a:rPr>
                        <a:t>0.897</a:t>
                      </a:r>
                      <a:endParaRPr lang="en-US" sz="4000" dirty="0"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>
                          <a:latin typeface="Trebuchet MS"/>
                          <a:cs typeface="Trebuchet MS"/>
                        </a:rPr>
                        <a:t>0.902</a:t>
                      </a:r>
                      <a:endParaRPr lang="en-US" sz="4000" dirty="0">
                        <a:latin typeface="Trebuchet MS"/>
                        <a:cs typeface="Trebuchet MS"/>
                      </a:endParaRP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576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576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8304</TotalTime>
  <Words>294</Words>
  <Application>Microsoft Macintosh PowerPoint</Application>
  <PresentationFormat>Custom</PresentationFormat>
  <Paragraphs>68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Biometric in Motion: Identification Using Acceleration Data (#25)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Steenkiste</dc:creator>
  <cp:lastModifiedBy>Yimeng Zhang</cp:lastModifiedBy>
  <cp:revision>261</cp:revision>
  <cp:lastPrinted>2013-11-30T21:03:20Z</cp:lastPrinted>
  <dcterms:created xsi:type="dcterms:W3CDTF">1601-01-01T00:00:00Z</dcterms:created>
  <dcterms:modified xsi:type="dcterms:W3CDTF">2013-12-02T19:03:22Z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