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FF6FF"/>
    <a:srgbClr val="B6F6FF"/>
    <a:srgbClr val="B1EDFF"/>
    <a:srgbClr val="A4D690"/>
    <a:srgbClr val="C0FFA5"/>
    <a:srgbClr val="E3FCFF"/>
    <a:srgbClr val="1BD68D"/>
    <a:srgbClr val="F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0" autoAdjust="0"/>
    <p:restoredTop sz="86457" autoAdjust="0"/>
  </p:normalViewPr>
  <p:slideViewPr>
    <p:cSldViewPr>
      <p:cViewPr>
        <p:scale>
          <a:sx n="50" d="100"/>
          <a:sy n="50" d="100"/>
        </p:scale>
        <p:origin x="-80" y="328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>
            <a:lvl1pPr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>
            <a:lvl1pPr algn="r"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5513" y="695325"/>
            <a:ext cx="2608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b" anchorCtr="0" compatLnSpc="1">
            <a:prstTxWarp prst="textNoShape">
              <a:avLst/>
            </a:prstTxWarp>
          </a:bodyPr>
          <a:lstStyle>
            <a:lvl1pPr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b" anchorCtr="0" compatLnSpc="1">
            <a:prstTxWarp prst="textNoShape">
              <a:avLst/>
            </a:prstTxWarp>
          </a:bodyPr>
          <a:lstStyle>
            <a:lvl1pPr algn="r" defTabSz="174625" eaLnBrk="1" hangingPunct="1">
              <a:defRPr sz="200"/>
            </a:lvl1pPr>
          </a:lstStyle>
          <a:p>
            <a:fld id="{EDD259AA-C705-4DC1-B102-C38286E6A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5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C980832-77C5-4D2B-9841-3D700FA17F7B}" type="slidenum">
              <a:rPr lang="en-US" altLang="zh-CN" sz="200"/>
              <a:pPr/>
              <a:t>1</a:t>
            </a:fld>
            <a:endParaRPr lang="en-US" altLang="zh-CN" sz="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1738"/>
            <a:ext cx="2331720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33914-4BEF-4225-880F-A7915C59AA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F6F79-C2AC-4806-878C-9EF8FD259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5263"/>
            <a:ext cx="6172200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5263"/>
            <a:ext cx="18364200" cy="3120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C86B2-C1E7-477D-A46C-0E473DC86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DC2B5-91EA-4AC8-AA4F-AA395CF4C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2938"/>
            <a:ext cx="23317200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1938"/>
            <a:ext cx="23317200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D408-D75E-4E45-A668-B1FD264EEC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14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B6DBF-D6ED-4DFD-856B-66C750F50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0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6738"/>
            <a:ext cx="12120563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863"/>
            <a:ext cx="12120563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8186738"/>
            <a:ext cx="121253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11599863"/>
            <a:ext cx="121253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DB958-E0DC-4244-AE0A-648F7E053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2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7EF0A-948F-4F57-B9D1-60ACD2BAAA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77FD4-4908-4426-83BC-DC77378D68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55738"/>
            <a:ext cx="9024938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5738"/>
            <a:ext cx="153352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7653338"/>
            <a:ext cx="9024938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2B93B-BB0D-4B31-92FB-549CE6319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4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0"/>
            <a:ext cx="16459200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663"/>
            <a:ext cx="16459200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0"/>
            <a:ext cx="16459200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5BCBC-69BD-40F5-B261-6AA83D2BA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1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8534400"/>
            <a:ext cx="2468880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33307338"/>
            <a:ext cx="6400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6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07338"/>
            <a:ext cx="8686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6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07338"/>
            <a:ext cx="6400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00"/>
            </a:lvl1pPr>
          </a:lstStyle>
          <a:p>
            <a:fld id="{75E3188E-E0B4-49E0-98EC-D79EE56A07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0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gi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61"/>
          <p:cNvSpPr>
            <a:spLocks noChangeArrowheads="1"/>
          </p:cNvSpPr>
          <p:nvPr/>
        </p:nvSpPr>
        <p:spPr bwMode="auto">
          <a:xfrm>
            <a:off x="14020800" y="5791200"/>
            <a:ext cx="12801600" cy="11125200"/>
          </a:xfrm>
          <a:prstGeom prst="rect">
            <a:avLst/>
          </a:prstGeom>
          <a:solidFill>
            <a:srgbClr val="E3F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1" name="Rectangle 260"/>
          <p:cNvSpPr>
            <a:spLocks noChangeArrowheads="1"/>
          </p:cNvSpPr>
          <p:nvPr/>
        </p:nvSpPr>
        <p:spPr bwMode="auto">
          <a:xfrm>
            <a:off x="609600" y="5791200"/>
            <a:ext cx="12877800" cy="25069800"/>
          </a:xfrm>
          <a:prstGeom prst="rect">
            <a:avLst/>
          </a:prstGeom>
          <a:solidFill>
            <a:srgbClr val="EEFFE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2" name="Rectangle 55"/>
          <p:cNvSpPr>
            <a:spLocks noChangeArrowheads="1"/>
          </p:cNvSpPr>
          <p:nvPr/>
        </p:nvSpPr>
        <p:spPr bwMode="auto">
          <a:xfrm>
            <a:off x="0" y="35890200"/>
            <a:ext cx="27432000" cy="6746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3" name="Rectangle 54"/>
          <p:cNvSpPr>
            <a:spLocks noChangeArrowheads="1"/>
          </p:cNvSpPr>
          <p:nvPr/>
        </p:nvSpPr>
        <p:spPr bwMode="auto">
          <a:xfrm>
            <a:off x="0" y="0"/>
            <a:ext cx="27424063" cy="5486400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6063"/>
            <a:ext cx="21640800" cy="2497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Biometric in Motion: Identification Using</a:t>
            </a:r>
            <a:b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</a:b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Acceleration Data</a:t>
            </a:r>
            <a:endParaRPr lang="en-US" altLang="zh-CN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  <p:sp>
        <p:nvSpPr>
          <p:cNvPr id="2055" name="Rectangle 208"/>
          <p:cNvSpPr>
            <a:spLocks noChangeArrowheads="1"/>
          </p:cNvSpPr>
          <p:nvPr/>
        </p:nvSpPr>
        <p:spPr bwMode="auto">
          <a:xfrm>
            <a:off x="0" y="2151063"/>
            <a:ext cx="21717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10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/>
            </a:r>
            <a:br>
              <a:rPr lang="en-US" altLang="zh-CN" sz="10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Zexi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Mao,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Siqi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Tian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, Yuchen Wu,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Yimeng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Zhang</a:t>
            </a:r>
            <a:r>
              <a:rPr lang="en-US" altLang="zh-CN" sz="4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n-US" altLang="zh-CN" sz="4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altLang="zh-CN" sz="40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§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Carnegie Mellon University   (Authors are listed in 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alphabetical 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order.)    </a:t>
            </a:r>
            <a:endParaRPr lang="en-US" altLang="zh-C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56" name="Rectangle 216"/>
          <p:cNvSpPr>
            <a:spLocks noChangeArrowheads="1"/>
          </p:cNvSpPr>
          <p:nvPr/>
        </p:nvSpPr>
        <p:spPr bwMode="auto">
          <a:xfrm>
            <a:off x="1752600" y="4724400"/>
            <a:ext cx="18211800" cy="76200"/>
          </a:xfrm>
          <a:prstGeom prst="rect">
            <a:avLst/>
          </a:prstGeom>
          <a:solidFill>
            <a:srgbClr val="00206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>
              <a:solidFill>
                <a:srgbClr val="002060"/>
              </a:solidFill>
            </a:endParaRPr>
          </a:p>
        </p:txBody>
      </p:sp>
      <p:sp>
        <p:nvSpPr>
          <p:cNvPr id="2057" name="Text Box 29"/>
          <p:cNvSpPr txBox="1">
            <a:spLocks noChangeArrowheads="1"/>
          </p:cNvSpPr>
          <p:nvPr/>
        </p:nvSpPr>
        <p:spPr bwMode="auto">
          <a:xfrm>
            <a:off x="685800" y="5799296"/>
            <a:ext cx="12725400" cy="2437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37160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Motivation and Goals</a:t>
            </a:r>
            <a:endParaRPr lang="en-US" altLang="zh-TW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Sensors inside your smartphone are much more powerful than you can image,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especially accelerometer!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Show you where you are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without GPS (indoor)?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Tell you why you did not sleep well last night?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Identify who is using the phone</a:t>
            </a:r>
            <a:b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right now!</a:t>
            </a:r>
            <a:endParaRPr lang="en-US" altLang="zh-TW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Does movement of human have some pattern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Does it strong enough to identify you?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hard it is to take advantage of much data to identify you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Is the computing time-consuming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much data is required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can we take advantage of such technique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Health monitoring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Anti-theft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Emergency detection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Advertising without cookie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 some </a:t>
            </a: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evil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?</a:t>
            </a:r>
          </a:p>
          <a:p>
            <a:pPr marL="0" indent="0"/>
            <a:endParaRPr lang="en-US" altLang="zh-TW" sz="4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 big </a:t>
            </a: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privacy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issue  inside the accelerometer</a:t>
            </a:r>
          </a:p>
          <a:p>
            <a:pPr lvl="8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much data we can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give out before exploit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who we are</a:t>
            </a:r>
          </a:p>
          <a:p>
            <a:pPr lvl="8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to prevent such leaking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pic>
        <p:nvPicPr>
          <p:cNvPr id="2059" name="Picture 9" descr="CarnegieMellon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34899600"/>
            <a:ext cx="479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260"/>
          <p:cNvSpPr>
            <a:spLocks noChangeArrowheads="1"/>
          </p:cNvSpPr>
          <p:nvPr/>
        </p:nvSpPr>
        <p:spPr bwMode="auto">
          <a:xfrm>
            <a:off x="685800" y="31241999"/>
            <a:ext cx="12877800" cy="35409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64" name="Text Box 29"/>
          <p:cNvSpPr txBox="1">
            <a:spLocks noChangeArrowheads="1"/>
          </p:cNvSpPr>
          <p:nvPr/>
        </p:nvSpPr>
        <p:spPr bwMode="auto">
          <a:xfrm>
            <a:off x="685800" y="31206281"/>
            <a:ext cx="12496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Acknowledgement </a:t>
            </a:r>
            <a:endParaRPr lang="en-US" altLang="zh-TW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marL="685800" indent="-685800">
              <a:buFont typeface="Arial" panose="020B0300000000000000" pitchFamily="34" charset="0"/>
              <a:buChar char="•"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Accelerometer data for this project is provided by </a:t>
            </a:r>
            <a:r>
              <a:rPr lang="en-US" altLang="zh-TW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Kaggle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predictive modeling competition.  </a:t>
            </a:r>
            <a:endParaRPr lang="en-US" altLang="zh-TW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sp>
        <p:nvSpPr>
          <p:cNvPr id="132" name="Text Box 29"/>
          <p:cNvSpPr txBox="1">
            <a:spLocks noChangeArrowheads="1"/>
          </p:cNvSpPr>
          <p:nvPr/>
        </p:nvSpPr>
        <p:spPr bwMode="auto">
          <a:xfrm>
            <a:off x="14173200" y="5810369"/>
            <a:ext cx="12573000" cy="1126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37160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Approach</a:t>
            </a:r>
          </a:p>
          <a:p>
            <a:endParaRPr lang="en-US" altLang="zh-TW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Preprocess</a:t>
            </a:r>
            <a:endParaRPr lang="en-US" altLang="zh-TW" sz="4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Segmentation</a:t>
            </a:r>
          </a:p>
          <a:p>
            <a:pPr marL="1463040" lvl="2" indent="0"/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djacent s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ample points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1463040" lvl="2" indent="0"/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with time difference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1463040" lvl="2" indent="0"/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larger than 10s are segmented</a:t>
            </a:r>
            <a:endParaRPr lang="en-US" altLang="zh-TW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Re-sampling</a:t>
            </a:r>
          </a:p>
          <a:p>
            <a:pPr marL="1463040" lvl="2" indent="0"/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Uniformly re-sampling each sequence with fixed time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interval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Features</a:t>
            </a:r>
            <a:endParaRPr lang="en-US" altLang="zh-TW" sz="4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Frequency domain 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features (FFT)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Statistic features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Classifiers</a:t>
            </a: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k-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NN</a:t>
            </a: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SVM with RBF kernel</a:t>
            </a: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L</a:t>
            </a:r>
            <a:r>
              <a:rPr lang="en-US" altLang="zh-TW" sz="4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2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-regularized logistic regression</a:t>
            </a:r>
          </a:p>
        </p:txBody>
      </p:sp>
      <p:sp>
        <p:nvSpPr>
          <p:cNvPr id="2077" name="Rectangle 261"/>
          <p:cNvSpPr>
            <a:spLocks noChangeArrowheads="1"/>
          </p:cNvSpPr>
          <p:nvPr/>
        </p:nvSpPr>
        <p:spPr bwMode="auto">
          <a:xfrm>
            <a:off x="14020800" y="17221200"/>
            <a:ext cx="12801600" cy="9982200"/>
          </a:xfrm>
          <a:prstGeom prst="rect">
            <a:avLst/>
          </a:prstGeom>
          <a:solidFill>
            <a:srgbClr val="DFF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14173200" y="17221200"/>
            <a:ext cx="12573000" cy="1032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Results</a:t>
            </a:r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endParaRPr lang="en-US" altLang="zh-TW" sz="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 selection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FFT + statistics (tend to be unsafe)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Statistics only (safe)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altLang="zh-CN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Area under the ROC curve</a:t>
            </a:r>
          </a:p>
          <a:p>
            <a:pPr lvl="1">
              <a:buFont typeface="Arial" charset="0"/>
              <a:buChar char="•"/>
            </a:pPr>
            <a:r>
              <a:rPr lang="en-US" altLang="zh-CN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Insert the table here</a:t>
            </a:r>
          </a:p>
          <a:p>
            <a:pPr lvl="1">
              <a:buFont typeface="Arial" charset="0"/>
              <a:buChar char="•"/>
            </a:pPr>
            <a:endParaRPr lang="en-US" altLang="zh-CN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1">
              <a:buFont typeface="Arial" charset="0"/>
              <a:buChar char="•"/>
            </a:pPr>
            <a:endParaRPr lang="en-US" altLang="zh-CN" sz="4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Conclusions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For high-dimensional features, linear methods tend to perform better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</a:t>
            </a:r>
            <a:r>
              <a:rPr lang="en-US" altLang="zh-TW" sz="4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esults 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of using safe feature is acceptable, but further improvement is needed</a:t>
            </a:r>
          </a:p>
          <a:p>
            <a:pPr>
              <a:buFont typeface="Arial" charset="0"/>
              <a:buChar char="•"/>
            </a:pPr>
            <a:endParaRPr lang="en-US" altLang="zh-TW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2080" name="Rectangle 261"/>
          <p:cNvSpPr>
            <a:spLocks noChangeArrowheads="1"/>
          </p:cNvSpPr>
          <p:nvPr/>
        </p:nvSpPr>
        <p:spPr bwMode="auto">
          <a:xfrm>
            <a:off x="14020800" y="27584400"/>
            <a:ext cx="12801600" cy="685804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81" name="Text Box 29"/>
          <p:cNvSpPr txBox="1">
            <a:spLocks noChangeArrowheads="1"/>
          </p:cNvSpPr>
          <p:nvPr/>
        </p:nvSpPr>
        <p:spPr bwMode="auto">
          <a:xfrm>
            <a:off x="14097000" y="27609800"/>
            <a:ext cx="12573000" cy="683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97155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Future Work</a:t>
            </a: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More sophisticated identifier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1"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Identify different phase of motion, i.e., walking, biking, driving or running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 toolkit for mobile devices based on such technique 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Privacy guard for jamming raw accelerometer data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pic>
        <p:nvPicPr>
          <p:cNvPr id="2112" name="Picture 64" descr="C:\Users\eaufavor\Dropbox\CMU_courses\701\CMU_10-701_Project\poster\Fingerprint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700" y="890587"/>
            <a:ext cx="3614831" cy="45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29876204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Keep calm and do not touch your cellphone</a:t>
            </a:r>
            <a:endParaRPr lang="zh-CN" alt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0" name="Picture 62" descr="C:\Users\eaufavor\Dropbox\CMU_courses\701\CMU_10-701_Project\poster\device_axes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525" y="533400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 descr="C:\Users\eaufavor\Dropbox\CMU_courses\701\CMU_10-701_Project\poster\sleepgraph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15" y="8839200"/>
            <a:ext cx="3291840" cy="2057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C:\Users\eaufavor\Dropbox\CMU_courses\701\CMU_10-701_Project\poster\che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71" y="9851571"/>
            <a:ext cx="9906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6" descr="C:\Users\eaufavor\Dropbox\CMU_courses\701\CMU_10-701_Project\poster\che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160327"/>
            <a:ext cx="9906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5" name="Picture 67" descr="C:\Users\eaufavor\Dropbox\CMU_courses\701\CMU_10-701_Project\poster\wh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745" y="11432900"/>
            <a:ext cx="2420855" cy="304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7" name="Picture 69" descr="C:\Users\eaufavor\Dropbox\CMU_courses\701\CMU_10-701_Project\poster\Do-Not-Touch-Safety-Label-LB-0310.g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26474057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43000" y="35737800"/>
            <a:ext cx="1272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Some of the pictures are from Internet.</a:t>
            </a:r>
            <a:endParaRPr lang="zh-CN" altLang="en-US" sz="3200" i="1" dirty="0"/>
          </a:p>
        </p:txBody>
      </p:sp>
      <p:pic>
        <p:nvPicPr>
          <p:cNvPr id="2119" name="Picture 71" descr="C:\Users\eaufavor\Dropbox\CMU_courses\701\CMU_10-701_Project\poster\crown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80" y="29668935"/>
            <a:ext cx="1062820" cy="9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 descr="C:\Users\eaufavor\Dropbox\CMU_courses\701\CMU_10-701_Project\poster\good_data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0" y="5668488"/>
            <a:ext cx="5753100" cy="45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 descr="C:\Users\eaufavor\Dropbox\CMU_courses\701\CMU_10-701_Project\poster\logo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563" y="34837347"/>
            <a:ext cx="577310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</TotalTime>
  <Words>192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Biometric in Motion: Identification Using Acceleration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Steenkiste</dc:creator>
  <cp:lastModifiedBy>Kyle Mao</cp:lastModifiedBy>
  <cp:revision>199</cp:revision>
  <cp:lastPrinted>2013-11-30T21:03:20Z</cp:lastPrinted>
  <dcterms:created xsi:type="dcterms:W3CDTF">1601-01-01T00:00:00Z</dcterms:created>
  <dcterms:modified xsi:type="dcterms:W3CDTF">2013-12-02T03:29:28Z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