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9"/>
  </p:notesMasterIdLst>
  <p:handoutMasterIdLst>
    <p:handoutMasterId r:id="rId50"/>
  </p:handoutMasterIdLst>
  <p:sldIdLst>
    <p:sldId id="444" r:id="rId8"/>
    <p:sldId id="447" r:id="rId9"/>
    <p:sldId id="470" r:id="rId10"/>
    <p:sldId id="759" r:id="rId11"/>
    <p:sldId id="703" r:id="rId12"/>
    <p:sldId id="761" r:id="rId13"/>
    <p:sldId id="762" r:id="rId14"/>
    <p:sldId id="792" r:id="rId15"/>
    <p:sldId id="763" r:id="rId16"/>
    <p:sldId id="764" r:id="rId17"/>
    <p:sldId id="765" r:id="rId18"/>
    <p:sldId id="766" r:id="rId19"/>
    <p:sldId id="767" r:id="rId20"/>
    <p:sldId id="768" r:id="rId21"/>
    <p:sldId id="769" r:id="rId22"/>
    <p:sldId id="772" r:id="rId23"/>
    <p:sldId id="712" r:id="rId24"/>
    <p:sldId id="773" r:id="rId25"/>
    <p:sldId id="771" r:id="rId26"/>
    <p:sldId id="774" r:id="rId27"/>
    <p:sldId id="775" r:id="rId28"/>
    <p:sldId id="776" r:id="rId29"/>
    <p:sldId id="777" r:id="rId30"/>
    <p:sldId id="738" r:id="rId31"/>
    <p:sldId id="778" r:id="rId32"/>
    <p:sldId id="779" r:id="rId33"/>
    <p:sldId id="793" r:id="rId34"/>
    <p:sldId id="780" r:id="rId35"/>
    <p:sldId id="781" r:id="rId36"/>
    <p:sldId id="782" r:id="rId37"/>
    <p:sldId id="786" r:id="rId38"/>
    <p:sldId id="784" r:id="rId39"/>
    <p:sldId id="785" r:id="rId40"/>
    <p:sldId id="787" r:id="rId41"/>
    <p:sldId id="788" r:id="rId42"/>
    <p:sldId id="789" r:id="rId43"/>
    <p:sldId id="790" r:id="rId44"/>
    <p:sldId id="783" r:id="rId45"/>
    <p:sldId id="791" r:id="rId46"/>
    <p:sldId id="570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学习目标" id="{A9265C8B-6A51-4297-9F5F-59AA3F9BD588}">
          <p14:sldIdLst>
            <p14:sldId id="444"/>
            <p14:sldId id="447"/>
            <p14:sldId id="470"/>
          </p14:sldIdLst>
        </p14:section>
        <p14:section name="结构伪类选择器" id="{7F86AA4A-4773-475C-805A-DE9BF9BBB01B}">
          <p14:sldIdLst>
            <p14:sldId id="759"/>
          </p14:sldIdLst>
        </p14:section>
        <p14:section name="结构伪类选择器-查找单个" id="{F4F8561C-F2D3-462C-874F-485B78BB6D62}">
          <p14:sldIdLst>
            <p14:sldId id="703"/>
          </p14:sldIdLst>
        </p14:section>
        <p14:section name="结构伪类选择器-查找多个" id="{353FD83A-0E6A-4E2F-B0CF-0D743B5208B6}">
          <p14:sldIdLst>
            <p14:sldId id="761"/>
          </p14:sldIdLst>
        </p14:section>
        <p14:section name="（拓展补充）结构伪类选择器的易错点" id="{31382468-5E55-45F9-9581-D1B2F73D11BA}">
          <p14:sldIdLst>
            <p14:sldId id="762"/>
          </p14:sldIdLst>
        </p14:section>
        <p14:section name="（拓展补充）结构伪类选择器-nth-of-type" id="{77BDDD30-6673-4459-9EAF-F0CB73212135}">
          <p14:sldIdLst>
            <p14:sldId id="792"/>
          </p14:sldIdLst>
        </p14:section>
        <p14:section name="伪元素介绍" id="{FA6B3F3F-D1B0-4E7E-9021-FEC16F98D739}">
          <p14:sldIdLst>
            <p14:sldId id="763"/>
            <p14:sldId id="764"/>
            <p14:sldId id="765"/>
          </p14:sldIdLst>
        </p14:section>
        <p14:section name="标准流介绍" id="{1CA4E6AB-DA22-4F68-BBBD-D639A61A68EC}">
          <p14:sldIdLst>
            <p14:sldId id="766"/>
            <p14:sldId id="767"/>
            <p14:sldId id="768"/>
          </p14:sldIdLst>
        </p14:section>
        <p14:section name="浮动介绍" id="{FDB4724D-3306-4BE5-A78C-95474090E714}">
          <p14:sldIdLst>
            <p14:sldId id="769"/>
            <p14:sldId id="772"/>
            <p14:sldId id="712"/>
            <p14:sldId id="773"/>
            <p14:sldId id="771"/>
          </p14:sldIdLst>
        </p14:section>
        <p14:section name="浮动特点" id="{0F5FBAAD-47D2-4A6A-B462-0503E44E092F}">
          <p14:sldIdLst>
            <p14:sldId id="774"/>
            <p14:sldId id="775"/>
            <p14:sldId id="776"/>
          </p14:sldIdLst>
        </p14:section>
        <p14:section name="（案例）网页布局案例" id="{7FA8B3F0-AD7B-4C1F-8910-60DCC7660D66}">
          <p14:sldIdLst>
            <p14:sldId id="777"/>
            <p14:sldId id="738"/>
          </p14:sldIdLst>
        </p14:section>
        <p14:section name="（案例）小米模块案例" id="{4BE56277-B398-4D24-9896-00AC903DEAAE}">
          <p14:sldIdLst>
            <p14:sldId id="778"/>
          </p14:sldIdLst>
        </p14:section>
        <p14:section name="（案例）网页导航案例" id="{E4871A66-CDF0-45E2-A1BA-2B2B12DF561E}">
          <p14:sldIdLst>
            <p14:sldId id="779"/>
            <p14:sldId id="793"/>
          </p14:sldIdLst>
        </p14:section>
        <p14:section name="清除浮动介绍" id="{3E4E59F9-04F3-4AD4-8A85-8E4292654E71}">
          <p14:sldIdLst>
            <p14:sldId id="780"/>
            <p14:sldId id="781"/>
            <p14:sldId id="782"/>
            <p14:sldId id="786"/>
          </p14:sldIdLst>
        </p14:section>
        <p14:section name="清除浮动方法" id="{B1D530CD-2FD6-46D5-BDBB-E3D5C84FB0F0}">
          <p14:sldIdLst>
            <p14:sldId id="784"/>
            <p14:sldId id="785"/>
            <p14:sldId id="787"/>
            <p14:sldId id="788"/>
            <p14:sldId id="789"/>
            <p14:sldId id="790"/>
            <p14:sldId id="783"/>
          </p14:sldIdLst>
        </p14:section>
        <p14:section name="（拓展补充）BFC介绍" id="{4E8290E5-7D98-4B1E-9454-75C57245688A}">
          <p14:sldIdLst>
            <p14:sldId id="791"/>
          </p14:sldIdLst>
        </p14:section>
        <p14:section name="综合案例" id="{755FE39E-037A-4646-9131-ACF4C634E862}">
          <p14:sldIdLst/>
        </p14:section>
        <p14:section name="总结" id="{BD8BC54F-6DD5-4A66-8ADF-BAC1BB2DFB85}">
          <p14:sldIdLst>
            <p14:sldId id="570"/>
          </p14:sldIdLst>
        </p14:section>
        <p14:section name="结束页" id="{1F188D53-E8B8-4AC8-AEB9-CF30443146C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E6E6E6"/>
    <a:srgbClr val="B70006"/>
    <a:srgbClr val="49504F"/>
    <a:srgbClr val="FFFFE4"/>
    <a:srgbClr val="919191"/>
    <a:srgbClr val="333333"/>
    <a:srgbClr val="B6020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8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11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425208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2685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0" r:id="rId2"/>
    <p:sldLayoutId id="214748371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  <p:sldLayoutId id="2147483709" r:id="rId14"/>
    <p:sldLayoutId id="214748371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68297-30F8-0E44-8B1C-61DD56F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布局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78FF5-FEF5-7544-81B3-A83A45629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浮动</a:t>
            </a:r>
          </a:p>
        </p:txBody>
      </p:sp>
    </p:spTree>
    <p:extLst>
      <p:ext uri="{BB962C8B-B14F-4D97-AF65-F5344CB8AC3E}">
        <p14:creationId xmlns:p14="http://schemas.microsoft.com/office/powerpoint/2010/main" val="173867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伪元素：</a:t>
            </a:r>
            <a:r>
              <a:rPr lang="zh-CN" altLang="en-US" dirty="0"/>
              <a:t>一般页面中的非主体内容可以使用伪元素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区别：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/>
              <a:t>元素：</a:t>
            </a:r>
            <a:r>
              <a:rPr lang="en-US" altLang="zh-CN" dirty="0"/>
              <a:t>HTML </a:t>
            </a:r>
            <a:r>
              <a:rPr lang="zh-CN" altLang="en-US" dirty="0"/>
              <a:t>设置的标签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伪元素：由 </a:t>
            </a:r>
            <a:r>
              <a:rPr lang="en-US" altLang="zh-CN" dirty="0"/>
              <a:t>CSS </a:t>
            </a:r>
            <a:r>
              <a:rPr lang="zh-CN" altLang="en-US" dirty="0"/>
              <a:t>模拟出的标签效果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种类：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注意点：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/>
              <a:t>必须设置</a:t>
            </a:r>
            <a:r>
              <a:rPr lang="en-US" altLang="zh-CN" dirty="0"/>
              <a:t>content</a:t>
            </a:r>
            <a:r>
              <a:rPr lang="zh-CN" altLang="en-US" dirty="0"/>
              <a:t>属性才能生效 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伪元素默认是行内元素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二、伪元素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能够使用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伪元素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在网页中创建内容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CF9181-D552-45F5-88D2-FB5010A8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30" y="3689734"/>
            <a:ext cx="4781585" cy="11382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F53135-4A6B-49D3-A929-96746744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211" y="992292"/>
            <a:ext cx="2928959" cy="2919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1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伪元素的必加属性是？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content</a:t>
            </a:r>
            <a:r>
              <a:rPr lang="zh-CN" altLang="en-US" dirty="0"/>
              <a:t>属性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伪元素创建出来后默认的显示模式是？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行内元素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二、伪元素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5361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E811-054B-1B48-AE69-713A008F3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结构伪类选择器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伪元素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标准流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浮动</a:t>
            </a:r>
            <a:endParaRPr lang="en-US" altLang="zh-CN" dirty="0"/>
          </a:p>
          <a:p>
            <a:r>
              <a:rPr lang="zh-CN" altLang="en-US" dirty="0"/>
              <a:t>清除浮动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55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标准流：又称</a:t>
            </a:r>
            <a:r>
              <a:rPr lang="zh-CN" altLang="en-US" dirty="0">
                <a:solidFill>
                  <a:srgbClr val="AD2B26"/>
                </a:solidFill>
              </a:rPr>
              <a:t>文档流</a:t>
            </a:r>
            <a:r>
              <a:rPr lang="zh-CN" altLang="en-US" dirty="0">
                <a:solidFill>
                  <a:schemeClr val="tx1"/>
                </a:solidFill>
              </a:rPr>
              <a:t>，是浏览器在渲染显示网页内容时默认采用的一套排版规则，规定了应该以何种方式排列元素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常见标准流排版规则：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/>
              <a:t>块级元素：从上往下，</a:t>
            </a:r>
            <a:r>
              <a:rPr lang="zh-CN" altLang="en-US" dirty="0">
                <a:solidFill>
                  <a:srgbClr val="AD2B26"/>
                </a:solidFill>
              </a:rPr>
              <a:t>垂直布局</a:t>
            </a:r>
            <a:r>
              <a:rPr lang="zh-CN" altLang="en-US" dirty="0"/>
              <a:t>，独占一行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行内元素 或 行内块元素：从左往右，</a:t>
            </a:r>
            <a:r>
              <a:rPr lang="zh-CN" altLang="en-US" dirty="0">
                <a:solidFill>
                  <a:srgbClr val="AD2B26"/>
                </a:solidFill>
              </a:rPr>
              <a:t>水平布局</a:t>
            </a:r>
            <a:r>
              <a:rPr lang="zh-CN" altLang="en-US" dirty="0"/>
              <a:t>，空间不够自动折行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三、标准流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能够认识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标准流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的默认排布方式及其特点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标准流中块级元素的排版规则是？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从上往下、</a:t>
            </a:r>
            <a:r>
              <a:rPr lang="zh-CN" altLang="en-US" dirty="0">
                <a:solidFill>
                  <a:srgbClr val="AD2B26"/>
                </a:solidFill>
              </a:rPr>
              <a:t>垂直布局</a:t>
            </a:r>
            <a:r>
              <a:rPr lang="zh-CN" altLang="en-US" dirty="0"/>
              <a:t>、独占一行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标准流中行内元素或行内块元素的排版规则是？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从左往右、</a:t>
            </a:r>
            <a:r>
              <a:rPr lang="zh-CN" altLang="en-US" dirty="0">
                <a:solidFill>
                  <a:srgbClr val="AD2B26"/>
                </a:solidFill>
              </a:rPr>
              <a:t>水平布局</a:t>
            </a:r>
            <a:r>
              <a:rPr lang="zh-CN" altLang="en-US" dirty="0"/>
              <a:t>、空间不够自动折行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三、标准流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7868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E811-054B-1B48-AE69-713A008F3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结构伪类选择器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伪元素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标准流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浮动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清除浮动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70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学习路径：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浮动的作用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浮动的代码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浮动的特点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浮动的案例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能够认识使用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浮动的作用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，了解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浮动的特点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2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早期的作用：</a:t>
            </a:r>
            <a:r>
              <a:rPr lang="zh-CN" altLang="en-US" dirty="0">
                <a:solidFill>
                  <a:srgbClr val="AD2B26"/>
                </a:solidFill>
              </a:rPr>
              <a:t>图文环绕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现在的作用：</a:t>
            </a:r>
            <a:r>
              <a:rPr lang="zh-CN" altLang="en-US" dirty="0">
                <a:solidFill>
                  <a:srgbClr val="AD2B26"/>
                </a:solidFill>
              </a:rPr>
              <a:t>网页布局</a:t>
            </a:r>
            <a:endParaRPr lang="en-US" altLang="zh-CN" dirty="0">
              <a:solidFill>
                <a:srgbClr val="AD2B2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场景：让垂直布局的盒子变成水平布局，如：一个在左，一个在右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浮动的作用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A6727E-BD65-49DF-8167-7C71852F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16" y="2103437"/>
            <a:ext cx="3253413" cy="1921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565817-3030-4531-8AD1-21BE88FC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16" y="5045361"/>
            <a:ext cx="4672724" cy="127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0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属性名：</a:t>
            </a:r>
            <a:r>
              <a:rPr lang="en-US" altLang="zh-CN" b="1" dirty="0"/>
              <a:t>float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属性值：</a:t>
            </a:r>
            <a:endParaRPr lang="en-US" altLang="zh-CN" dirty="0"/>
          </a:p>
          <a:p>
            <a:pPr marL="360363" lvl="1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浮动的代码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EB51BE-75B7-418F-B1BC-46290DB4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43" y="2568252"/>
            <a:ext cx="2590819" cy="11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浮动的作用是什么？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早期作用：图文环绕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现在作用：用于布局，让垂直布局的盒子变成水平布局，如：一个在左，一个在右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左浮动的属性是？右浮动的属性是？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左浮动：</a:t>
            </a:r>
            <a:r>
              <a:rPr lang="en-US" altLang="zh-CN" b="1" dirty="0"/>
              <a:t>float : left</a:t>
            </a:r>
          </a:p>
          <a:p>
            <a:pPr lvl="1">
              <a:buFont typeface="+mj-lt"/>
              <a:buAutoNum type="arabicPeriod"/>
            </a:pPr>
            <a:r>
              <a:rPr lang="zh-CN" altLang="en-US" dirty="0"/>
              <a:t>右浮动：</a:t>
            </a:r>
            <a:r>
              <a:rPr lang="en-US" altLang="zh-CN" b="1" dirty="0"/>
              <a:t>float : right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9689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E811-054B-1B48-AE69-713A008F3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721745"/>
            <a:ext cx="5973761" cy="4256405"/>
          </a:xfrm>
        </p:spPr>
        <p:txBody>
          <a:bodyPr anchor="ctr"/>
          <a:lstStyle/>
          <a:p>
            <a:r>
              <a:rPr lang="zh-CN" altLang="en-US" dirty="0"/>
              <a:t>结构伪类选择器</a:t>
            </a:r>
            <a:endParaRPr lang="en-US" altLang="zh-CN" dirty="0"/>
          </a:p>
          <a:p>
            <a:r>
              <a:rPr lang="zh-CN" altLang="en-US" dirty="0"/>
              <a:t>伪元素</a:t>
            </a:r>
            <a:endParaRPr lang="en-US" altLang="zh-CN" dirty="0"/>
          </a:p>
          <a:p>
            <a:r>
              <a:rPr lang="zh-CN" altLang="en-US" dirty="0"/>
              <a:t>标准流</a:t>
            </a:r>
            <a:endParaRPr lang="en-US" altLang="zh-CN" dirty="0"/>
          </a:p>
          <a:p>
            <a:r>
              <a:rPr lang="zh-CN" altLang="en-US" dirty="0"/>
              <a:t>浮动</a:t>
            </a:r>
            <a:endParaRPr lang="en-US" altLang="zh-CN" dirty="0"/>
          </a:p>
          <a:p>
            <a:r>
              <a:rPr lang="zh-CN" altLang="en-US" dirty="0"/>
              <a:t>清除浮动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70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学习路径：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浮动的作用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浮动的代码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浮动的特点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浮动的案例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能够认识使用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浮动的作用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，了解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浮动的特点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浮动元素会脱离标准流（简称：脱标），在标准流中不占位置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相当于从地面飘到了空中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浮动元素比标准流高半个级别，可以覆盖标准流中的元素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浮动找浮动，下一个浮动元素会在上一个浮动元素后面左右浮动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浮动元素有特殊的显示效果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一行可以显示多个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可以设置宽高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注意点：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浮动的元素不能通过</a:t>
            </a:r>
            <a:r>
              <a:rPr lang="en-US" altLang="zh-CN" dirty="0" err="1"/>
              <a:t>text-align:center</a:t>
            </a:r>
            <a:r>
              <a:rPr lang="zh-CN" altLang="en-US" dirty="0"/>
              <a:t>或者</a:t>
            </a:r>
            <a:r>
              <a:rPr lang="en-US" altLang="zh-CN" dirty="0"/>
              <a:t>margin:0 auto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浮动的特点</a:t>
            </a:r>
          </a:p>
        </p:txBody>
      </p:sp>
      <p:pic>
        <p:nvPicPr>
          <p:cNvPr id="8" name="Picture 2" descr="C:\Users\apple\Desktop\333.jpg">
            <a:extLst>
              <a:ext uri="{FF2B5EF4-FFF2-40B4-BE49-F238E27FC236}">
                <a16:creationId xmlns:a16="http://schemas.microsoft.com/office/drawing/2014/main" id="{6490CF8A-6333-45DD-AB42-37221E2D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04" y="3508646"/>
            <a:ext cx="3326393" cy="20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pple\Desktop\2.png">
            <a:extLst>
              <a:ext uri="{FF2B5EF4-FFF2-40B4-BE49-F238E27FC236}">
                <a16:creationId xmlns:a16="http://schemas.microsoft.com/office/drawing/2014/main" id="{3680EE7C-C78A-4964-AFDF-45412F39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213923"/>
            <a:ext cx="992952" cy="11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pple\Desktop\未命名-1.png">
            <a:extLst>
              <a:ext uri="{FF2B5EF4-FFF2-40B4-BE49-F238E27FC236}">
                <a16:creationId xmlns:a16="http://schemas.microsoft.com/office/drawing/2014/main" id="{3395A408-5441-462B-9251-7BBC0DD4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415" y="4192864"/>
            <a:ext cx="286435" cy="10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9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00208 -0.1662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02799 0.00231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浮动元素的特点有哪些？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浮动元素会脱标，在标准流中不占位置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浮动元素比标准流高出半个级别，可以覆盖标准流中的元素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浮动找浮动，下一个浮动元素会在上一个浮动元素后面左右浮动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/>
              <a:t>浮动</a:t>
            </a:r>
            <a:r>
              <a:rPr lang="zh-CN" altLang="en-US" dirty="0"/>
              <a:t>元素有特殊的显示效果：① 一行可以显示多个 ② 可以设置宽高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9172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学习路径：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浮动的作用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浮动的代码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浮动的特点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浮动的案例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能够认识使用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浮动的作用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，了解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浮动的特点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8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需求：使用浮动，完成设计图中布局效果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（案例）网页布局案例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D1A415-6E00-438C-BB78-E753F4D1F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5" y="2670048"/>
            <a:ext cx="1048068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2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需求：使用浮动，完成设计图中布局效果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（案例）小米模块案例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59B2E1-8EAF-418C-B928-D365F3D92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0029" y="2295696"/>
            <a:ext cx="7744339" cy="41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需求：使用浮动，完成设计图中布局效果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（案例）网页导航案例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44CE01-AF22-4996-B11B-4F672AB6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0427" y="3360145"/>
            <a:ext cx="6700758" cy="9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4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清除默认的</a:t>
            </a:r>
            <a:r>
              <a:rPr lang="en-US" altLang="zh-CN" dirty="0">
                <a:solidFill>
                  <a:schemeClr val="tx1"/>
                </a:solidFill>
              </a:rPr>
              <a:t>margin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padding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找到</a:t>
            </a:r>
            <a:r>
              <a:rPr lang="en-US" altLang="zh-CN" dirty="0">
                <a:solidFill>
                  <a:schemeClr val="tx1"/>
                </a:solidFill>
              </a:rPr>
              <a:t>ul</a:t>
            </a:r>
            <a:r>
              <a:rPr lang="zh-CN" altLang="en-US" dirty="0">
                <a:solidFill>
                  <a:schemeClr val="tx1"/>
                </a:solidFill>
              </a:rPr>
              <a:t>，去除小圆点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找到</a:t>
            </a:r>
            <a:r>
              <a:rPr lang="en-US" altLang="zh-CN" dirty="0">
                <a:solidFill>
                  <a:schemeClr val="tx1"/>
                </a:solidFill>
              </a:rPr>
              <a:t>li</a:t>
            </a:r>
            <a:r>
              <a:rPr lang="zh-CN" altLang="en-US" dirty="0">
                <a:solidFill>
                  <a:schemeClr val="tx1"/>
                </a:solidFill>
              </a:rPr>
              <a:t>标签，设置浮动让</a:t>
            </a:r>
            <a:r>
              <a:rPr lang="en-US" altLang="zh-CN" dirty="0">
                <a:solidFill>
                  <a:schemeClr val="tx1"/>
                </a:solidFill>
              </a:rPr>
              <a:t>li</a:t>
            </a:r>
            <a:r>
              <a:rPr lang="zh-CN" altLang="en-US" dirty="0">
                <a:solidFill>
                  <a:schemeClr val="tx1"/>
                </a:solidFill>
              </a:rPr>
              <a:t>一行中显示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找到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标签，设置宽高 →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标签默认是行内元素，默认不能设置宽高？？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方法一：给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标签设置 </a:t>
            </a:r>
            <a:r>
              <a:rPr lang="en-US" altLang="zh-CN" dirty="0">
                <a:solidFill>
                  <a:schemeClr val="tx1"/>
                </a:solidFill>
              </a:rPr>
              <a:t>display : inline-block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方法二：给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标签设置 </a:t>
            </a:r>
            <a:r>
              <a:rPr lang="en-US" altLang="zh-CN" dirty="0">
                <a:solidFill>
                  <a:schemeClr val="tx1"/>
                </a:solidFill>
              </a:rPr>
              <a:t>display :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方法三：给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设置 </a:t>
            </a:r>
            <a:r>
              <a:rPr lang="en-US" altLang="zh-CN" dirty="0">
                <a:solidFill>
                  <a:schemeClr val="tx1"/>
                </a:solidFill>
              </a:rPr>
              <a:t>float : left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书写网页导航步骤：</a:t>
            </a:r>
          </a:p>
        </p:txBody>
      </p:sp>
    </p:spTree>
    <p:extLst>
      <p:ext uri="{BB962C8B-B14F-4D97-AF65-F5344CB8AC3E}">
        <p14:creationId xmlns:p14="http://schemas.microsoft.com/office/powerpoint/2010/main" val="111305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E811-054B-1B48-AE69-713A008F3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结构伪类选择器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伪元素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标准流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浮动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清除浮动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0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学习路径：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清除浮动的介绍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清除浮动的方法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能够认识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清除浮动的目的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，并且能够使用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清除浮动的方法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7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230C9-82FA-439E-A723-491EC234C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438531"/>
            <a:ext cx="6298881" cy="48558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能够使用 </a:t>
            </a:r>
            <a:r>
              <a:rPr lang="zh-CN" altLang="en-US" sz="1600" dirty="0">
                <a:solidFill>
                  <a:srgbClr val="AD2B26"/>
                </a:solidFill>
              </a:rPr>
              <a:t>结构伪类选择器 </a:t>
            </a:r>
            <a:r>
              <a:rPr lang="zh-CN" altLang="en-US" sz="1600" dirty="0"/>
              <a:t>在</a:t>
            </a:r>
            <a:r>
              <a:rPr lang="en-US" altLang="zh-CN" sz="1600" dirty="0"/>
              <a:t>HTML</a:t>
            </a:r>
            <a:r>
              <a:rPr lang="zh-CN" altLang="en-US" sz="1600" dirty="0"/>
              <a:t>中选择元素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能够说出 </a:t>
            </a:r>
            <a:r>
              <a:rPr lang="zh-CN" altLang="en-US" sz="1600" dirty="0">
                <a:solidFill>
                  <a:srgbClr val="AD2B26"/>
                </a:solidFill>
              </a:rPr>
              <a:t>标准流 </a:t>
            </a:r>
            <a:r>
              <a:rPr lang="zh-CN" altLang="en-US" sz="1600" dirty="0"/>
              <a:t>元素的布局特点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能够说出 </a:t>
            </a:r>
            <a:r>
              <a:rPr lang="zh-CN" altLang="en-US" sz="1600" dirty="0">
                <a:solidFill>
                  <a:srgbClr val="AD2B26"/>
                </a:solidFill>
              </a:rPr>
              <a:t>浮动元素 </a:t>
            </a:r>
            <a:r>
              <a:rPr lang="zh-CN" altLang="en-US" sz="1600" dirty="0">
                <a:solidFill>
                  <a:schemeClr val="tx1"/>
                </a:solidFill>
              </a:rPr>
              <a:t>的特点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能够使用浮动完成 </a:t>
            </a:r>
            <a:r>
              <a:rPr lang="zh-CN" altLang="en-US" sz="1600" dirty="0">
                <a:solidFill>
                  <a:srgbClr val="AD2B26"/>
                </a:solidFill>
              </a:rPr>
              <a:t>小米模块布局案例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能够说出 </a:t>
            </a:r>
            <a:r>
              <a:rPr lang="zh-CN" altLang="en-US" sz="1600" dirty="0">
                <a:solidFill>
                  <a:srgbClr val="AD2B26"/>
                </a:solidFill>
              </a:rPr>
              <a:t>清除浮动 </a:t>
            </a:r>
            <a:r>
              <a:rPr lang="zh-CN" altLang="en-US" sz="1600" dirty="0"/>
              <a:t>的目的，并能够使用 </a:t>
            </a:r>
            <a:r>
              <a:rPr lang="zh-CN" altLang="en-US" sz="1600" dirty="0">
                <a:solidFill>
                  <a:srgbClr val="AD2B26"/>
                </a:solidFill>
              </a:rPr>
              <a:t>清除浮动的方法 </a:t>
            </a:r>
            <a:endParaRPr lang="en-US" altLang="zh-CN" sz="16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68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含义：</a:t>
            </a:r>
            <a:r>
              <a:rPr lang="zh-CN" altLang="en-US" dirty="0">
                <a:solidFill>
                  <a:srgbClr val="AD2B26"/>
                </a:solidFill>
              </a:rPr>
              <a:t>清除浮动带来的影响</a:t>
            </a:r>
            <a:endParaRPr lang="en-US" altLang="zh-CN" dirty="0">
              <a:solidFill>
                <a:srgbClr val="AD2B2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影响：</a:t>
            </a:r>
            <a:r>
              <a:rPr lang="zh-CN" altLang="en-US" dirty="0"/>
              <a:t>如果子元素浮动了，此时子元素不能撑开标准流的块级父元素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原因：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子元素浮动后脱标 → 不占位置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目的：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需要父元素有高度，从而不影响其他网页元素的布局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清除浮动的介绍</a:t>
            </a:r>
          </a:p>
        </p:txBody>
      </p:sp>
    </p:spTree>
    <p:extLst>
      <p:ext uri="{BB962C8B-B14F-4D97-AF65-F5344CB8AC3E}">
        <p14:creationId xmlns:p14="http://schemas.microsoft.com/office/powerpoint/2010/main" val="271602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清除浮动的含义是什么？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清除浮动带来的影响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影响：如果子元素浮动了，此时子元素不能撑开父元素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清除浮动的目的是什么？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需要父元素有高度，从而不影响其他网页元素的布局</a:t>
            </a:r>
            <a:endParaRPr lang="en-US" altLang="zh-CN" b="1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42644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学习路径：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清除浮动的介绍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清除浮动的方法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能够认识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清除浮动的目的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，并且能够使用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清除浮动的方法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3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特点：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优点：简单粗暴，方便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缺点：有些布局中不能固定父元素高度。如：新闻列表、京东推荐模块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清除浮动的方法 </a:t>
            </a:r>
            <a:r>
              <a:rPr lang="en-US" altLang="zh-CN" dirty="0"/>
              <a:t>— </a:t>
            </a:r>
            <a:r>
              <a:rPr lang="zh-CN" altLang="en-US" dirty="0"/>
              <a:t>① 直接设置父元素高度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57751-C4CD-4F58-BF4A-1D295887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476" y="3366121"/>
            <a:ext cx="3191388" cy="2753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382F81-B3B8-487D-85C1-45797E59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22" y="3118143"/>
            <a:ext cx="2194005" cy="3249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283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操作：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在父元素</a:t>
            </a:r>
            <a:r>
              <a:rPr lang="zh-CN" altLang="en-US" dirty="0"/>
              <a:t>内容</a:t>
            </a:r>
            <a:r>
              <a:rPr lang="zh-CN" altLang="en-US" dirty="0">
                <a:solidFill>
                  <a:schemeClr val="tx1"/>
                </a:solidFill>
              </a:rPr>
              <a:t>的最后添加一个块级元素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给添加的块级元素设置 </a:t>
            </a:r>
            <a:r>
              <a:rPr lang="en-US" altLang="zh-CN" b="1" dirty="0" err="1">
                <a:solidFill>
                  <a:schemeClr val="tx1"/>
                </a:solidFill>
              </a:rPr>
              <a:t>clear:both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特点：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缺点：会在页面中添加额外的标签，会让页面的</a:t>
            </a: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结构变得复杂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清除浮动的方法 </a:t>
            </a:r>
            <a:r>
              <a:rPr lang="en-US" altLang="zh-CN" dirty="0"/>
              <a:t>— </a:t>
            </a:r>
            <a:r>
              <a:rPr lang="zh-CN" altLang="en-US" dirty="0"/>
              <a:t>② 额外标签法</a:t>
            </a:r>
          </a:p>
        </p:txBody>
      </p:sp>
    </p:spTree>
    <p:extLst>
      <p:ext uri="{BB962C8B-B14F-4D97-AF65-F5344CB8AC3E}">
        <p14:creationId xmlns:p14="http://schemas.microsoft.com/office/powerpoint/2010/main" val="762898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操作：用伪元素替代了额外标签</a:t>
            </a:r>
            <a:endParaRPr lang="en-US" altLang="zh-CN" dirty="0">
              <a:solidFill>
                <a:schemeClr val="tx1"/>
              </a:solidFill>
            </a:endParaRPr>
          </a:p>
          <a:p>
            <a:pPr marL="360363" lvl="1" indent="0">
              <a:buNone/>
            </a:pPr>
            <a:r>
              <a:rPr lang="zh-CN" altLang="en-US" dirty="0"/>
              <a:t>① ：基本写法                                                       ② ：补充写法</a:t>
            </a:r>
            <a:endParaRPr lang="en-US" altLang="zh-CN" dirty="0">
              <a:solidFill>
                <a:schemeClr val="tx1"/>
              </a:solidFill>
            </a:endParaRPr>
          </a:p>
          <a:p>
            <a:pPr marL="360363" lvl="1" indent="0">
              <a:buNone/>
            </a:pPr>
            <a:endParaRPr lang="en-US" altLang="zh-CN" b="1" dirty="0"/>
          </a:p>
          <a:p>
            <a:pPr marL="360363" lvl="1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360363" lvl="1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360363" lvl="1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特点：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优点：项目中使用，直接给标签加类即可清除浮动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清除浮动的方法 </a:t>
            </a:r>
            <a:r>
              <a:rPr lang="en-US" altLang="zh-CN" dirty="0"/>
              <a:t>—</a:t>
            </a:r>
            <a:r>
              <a:rPr lang="zh-CN" altLang="en-US" dirty="0"/>
              <a:t> ③ 单伪元素清除法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C5B01-5484-407B-9D54-67C11D6C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6" y="2486832"/>
            <a:ext cx="2174407" cy="129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6DE6D9-680D-4763-9F83-74FAD779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421" y="2486832"/>
            <a:ext cx="2373078" cy="13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操作：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60363" lvl="1" indent="0">
              <a:buNone/>
            </a:pPr>
            <a:endParaRPr lang="en-US" altLang="zh-CN" b="1" dirty="0"/>
          </a:p>
          <a:p>
            <a:pPr marL="360363" lvl="1" indent="0">
              <a:buNone/>
            </a:pPr>
            <a:endParaRPr lang="en-US" altLang="zh-CN" b="1" dirty="0"/>
          </a:p>
          <a:p>
            <a:pPr marL="360363" lvl="1" indent="0">
              <a:buNone/>
            </a:pPr>
            <a:endParaRPr lang="en-US" altLang="zh-CN" b="1" dirty="0"/>
          </a:p>
          <a:p>
            <a:pPr marL="360363" lvl="1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360363" lvl="1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特点：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优点：项目中使用，直接给标签加类即可清除浮动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清除浮动的方法 </a:t>
            </a:r>
            <a:r>
              <a:rPr lang="en-US" altLang="zh-CN" dirty="0"/>
              <a:t>—</a:t>
            </a:r>
            <a:r>
              <a:rPr lang="zh-CN" altLang="en-US" dirty="0"/>
              <a:t> ④ 双伪元素清除法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52472-55B8-4757-82FC-0EFD5A89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40" y="2067988"/>
            <a:ext cx="1925562" cy="18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8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操作：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/>
              <a:t>直接给父元素设置 </a:t>
            </a:r>
            <a:r>
              <a:rPr lang="en-US" altLang="zh-CN" dirty="0"/>
              <a:t>overflow : hidden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特点：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优点：方便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清除浮动的方法 </a:t>
            </a:r>
            <a:r>
              <a:rPr lang="en-US" altLang="zh-CN" dirty="0"/>
              <a:t>—</a:t>
            </a:r>
            <a:r>
              <a:rPr lang="zh-CN" altLang="en-US" dirty="0"/>
              <a:t> ⑤ 给父元素设置</a:t>
            </a:r>
            <a:r>
              <a:rPr lang="en-US" altLang="zh-CN" dirty="0"/>
              <a:t>overflow : hidden </a:t>
            </a:r>
          </a:p>
        </p:txBody>
      </p:sp>
    </p:spTree>
    <p:extLst>
      <p:ext uri="{BB962C8B-B14F-4D97-AF65-F5344CB8AC3E}">
        <p14:creationId xmlns:p14="http://schemas.microsoft.com/office/powerpoint/2010/main" val="1011007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清除浮动的方法有哪些？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直接设置父元素高度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额外标签法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单伪元素清除法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双伪元素清除法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给父元素设置</a:t>
            </a:r>
            <a:r>
              <a:rPr lang="en-US" altLang="zh-CN" dirty="0"/>
              <a:t>overflow : hidden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695E68-F5D4-42B9-AE81-3FA6DC19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439" y="1540605"/>
            <a:ext cx="2174407" cy="129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70D2B1-7F3D-4202-855A-ECC53FBE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440" y="3613500"/>
            <a:ext cx="2174406" cy="20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块格式化上下文（</a:t>
            </a:r>
            <a:r>
              <a:rPr lang="en-US" altLang="zh-CN" dirty="0"/>
              <a:t>Block Formatting Context</a:t>
            </a:r>
            <a:r>
              <a:rPr lang="zh-CN" altLang="en-US" dirty="0"/>
              <a:t>）：</a:t>
            </a:r>
            <a:r>
              <a:rPr lang="en-US" altLang="zh-CN" dirty="0"/>
              <a:t>BFC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是</a:t>
            </a:r>
            <a:r>
              <a:rPr lang="en-US" altLang="zh-CN" dirty="0"/>
              <a:t>Web</a:t>
            </a:r>
            <a:r>
              <a:rPr lang="zh-CN" altLang="en-US" dirty="0"/>
              <a:t>页面的可视</a:t>
            </a:r>
            <a:r>
              <a:rPr lang="en-US" altLang="zh-CN" dirty="0"/>
              <a:t>CSS</a:t>
            </a:r>
            <a:r>
              <a:rPr lang="zh-CN" altLang="en-US" dirty="0"/>
              <a:t>渲染的一部分，是块盒子的布局过程发生的区域，也是浮动元素与其他元素交互的区域。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创建</a:t>
            </a:r>
            <a:r>
              <a:rPr lang="en-US" altLang="zh-CN" dirty="0"/>
              <a:t>BFC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标签是</a:t>
            </a:r>
            <a:r>
              <a:rPr lang="en-US" altLang="zh-CN" dirty="0"/>
              <a:t>BFC</a:t>
            </a:r>
            <a:r>
              <a:rPr lang="zh-CN" altLang="en-US" dirty="0"/>
              <a:t>盒子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浮动元素是</a:t>
            </a:r>
            <a:r>
              <a:rPr lang="en-US" altLang="zh-CN" dirty="0"/>
              <a:t>BFC</a:t>
            </a:r>
            <a:r>
              <a:rPr lang="zh-CN" altLang="en-US" dirty="0"/>
              <a:t>盒子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/>
              <a:t>行内块元素是</a:t>
            </a:r>
            <a:r>
              <a:rPr lang="en-US" altLang="zh-CN" dirty="0"/>
              <a:t>BFC</a:t>
            </a:r>
            <a:r>
              <a:rPr lang="zh-CN" altLang="en-US" dirty="0"/>
              <a:t>盒子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overflow</a:t>
            </a:r>
            <a:r>
              <a:rPr lang="zh-CN" altLang="en-US" dirty="0"/>
              <a:t>属性取值不为</a:t>
            </a:r>
            <a:r>
              <a:rPr lang="en-US" altLang="zh-CN" dirty="0"/>
              <a:t>visible</a:t>
            </a:r>
            <a:r>
              <a:rPr lang="zh-CN" altLang="en-US" dirty="0"/>
              <a:t>。如：</a:t>
            </a:r>
            <a:r>
              <a:rPr lang="en-US" altLang="zh-CN" dirty="0"/>
              <a:t>auto</a:t>
            </a:r>
            <a:r>
              <a:rPr lang="zh-CN" altLang="en-US" dirty="0"/>
              <a:t>、</a:t>
            </a:r>
            <a:r>
              <a:rPr lang="en-US" altLang="zh-CN" dirty="0"/>
              <a:t>hidden…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……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BFC</a:t>
            </a:r>
            <a:r>
              <a:rPr lang="zh-CN" altLang="en-US" dirty="0"/>
              <a:t>盒子常见特点：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BFC</a:t>
            </a:r>
            <a:r>
              <a:rPr lang="zh-CN" altLang="en-US" dirty="0"/>
              <a:t>盒子会默认包裹住内部子元素（标准流、浮动）→ 应用：清除浮动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BFC</a:t>
            </a:r>
            <a:r>
              <a:rPr lang="zh-CN" altLang="en-US" dirty="0"/>
              <a:t>盒子本身与子元素之间不存在</a:t>
            </a:r>
            <a:r>
              <a:rPr lang="en-US" altLang="zh-CN" dirty="0"/>
              <a:t>margin</a:t>
            </a:r>
            <a:r>
              <a:rPr lang="zh-CN" altLang="en-US" dirty="0"/>
              <a:t>的塌陷现象 → 应用：解决</a:t>
            </a:r>
            <a:r>
              <a:rPr lang="en-US" altLang="zh-CN" dirty="0"/>
              <a:t>margin</a:t>
            </a:r>
            <a:r>
              <a:rPr lang="zh-CN" altLang="en-US" dirty="0"/>
              <a:t>的塌陷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五、清除浮动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（拓展补充）</a:t>
            </a:r>
            <a:r>
              <a:rPr lang="en-US" altLang="zh-CN" dirty="0"/>
              <a:t>BFC</a:t>
            </a:r>
            <a:r>
              <a:rPr lang="zh-CN" altLang="en-US" dirty="0"/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2865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E811-054B-1B48-AE69-713A008F3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721745"/>
            <a:ext cx="5973761" cy="4256405"/>
          </a:xfrm>
        </p:spPr>
        <p:txBody>
          <a:bodyPr anchor="ctr"/>
          <a:lstStyle/>
          <a:p>
            <a:r>
              <a:rPr lang="zh-CN" altLang="en-US" dirty="0">
                <a:solidFill>
                  <a:srgbClr val="AD2B26"/>
                </a:solidFill>
              </a:rPr>
              <a:t>结构伪类选择器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伪元素</a:t>
            </a:r>
            <a:endParaRPr lang="en-US" altLang="zh-CN" dirty="0"/>
          </a:p>
          <a:p>
            <a:r>
              <a:rPr lang="zh-CN" altLang="en-US" dirty="0"/>
              <a:t>标准流</a:t>
            </a:r>
            <a:endParaRPr lang="en-US" altLang="zh-CN" dirty="0"/>
          </a:p>
          <a:p>
            <a:r>
              <a:rPr lang="zh-CN" altLang="en-US" dirty="0"/>
              <a:t>浮动</a:t>
            </a:r>
            <a:endParaRPr lang="en-US" altLang="zh-CN" dirty="0"/>
          </a:p>
          <a:p>
            <a:r>
              <a:rPr lang="zh-CN" altLang="en-US" dirty="0"/>
              <a:t>清除浮动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130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230C9-82FA-439E-A723-491EC234C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126490"/>
            <a:ext cx="6157112" cy="4511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能够使用 </a:t>
            </a:r>
            <a:r>
              <a:rPr lang="zh-CN" altLang="en-US" sz="1600" dirty="0">
                <a:solidFill>
                  <a:srgbClr val="AD2B26"/>
                </a:solidFill>
              </a:rPr>
              <a:t>结构伪类选择器 </a:t>
            </a:r>
            <a:r>
              <a:rPr lang="zh-CN" altLang="en-US" sz="1600" dirty="0"/>
              <a:t>在</a:t>
            </a:r>
            <a:r>
              <a:rPr lang="en-US" altLang="zh-CN" sz="1600" dirty="0"/>
              <a:t>HTML</a:t>
            </a:r>
            <a:r>
              <a:rPr lang="zh-CN" altLang="en-US" sz="1600" dirty="0"/>
              <a:t>中选择元素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能够说出 </a:t>
            </a:r>
            <a:r>
              <a:rPr lang="zh-CN" altLang="en-US" sz="1600" dirty="0">
                <a:solidFill>
                  <a:srgbClr val="AD2B26"/>
                </a:solidFill>
              </a:rPr>
              <a:t>标准流 </a:t>
            </a:r>
            <a:r>
              <a:rPr lang="zh-CN" altLang="en-US" sz="1600" dirty="0"/>
              <a:t>元素的布局特点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能够说出 </a:t>
            </a:r>
            <a:r>
              <a:rPr lang="zh-CN" altLang="en-US" sz="1600" dirty="0">
                <a:solidFill>
                  <a:srgbClr val="AD2B26"/>
                </a:solidFill>
              </a:rPr>
              <a:t>浮动元素 </a:t>
            </a:r>
            <a:r>
              <a:rPr lang="zh-CN" altLang="en-US" sz="1600" dirty="0">
                <a:solidFill>
                  <a:schemeClr val="tx1"/>
                </a:solidFill>
              </a:rPr>
              <a:t>的特点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能够使用浮动完成 </a:t>
            </a:r>
            <a:r>
              <a:rPr lang="zh-CN" altLang="en-US" sz="1600" dirty="0">
                <a:solidFill>
                  <a:srgbClr val="AD2B26"/>
                </a:solidFill>
              </a:rPr>
              <a:t>小米模块布局案例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dirty="0"/>
              <a:t>能够说出 </a:t>
            </a:r>
            <a:r>
              <a:rPr lang="zh-CN" altLang="en-US" sz="1600" dirty="0">
                <a:solidFill>
                  <a:srgbClr val="AD2B26"/>
                </a:solidFill>
              </a:rPr>
              <a:t>清除浮动 </a:t>
            </a:r>
            <a:r>
              <a:rPr lang="zh-CN" altLang="en-US" sz="1600" dirty="0"/>
              <a:t>的目的，并能够使用 </a:t>
            </a:r>
            <a:r>
              <a:rPr lang="zh-CN" altLang="en-US" sz="1600" dirty="0">
                <a:solidFill>
                  <a:srgbClr val="AD2B26"/>
                </a:solidFill>
              </a:rPr>
              <a:t>清除浮动的方法 </a:t>
            </a:r>
            <a:endParaRPr lang="en-US" altLang="zh-CN" sz="1600" dirty="0">
              <a:solidFill>
                <a:srgbClr val="AD2B26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507E9E4-2B66-43C0-9C7A-1D2D8C084B2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目标确认</a:t>
            </a:r>
          </a:p>
        </p:txBody>
      </p:sp>
    </p:spTree>
    <p:extLst>
      <p:ext uri="{BB962C8B-B14F-4D97-AF65-F5344CB8AC3E}">
        <p14:creationId xmlns:p14="http://schemas.microsoft.com/office/powerpoint/2010/main" val="350684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作用与优势：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/>
              <a:t>作用：根据元素在</a:t>
            </a:r>
            <a:r>
              <a:rPr lang="en-US" altLang="zh-CN" dirty="0"/>
              <a:t>HTML</a:t>
            </a:r>
            <a:r>
              <a:rPr lang="zh-CN" altLang="en-US" dirty="0"/>
              <a:t>中的结构关系查找元素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优势：减少对于</a:t>
            </a:r>
            <a:r>
              <a:rPr lang="en-US" altLang="zh-CN" dirty="0">
                <a:solidFill>
                  <a:schemeClr val="tx1"/>
                </a:solidFill>
              </a:rPr>
              <a:t>HTML</a:t>
            </a:r>
            <a:r>
              <a:rPr lang="zh-CN" altLang="en-US" dirty="0"/>
              <a:t>中类的依赖，有利于保持代码整洁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场景：常用于查找某父级选择器中的子元素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选择器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一、结构伪类选择器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能够使用 </a:t>
            </a:r>
            <a:r>
              <a:rPr lang="zh-CN" altLang="en-US" sz="1800" dirty="0">
                <a:solidFill>
                  <a:srgbClr val="AD2B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结构伪类选择器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在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中定位元素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D972E-D2F0-49E7-AC8D-41DA8708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2" y="3755920"/>
            <a:ext cx="7315253" cy="18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4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的注意点：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为：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</a:p>
          <a:p>
            <a:pPr lvl="1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n</a:t>
            </a:r>
            <a:r>
              <a:rPr lang="zh-CN" altLang="en-US" dirty="0"/>
              <a:t>可以组成常见公式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endParaRPr lang="en-US" altLang="zh-CN" dirty="0"/>
          </a:p>
          <a:p>
            <a:pPr lvl="1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endParaRPr lang="en-US" altLang="zh-CN" dirty="0"/>
          </a:p>
          <a:p>
            <a:pPr lvl="1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一、结构伪类选择器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注意点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968F51-2263-4648-BDE4-F6777E91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60" y="4592173"/>
            <a:ext cx="4514883" cy="1852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0C70F0-3F03-4D3A-A766-250966C35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91" y="1457271"/>
            <a:ext cx="7178542" cy="18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47F8A60-F729-4129-9752-A105DF2BB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635973"/>
            <a:ext cx="10749598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问题：在下列案例中，如果需要找到第一个</a:t>
            </a:r>
            <a:r>
              <a:rPr lang="en-US" altLang="zh-CN" dirty="0"/>
              <a:t>a</a:t>
            </a:r>
            <a:r>
              <a:rPr lang="zh-CN" altLang="en-US" dirty="0"/>
              <a:t>标签，如何去查找？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9A68C1-AE62-49B8-BC17-5F1B162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一、结构伪类选择器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36E668-304D-470E-BC16-8B95969F2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（拓展）结构伪类选择器的易错点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2CE3DB-EBA8-46C1-869C-88411CB8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2" y="2495198"/>
            <a:ext cx="5065917" cy="28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214343C-A055-432F-AE45-C8F5F0E70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选择器：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60363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endParaRPr lang="en-US" altLang="zh-CN" dirty="0"/>
          </a:p>
          <a:p>
            <a:pPr lvl="1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区别：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:nth-child</a:t>
            </a:r>
            <a:r>
              <a:rPr lang="zh-CN" altLang="en-US" dirty="0"/>
              <a:t> → 直接在所有孩子中数个数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:nth-of-type </a:t>
            </a:r>
            <a:r>
              <a:rPr lang="zh-CN" altLang="en-US" dirty="0"/>
              <a:t>→ 先通过该</a:t>
            </a:r>
            <a:r>
              <a:rPr lang="zh-CN" altLang="en-US" dirty="0">
                <a:solidFill>
                  <a:srgbClr val="AD2B26"/>
                </a:solidFill>
              </a:rPr>
              <a:t> 类型 </a:t>
            </a:r>
            <a:r>
              <a:rPr lang="zh-CN" altLang="en-US" dirty="0"/>
              <a:t>找到符合的一堆子元素，然后在这一堆子元素中数个数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736B281C-EAD2-4328-8A18-65A15DF9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一、结构伪类选择器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7BB3654-C62B-4CD1-8955-B36CB50F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zh-CN" altLang="en-US" sz="1800" dirty="0">
                <a:solidFill>
                  <a:schemeClr val="tx1"/>
                </a:solidFill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</a:rPr>
              <a:t>nth-of-type</a:t>
            </a:r>
            <a:r>
              <a:rPr lang="zh-CN" altLang="en-US" sz="1800" dirty="0">
                <a:solidFill>
                  <a:schemeClr val="tx1"/>
                </a:solidFill>
              </a:rPr>
              <a:t>结构伪类选择器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BC624B-DF26-4D71-8D5D-D875056C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20" y="2160974"/>
            <a:ext cx="7315253" cy="7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2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AE811-054B-1B48-AE69-713A008F3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结构伪类选择器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伪元素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标准流</a:t>
            </a:r>
            <a:endParaRPr lang="en-US" altLang="zh-CN" dirty="0"/>
          </a:p>
          <a:p>
            <a:r>
              <a:rPr lang="zh-CN" altLang="en-US" dirty="0"/>
              <a:t>浮动</a:t>
            </a:r>
            <a:endParaRPr lang="en-US" altLang="zh-CN" dirty="0"/>
          </a:p>
          <a:p>
            <a:r>
              <a:rPr lang="zh-CN" altLang="en-US" dirty="0"/>
              <a:t>清除浮动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226129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21375</TotalTime>
  <Words>1707</Words>
  <Application>Microsoft Office PowerPoint</Application>
  <PresentationFormat>宽屏</PresentationFormat>
  <Paragraphs>276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Alibaba PuHuiTi B</vt:lpstr>
      <vt:lpstr>Alibaba PuHuiTi M</vt:lpstr>
      <vt:lpstr>Alibaba PuHuiTi R</vt:lpstr>
      <vt:lpstr>Microsoft YaHei UI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CSS布局</vt:lpstr>
      <vt:lpstr>PowerPoint 演示文稿</vt:lpstr>
      <vt:lpstr>PowerPoint 演示文稿</vt:lpstr>
      <vt:lpstr>PowerPoint 演示文稿</vt:lpstr>
      <vt:lpstr>一、结构伪类选择器</vt:lpstr>
      <vt:lpstr>一、结构伪类选择器</vt:lpstr>
      <vt:lpstr>一、结构伪类选择器</vt:lpstr>
      <vt:lpstr>一、结构伪类选择器</vt:lpstr>
      <vt:lpstr>PowerPoint 演示文稿</vt:lpstr>
      <vt:lpstr>二、伪元素</vt:lpstr>
      <vt:lpstr>二、伪元素</vt:lpstr>
      <vt:lpstr>PowerPoint 演示文稿</vt:lpstr>
      <vt:lpstr>三、标准流</vt:lpstr>
      <vt:lpstr>三、标准流</vt:lpstr>
      <vt:lpstr>PowerPoint 演示文稿</vt:lpstr>
      <vt:lpstr>四、浮动</vt:lpstr>
      <vt:lpstr>四、浮动</vt:lpstr>
      <vt:lpstr>四、浮动</vt:lpstr>
      <vt:lpstr>四、浮动</vt:lpstr>
      <vt:lpstr>四、浮动</vt:lpstr>
      <vt:lpstr>四、浮动</vt:lpstr>
      <vt:lpstr>四、浮动</vt:lpstr>
      <vt:lpstr>四、浮动</vt:lpstr>
      <vt:lpstr>四、浮动</vt:lpstr>
      <vt:lpstr>四、浮动</vt:lpstr>
      <vt:lpstr>四、浮动</vt:lpstr>
      <vt:lpstr>四、浮动</vt:lpstr>
      <vt:lpstr>PowerPoint 演示文稿</vt:lpstr>
      <vt:lpstr>五、清除浮动</vt:lpstr>
      <vt:lpstr>五、清除浮动</vt:lpstr>
      <vt:lpstr>五、清除浮动</vt:lpstr>
      <vt:lpstr>五、清除浮动</vt:lpstr>
      <vt:lpstr>五、清除浮动</vt:lpstr>
      <vt:lpstr>五、清除浮动</vt:lpstr>
      <vt:lpstr>五、清除浮动</vt:lpstr>
      <vt:lpstr>五、清除浮动</vt:lpstr>
      <vt:lpstr>五、清除浮动</vt:lpstr>
      <vt:lpstr>五、清除浮动</vt:lpstr>
      <vt:lpstr>五、清除浮动</vt:lpstr>
      <vt:lpstr>目标确认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传智 黑马</cp:lastModifiedBy>
  <cp:revision>1031</cp:revision>
  <dcterms:created xsi:type="dcterms:W3CDTF">2020-03-31T02:23:27Z</dcterms:created>
  <dcterms:modified xsi:type="dcterms:W3CDTF">2021-09-17T03:18:04Z</dcterms:modified>
</cp:coreProperties>
</file>