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pitch book must contain introductory slides motivating the project idea.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The Jupyter notebook must have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longer and more complete expositions about the project idea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initial code for obtaining, cleaning, formatting and arranging the data you will be using for your project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1" marL="139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at least </a:t>
            </a:r>
            <a:r>
              <a:rPr b="1"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three</a:t>
            </a: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graphs showing some of the data values used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04800" lvl="0" marL="698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2D3B45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Both the pitch book and Jupyter notebook must have student names and IDs specified as for the final submission</a:t>
            </a:r>
            <a:endParaRPr sz="1200">
              <a:solidFill>
                <a:srgbClr val="2D3B45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d8a755e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d8a755e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d8a755e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fd8a755e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d8a755e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d8a755e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d8a755e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d8a755e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42dd30e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42dd30e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f565dc05a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f565dc05a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f565dc05a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f565dc05a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565dc05a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f565dc05a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42dd30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42dd30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f565dc05a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0f565dc05a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f565dc05a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f565dc05a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d8a755ea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fd8a755e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162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Yield Curve Curvature </a:t>
            </a:r>
            <a:r>
              <a:rPr lang="en" sz="3200"/>
              <a:t>Mean-Reverting Trading Strategies</a:t>
            </a:r>
            <a:endParaRPr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Yumeng Zhang, 12372205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Hengxu Zhu, 12368409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Siyang Qu, 12375854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50" y="1168099"/>
            <a:ext cx="5429325" cy="254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750" y="3867300"/>
            <a:ext cx="5429326" cy="1067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endParaRPr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35625"/>
            <a:ext cx="5430502" cy="25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3801350"/>
            <a:ext cx="5430500" cy="91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668424"/>
            <a:ext cx="5430488" cy="10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155450"/>
            <a:ext cx="5430502" cy="236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combination of short, middle and long term bonds gives the best returns.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short term combination gives a decent return of 8% and sharpe of 1.35 → recommended for investors.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500"/>
              <a:buChar char="-"/>
            </a:pPr>
            <a:r>
              <a:rPr lang="en" sz="1500"/>
              <a:t>However, different combinations of maturities </a:t>
            </a:r>
            <a:r>
              <a:rPr lang="en" sz="1500"/>
              <a:t>yield</a:t>
            </a:r>
            <a:r>
              <a:rPr lang="en" sz="1500"/>
              <a:t> very different result. The fact that this is likely dependent on market condition is a practical </a:t>
            </a:r>
            <a:r>
              <a:rPr lang="en" sz="1500"/>
              <a:t>limitation</a:t>
            </a:r>
            <a:r>
              <a:rPr lang="en" sz="1500"/>
              <a:t> when deciding on the combination of securities to trade. 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Motivating Idea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xpect the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yield curve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to mean-revert to an unconditional level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Deviations in the curvature of the yield curve from historical norms are computed to make bets on future prices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If the curvature is higher (lower) than the historical average, bet that they’ll decrease (increase) towards the historical average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Evidence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U.S. Treasury bonds trade within tight, finite bounds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interest rate term structures in other countries also exhibit similar patterns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Evidence that some form of mean-reversion mechanism is at work that prevents the yield curve from drifting to extreme levels or shapes over time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Evidence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yield curve is known to mean-revert because it reflects the market's expectations of future economic growth and inflation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mean-reversion is driven by the tendency of market participants to correct for mispricing and to adjust their expectations as new information becomes available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200"/>
              </a:spcAft>
              <a:buSzPts val="1500"/>
              <a:buFont typeface="Arial"/>
              <a:buChar char="-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Expectation Hypothesis suggests that the difference between expected return on short and long term fixed income strategies is constant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data are extracted from Quandl and are the treasury bonds yield curve from August 2001 to July 2022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1200"/>
              </a:spcAft>
              <a:buSzPts val="1500"/>
              <a:buChar char="-"/>
            </a:pPr>
            <a:r>
              <a:rPr lang="en" sz="1500"/>
              <a:t>The spot rates are then converted to zero coupon rates and yield curves are computed using interpolation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Unconditional Yield Curve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Unconditional Yield Curve works as a trigger in our trading strategy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It determines the long-short action for each investment period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200"/>
              </a:spcAft>
              <a:buSzPts val="1500"/>
              <a:buChar char="-"/>
            </a:pPr>
            <a:r>
              <a:rPr lang="en" sz="1500"/>
              <a:t>Three different methods are used to calculate the unconditional curve so that we can compare to extract the best strategy  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Barbell Strategy </a:t>
            </a:r>
            <a:r>
              <a:rPr lang="en" sz="1500"/>
              <a:t>(Bets on the curvatures)</a:t>
            </a:r>
            <a:endParaRPr sz="15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Invest in two ends of the yield and shorting the middle (or vice versa)</a:t>
            </a:r>
            <a:endParaRPr sz="13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overarching strategies allow us to </a:t>
            </a:r>
            <a:endParaRPr sz="15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identify deviations from expectation at any given point in time</a:t>
            </a:r>
            <a:endParaRPr sz="1300"/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construct long/short trades based on the mean-reversion assumption</a:t>
            </a:r>
            <a:endParaRPr sz="13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Example:</a:t>
            </a:r>
            <a:endParaRPr sz="1500"/>
          </a:p>
          <a:p>
            <a:pPr indent="-311150" lvl="1" marL="914400" rtl="0" algn="l">
              <a:spcBef>
                <a:spcPts val="1000"/>
              </a:spcBef>
              <a:spcAft>
                <a:spcPts val="1200"/>
              </a:spcAft>
              <a:buSzPts val="1300"/>
              <a:buChar char="-"/>
            </a:pPr>
            <a:r>
              <a:rPr lang="en" sz="1300"/>
              <a:t>If curvature for 3 adjacent bonds mean-reverts is smaller than that of the unconditional curve,  then we long the front and back bond and short the other.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&amp; Analysis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Tune hyperparameters </a:t>
            </a:r>
            <a:r>
              <a:rPr lang="en" sz="1500"/>
              <a:t>associated with trade sizes on a period of training set and report out-of-sample performance on the test set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Test performance after accounting for transaction/trading cost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1200"/>
              </a:spcAft>
              <a:buSzPts val="1500"/>
              <a:buChar char="-"/>
            </a:pPr>
            <a:r>
              <a:rPr lang="en" sz="1500"/>
              <a:t>Profits &amp; Losses attribution on both training and test set to understand the relationship between individual strategies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 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“True” yield curve</a:t>
            </a:r>
            <a:endParaRPr sz="15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Historical average </a:t>
            </a:r>
            <a:endParaRPr sz="1500"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Exponential decay, with coefficient = 0.1</a:t>
            </a:r>
            <a:endParaRPr sz="1500"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Exponential decay, with coefficient = 0.1, window size = 20</a:t>
            </a:r>
            <a:endParaRPr sz="1500"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Transaction/borrow cost: fed fund rate</a:t>
            </a:r>
            <a:endParaRPr sz="13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Capital allocation: Equal allocation to each instrument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