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67" r:id="rId1"/>
  </p:sldMasterIdLst>
  <p:notesMasterIdLst>
    <p:notesMasterId r:id="rId55"/>
  </p:notesMasterIdLst>
  <p:sldIdLst>
    <p:sldId id="748" r:id="rId2"/>
    <p:sldId id="283" r:id="rId3"/>
    <p:sldId id="560" r:id="rId4"/>
    <p:sldId id="577" r:id="rId5"/>
    <p:sldId id="578" r:id="rId6"/>
    <p:sldId id="726" r:id="rId7"/>
    <p:sldId id="584" r:id="rId8"/>
    <p:sldId id="623" r:id="rId9"/>
    <p:sldId id="585" r:id="rId10"/>
    <p:sldId id="624" r:id="rId11"/>
    <p:sldId id="625" r:id="rId12"/>
    <p:sldId id="727" r:id="rId13"/>
    <p:sldId id="728" r:id="rId14"/>
    <p:sldId id="608" r:id="rId15"/>
    <p:sldId id="609" r:id="rId16"/>
    <p:sldId id="610" r:id="rId17"/>
    <p:sldId id="611" r:id="rId18"/>
    <p:sldId id="612" r:id="rId19"/>
    <p:sldId id="613" r:id="rId20"/>
    <p:sldId id="286" r:id="rId21"/>
    <p:sldId id="751" r:id="rId22"/>
    <p:sldId id="749" r:id="rId23"/>
    <p:sldId id="750" r:id="rId24"/>
    <p:sldId id="785" r:id="rId25"/>
    <p:sldId id="786" r:id="rId26"/>
    <p:sldId id="787" r:id="rId27"/>
    <p:sldId id="788" r:id="rId28"/>
    <p:sldId id="789" r:id="rId29"/>
    <p:sldId id="790" r:id="rId30"/>
    <p:sldId id="791" r:id="rId31"/>
    <p:sldId id="792" r:id="rId32"/>
    <p:sldId id="614" r:id="rId33"/>
    <p:sldId id="729" r:id="rId34"/>
    <p:sldId id="615" r:id="rId35"/>
    <p:sldId id="622" r:id="rId36"/>
    <p:sldId id="747" r:id="rId37"/>
    <p:sldId id="699" r:id="rId38"/>
    <p:sldId id="632" r:id="rId39"/>
    <p:sldId id="630" r:id="rId40"/>
    <p:sldId id="631" r:id="rId41"/>
    <p:sldId id="627" r:id="rId42"/>
    <p:sldId id="628" r:id="rId43"/>
    <p:sldId id="730" r:id="rId44"/>
    <p:sldId id="700" r:id="rId45"/>
    <p:sldId id="731" r:id="rId46"/>
    <p:sldId id="735" r:id="rId47"/>
    <p:sldId id="737" r:id="rId48"/>
    <p:sldId id="738" r:id="rId49"/>
    <p:sldId id="739" r:id="rId50"/>
    <p:sldId id="734" r:id="rId51"/>
    <p:sldId id="732" r:id="rId52"/>
    <p:sldId id="733" r:id="rId53"/>
    <p:sldId id="28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86703" autoAdjust="0"/>
  </p:normalViewPr>
  <p:slideViewPr>
    <p:cSldViewPr>
      <p:cViewPr varScale="1">
        <p:scale>
          <a:sx n="63" d="100"/>
          <a:sy n="63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90545-4E55-4E55-99C5-82A0019ED856}" type="datetimeFigureOut">
              <a:rPr lang="en-US" smtClean="0"/>
              <a:pPr/>
              <a:t>22-Mar-21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E29F4-1384-470B-B714-297118AC0DF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04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230F09-1CEC-4272-A2D1-4C2D4A521B4A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026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EB43DE-5749-472A-9AEB-BC1977A40E31}" type="slidenum">
              <a:rPr lang="en-GB"/>
              <a:pPr eaLnBrk="1" hangingPunct="1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5F491E-964C-4A0C-B9B1-34DF6E2CAFDA}" type="slidenum">
              <a:rPr lang="en-GB"/>
              <a:pPr eaLnBrk="1" hangingPunct="1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78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A76961-A0CB-4ECD-8D10-57A2E7B0350D}" type="slidenum">
              <a:rPr lang="en-GB"/>
              <a:pPr eaLnBrk="1" hangingPunct="1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963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022694-D720-455F-A8D3-D9B09EAE4520}" type="slidenum">
              <a:rPr lang="en-GB"/>
              <a:pPr eaLnBrk="1" hangingPunct="1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041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059EC3-0E93-4690-BFA6-988AC973F7CC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501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F94ADE-B6DE-463D-9367-93B2CB0E52D5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99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2C130C-999B-4916-A830-4BBDFF9824D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23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E7C7D88-FE2D-4EAD-A4F9-B813194AFA20}" type="slidenum">
              <a:rPr lang="en-GB"/>
              <a:pPr eaLnBrk="1" hangingPunct="1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658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246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A49696-6CF4-4C78-A3D9-D346B4CFBC85}" type="slidenum">
              <a:rPr lang="en-GB"/>
              <a:pPr eaLnBrk="1" hangingPunct="1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1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596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8517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432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161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33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288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7716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E66ACC76-52F3-4C96-A196-ED11D1248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9F28B2DC-CC45-4A30-A3F2-DD2E22DDD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751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1F9133-946E-445A-8FAC-33084546F21C}" type="slidenum">
              <a:rPr lang="en-GB"/>
              <a:pPr eaLnBrk="1" hangingPunct="1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493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B8684D4E-9991-4198-936F-BE0F27B9C5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2C1D4DC5-62C6-4E17-8601-144FBCFD31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26500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FF8554C2-D918-4F31-B8DC-BC78FE311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DC577D27-B65D-4CF5-B6E2-434F8FE8A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9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E62DAF-383A-4090-9BF3-E80C15A7B737}" type="slidenum">
              <a:rPr lang="en-GB"/>
              <a:pPr eaLnBrk="1" hangingPunct="1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19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EACBB268-9EC8-4735-B161-A127F022F8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96D0C8DD-11F2-4814-AC67-49789E93F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679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7DE59044-401B-4A53-826E-CC0FDD7A2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8817AE46-227B-4F66-BD83-4F06BFEE6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178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BE461C-9DED-49EE-AC9C-BEE02ECF903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724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3AF3A7-D706-43E6-9581-13A313658BE3}" type="slidenum">
              <a:rPr lang="en-GB"/>
              <a:pPr eaLnBrk="1" hangingPunct="1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581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8B39F1-F9D6-491F-AD54-2A48E46DEC0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02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B25181-F381-423A-A689-75ACB4BC9F0A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61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45D741-ABED-49B7-A7E7-F6FC2FBF14C5}" type="slidenum">
              <a:rPr lang="en-GB"/>
              <a:pPr eaLnBrk="1" hangingPunct="1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6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93A6D0-64D4-4725-A49D-BC72CD56F9E8}" type="slidenum">
              <a:rPr lang="en-GB"/>
              <a:pPr eaLnBrk="1" hangingPunct="1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01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832D-929C-4420-9ECF-BEEF48BE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641A7-A23E-4EDA-A5AD-419C4E84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152B-0EBF-43B7-9669-2F7C83FA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494B-EE59-46A0-A265-DC4D8D77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EEC9-B48A-4D1E-BF7B-260EAF1E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9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7DF6C-A85A-4C61-930C-1F5F5A3A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68913-B3C9-49BD-B3DE-C2099F41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C81C-ABBD-4520-B407-9CFBF15A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4F8D2-E35D-4765-A786-6B6C436A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EBA2-4917-4D3D-93C5-EB6796F4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9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9545B3-7B6A-4CA0-BCFF-303062884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7CF14-0C2A-449D-8FCA-CA6109877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1E98-4707-4955-8894-5B9A83D7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06178-10D8-4A7B-B3BD-C3EF7280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023A-4E13-45E3-AC39-3D2BA6B4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4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ea typeface="Microsoft JhengHei" panose="020B0604030504040204" pitchFamily="34" charset="-120"/>
              </a:defRPr>
            </a:lvl1pPr>
          </a:lstStyle>
          <a:p>
            <a:fld id="{7E9ABDFA-22D8-44CC-9163-68CD65DEBAC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8400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21" y="1280278"/>
            <a:ext cx="4126722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 sz="18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9565" y="1281539"/>
            <a:ext cx="4126157" cy="4915891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3010" y="6368709"/>
            <a:ext cx="1361760" cy="370171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January 30, 2018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2365" y="6365849"/>
            <a:ext cx="6236494" cy="3651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000000"/>
                </a:solidFill>
              </a:rPr>
              <a:t>CS 101 - Spring 2018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0"/>
            <a:ext cx="70230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162" y="782633"/>
            <a:ext cx="584978" cy="365125"/>
          </a:xfrm>
        </p:spPr>
        <p:txBody>
          <a:bodyPr/>
          <a:lstStyle/>
          <a:p>
            <a:fld id="{4B01923B-769F-4373-B3D8-C2DA6094E9C2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4468" y="142188"/>
            <a:ext cx="8310301" cy="81575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7555-ECD2-441E-8F97-B5EDD577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9995-41AA-4313-B84B-CF53959B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7026-3EE2-4D69-B7A7-A9AC0284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ACEA-E1FA-4F35-A882-DD74D9A1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4F5-FF9B-4E61-B683-3161950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B302-75AA-4F9A-A6A3-F6AE9078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7CF12-0E5A-48E9-981E-B9978294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E340-C83C-4AFA-B93B-786F766A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0300-B0B9-40CE-94BF-D2A85139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03891-80FE-4A9B-A2DF-F0F07D49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B6AC-80FE-448E-BC89-61EE2944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FE8A-8C77-4DBB-8A2F-CADFD4374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E756B-8945-423C-BE3C-D09780B6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89C4E-640B-4D78-938B-406D7437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05AC-48B0-4D66-B520-5D9130FA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98356-7A10-4D0B-9CAE-53485127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D3FA-EE31-4CC6-97DC-9F7D00BF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3FE0-0DD0-4069-A690-3D69CACA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D61BA-1281-4790-B310-35C3D7281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371F9-5543-4A20-BBBE-FB482B0A1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2FA6C-6169-44B8-8808-F8F9B626C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EAE5B-11EF-411D-B5AB-2A11300D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DDD2A-F935-4879-B7F9-0F867FD0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1FCAC-6E76-489B-B43C-CC33849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8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C064-B8EA-4372-95EE-4FC75E89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D7086-2176-4C8C-ABAC-81BC04B9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E6B21-2551-4EA2-98C6-54A8549C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C6142-6202-4C98-8E37-0598DCB0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AD009-F3C7-4870-93C7-1434CC12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BB0CE-201F-4714-870A-EB0EED6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E9E2-4A3B-41A2-8870-1B354624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FCB6-5122-41D2-8DDC-5675C20E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8EFA-D773-43DF-B441-7EF680D54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A21BA-1449-4284-9F1C-39C57EC6B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1FD70-0242-453A-A4DC-36A3EDBA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83963-97AB-42E4-85D9-BCD4A73E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6CE55-77FB-40DA-AD83-11944E64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F475-1635-44BE-B287-292B6928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1C26E-90D4-42DD-A821-D0BDA0666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AF64B-BCF8-41F8-B659-55FFF358C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5BFB8-E0AF-4BAB-8B14-D39E9D3E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30,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FA60-2A2B-4D97-A6BB-850C01DD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DED74-E8B1-463C-9F15-6095C4FD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431E2-66C2-4210-879E-B01D1C28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1A3B1-D17B-4D6D-92D7-E563AF23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C945-61F4-43B3-80DB-F3DCD1514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January 30,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C1244-9EB1-4CF6-95EB-7824C5D0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 101 - Spring 2018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97C0-55E9-4404-B7BF-C9A20C26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68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514600"/>
            <a:ext cx="7412165" cy="1152149"/>
          </a:xfrm>
        </p:spPr>
        <p:txBody>
          <a:bodyPr/>
          <a:lstStyle/>
          <a:p>
            <a:r>
              <a:rPr lang="en-US" altLang="en-US" sz="3600" dirty="0"/>
              <a:t>CS302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06183" y="388244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Garamond" panose="02020404030301010803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8775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en-US" altLang="en-US" dirty="0"/>
              <a:t> </a:t>
            </a:r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Structure</a:t>
            </a:r>
            <a:r>
              <a:rPr lang="en-US" altLang="en-US" dirty="0"/>
              <a:t> </a:t>
            </a:r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22838"/>
          </a:xfrm>
        </p:spPr>
        <p:txBody>
          <a:bodyPr/>
          <a:lstStyle/>
          <a:p>
            <a:r>
              <a:rPr lang="en-US" altLang="en-US" sz="2400"/>
              <a:t>Arrays</a:t>
            </a:r>
          </a:p>
          <a:p>
            <a:pPr lvl="1"/>
            <a:r>
              <a:rPr lang="en-US" altLang="en-US" sz="2000"/>
              <a:t>Consecutive memory locations</a:t>
            </a:r>
          </a:p>
          <a:p>
            <a:pPr lvl="1"/>
            <a:r>
              <a:rPr lang="en-US" altLang="en-US" sz="2000"/>
              <a:t>lists (one dimensional arrays)</a:t>
            </a:r>
          </a:p>
          <a:p>
            <a:pPr lvl="1"/>
            <a:r>
              <a:rPr lang="en-US" altLang="en-US" sz="2000"/>
              <a:t>matrices (two dimensional arrays)</a:t>
            </a:r>
          </a:p>
          <a:p>
            <a:pPr lvl="1"/>
            <a:r>
              <a:rPr lang="en-US" altLang="en-US" sz="2000"/>
              <a:t>database applications</a:t>
            </a:r>
          </a:p>
          <a:p>
            <a:pPr lvl="1"/>
            <a:r>
              <a:rPr lang="en-US" altLang="en-US" sz="2000"/>
              <a:t>to implement other data structures, such as heaps, hash tables, queues, stacks, strings</a:t>
            </a:r>
          </a:p>
          <a:p>
            <a:r>
              <a:rPr lang="en-US" altLang="en-US" sz="2400"/>
              <a:t>Stacks</a:t>
            </a:r>
          </a:p>
          <a:p>
            <a:pPr lvl="1"/>
            <a:r>
              <a:rPr lang="en-US" altLang="en-US" sz="2000"/>
              <a:t>expression evaluation and syntax parsing</a:t>
            </a:r>
          </a:p>
          <a:p>
            <a:r>
              <a:rPr lang="en-US" altLang="en-US" sz="2400"/>
              <a:t>Queues</a:t>
            </a:r>
          </a:p>
          <a:p>
            <a:pPr lvl="1"/>
            <a:r>
              <a:rPr lang="en-US" altLang="en-US" sz="2000"/>
              <a:t>scheduling</a:t>
            </a:r>
          </a:p>
          <a:p>
            <a:pPr lvl="1"/>
            <a:r>
              <a:rPr lang="en-US" altLang="en-US" sz="2000"/>
              <a:t>transportation</a:t>
            </a:r>
          </a:p>
          <a:p>
            <a:pPr lvl="1"/>
            <a:r>
              <a:rPr lang="en-US" altLang="en-US" sz="2000"/>
              <a:t>operations management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50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en-US" altLang="en-US" dirty="0"/>
              <a:t> </a:t>
            </a:r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Structure</a:t>
            </a:r>
            <a:r>
              <a:rPr lang="en-US" altLang="en-US" dirty="0"/>
              <a:t> </a:t>
            </a:r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82713"/>
            <a:ext cx="8229600" cy="4922837"/>
          </a:xfrm>
        </p:spPr>
        <p:txBody>
          <a:bodyPr/>
          <a:lstStyle/>
          <a:p>
            <a:r>
              <a:rPr lang="en-US" altLang="en-US" sz="2400"/>
              <a:t>Trees</a:t>
            </a:r>
          </a:p>
          <a:p>
            <a:pPr lvl="1"/>
            <a:r>
              <a:rPr lang="en-US" altLang="en-US" sz="2200"/>
              <a:t>efficient searching of data (Binary search tree)</a:t>
            </a:r>
          </a:p>
          <a:p>
            <a:pPr lvl="1"/>
            <a:r>
              <a:rPr lang="en-US" altLang="en-US" sz="2200"/>
              <a:t>manipulate hierarchical data</a:t>
            </a:r>
          </a:p>
          <a:p>
            <a:pPr lvl="1"/>
            <a:r>
              <a:rPr lang="en-US" altLang="en-US" sz="2200"/>
              <a:t>manipulate sorted data</a:t>
            </a:r>
          </a:p>
          <a:p>
            <a:r>
              <a:rPr lang="en-US" altLang="en-US" sz="2400"/>
              <a:t>Linked lists</a:t>
            </a:r>
          </a:p>
          <a:p>
            <a:pPr lvl="1"/>
            <a:r>
              <a:rPr lang="en-US" altLang="en-US" sz="2200"/>
              <a:t>can be used to implement several other common abstract data structures, such as</a:t>
            </a:r>
          </a:p>
          <a:p>
            <a:pPr lvl="2"/>
            <a:r>
              <a:rPr lang="en-US" altLang="en-US"/>
              <a:t>stacks</a:t>
            </a:r>
          </a:p>
          <a:p>
            <a:pPr lvl="2"/>
            <a:r>
              <a:rPr lang="en-US" altLang="en-US"/>
              <a:t>queues</a:t>
            </a:r>
          </a:p>
          <a:p>
            <a:pPr lvl="2"/>
            <a:r>
              <a:rPr lang="en-US" altLang="en-US"/>
              <a:t>symbolic expressions, and etc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4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457199"/>
            <a:ext cx="6956160" cy="1243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54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Important</a:t>
            </a:r>
            <a:r>
              <a:rPr lang="en-US" altLang="en-US" dirty="0"/>
              <a:t> </a:t>
            </a:r>
            <a:r>
              <a:rPr lang="en-US" altLang="en-US" sz="54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characteristics</a:t>
            </a:r>
            <a:r>
              <a:rPr lang="en-US" altLang="en-US" dirty="0"/>
              <a:t> </a:t>
            </a:r>
            <a:r>
              <a:rPr lang="en-US" altLang="en-US" sz="54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of</a:t>
            </a:r>
            <a:r>
              <a:rPr lang="en-US" altLang="en-US" dirty="0"/>
              <a:t> </a:t>
            </a:r>
            <a:r>
              <a:rPr lang="en-US" altLang="en-US" sz="54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en-US" altLang="en-US" dirty="0"/>
              <a:t> </a:t>
            </a:r>
            <a:r>
              <a:rPr lang="en-US" altLang="en-US" sz="54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good</a:t>
            </a:r>
            <a:r>
              <a:rPr lang="en-US" altLang="en-US" dirty="0"/>
              <a:t> </a:t>
            </a:r>
            <a:r>
              <a:rPr lang="en-US" altLang="en-US" sz="54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software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9475" y="1969610"/>
            <a:ext cx="8458200" cy="4389438"/>
          </a:xfrm>
        </p:spPr>
        <p:txBody>
          <a:bodyPr/>
          <a:lstStyle/>
          <a:p>
            <a:pPr eaLnBrk="1" hangingPunct="1"/>
            <a:r>
              <a:rPr lang="en-US" altLang="en-US" dirty="0"/>
              <a:t>A good design</a:t>
            </a:r>
          </a:p>
          <a:p>
            <a:pPr eaLnBrk="1" hangingPunct="1"/>
            <a:r>
              <a:rPr lang="en-US" altLang="en-US" dirty="0"/>
              <a:t>Easy to implement</a:t>
            </a:r>
          </a:p>
          <a:p>
            <a:pPr eaLnBrk="1" hangingPunct="1"/>
            <a:r>
              <a:rPr lang="en-US" altLang="en-US" dirty="0"/>
              <a:t>Easy to use</a:t>
            </a:r>
          </a:p>
          <a:p>
            <a:pPr eaLnBrk="1" hangingPunct="1"/>
            <a:r>
              <a:rPr lang="en-US" altLang="en-US" dirty="0"/>
              <a:t>Easy to maintain</a:t>
            </a:r>
          </a:p>
          <a:p>
            <a:pPr eaLnBrk="1" hangingPunct="1"/>
            <a:r>
              <a:rPr lang="en-US" altLang="en-US" b="1" dirty="0">
                <a:solidFill>
                  <a:srgbClr val="00B050"/>
                </a:solidFill>
              </a:rPr>
              <a:t>Reliable solution of the given problem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08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dirty="0"/>
              <a:t>So, what exactly is an Algorithm</a:t>
            </a:r>
          </a:p>
        </p:txBody>
      </p:sp>
      <p:graphicFrame>
        <p:nvGraphicFramePr>
          <p:cNvPr id="2560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15938" y="1463675"/>
          <a:ext cx="3260725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多媒體項目" r:id="rId4" imgW="3848100" imgH="5478463" progId="MS_ClipArt_Gallery.2">
                  <p:embed/>
                </p:oleObj>
              </mc:Choice>
              <mc:Fallback>
                <p:oleObj name="多媒體項目" r:id="rId4" imgW="3848100" imgH="5478463" progId="MS_ClipArt_Gallery.2">
                  <p:embed/>
                  <p:pic>
                    <p:nvPicPr>
                      <p:cNvPr id="2560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1463675"/>
                        <a:ext cx="3260725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3776664" y="1676400"/>
            <a:ext cx="5273674" cy="2616101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Algorithm: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A </a:t>
            </a:r>
            <a:r>
              <a:rPr lang="en-US" altLang="en-US" sz="3600" u="sng" dirty="0">
                <a:latin typeface="Arial" panose="020B0604020202020204" pitchFamily="34" charset="0"/>
              </a:rPr>
              <a:t>finite set of statements </a:t>
            </a:r>
            <a:r>
              <a:rPr lang="en-US" altLang="en-US" sz="3600" dirty="0">
                <a:latin typeface="Arial" panose="020B0604020202020204" pitchFamily="34" charset="0"/>
              </a:rPr>
              <a:t>that </a:t>
            </a:r>
            <a:r>
              <a:rPr lang="en-US" altLang="en-US" sz="3600" u="sng" dirty="0">
                <a:latin typeface="Arial" panose="020B0604020202020204" pitchFamily="34" charset="0"/>
              </a:rPr>
              <a:t>guarantees</a:t>
            </a:r>
            <a:r>
              <a:rPr lang="en-US" altLang="en-US" sz="3600" dirty="0">
                <a:latin typeface="Arial" panose="020B0604020202020204" pitchFamily="34" charset="0"/>
              </a:rPr>
              <a:t> an </a:t>
            </a:r>
            <a:r>
              <a:rPr lang="en-US" altLang="en-US" sz="3600" u="sng" dirty="0">
                <a:latin typeface="Arial" panose="020B0604020202020204" pitchFamily="34" charset="0"/>
              </a:rPr>
              <a:t>optimal</a:t>
            </a:r>
            <a:r>
              <a:rPr lang="en-US" altLang="en-US" sz="3600" dirty="0">
                <a:latin typeface="Arial" panose="020B0604020202020204" pitchFamily="34" charset="0"/>
              </a:rPr>
              <a:t> solution in </a:t>
            </a:r>
            <a:r>
              <a:rPr lang="en-US" altLang="en-US" sz="3600" u="sng" dirty="0">
                <a:latin typeface="Arial" panose="020B0604020202020204" pitchFamily="34" charset="0"/>
              </a:rPr>
              <a:t>finite interval of time</a:t>
            </a:r>
          </a:p>
        </p:txBody>
      </p:sp>
    </p:spTree>
    <p:extLst>
      <p:ext uri="{BB962C8B-B14F-4D97-AF65-F5344CB8AC3E}">
        <p14:creationId xmlns:p14="http://schemas.microsoft.com/office/powerpoint/2010/main" val="40133598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04800" y="1600200"/>
            <a:ext cx="88392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000" dirty="0"/>
              <a:t> Finite sequence of instructions.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Each instruction having a clear meaning.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Each instruction requiring finite amount of effort.</a:t>
            </a:r>
          </a:p>
          <a:p>
            <a:pPr eaLnBrk="1" hangingPunct="1">
              <a:buFontTx/>
              <a:buChar char="•"/>
            </a:pPr>
            <a:endParaRPr lang="en-US" sz="2000" dirty="0"/>
          </a:p>
          <a:p>
            <a:pPr eaLnBrk="1" hangingPunct="1">
              <a:buFontTx/>
              <a:buChar char="•"/>
            </a:pPr>
            <a:r>
              <a:rPr lang="en-US" sz="2000" dirty="0"/>
              <a:t> Each instruction requiring finite time to complete.</a:t>
            </a:r>
          </a:p>
          <a:p>
            <a:pPr eaLnBrk="1" hangingPunct="1"/>
            <a:endParaRPr lang="en-US" sz="20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96854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2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1600200"/>
            <a:ext cx="88392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800" dirty="0"/>
              <a:t> Finite sequence of instructions.</a:t>
            </a:r>
          </a:p>
          <a:p>
            <a:pPr eaLnBrk="1" hangingPunct="1"/>
            <a:r>
              <a:rPr lang="en-US" sz="2400" dirty="0"/>
              <a:t> An input should not take the program in an infinite loop</a:t>
            </a:r>
          </a:p>
          <a:p>
            <a:pPr eaLnBrk="1" hangingPunct="1">
              <a:buFontTx/>
              <a:buChar char="•"/>
            </a:pPr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800" dirty="0"/>
              <a:t> Each instruction having a clear meaning.</a:t>
            </a:r>
          </a:p>
          <a:p>
            <a:pPr eaLnBrk="1" hangingPunct="1"/>
            <a:r>
              <a:rPr lang="en-US" sz="2400" dirty="0"/>
              <a:t> Very subjective. What is clear to me, may not be clear to you.</a:t>
            </a:r>
          </a:p>
          <a:p>
            <a:pPr eaLnBrk="1" hangingPunct="1">
              <a:buFontTx/>
              <a:buChar char="•"/>
            </a:pPr>
            <a:endParaRPr lang="en-US" sz="2400" dirty="0"/>
          </a:p>
          <a:p>
            <a:pPr eaLnBrk="1" hangingPunct="1">
              <a:buFontTx/>
              <a:buChar char="•"/>
            </a:pPr>
            <a:r>
              <a:rPr lang="en-US" sz="2800" dirty="0"/>
              <a:t> Each instruction requiring finite amount of effort.</a:t>
            </a:r>
          </a:p>
          <a:p>
            <a:pPr eaLnBrk="1" hangingPunct="1"/>
            <a:r>
              <a:rPr lang="en-US" sz="2800" dirty="0"/>
              <a:t> </a:t>
            </a:r>
            <a:r>
              <a:rPr lang="en-US" sz="2400" dirty="0"/>
              <a:t>Very subjective. Finite on a super computer or a P4?</a:t>
            </a:r>
          </a:p>
          <a:p>
            <a:pPr eaLnBrk="1" hangingPunct="1">
              <a:buFontTx/>
              <a:buChar char="•"/>
            </a:pPr>
            <a:endParaRPr lang="en-US" sz="2800" dirty="0"/>
          </a:p>
          <a:p>
            <a:pPr eaLnBrk="1" hangingPunct="1">
              <a:buFontTx/>
              <a:buChar char="•"/>
            </a:pPr>
            <a:r>
              <a:rPr lang="en-US" sz="2800" dirty="0"/>
              <a:t> Each instruction requiring</a:t>
            </a:r>
            <a:r>
              <a:rPr lang="en-US" sz="1600" dirty="0"/>
              <a:t> </a:t>
            </a:r>
            <a:r>
              <a:rPr lang="en-US" sz="2800" dirty="0"/>
              <a:t>finite time to complete.</a:t>
            </a:r>
          </a:p>
          <a:p>
            <a:pPr eaLnBrk="1" hangingPunct="1"/>
            <a:r>
              <a:rPr lang="en-US" sz="2400" dirty="0"/>
              <a:t> Very subjective. 1 min, 1 </a:t>
            </a:r>
            <a:r>
              <a:rPr lang="en-US" sz="2400" dirty="0" err="1"/>
              <a:t>hr</a:t>
            </a:r>
            <a:r>
              <a:rPr lang="en-US" sz="2400" dirty="0"/>
              <a:t>, 1 year or a lifetime?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2665" y="228600"/>
            <a:ext cx="8229600" cy="1371600"/>
          </a:xfrm>
        </p:spPr>
        <p:txBody>
          <a:bodyPr/>
          <a:lstStyle/>
          <a:p>
            <a:pPr eaLnBrk="1" hangingPunct="1"/>
            <a:r>
              <a:rPr lang="en-US" dirty="0"/>
              <a:t>Algorithm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92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Algorithm Definition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A </a:t>
            </a:r>
            <a:r>
              <a:rPr lang="en-US" u="sng" dirty="0"/>
              <a:t>finite</a:t>
            </a:r>
            <a:r>
              <a:rPr lang="en-US" dirty="0"/>
              <a:t> set of statements that </a:t>
            </a:r>
            <a:r>
              <a:rPr lang="en-US" u="sng" dirty="0"/>
              <a:t>guarantees</a:t>
            </a:r>
            <a:r>
              <a:rPr lang="en-US" dirty="0"/>
              <a:t> an </a:t>
            </a:r>
            <a:r>
              <a:rPr lang="en-US" u="sng" dirty="0"/>
              <a:t>optimal</a:t>
            </a:r>
            <a:r>
              <a:rPr lang="en-US" dirty="0"/>
              <a:t> solution in finite interval of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9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Good Algorithms?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Run in less time</a:t>
            </a:r>
          </a:p>
          <a:p>
            <a:pPr eaLnBrk="1" hangingPunct="1"/>
            <a:r>
              <a:rPr lang="en-US" dirty="0"/>
              <a:t>Consume less memory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But computational resources (time complexity) is usually more important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Memory is not an issue now-a-days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Why time is important in algorithms?</a:t>
            </a:r>
          </a:p>
          <a:p>
            <a:pPr>
              <a:buNone/>
            </a:pPr>
            <a:r>
              <a:rPr lang="en-US" dirty="0"/>
              <a:t>Usability</a:t>
            </a:r>
          </a:p>
          <a:p>
            <a:pPr>
              <a:buNone/>
            </a:pPr>
            <a:r>
              <a:rPr lang="en-US" dirty="0"/>
              <a:t>Multiple users 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489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Measuring Efficiency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The efficiency of an algorithm is a measure of the amount of resources consumed in solving a problem of size n.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sz="2000" dirty="0"/>
              <a:t>The resource we are most interested in is time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sz="2000" dirty="0"/>
              <a:t>We can use the same techniques to analyze the consumption of other resources, such as memory space.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It would seem that the most obvious way to measure the efficiency of an algorithm is to run it and measure how much processor time is needed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3300"/>
                </a:solidFill>
              </a:rPr>
              <a:t>Is it correct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2075675" y="5952725"/>
            <a:ext cx="461895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rgbClr val="FF3300"/>
                </a:solidFill>
                <a:latin typeface="Tahoma" panose="020B0604030504040204" pitchFamily="34" charset="0"/>
                <a:cs typeface="+mn-cs"/>
              </a:rPr>
              <a:t>No, Computer has multiple processes to execute </a:t>
            </a:r>
          </a:p>
        </p:txBody>
      </p:sp>
    </p:spTree>
    <p:extLst>
      <p:ext uri="{BB962C8B-B14F-4D97-AF65-F5344CB8AC3E}">
        <p14:creationId xmlns:p14="http://schemas.microsoft.com/office/powerpoint/2010/main" val="367824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Factors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Hardware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Compiler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Size of input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Nature of Input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/>
              <a:t>	Which should be improved?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87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931623"/>
            <a:ext cx="5003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Course Introduction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8122870" cy="690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lnSpc>
                <a:spcPct val="80000"/>
              </a:lnSpc>
              <a:defRPr/>
            </a:pPr>
            <a:r>
              <a:rPr lang="en-US" sz="2600" dirty="0">
                <a:latin typeface="Calibri" panose="020F0502020204030204" pitchFamily="34" charset="0"/>
              </a:rPr>
              <a:t>Credit Hours: 3 </a:t>
            </a:r>
          </a:p>
          <a:p>
            <a:pPr lvl="2" indent="-246063">
              <a:lnSpc>
                <a:spcPct val="80000"/>
              </a:lnSpc>
              <a:defRPr/>
            </a:pPr>
            <a:r>
              <a:rPr lang="en-US" sz="2200" dirty="0">
                <a:latin typeface="Calibri" panose="020F0502020204030204" pitchFamily="34" charset="0"/>
              </a:rPr>
              <a:t>3 credit hours of class lectures </a:t>
            </a:r>
          </a:p>
        </p:txBody>
      </p:sp>
    </p:spTree>
    <p:extLst>
      <p:ext uri="{BB962C8B-B14F-4D97-AF65-F5344CB8AC3E}">
        <p14:creationId xmlns:p14="http://schemas.microsoft.com/office/powerpoint/2010/main" val="131105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0476-CBBC-4BB0-9B18-8C6BF394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3301"/>
            <a:ext cx="7886700" cy="36512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</a:rPr>
              <a:t>Tentative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606ECB-8E0D-4C06-A4DE-AEAB6C20F84D}"/>
              </a:ext>
            </a:extLst>
          </p:cNvPr>
          <p:cNvSpPr/>
          <p:nvPr/>
        </p:nvSpPr>
        <p:spPr>
          <a:xfrm>
            <a:off x="400050" y="838200"/>
            <a:ext cx="3714751" cy="5570756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Introduction to Algorithms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The role of algorithms in computers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Asymptotic functions and notations (Best Worst, Average)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Analyzing Complexities in Loops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Sorting techniques and their analysis (I): n2: 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Insertion sort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Bubble sort</a:t>
            </a:r>
            <a:endParaRPr lang="en-US" sz="2400" dirty="0"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MS Mincho" panose="02020609040205080304" pitchFamily="49" charset="-128"/>
              </a:rPr>
              <a:t>Selection sort</a:t>
            </a:r>
            <a:endParaRPr lang="en-US" sz="2400" dirty="0">
              <a:ea typeface="Times New Roman" panose="02020603050405020304" pitchFamily="18" charset="0"/>
            </a:endParaRPr>
          </a:p>
          <a:p>
            <a:pPr algn="just"/>
            <a:endParaRPr lang="en-US" sz="2000" dirty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189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CDD11-6CED-44FC-899D-28ECC5CF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2DA7C-2A7C-4434-91EF-5ABC1CC24CE9}"/>
              </a:ext>
            </a:extLst>
          </p:cNvPr>
          <p:cNvSpPr/>
          <p:nvPr/>
        </p:nvSpPr>
        <p:spPr>
          <a:xfrm>
            <a:off x="1143000" y="370629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Sorting techniques and their analysis(II): </a:t>
            </a:r>
            <a:r>
              <a:rPr lang="en-US" dirty="0" err="1">
                <a:ea typeface="MS Mincho" panose="02020609040205080304" pitchFamily="49" charset="-128"/>
              </a:rPr>
              <a:t>nlogn</a:t>
            </a:r>
            <a:r>
              <a:rPr lang="en-US" dirty="0">
                <a:ea typeface="MS Mincho" panose="02020609040205080304" pitchFamily="49" charset="-128"/>
              </a:rPr>
              <a:t>: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(Divide-and-Conquer Strategy)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Recursion example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Iterative (Tree)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Master theorem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Substitution (Optional)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Quick sort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Iterative (Tree)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Master theorem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Substitution (Optional)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Merge sort 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Iterative (Tree)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Master theorem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Substitution (Optional)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Master Theorem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Heap sort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External sort (K-way)(Optional) 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Shell sort (Polynomial time)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Sorting in linear time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Count sort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Radix sort</a:t>
            </a:r>
            <a:endParaRPr lang="en-US" dirty="0"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a typeface="MS Mincho" panose="02020609040205080304" pitchFamily="49" charset="-128"/>
              </a:rPr>
              <a:t>Bucket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7275B-2427-4F55-B849-63F4CDA5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37BB71-5829-4B1F-82FE-BFD37FF0BBB1}"/>
              </a:ext>
            </a:extLst>
          </p:cNvPr>
          <p:cNvSpPr/>
          <p:nvPr/>
        </p:nvSpPr>
        <p:spPr>
          <a:xfrm>
            <a:off x="1295400" y="751344"/>
            <a:ext cx="5791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Maximum sub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Brute force/Divide and Conquer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String Searching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Naive string matching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Rabin Karp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(Insertion, Deletion, Searching)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B+ Trees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(Insertion, Deletion, Searching)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Skip Lists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(Insertion, Deletion, Searching)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Solution to Np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Analysis to NP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Graph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203949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972A0-1A18-453E-A462-29F1C79F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259BB-01C2-4DE8-80BE-083A72070D4B}"/>
              </a:ext>
            </a:extLst>
          </p:cNvPr>
          <p:cNvSpPr/>
          <p:nvPr/>
        </p:nvSpPr>
        <p:spPr>
          <a:xfrm>
            <a:off x="762000" y="699977"/>
            <a:ext cx="6172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Topological sort(Optional)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Finding Critical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Connectedness and Isomorphism of Graph (Optional) Single Source Shortest Path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Dijkstra's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Bellman Ford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pair shortest path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Floyd </a:t>
            </a:r>
            <a:r>
              <a:rPr lang="en-US" sz="2400" dirty="0" err="1"/>
              <a:t>Warshall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Programming/Greedy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Rod Cutting Problem (Optional)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Knapsack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Chain Matrix Multiplication-1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Chain Matrix Multiplication-2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Evolutionary Algorithms Intro.</a:t>
            </a:r>
          </a:p>
        </p:txBody>
      </p:sp>
    </p:spTree>
    <p:extLst>
      <p:ext uri="{BB962C8B-B14F-4D97-AF65-F5344CB8AC3E}">
        <p14:creationId xmlns:p14="http://schemas.microsoft.com/office/powerpoint/2010/main" val="2915048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543800" cy="533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What is the specification of algorithm? </a:t>
            </a:r>
            <a:endParaRPr lang="en-US" sz="2800" dirty="0"/>
          </a:p>
        </p:txBody>
      </p:sp>
      <p:sp>
        <p:nvSpPr>
          <p:cNvPr id="204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z="40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4000" dirty="0"/>
              <a:t>We can specify an algorithm by 3 types: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 dirty="0"/>
              <a:t> Using Natural language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 dirty="0"/>
              <a:t> Pseudocode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 dirty="0"/>
              <a:t> Flowchart. 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15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Analysis of an Algorithm</a:t>
            </a:r>
            <a:endParaRPr lang="en-US" altLang="en-US"/>
          </a:p>
        </p:txBody>
      </p:sp>
      <p:sp>
        <p:nvSpPr>
          <p:cNvPr id="28676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1981200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 b="1" dirty="0"/>
              <a:t>What is analysis of an algorithm? </a:t>
            </a:r>
            <a:endParaRPr lang="en-US" altLang="en-US" sz="1600" dirty="0"/>
          </a:p>
          <a:p>
            <a:pPr eaLnBrk="1" hangingPunct="1"/>
            <a:r>
              <a:rPr lang="en-US" altLang="en-US" sz="1600" dirty="0"/>
              <a:t>Algorithm analysis is an important part of a computational complexity theory. </a:t>
            </a:r>
          </a:p>
          <a:p>
            <a:pPr eaLnBrk="1" hangingPunct="1"/>
            <a:r>
              <a:rPr lang="en-US" altLang="en-US" sz="1600" dirty="0"/>
              <a:t>There two types of analysis: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1.priori 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2.posteriori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14400" y="2819400"/>
            <a:ext cx="7772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Priori Analysis is the theoretical estimation of resources required.</a:t>
            </a:r>
            <a:br>
              <a:rPr lang="en-US" dirty="0"/>
            </a:br>
            <a:endParaRPr lang="en-US" dirty="0"/>
          </a:p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Posterior Analysis done after implement the algorithm on a target machine. In a posteriori analysis, we analyze actual statistics about the algorithm's consumption of time and space, while it is executing. </a:t>
            </a:r>
          </a:p>
          <a:p>
            <a:pPr marL="0" indent="0"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8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7767"/>
            <a:ext cx="7772400" cy="98086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Strengthening the Informal Definition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3820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>
                <a:solidFill>
                  <a:schemeClr val="hlink"/>
                </a:solidFill>
              </a:rPr>
              <a:t>Important Features:</a:t>
            </a:r>
          </a:p>
          <a:p>
            <a:pPr lvl="1" eaLnBrk="1" hangingPunct="1">
              <a:defRPr/>
            </a:pPr>
            <a:r>
              <a:rPr lang="en-US" altLang="en-US" sz="2800" b="1" dirty="0"/>
              <a:t>Finiteness: </a:t>
            </a:r>
            <a:r>
              <a:rPr lang="en-US" altLang="en-US" sz="2800" dirty="0"/>
              <a:t>Algorithm should end in finite amount of steps</a:t>
            </a:r>
          </a:p>
          <a:p>
            <a:pPr lvl="1" eaLnBrk="1" hangingPunct="1">
              <a:defRPr/>
            </a:pPr>
            <a:r>
              <a:rPr lang="en-US" altLang="en-US" sz="2800" b="1" dirty="0"/>
              <a:t>Definiteness : </a:t>
            </a:r>
            <a:r>
              <a:rPr lang="en-US" altLang="en-US" sz="2800" dirty="0"/>
              <a:t>each instruction should be clear</a:t>
            </a:r>
          </a:p>
          <a:p>
            <a:pPr lvl="1" eaLnBrk="1" hangingPunct="1">
              <a:defRPr/>
            </a:pPr>
            <a:r>
              <a:rPr lang="en-US" altLang="en-US" sz="2800" b="1" dirty="0"/>
              <a:t>Input: </a:t>
            </a:r>
            <a:r>
              <a:rPr lang="en-US" altLang="en-US" sz="2800" dirty="0"/>
              <a:t>valid input clearly specified </a:t>
            </a:r>
          </a:p>
          <a:p>
            <a:pPr lvl="1" eaLnBrk="1" hangingPunct="1">
              <a:defRPr/>
            </a:pPr>
            <a:r>
              <a:rPr lang="en-US" altLang="en-US" sz="2800" b="1" dirty="0"/>
              <a:t>Output: </a:t>
            </a:r>
            <a:r>
              <a:rPr lang="en-US" altLang="en-US" sz="2800" dirty="0"/>
              <a:t>single/multiple valid  output</a:t>
            </a:r>
          </a:p>
          <a:p>
            <a:pPr lvl="1" eaLnBrk="1" hangingPunct="1">
              <a:defRPr/>
            </a:pPr>
            <a:r>
              <a:rPr lang="en-US" altLang="en-US" sz="2800" b="1" dirty="0"/>
              <a:t>Effectiveness: </a:t>
            </a:r>
            <a:r>
              <a:rPr lang="en-US" altLang="en-US" sz="2800" dirty="0"/>
              <a:t>steps are sufficiently simple and basic</a:t>
            </a:r>
          </a:p>
          <a:p>
            <a:pPr lvl="1" eaLnBrk="1" hangingPunct="1">
              <a:defRPr/>
            </a:pPr>
            <a:r>
              <a:rPr lang="en-US" sz="2800" b="1" dirty="0"/>
              <a:t>Generality: </a:t>
            </a:r>
            <a:r>
              <a:rPr lang="en-US" sz="2800" dirty="0"/>
              <a:t>the algorithm </a:t>
            </a:r>
            <a:r>
              <a:rPr lang="en-US" sz="2800" i="1" dirty="0"/>
              <a:t>should</a:t>
            </a:r>
            <a:r>
              <a:rPr lang="en-US" sz="2800" dirty="0"/>
              <a:t> be applicable to all problems of a similar form</a:t>
            </a:r>
          </a:p>
          <a:p>
            <a:pPr lvl="1"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42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Algorithm analysis</a:t>
            </a:r>
            <a:endParaRPr lang="en-US" altLang="en-US"/>
          </a:p>
        </p:txBody>
      </p:sp>
      <p:sp>
        <p:nvSpPr>
          <p:cNvPr id="41990" name="Content Placeholder 2"/>
          <p:cNvSpPr>
            <a:spLocks noGrp="1"/>
          </p:cNvSpPr>
          <p:nvPr>
            <p:ph idx="1"/>
          </p:nvPr>
        </p:nvSpPr>
        <p:spPr>
          <a:xfrm>
            <a:off x="623486" y="1690689"/>
            <a:ext cx="7886700" cy="4351338"/>
          </a:xfrm>
        </p:spPr>
        <p:txBody>
          <a:bodyPr>
            <a:normAutofit/>
          </a:bodyPr>
          <a:lstStyle/>
          <a:p>
            <a:pPr marL="0" indent="0" algn="just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3200" b="1" dirty="0"/>
              <a:t>Objective:</a:t>
            </a:r>
          </a:p>
          <a:p>
            <a:pPr algn="just" eaLnBrk="1" hangingPunct="1">
              <a:defRPr/>
            </a:pPr>
            <a:r>
              <a:rPr lang="en-US" altLang="en-US" sz="2800" dirty="0"/>
              <a:t>Performance analysis is the criteria for judging the algorithm. </a:t>
            </a:r>
          </a:p>
          <a:p>
            <a:pPr algn="just" eaLnBrk="1" hangingPunct="1">
              <a:defRPr/>
            </a:pPr>
            <a:r>
              <a:rPr lang="en-US" altLang="en-US" sz="2800" dirty="0"/>
              <a:t>It have direct relationship to efficiency. </a:t>
            </a:r>
          </a:p>
          <a:p>
            <a:pPr algn="just" eaLnBrk="1" hangingPunct="1">
              <a:defRPr/>
            </a:pPr>
            <a:r>
              <a:rPr lang="en-US" altLang="en-US" sz="2800" dirty="0"/>
              <a:t>When we solve a problem ,there may be more then one algorithm to solve a problem, through analysis we find the run time of an algorithms and we choose the best algorithm which takes lesser run time.</a:t>
            </a:r>
          </a:p>
        </p:txBody>
      </p:sp>
    </p:spTree>
    <p:extLst>
      <p:ext uri="{BB962C8B-B14F-4D97-AF65-F5344CB8AC3E}">
        <p14:creationId xmlns:p14="http://schemas.microsoft.com/office/powerpoint/2010/main" val="24032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TW" b="1">
                <a:solidFill>
                  <a:schemeClr val="tx1"/>
                </a:solidFill>
                <a:ea typeface="新細明體" panose="02020500000000000000" pitchFamily="18" charset="-120"/>
              </a:rPr>
              <a:t>Running Time  </a:t>
            </a:r>
            <a:r>
              <a:rPr lang="en-US" altLang="zh-TW">
                <a:ea typeface="新細明體" panose="02020500000000000000" pitchFamily="18" charset="-120"/>
              </a:rPr>
              <a:t>	</a:t>
            </a:r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4419600" cy="480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Most algorithms transform input objects into output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running time of an algorithm typically grows with the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We focus on the worst-case running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Easier to analyze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Crucial to applications such as games, finance and robotics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724400" y="1676400"/>
          <a:ext cx="3943350" cy="420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hart" r:id="rId4" imgW="3943347" imgH="4200354" progId="MSGraph.Chart.8">
                  <p:embed followColorScheme="full"/>
                </p:oleObj>
              </mc:Choice>
              <mc:Fallback>
                <p:oleObj name="Chart" r:id="rId4" imgW="3943347" imgH="4200354" progId="MSGraph.Chart.8">
                  <p:embed followColorScheme="full"/>
                  <p:pic>
                    <p:nvPicPr>
                      <p:cNvPr id="4710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3943350" cy="420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642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TW" b="1" dirty="0">
                <a:ea typeface="新細明體" panose="02020500000000000000" pitchFamily="18" charset="-120"/>
              </a:rPr>
              <a:t>Experimental Studies</a:t>
            </a:r>
          </a:p>
        </p:txBody>
      </p:sp>
      <p:sp>
        <p:nvSpPr>
          <p:cNvPr id="48131" name="Rectangle 3" descr="Rectangle: Click to edit Master text styles&#10;Second level&#10;Third level&#10;Fourth level&#10;Fifth level"/>
          <p:cNvSpPr>
            <a:spLocks noGrp="1"/>
          </p:cNvSpPr>
          <p:nvPr>
            <p:ph type="body" sz="half" idx="1"/>
          </p:nvPr>
        </p:nvSpPr>
        <p:spPr>
          <a:xfrm>
            <a:off x="685800" y="1278320"/>
            <a:ext cx="4191000" cy="48938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Write a program implementing the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Run the program with inputs of varying size and composition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Use a method like (tic; toc; in </a:t>
            </a:r>
            <a:r>
              <a:rPr lang="en-US" altLang="zh-TW" sz="2800" dirty="0" err="1"/>
              <a:t>Matlab</a:t>
            </a:r>
            <a:r>
              <a:rPr lang="en-US" altLang="zh-TW" sz="2800" dirty="0"/>
              <a:t>) to get an accurate measure of the actual running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Plot the results</a:t>
            </a:r>
          </a:p>
        </p:txBody>
      </p:sp>
      <p:graphicFrame>
        <p:nvGraphicFramePr>
          <p:cNvPr id="48132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800600" y="1963174"/>
          <a:ext cx="3810000" cy="3998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hart" r:id="rId3" imgW="4429265" imgH="4648095" progId="MSGraph.Chart.8">
                  <p:embed followColorScheme="full"/>
                </p:oleObj>
              </mc:Choice>
              <mc:Fallback>
                <p:oleObj name="Chart" r:id="rId3" imgW="4429265" imgH="4648095" progId="MSGraph.Chart.8">
                  <p:embed followColorScheme="full"/>
                  <p:pic>
                    <p:nvPicPr>
                      <p:cNvPr id="4813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63174"/>
                        <a:ext cx="3810000" cy="3998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09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Prerequisite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560"/>
            <a:ext cx="8686800" cy="4364750"/>
          </a:xfrm>
        </p:spPr>
        <p:txBody>
          <a:bodyPr/>
          <a:lstStyle/>
          <a:p>
            <a:pPr algn="just"/>
            <a:r>
              <a:rPr lang="en-US" sz="2800" dirty="0"/>
              <a:t>Enforced</a:t>
            </a:r>
          </a:p>
          <a:p>
            <a:pPr lvl="1" algn="just"/>
            <a:r>
              <a:rPr lang="en-US" sz="2400" dirty="0"/>
              <a:t>CS201 Data Structures</a:t>
            </a:r>
          </a:p>
          <a:p>
            <a:pPr lvl="1"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2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Limitations of Experiments</a:t>
            </a:r>
          </a:p>
        </p:txBody>
      </p:sp>
      <p:sp>
        <p:nvSpPr>
          <p:cNvPr id="49156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80772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It is necessary to </a:t>
            </a:r>
            <a:r>
              <a:rPr lang="en-US" altLang="zh-TW" sz="2800" dirty="0">
                <a:solidFill>
                  <a:srgbClr val="00B0F0"/>
                </a:solidFill>
              </a:rPr>
              <a:t>implement</a:t>
            </a:r>
            <a:r>
              <a:rPr lang="en-US" altLang="zh-TW" sz="2800" dirty="0"/>
              <a:t> the algorithm, which may be difficult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Results may not be indicative of the running time on </a:t>
            </a:r>
            <a:r>
              <a:rPr lang="en-US" altLang="zh-TW" sz="2800" dirty="0">
                <a:solidFill>
                  <a:srgbClr val="00B0F0"/>
                </a:solidFill>
              </a:rPr>
              <a:t>other inputs </a:t>
            </a:r>
            <a:r>
              <a:rPr lang="en-US" altLang="zh-TW" sz="2800" dirty="0"/>
              <a:t>not included in the experiment.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 order to compare two algorithms, the same </a:t>
            </a:r>
            <a:r>
              <a:rPr lang="en-US" altLang="zh-TW" sz="2800" dirty="0">
                <a:solidFill>
                  <a:srgbClr val="00B0F0"/>
                </a:solidFill>
              </a:rPr>
              <a:t>hardware and software environments </a:t>
            </a:r>
            <a:r>
              <a:rPr lang="en-US" altLang="zh-TW" sz="2800" dirty="0"/>
              <a:t>must be used</a:t>
            </a:r>
          </a:p>
        </p:txBody>
      </p:sp>
    </p:spTree>
    <p:extLst>
      <p:ext uri="{BB962C8B-B14F-4D97-AF65-F5344CB8AC3E}">
        <p14:creationId xmlns:p14="http://schemas.microsoft.com/office/powerpoint/2010/main" val="300649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Theoretical Analysis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09632" y="1695720"/>
            <a:ext cx="83058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3200" dirty="0">
                <a:solidFill>
                  <a:srgbClr val="00B0F0"/>
                </a:solidFill>
              </a:rPr>
              <a:t>Uses a high-level description </a:t>
            </a:r>
            <a:r>
              <a:rPr lang="en-US" altLang="zh-TW" sz="3200" dirty="0"/>
              <a:t>of the algorithm (Pseudo code) instead of an implementation</a:t>
            </a:r>
          </a:p>
          <a:p>
            <a:pPr eaLnBrk="1" hangingPunct="1"/>
            <a:r>
              <a:rPr lang="en-US" altLang="zh-TW" sz="3200" dirty="0"/>
              <a:t>Characterizes running time as </a:t>
            </a:r>
            <a:r>
              <a:rPr lang="en-US" altLang="zh-TW" sz="3200" dirty="0">
                <a:solidFill>
                  <a:srgbClr val="00B0F0"/>
                </a:solidFill>
              </a:rPr>
              <a:t>a function of the input size, </a:t>
            </a:r>
            <a:r>
              <a:rPr lang="en-US" altLang="zh-TW" sz="3200" i="1" dirty="0">
                <a:solidFill>
                  <a:srgbClr val="00B0F0"/>
                </a:solidFill>
              </a:rPr>
              <a:t>n</a:t>
            </a:r>
            <a:r>
              <a:rPr lang="en-US" altLang="zh-TW" sz="3200" dirty="0">
                <a:solidFill>
                  <a:srgbClr val="00B0F0"/>
                </a:solidFill>
              </a:rPr>
              <a:t>.</a:t>
            </a:r>
          </a:p>
          <a:p>
            <a:pPr eaLnBrk="1" hangingPunct="1"/>
            <a:r>
              <a:rPr lang="en-US" altLang="zh-TW" sz="3200" dirty="0"/>
              <a:t>Considers </a:t>
            </a:r>
            <a:r>
              <a:rPr lang="en-US" altLang="zh-TW" sz="3200" dirty="0">
                <a:solidFill>
                  <a:srgbClr val="00B0F0"/>
                </a:solidFill>
              </a:rPr>
              <a:t>all possible inputs</a:t>
            </a:r>
          </a:p>
          <a:p>
            <a:pPr eaLnBrk="1" hangingPunct="1"/>
            <a:r>
              <a:rPr lang="en-US" altLang="zh-TW" sz="3200" dirty="0"/>
              <a:t>Allows us to evaluate the speed of an algorithm </a:t>
            </a:r>
            <a:r>
              <a:rPr lang="en-US" altLang="zh-TW" sz="3200" dirty="0">
                <a:solidFill>
                  <a:srgbClr val="00B0F0"/>
                </a:solidFill>
              </a:rPr>
              <a:t>independent of the hardware/software environment</a:t>
            </a:r>
          </a:p>
        </p:txBody>
      </p:sp>
      <p:graphicFrame>
        <p:nvGraphicFramePr>
          <p:cNvPr id="50181" name="Object 4"/>
          <p:cNvGraphicFramePr>
            <a:graphicFrameLocks noChangeAspect="1"/>
          </p:cNvGraphicFramePr>
          <p:nvPr/>
        </p:nvGraphicFramePr>
        <p:xfrm>
          <a:off x="7490780" y="241385"/>
          <a:ext cx="1224611" cy="168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" r:id="rId4" imgW="2309813" imgH="3176588" progId="MS_ClipArt_Gallery.2">
                  <p:embed/>
                </p:oleObj>
              </mc:Choice>
              <mc:Fallback>
                <p:oleObj name="Clip" r:id="rId4" imgW="2309813" imgH="3176588" progId="MS_ClipArt_Gallery.2">
                  <p:embed/>
                  <p:pic>
                    <p:nvPicPr>
                      <p:cNvPr id="5018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0780" y="241385"/>
                        <a:ext cx="1224611" cy="1684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3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Running Time of an Algorithm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Depends upon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sz="2400" dirty="0"/>
              <a:t> Input Size</a:t>
            </a:r>
          </a:p>
          <a:p>
            <a:pPr marL="987425" lvl="2" indent="-293688" eaLnBrk="1" hangingPunct="1">
              <a:lnSpc>
                <a:spcPct val="90000"/>
              </a:lnSpc>
            </a:pPr>
            <a:r>
              <a:rPr lang="en-US" sz="2400" dirty="0"/>
              <a:t> Nature of Input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Generally, time grows with size of input, so running time of an algorithm is usually measured as function of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Running time is measured in terms of number of steps/primitive operations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Independent from machine, OS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079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Analysis of Algorithms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32918" y="1547155"/>
            <a:ext cx="7886700" cy="4351338"/>
          </a:xfrm>
        </p:spPr>
        <p:txBody>
          <a:bodyPr/>
          <a:lstStyle/>
          <a:p>
            <a:r>
              <a:rPr lang="en-US" altLang="ko-KR" sz="2800" dirty="0">
                <a:ea typeface="Gulim" panose="020B0600000101010101" pitchFamily="34" charset="-127"/>
              </a:rPr>
              <a:t>An </a:t>
            </a:r>
            <a:r>
              <a:rPr lang="en-US" altLang="ko-KR" sz="2800" i="1" dirty="0">
                <a:ea typeface="Gulim" panose="020B0600000101010101" pitchFamily="34" charset="-127"/>
              </a:rPr>
              <a:t>algorithm</a:t>
            </a:r>
            <a:r>
              <a:rPr lang="en-US" altLang="ko-KR" sz="2800" dirty="0">
                <a:ea typeface="Gulim" panose="020B0600000101010101" pitchFamily="34" charset="-127"/>
              </a:rPr>
              <a:t> is a finite set of precise instructions for performing a computation or for solving a problem.</a:t>
            </a:r>
            <a:endParaRPr lang="en-US" altLang="en-US" sz="4000" b="1" dirty="0">
              <a:cs typeface="Times New Roman" panose="02020603050405020304" pitchFamily="18" charset="0"/>
            </a:endParaRPr>
          </a:p>
          <a:p>
            <a:r>
              <a:rPr lang="en-US" altLang="en-US" sz="2800" dirty="0">
                <a:cs typeface="Courier New" panose="02070309020205020404" pitchFamily="49" charset="0"/>
              </a:rPr>
              <a:t>What is the goal of analysis of algorithms?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To compare algorithms mainly in terms of running time but also in terms of other factors (e.g., memory requirements,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ea typeface="MS Mincho" panose="02020609040205080304" pitchFamily="49" charset="-128"/>
              </a:rPr>
              <a:t>programmer's effort etc.)</a:t>
            </a:r>
            <a:r>
              <a:rPr lang="en-US" altLang="en-US" sz="3600" dirty="0"/>
              <a:t> </a:t>
            </a:r>
          </a:p>
          <a:p>
            <a:r>
              <a:rPr lang="en-US" altLang="en-US" sz="2800" dirty="0">
                <a:cs typeface="Courier New" panose="02070309020205020404" pitchFamily="49" charset="0"/>
              </a:rPr>
              <a:t>What do we mean by running time analysis?</a:t>
            </a:r>
          </a:p>
          <a:p>
            <a:pPr lvl="1"/>
            <a:r>
              <a:rPr lang="en-US" altLang="en-US" sz="2400" b="1" dirty="0">
                <a:cs typeface="Times New Roman" panose="02020603050405020304" pitchFamily="18" charset="0"/>
              </a:rPr>
              <a:t>Determine how running time increases as the </a:t>
            </a:r>
            <a:r>
              <a:rPr lang="en-US" altLang="en-US" sz="2400" b="1" dirty="0">
                <a:solidFill>
                  <a:srgbClr val="DD0111"/>
                </a:solidFill>
                <a:cs typeface="Times New Roman" panose="02020603050405020304" pitchFamily="18" charset="0"/>
              </a:rPr>
              <a:t>size</a:t>
            </a:r>
            <a:r>
              <a:rPr lang="en-US" altLang="en-US" sz="2400" b="1" dirty="0">
                <a:cs typeface="Times New Roman" panose="02020603050405020304" pitchFamily="18" charset="0"/>
              </a:rPr>
              <a:t> of the problem increases</a:t>
            </a:r>
            <a:r>
              <a:rPr lang="en-US" altLang="en-US" sz="2400" dirty="0"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88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Finding running time of an Algorithm / Analyzing an Algorithm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9475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Running time is measured by number of steps/primitive operations performed</a:t>
            </a:r>
          </a:p>
          <a:p>
            <a:pPr eaLnBrk="1" hangingPunct="1"/>
            <a:r>
              <a:rPr lang="en-US" sz="2800" dirty="0"/>
              <a:t>Steps means elementary operation like </a:t>
            </a:r>
          </a:p>
          <a:p>
            <a:pPr marL="692150" lvl="1" indent="-347663" eaLnBrk="1" hangingPunct="1"/>
            <a:r>
              <a:rPr lang="en-GB" sz="2400" dirty="0"/>
              <a:t>,+, *,&lt;, =, A[</a:t>
            </a:r>
            <a:r>
              <a:rPr lang="en-GB" sz="2400" dirty="0" err="1"/>
              <a:t>i</a:t>
            </a:r>
            <a:r>
              <a:rPr lang="en-GB" sz="2400" dirty="0"/>
              <a:t>] etc</a:t>
            </a:r>
          </a:p>
          <a:p>
            <a:pPr eaLnBrk="1" hangingPunct="1"/>
            <a:r>
              <a:rPr lang="en-US" sz="2800" dirty="0"/>
              <a:t> We will measure number of steps taken in term of size of input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04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Performance vs Efficiency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73237"/>
          </a:xfrm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Performance is the measure of quality of the work done by any machine. </a:t>
            </a:r>
          </a:p>
          <a:p>
            <a:r>
              <a:rPr lang="en-US" altLang="en-US">
                <a:solidFill>
                  <a:srgbClr val="000000"/>
                </a:solidFill>
              </a:rPr>
              <a:t>Efficiency is the ratio of desired output to the required input for any machine.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40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 careful to differentiate between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Performance: How much time/memory/disk/... is actually used when a program is run. This depends on the machine, compiler, etc. as well as the code.</a:t>
            </a:r>
          </a:p>
          <a:p>
            <a:endParaRPr lang="en-US" altLang="en-US" dirty="0"/>
          </a:p>
          <a:p>
            <a:r>
              <a:rPr lang="en-US" altLang="en-US" dirty="0"/>
              <a:t>Complexity: How do the resource requirements of a program or algorithm scale, i.e., what happens as the size of the problem being solved gets larger.</a:t>
            </a:r>
          </a:p>
          <a:p>
            <a:endParaRPr lang="en-US" altLang="en-US" dirty="0"/>
          </a:p>
          <a:p>
            <a:r>
              <a:rPr lang="en-US" sz="2400" dirty="0"/>
              <a:t>Efficiency: The efficiency of an algorithm is a measure of the amount of resources consumed in solving a problem of size n.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771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dirty="0"/>
              <a:t>Types of Analysis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214438"/>
            <a:ext cx="8229600" cy="5354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/>
              <a:t>Worst case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Provides an upper bound on running time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An absolute </a:t>
            </a:r>
            <a:r>
              <a:rPr lang="en-US" altLang="en-US" sz="2000">
                <a:solidFill>
                  <a:srgbClr val="CC0000"/>
                </a:solidFill>
              </a:rPr>
              <a:t>guarantee</a:t>
            </a:r>
            <a:r>
              <a:rPr lang="en-US" altLang="en-US" sz="2000"/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Best case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/>
              <a:t>Provides a lower bound on running time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endParaRPr lang="en-US" altLang="en-US" sz="2400"/>
          </a:p>
          <a:p>
            <a:pPr>
              <a:lnSpc>
                <a:spcPct val="110000"/>
              </a:lnSpc>
            </a:pPr>
            <a:r>
              <a:rPr lang="en-US" altLang="en-US" sz="2400"/>
              <a:t>Average case</a:t>
            </a:r>
            <a:endParaRPr lang="en-US" altLang="en-US" sz="2400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000"/>
              <a:t>Provides a </a:t>
            </a:r>
            <a:r>
              <a:rPr lang="en-US" altLang="en-US" sz="2000">
                <a:solidFill>
                  <a:srgbClr val="CC0000"/>
                </a:solidFill>
              </a:rPr>
              <a:t>prediction</a:t>
            </a:r>
            <a:r>
              <a:rPr lang="en-US" altLang="en-US" sz="2000"/>
              <a:t> about the running time</a:t>
            </a:r>
          </a:p>
          <a:p>
            <a:pPr lvl="1">
              <a:lnSpc>
                <a:spcPct val="110000"/>
              </a:lnSpc>
            </a:pPr>
            <a:r>
              <a:rPr lang="en-US" altLang="en-US" sz="2000"/>
              <a:t>Assumes that the input is random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 sz="20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0" y="6356350"/>
            <a:ext cx="3352800" cy="365125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B540F6CE-771C-4B5B-B9C9-7C135F0A5BDA}" type="slidenum">
              <a:rPr lang="en-US" altLang="en-US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US" altLang="en-US">
              <a:solidFill>
                <a:schemeClr val="tx2">
                  <a:shade val="90000"/>
                </a:schemeClr>
              </a:solidFill>
              <a:latin typeface="+mn-lt"/>
              <a:cs typeface="+mn-cs"/>
            </a:endParaRP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889000" y="4360863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92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4360863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827088" y="4292600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6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Theta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Theta notation describe the tighter bound of algorithm. </a:t>
            </a:r>
          </a:p>
          <a:p>
            <a:r>
              <a:rPr lang="en-US" altLang="en-US"/>
              <a:t>It basically combine the upper bound and also the lower bound of algorithm. </a:t>
            </a:r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pic>
        <p:nvPicPr>
          <p:cNvPr id="39941" name="Picture 2" descr="https://ka-perseus-images.s3.amazonaws.com/2bdc25c7eda8486d05b8031c5a63535684ecb5a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748088"/>
            <a:ext cx="4343400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56250" y="474345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c.f</a:t>
            </a:r>
            <a:r>
              <a:rPr lang="en-US" sz="1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4191000"/>
            <a:ext cx="87788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T(n)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3550" y="3629025"/>
            <a:ext cx="914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c2.f(n)</a:t>
            </a:r>
          </a:p>
        </p:txBody>
      </p:sp>
    </p:spTree>
    <p:extLst>
      <p:ext uri="{BB962C8B-B14F-4D97-AF65-F5344CB8AC3E}">
        <p14:creationId xmlns:p14="http://schemas.microsoft.com/office/powerpoint/2010/main" val="2756338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Upper Bounds: Big-O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954213"/>
            <a:ext cx="5638800" cy="4389437"/>
          </a:xfrm>
        </p:spPr>
        <p:txBody>
          <a:bodyPr/>
          <a:lstStyle/>
          <a:p>
            <a:pPr lvl="1"/>
            <a:r>
              <a:rPr lang="en-US" altLang="en-US"/>
              <a:t>This notation is known as the upper bound of the algorithm, or a Worst Case of an algorithm.</a:t>
            </a:r>
          </a:p>
          <a:p>
            <a:pPr lvl="1"/>
            <a:r>
              <a:rPr lang="en-US" altLang="en-US"/>
              <a:t>Consider Linear Search algorithm, in which we traverse an array elements, one by one to search a given number.</a:t>
            </a:r>
          </a:p>
          <a:p>
            <a:pPr lvl="1"/>
            <a:r>
              <a:rPr lang="en-US" altLang="en-US"/>
              <a:t>In Worst case, starting from the front of the array, we find the element or number we are searching for at the end, which will lead to a time complexity of n, where n represents the number of total elements</a:t>
            </a:r>
          </a:p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pic>
        <p:nvPicPr>
          <p:cNvPr id="37893" name="Picture 4" descr="https://ka-perseus-images.s3.amazonaws.com/501211c02f4c6765f60f23842450e1151cfd9c8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2590800"/>
            <a:ext cx="3419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8343900" y="240030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c.f</a:t>
            </a:r>
            <a:r>
              <a:rPr lang="en-US" sz="1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9" name="Rectangle 8"/>
          <p:cNvSpPr/>
          <p:nvPr/>
        </p:nvSpPr>
        <p:spPr>
          <a:xfrm>
            <a:off x="8343900" y="2952750"/>
            <a:ext cx="7747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346266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T. </a:t>
            </a:r>
            <a:r>
              <a:rPr lang="en-US" altLang="en-US" sz="2400" dirty="0" err="1"/>
              <a:t>Cormen</a:t>
            </a:r>
            <a:r>
              <a:rPr lang="en-US" altLang="en-US" sz="2400" dirty="0"/>
              <a:t>, C. </a:t>
            </a:r>
            <a:r>
              <a:rPr lang="en-US" altLang="en-US" sz="2400" dirty="0" err="1"/>
              <a:t>Leiserson</a:t>
            </a:r>
            <a:r>
              <a:rPr lang="en-US" altLang="en-US" sz="2400" dirty="0"/>
              <a:t>, R. </a:t>
            </a:r>
            <a:r>
              <a:rPr lang="en-US" altLang="en-US" sz="2400" dirty="0" err="1"/>
              <a:t>Rivest</a:t>
            </a:r>
            <a:r>
              <a:rPr lang="en-US" altLang="en-US" sz="2400" dirty="0"/>
              <a:t>, and C. Stein. Introduction to Algorithms, 3rd Edition, MIT Press, 2011.</a:t>
            </a:r>
          </a:p>
          <a:p>
            <a:pPr marL="381000" indent="-381000">
              <a:buFont typeface="Wingdings" panose="05000000000000000000" pitchFamily="2" charset="2"/>
              <a:buAutoNum type="arabicPeriod"/>
            </a:pPr>
            <a:r>
              <a:rPr lang="en-US" sz="2400" dirty="0"/>
              <a:t>Introduction to the Design and Analysis of Algorithms by </a:t>
            </a:r>
            <a:r>
              <a:rPr lang="en-US" sz="2400" dirty="0" err="1"/>
              <a:t>Anany</a:t>
            </a:r>
            <a:r>
              <a:rPr lang="en-US" sz="2400" dirty="0"/>
              <a:t> Levitin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303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Lower Bounds: Omega</a:t>
            </a:r>
            <a:endParaRPr lang="en-US" altLang="en-US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4800600" cy="4389437"/>
          </a:xfrm>
        </p:spPr>
        <p:txBody>
          <a:bodyPr/>
          <a:lstStyle/>
          <a:p>
            <a:r>
              <a:rPr lang="en-US" altLang="en-US" sz="1800"/>
              <a:t>Big Omega notation is used to define the lower bound of any algorithm or we can say the best case of any algorithm.</a:t>
            </a:r>
          </a:p>
          <a:p>
            <a:r>
              <a:rPr lang="en-US" altLang="en-US" sz="1800"/>
              <a:t>This always indicates the minimum time required for any algorithm for all input values, therefore the best case of any algorithm.</a:t>
            </a:r>
          </a:p>
          <a:p>
            <a:r>
              <a:rPr lang="en-US" altLang="en-US" sz="1800"/>
              <a:t>In simple words, when we represent a time complexity for any algorithm in the form of big-Ω, we mean that the algorithm will take atleast this much time to complete it's execution. It can definitely take more time than this too.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38917" name="Picture 2" descr="https://ka-perseus-images.s3.amazonaws.com/c02e6916d15bacae7a936381af8c6e5a0068f4f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2209800"/>
            <a:ext cx="39989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43900" y="2762250"/>
            <a:ext cx="6858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>
                <a:solidFill>
                  <a:schemeClr val="tx1"/>
                </a:solidFill>
              </a:rPr>
              <a:t>c.f</a:t>
            </a:r>
            <a:r>
              <a:rPr lang="en-US" sz="16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69300" y="2209800"/>
            <a:ext cx="877888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T(n)</a:t>
            </a:r>
          </a:p>
        </p:txBody>
      </p:sp>
    </p:spTree>
    <p:extLst>
      <p:ext uri="{BB962C8B-B14F-4D97-AF65-F5344CB8AC3E}">
        <p14:creationId xmlns:p14="http://schemas.microsoft.com/office/powerpoint/2010/main" val="3318056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Complexity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Running time of an algorithm as a function of input size </a:t>
            </a:r>
            <a:r>
              <a:rPr lang="en-US" altLang="en-US" i="1" dirty="0"/>
              <a:t>n</a:t>
            </a:r>
            <a:r>
              <a:rPr lang="en-US" altLang="en-US" b="1" dirty="0">
                <a:solidFill>
                  <a:srgbClr val="CC0000"/>
                </a:solidFill>
              </a:rPr>
              <a:t> for large </a:t>
            </a:r>
            <a:r>
              <a:rPr lang="en-US" altLang="en-US" b="1" i="1" dirty="0">
                <a:solidFill>
                  <a:srgbClr val="CC0000"/>
                </a:solidFill>
              </a:rPr>
              <a:t>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Expressed using only the </a:t>
            </a:r>
            <a:r>
              <a:rPr lang="en-US" altLang="en-US" b="1" dirty="0">
                <a:solidFill>
                  <a:srgbClr val="CC0000"/>
                </a:solidFill>
              </a:rPr>
              <a:t>highest-order term</a:t>
            </a:r>
            <a:r>
              <a:rPr lang="en-US" altLang="en-US" dirty="0"/>
              <a:t> in the expression for the exact running time.</a:t>
            </a:r>
          </a:p>
          <a:p>
            <a:r>
              <a:rPr lang="en-US" altLang="en-US" dirty="0"/>
              <a:t>Theoretically we bound an algorithm that it will take this much time</a:t>
            </a:r>
          </a:p>
          <a:p>
            <a:pPr lvl="1"/>
            <a:r>
              <a:rPr lang="en-US" altLang="en-US" sz="3000" dirty="0"/>
              <a:t>Instead of exact running time, say </a:t>
            </a:r>
            <a:r>
              <a:rPr lang="en-US" altLang="en-US" sz="3000" dirty="0">
                <a:latin typeface="Symbol" panose="05050102010706020507" pitchFamily="18" charset="2"/>
              </a:rPr>
              <a:t>Q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baseline="30000" dirty="0"/>
              <a:t>2</a:t>
            </a:r>
            <a:r>
              <a:rPr lang="en-US" altLang="en-US" sz="3000" dirty="0"/>
              <a:t>).</a:t>
            </a:r>
            <a:endParaRPr lang="en-US" altLang="en-US" dirty="0"/>
          </a:p>
          <a:p>
            <a:r>
              <a:rPr lang="en-US" altLang="en-US" sz="2800" dirty="0"/>
              <a:t>Describes behavior of algorithm/function in the limit.</a:t>
            </a:r>
          </a:p>
          <a:p>
            <a:r>
              <a:rPr lang="en-US" altLang="en-US" sz="2400" dirty="0"/>
              <a:t>The notations describe different rate-of-growth relations between the defining function and the defined set of functions .(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CC0000"/>
                </a:solidFill>
              </a:rPr>
              <a:t>Asymptotic Notation)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97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Three types of notations are used to asymptotically bound and algorithm 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847850"/>
            <a:ext cx="8229600" cy="4389438"/>
          </a:xfrm>
        </p:spPr>
        <p:txBody>
          <a:bodyPr/>
          <a:lstStyle/>
          <a:p>
            <a:r>
              <a:rPr lang="en-US" altLang="en-US"/>
              <a:t>Big-O, Omega, and Theta are formal notational methods for stating the growth of resource needs (efficiency and storage) of an algorithm.</a:t>
            </a:r>
          </a:p>
          <a:p>
            <a:pPr lvl="1"/>
            <a:r>
              <a:rPr lang="en-US" altLang="en-US"/>
              <a:t>In simple words it describe how much resources(CPU cycles) are needed to execute said algorithm.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664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7398EB23-3C5C-4E48-B4FE-2126EB8D3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DF1E213E-4A5B-4EFC-B90A-838A53ADD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 dirty="0">
              <a:solidFill>
                <a:srgbClr val="CC0000"/>
              </a:solidFill>
            </a:endParaRPr>
          </a:p>
          <a:p>
            <a:r>
              <a:rPr lang="en-US" altLang="en-US" sz="2800" dirty="0"/>
              <a:t>Defined for functions over the natural numbers.</a:t>
            </a:r>
          </a:p>
          <a:p>
            <a:pPr lvl="1"/>
            <a:r>
              <a:rPr lang="en-US" altLang="en-US" b="1" u="sng" dirty="0">
                <a:solidFill>
                  <a:schemeClr val="hlink"/>
                </a:solidFill>
              </a:rPr>
              <a:t>Ex: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 =  </a:t>
            </a:r>
            <a:r>
              <a:rPr lang="en-US" altLang="en-US" dirty="0">
                <a:latin typeface="Symbol" panose="05050102010706020507" pitchFamily="18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Describes how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grows in comparison to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  <a:p>
            <a:r>
              <a:rPr lang="en-US" altLang="en-US" sz="2800" dirty="0"/>
              <a:t>Define a </a:t>
            </a:r>
            <a:r>
              <a:rPr lang="en-US" altLang="en-US" sz="2800" b="1" i="1" dirty="0">
                <a:solidFill>
                  <a:srgbClr val="CC0000"/>
                </a:solidFill>
              </a:rPr>
              <a:t>set</a:t>
            </a:r>
            <a:r>
              <a:rPr lang="en-US" altLang="en-US" sz="2800" dirty="0"/>
              <a:t> of functions; in practice used to compare two function sizes.</a:t>
            </a:r>
          </a:p>
          <a:p>
            <a:r>
              <a:rPr lang="en-US" altLang="en-US" sz="2800" dirty="0"/>
              <a:t>The notations describe different rate-of-growth relations between the defining function and the defined set of functions.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82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Comparing Functions: Asymptotic Notation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Big Oh Notation:</a:t>
            </a:r>
          </a:p>
          <a:p>
            <a:pPr lvl="1" eaLnBrk="1" hangingPunct="1"/>
            <a:r>
              <a:rPr lang="en-US" sz="2400" dirty="0"/>
              <a:t> Upper bound</a:t>
            </a:r>
          </a:p>
          <a:p>
            <a:pPr eaLnBrk="1" hangingPunct="1"/>
            <a:r>
              <a:rPr lang="en-US" dirty="0"/>
              <a:t>Omega Notation: </a:t>
            </a:r>
          </a:p>
          <a:p>
            <a:pPr lvl="1" eaLnBrk="1" hangingPunct="1"/>
            <a:r>
              <a:rPr lang="en-US" sz="2400" dirty="0"/>
              <a:t>Lower bound</a:t>
            </a:r>
          </a:p>
          <a:p>
            <a:pPr eaLnBrk="1" hangingPunct="1"/>
            <a:r>
              <a:rPr lang="en-US" dirty="0"/>
              <a:t>Theta Notation: </a:t>
            </a:r>
          </a:p>
          <a:p>
            <a:pPr lvl="1" eaLnBrk="1" hangingPunct="1"/>
            <a:r>
              <a:rPr lang="en-US" sz="2400" dirty="0"/>
              <a:t>Tighter bound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6D780F62-45BF-40A2-BC65-EF2D36A3B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-notation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394261" name="Picture 21" descr="graph_thet">
            <a:extLst>
              <a:ext uri="{FF2B5EF4-FFF2-40B4-BE49-F238E27FC236}">
                <a16:creationId xmlns:a16="http://schemas.microsoft.com/office/drawing/2014/main" id="{F1FC6A17-811A-4D65-B852-E4C31458C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87475"/>
            <a:ext cx="2976563" cy="308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>
            <a:extLst>
              <a:ext uri="{FF2B5EF4-FFF2-40B4-BE49-F238E27FC236}">
                <a16:creationId xmlns:a16="http://schemas.microsoft.com/office/drawing/2014/main" id="{EC6F7DEF-8394-4FA1-B526-E68E61BF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7" y="2030413"/>
            <a:ext cx="4870450" cy="2412968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26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94263" name="Rectangle 23">
            <a:extLst>
              <a:ext uri="{FF2B5EF4-FFF2-40B4-BE49-F238E27FC236}">
                <a16:creationId xmlns:a16="http://schemas.microsoft.com/office/drawing/2014/main" id="{3792EAF8-5299-442F-ADCD-331EC7BA5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big-Theta of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set:</a:t>
            </a:r>
          </a:p>
        </p:txBody>
      </p:sp>
      <p:sp>
        <p:nvSpPr>
          <p:cNvPr id="394264" name="Rectangle 24">
            <a:extLst>
              <a:ext uri="{FF2B5EF4-FFF2-40B4-BE49-F238E27FC236}">
                <a16:creationId xmlns:a16="http://schemas.microsoft.com/office/drawing/2014/main" id="{7EDFBDEC-1E86-4E91-B3B4-3EDA2BA6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asymptotically tight bound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94265" name="Text Box 25">
            <a:extLst>
              <a:ext uri="{FF2B5EF4-FFF2-40B4-BE49-F238E27FC236}">
                <a16:creationId xmlns:a16="http://schemas.microsoft.com/office/drawing/2014/main" id="{EA08E8C2-B7A0-4F54-9A89-07260ED9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" y="4405313"/>
            <a:ext cx="550932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functions that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same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213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F8468BC0-2803-4A0F-BAE5-09E0E4145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-notation</a:t>
            </a:r>
          </a:p>
        </p:txBody>
      </p:sp>
      <p:pic>
        <p:nvPicPr>
          <p:cNvPr id="487432" name="Picture 8" descr="graph_O">
            <a:extLst>
              <a:ext uri="{FF2B5EF4-FFF2-40B4-BE49-F238E27FC236}">
                <a16:creationId xmlns:a16="http://schemas.microsoft.com/office/drawing/2014/main" id="{E423EEF5-D17C-4E73-B8BC-5CBDDAE0EC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9521" y="1320800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CBA249DF-F5F1-4CFA-AA8D-80EE6B19F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854576" cy="193283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26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1AD6B42C-1CBC-45A8-9F38-E5B486BBA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47656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big-O of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set:</a:t>
            </a:r>
          </a:p>
        </p:txBody>
      </p:sp>
      <p:sp>
        <p:nvSpPr>
          <p:cNvPr id="487434" name="Rectangle 10">
            <a:extLst>
              <a:ext uri="{FF2B5EF4-FFF2-40B4-BE49-F238E27FC236}">
                <a16:creationId xmlns:a16="http://schemas.microsoft.com/office/drawing/2014/main" id="{001DD653-E50F-4463-BF84-CC13FC82F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9" y="5564101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upper bound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87435" name="Text Box 11">
            <a:extLst>
              <a:ext uri="{FF2B5EF4-FFF2-40B4-BE49-F238E27FC236}">
                <a16:creationId xmlns:a16="http://schemas.microsoft.com/office/drawing/2014/main" id="{F3D6D8F0-5AAA-4045-A42C-CDDCC456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3905250"/>
            <a:ext cx="45497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functions whose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or lower than that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47B058AF-E097-4626-8F67-915E6708A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50" y="6050660"/>
            <a:ext cx="81946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 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  <a:p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 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18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7504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F869D174-A149-44BF-9DB1-E83E62872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 -notation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  <p:sp>
        <p:nvSpPr>
          <p:cNvPr id="444422" name="Rectangle 6">
            <a:extLst>
              <a:ext uri="{FF2B5EF4-FFF2-40B4-BE49-F238E27FC236}">
                <a16:creationId xmlns:a16="http://schemas.microsoft.com/office/drawing/2014/main" id="{65832F8A-57A1-4E87-A350-25C345193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591414"/>
            <a:ext cx="6054749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lower bound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44423" name="Text Box 7">
            <a:extLst>
              <a:ext uri="{FF2B5EF4-FFF2-40B4-BE49-F238E27FC236}">
                <a16:creationId xmlns:a16="http://schemas.microsoft.com/office/drawing/2014/main" id="{7FF68206-7543-4F39-AE2A-828E11B98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52863"/>
            <a:ext cx="444786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Intuitively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Set of all functions whose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rate of growth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or higher than that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44426" name="Picture 10" descr="graph_Omega">
            <a:extLst>
              <a:ext uri="{FF2B5EF4-FFF2-40B4-BE49-F238E27FC236}">
                <a16:creationId xmlns:a16="http://schemas.microsoft.com/office/drawing/2014/main" id="{138D9678-2458-48B2-8AC2-DBB41D23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765" y="1096963"/>
            <a:ext cx="2886497" cy="30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>
            <a:extLst>
              <a:ext uri="{FF2B5EF4-FFF2-40B4-BE49-F238E27FC236}">
                <a16:creationId xmlns:a16="http://schemas.microsoft.com/office/drawing/2014/main" id="{FD0E4984-305E-4970-A14D-CFD8093E6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87" y="6084710"/>
            <a:ext cx="4605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 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  <a:p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 (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)).</a:t>
            </a:r>
          </a:p>
        </p:txBody>
      </p:sp>
      <p:sp>
        <p:nvSpPr>
          <p:cNvPr id="444428" name="Rectangle 12">
            <a:extLst>
              <a:ext uri="{FF2B5EF4-FFF2-40B4-BE49-F238E27FC236}">
                <a16:creationId xmlns:a16="http://schemas.microsoft.com/office/drawing/2014/main" id="{CAECA069-70E5-4032-A0D0-F7DB5916D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929928" cy="193283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1" lang="en-US" altLang="en-US" sz="26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44429" name="Rectangle 13">
            <a:extLst>
              <a:ext uri="{FF2B5EF4-FFF2-40B4-BE49-F238E27FC236}">
                <a16:creationId xmlns:a16="http://schemas.microsoft.com/office/drawing/2014/main" id="{BDB3976D-CDB4-41AC-9FED-B79256F35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2609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function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define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big-Omega of </a:t>
            </a:r>
            <a:r>
              <a:rPr kumimoji="1"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set:</a:t>
            </a:r>
          </a:p>
        </p:txBody>
      </p:sp>
    </p:spTree>
    <p:extLst>
      <p:ext uri="{BB962C8B-B14F-4D97-AF65-F5344CB8AC3E}">
        <p14:creationId xmlns:p14="http://schemas.microsoft.com/office/powerpoint/2010/main" val="33249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1E0EF382-B45C-4D18-B592-AAA2B3F8F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anose="05050102010706020507" pitchFamily="18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anose="05050102010706020507" pitchFamily="18" charset="2"/>
              </a:rPr>
              <a:t>W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  <p:pic>
        <p:nvPicPr>
          <p:cNvPr id="478211" name="Picture 3" descr="graph_thet">
            <a:extLst>
              <a:ext uri="{FF2B5EF4-FFF2-40B4-BE49-F238E27FC236}">
                <a16:creationId xmlns:a16="http://schemas.microsoft.com/office/drawing/2014/main" id="{39C16E3E-B156-487B-8692-2AF9054DB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 descr="graph_O">
            <a:extLst>
              <a:ext uri="{FF2B5EF4-FFF2-40B4-BE49-F238E27FC236}">
                <a16:creationId xmlns:a16="http://schemas.microsoft.com/office/drawing/2014/main" id="{BE5BEFC8-7379-40AA-8AFF-21BA253F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 descr="graph_Omega">
            <a:extLst>
              <a:ext uri="{FF2B5EF4-FFF2-40B4-BE49-F238E27FC236}">
                <a16:creationId xmlns:a16="http://schemas.microsoft.com/office/drawing/2014/main" id="{30A73B66-621F-4E3E-BE02-C3267A4E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44323ED5-5CB3-42B4-A135-DBF6956F7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Between </a:t>
            </a:r>
            <a:r>
              <a:rPr lang="en-US" altLang="en-US" sz="3600" dirty="0">
                <a:latin typeface="Symbol" panose="05050102010706020507" pitchFamily="18" charset="2"/>
              </a:rPr>
              <a:t>Q</a:t>
            </a:r>
            <a:r>
              <a:rPr lang="en-US" altLang="en-US" sz="3600" dirty="0"/>
              <a:t>, </a:t>
            </a:r>
            <a:r>
              <a:rPr lang="en-US" altLang="en-US" sz="3600" dirty="0">
                <a:latin typeface="Symbol" panose="05050102010706020507" pitchFamily="18" charset="2"/>
              </a:rPr>
              <a:t>W</a:t>
            </a:r>
            <a:r>
              <a:rPr lang="en-US" altLang="en-US" sz="3600" dirty="0"/>
              <a:t>, </a:t>
            </a:r>
            <a:r>
              <a:rPr lang="en-US" altLang="en-US" sz="3600" i="1" dirty="0"/>
              <a:t>O</a:t>
            </a:r>
            <a:endParaRPr lang="en-US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76E13C5-AC57-4F45-9160-4717AC0E2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2897188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000" dirty="0">
                <a:sym typeface="Symbol" panose="05050102010706020507" pitchFamily="18" charset="2"/>
              </a:rPr>
              <a:t>I.e., 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 = </a:t>
            </a:r>
            <a:r>
              <a:rPr lang="en-US" altLang="en-US" sz="3000" i="1" dirty="0">
                <a:sym typeface="Symbol" panose="05050102010706020507" pitchFamily="18" charset="2"/>
              </a:rPr>
              <a:t>O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 </a:t>
            </a:r>
            <a:r>
              <a:rPr lang="en-US" altLang="en-US" sz="3000" dirty="0">
                <a:latin typeface="Symbol" panose="05050102010706020507" pitchFamily="18" charset="2"/>
              </a:rPr>
              <a:t>Ç</a:t>
            </a:r>
            <a:r>
              <a:rPr lang="en-US" altLang="en-US" sz="3000" dirty="0"/>
              <a:t> </a:t>
            </a:r>
            <a:r>
              <a:rPr lang="en-US" altLang="en-US" sz="3000" dirty="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</a:t>
            </a:r>
          </a:p>
          <a:p>
            <a:pPr>
              <a:spcBef>
                <a:spcPct val="100000"/>
              </a:spcBef>
            </a:pPr>
            <a:r>
              <a:rPr lang="en-US" altLang="en-US" sz="3000" dirty="0"/>
              <a:t>In practice, asymptotically tight bounds are obtained from asymptotic upper and lower bounds.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9409C380-5AD6-4305-A4E1-37B6C7E7D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119221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b="1" u="sng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:</a:t>
            </a: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any two functions </a:t>
            </a:r>
            <a:r>
              <a:rPr lang="en-US" altLang="en-US" i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altLang="en-US" i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b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and 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Reference</a:t>
            </a:r>
            <a:r>
              <a:rPr lang="en-US" dirty="0"/>
              <a:t> </a:t>
            </a:r>
            <a:r>
              <a:rPr 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endParaRPr lang="en-US" dirty="0"/>
          </a:p>
          <a:p>
            <a:r>
              <a:rPr lang="en-US" sz="2800" dirty="0"/>
              <a:t>Data Structures and Algorithms                 </a:t>
            </a:r>
          </a:p>
          <a:p>
            <a:pPr lvl="1"/>
            <a:r>
              <a:rPr lang="en-US" sz="2400" dirty="0"/>
              <a:t>A. V. </a:t>
            </a:r>
            <a:r>
              <a:rPr lang="en-US" sz="2400" dirty="0" err="1"/>
              <a:t>Aho</a:t>
            </a:r>
            <a:r>
              <a:rPr lang="en-US" sz="2400" dirty="0"/>
              <a:t>, J. E. </a:t>
            </a:r>
            <a:r>
              <a:rPr lang="en-US" sz="2400" dirty="0" err="1"/>
              <a:t>Hopcroft</a:t>
            </a:r>
            <a:r>
              <a:rPr lang="en-US" sz="2400" dirty="0"/>
              <a:t>, J. D. Ullman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7798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1126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1F3E0F-E7C0-452E-A958-2DF02E61341F}" type="slidenum">
              <a:rPr lang="en-US" altLang="en-US" sz="1400">
                <a:latin typeface="Arial Narrow" panose="020B0606020202030204" pitchFamily="34" charset="0"/>
              </a:rPr>
              <a:pPr/>
              <a:t>50</a:t>
            </a:fld>
            <a:endParaRPr lang="en-US" altLang="en-US" sz="1400">
              <a:latin typeface="Arial Narrow" panose="020B0606020202030204" pitchFamily="34" charset="0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056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2343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6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BigO, omega and theta </a:t>
            </a:r>
          </a:p>
        </p:txBody>
      </p:sp>
      <p:pic>
        <p:nvPicPr>
          <p:cNvPr id="36867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8" y="1981200"/>
            <a:ext cx="8431212" cy="14287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36869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3886200"/>
            <a:ext cx="83931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05200" y="3235325"/>
            <a:ext cx="15970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22941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Asymptotic Notation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80000"/>
              </a:lnSpc>
            </a:pPr>
            <a:r>
              <a:rPr lang="en-US" altLang="en-US" dirty="0"/>
              <a:t>O notation: asymptotic “less than”: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f(n)=O(g(n)) implies:  f(n) “</a:t>
            </a:r>
            <a:r>
              <a:rPr lang="en-US" altLang="en-US" dirty="0">
                <a:cs typeface="Arial" panose="020B0604020202020204" pitchFamily="34" charset="0"/>
              </a:rPr>
              <a:t>≤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dirty="0">
                <a:sym typeface="Symbol" panose="05050102010706020507" pitchFamily="18" charset="2"/>
              </a:rPr>
              <a:t> notation: asymptotic “greater than”: 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</a:t>
            </a:r>
            <a:r>
              <a:rPr lang="en-US" altLang="en-US" dirty="0"/>
              <a:t> (g(n)) implies: f(n) “</a:t>
            </a:r>
            <a:r>
              <a:rPr lang="en-US" altLang="en-US" dirty="0">
                <a:cs typeface="Arial" panose="020B0604020202020204" pitchFamily="34" charset="0"/>
              </a:rPr>
              <a:t>≥</a:t>
            </a:r>
            <a:r>
              <a:rPr lang="en-US" altLang="en-US" dirty="0"/>
              <a:t>” g(n)</a:t>
            </a:r>
          </a:p>
          <a:p>
            <a:pPr marL="533400" indent="-533400">
              <a:lnSpc>
                <a:spcPct val="180000"/>
              </a:lnSpc>
            </a:pPr>
            <a:r>
              <a:rPr lang="en-US" altLang="en-US" dirty="0">
                <a:sym typeface="Symbol" panose="05050102010706020507" pitchFamily="18" charset="2"/>
              </a:rPr>
              <a:t> notation: asymptotic “equality”: 		</a:t>
            </a:r>
          </a:p>
          <a:p>
            <a:pPr marL="914400" lvl="1" indent="-457200">
              <a:lnSpc>
                <a:spcPct val="180000"/>
              </a:lnSpc>
            </a:pPr>
            <a:r>
              <a:rPr lang="en-US" altLang="en-US" dirty="0"/>
              <a:t>f(n)= </a:t>
            </a:r>
            <a:r>
              <a:rPr lang="en-US" altLang="en-US" dirty="0">
                <a:sym typeface="Symbol" panose="05050102010706020507" pitchFamily="18" charset="2"/>
              </a:rPr>
              <a:t></a:t>
            </a:r>
            <a:r>
              <a:rPr lang="en-US" altLang="en-US" dirty="0"/>
              <a:t> (g(n)) implies: </a:t>
            </a:r>
            <a:r>
              <a:rPr lang="en-US" altLang="en-US" dirty="0">
                <a:sym typeface="Symbol" panose="05050102010706020507" pitchFamily="18" charset="2"/>
              </a:rPr>
              <a:t>f(n) “=” g(n)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93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81050"/>
          </a:xfrm>
        </p:spPr>
        <p:txBody>
          <a:bodyPr/>
          <a:lstStyle/>
          <a:p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Course</a:t>
            </a:r>
            <a:r>
              <a:rPr lang="en-US" altLang="en-US" dirty="0"/>
              <a:t> </a:t>
            </a:r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5791200"/>
          </a:xfrm>
        </p:spPr>
        <p:txBody>
          <a:bodyPr/>
          <a:lstStyle/>
          <a:p>
            <a:r>
              <a:rPr lang="en-US" altLang="en-US" dirty="0"/>
              <a:t>The course introduces students to advanced techniques in data structures as well as design and analysis of high-performance and scalable algorithms &amp; their engineering applications. </a:t>
            </a:r>
          </a:p>
          <a:p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What should you expect in this course?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Overview of some advanced  data structures.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A number of algorithms and computational techniques to solve complex programming problems.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Programming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should you learn by the end of this course</a:t>
            </a:r>
          </a:p>
          <a:p>
            <a:pPr lvl="1"/>
            <a:r>
              <a:rPr lang="en-US" altLang="en-US" dirty="0">
                <a:solidFill>
                  <a:srgbClr val="000099"/>
                </a:solidFill>
              </a:rPr>
              <a:t>Ability to design and implement algorithms and techniques in the broad area of computational sciences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39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93672" y="1050925"/>
            <a:ext cx="696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 dirty="0">
                <a:ea typeface="PMingLiU" panose="02020500000000000000" pitchFamily="18" charset="-120"/>
              </a:rPr>
              <a:t>Data structures let the input and output be represented</a:t>
            </a:r>
          </a:p>
          <a:p>
            <a:pPr eaLnBrk="1" hangingPunct="1"/>
            <a:r>
              <a:rPr kumimoji="1" lang="en-US" altLang="zh-TW" sz="2200" dirty="0">
                <a:ea typeface="PMingLiU" panose="02020500000000000000" pitchFamily="18" charset="-120"/>
              </a:rPr>
              <a:t>in a way that can be handled </a:t>
            </a:r>
            <a:r>
              <a:rPr kumimoji="1" lang="en-US" altLang="zh-TW" sz="2200" dirty="0">
                <a:solidFill>
                  <a:srgbClr val="FF3300"/>
                </a:solidFill>
                <a:ea typeface="PMingLiU" panose="02020500000000000000" pitchFamily="18" charset="-120"/>
              </a:rPr>
              <a:t>efficiently</a:t>
            </a:r>
            <a:r>
              <a:rPr kumimoji="1" lang="en-US" altLang="zh-TW" sz="2200" dirty="0">
                <a:ea typeface="PMingLiU" panose="02020500000000000000" pitchFamily="18" charset="-120"/>
              </a:rPr>
              <a:t> and </a:t>
            </a:r>
            <a:r>
              <a:rPr kumimoji="1" lang="en-US" altLang="zh-TW" sz="2200" dirty="0">
                <a:solidFill>
                  <a:srgbClr val="FF3300"/>
                </a:solidFill>
                <a:ea typeface="PMingLiU" panose="02020500000000000000" pitchFamily="18" charset="-120"/>
              </a:rPr>
              <a:t>effectively</a:t>
            </a:r>
            <a:r>
              <a:rPr kumimoji="1" lang="en-US" altLang="zh-TW" sz="2200" dirty="0">
                <a:ea typeface="PMingLiU" panose="02020500000000000000" pitchFamily="18" charset="-120"/>
              </a:rPr>
              <a:t>.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83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447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057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667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276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886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4495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105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715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324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934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838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447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1828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2438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819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3429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3810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4419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800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5410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5791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6400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6781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990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36" name="Oval 28"/>
          <p:cNvSpPr>
            <a:spLocks noChangeArrowheads="1"/>
          </p:cNvSpPr>
          <p:nvPr/>
        </p:nvSpPr>
        <p:spPr bwMode="auto">
          <a:xfrm>
            <a:off x="5334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37" name="Oval 29"/>
          <p:cNvSpPr>
            <a:spLocks noChangeArrowheads="1"/>
          </p:cNvSpPr>
          <p:nvPr/>
        </p:nvSpPr>
        <p:spPr bwMode="auto">
          <a:xfrm>
            <a:off x="762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H="1">
            <a:off x="762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 flipH="1">
            <a:off x="3048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Oval 32"/>
          <p:cNvSpPr>
            <a:spLocks noChangeArrowheads="1"/>
          </p:cNvSpPr>
          <p:nvPr/>
        </p:nvSpPr>
        <p:spPr bwMode="auto">
          <a:xfrm>
            <a:off x="14478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41" name="Oval 33"/>
          <p:cNvSpPr>
            <a:spLocks noChangeArrowheads="1"/>
          </p:cNvSpPr>
          <p:nvPr/>
        </p:nvSpPr>
        <p:spPr bwMode="auto">
          <a:xfrm>
            <a:off x="19050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1295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>
            <a:off x="17526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Oval 36"/>
          <p:cNvSpPr>
            <a:spLocks noChangeArrowheads="1"/>
          </p:cNvSpPr>
          <p:nvPr/>
        </p:nvSpPr>
        <p:spPr bwMode="auto">
          <a:xfrm>
            <a:off x="762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7620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AutoShape 38"/>
          <p:cNvSpPr>
            <a:spLocks noChangeArrowheads="1"/>
          </p:cNvSpPr>
          <p:nvPr/>
        </p:nvSpPr>
        <p:spPr bwMode="auto">
          <a:xfrm>
            <a:off x="3276600" y="4724400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47" name="Line 39"/>
          <p:cNvSpPr>
            <a:spLocks noChangeShapeType="1"/>
          </p:cNvSpPr>
          <p:nvPr/>
        </p:nvSpPr>
        <p:spPr bwMode="auto">
          <a:xfrm>
            <a:off x="2743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8" name="Line 40"/>
          <p:cNvSpPr>
            <a:spLocks noChangeShapeType="1"/>
          </p:cNvSpPr>
          <p:nvPr/>
        </p:nvSpPr>
        <p:spPr bwMode="auto">
          <a:xfrm>
            <a:off x="52578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7010400" y="4724400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7450" name="Freeform 42"/>
          <p:cNvSpPr>
            <a:spLocks/>
          </p:cNvSpPr>
          <p:nvPr/>
        </p:nvSpPr>
        <p:spPr bwMode="auto">
          <a:xfrm>
            <a:off x="6705600" y="4318000"/>
            <a:ext cx="723900" cy="635000"/>
          </a:xfrm>
          <a:custGeom>
            <a:avLst/>
            <a:gdLst>
              <a:gd name="T0" fmla="*/ 0 w 456"/>
              <a:gd name="T1" fmla="*/ 2147483647 h 400"/>
              <a:gd name="T2" fmla="*/ 2147483647 w 456"/>
              <a:gd name="T3" fmla="*/ 2147483647 h 400"/>
              <a:gd name="T4" fmla="*/ 2147483647 w 456"/>
              <a:gd name="T5" fmla="*/ 2147483647 h 400"/>
              <a:gd name="T6" fmla="*/ 0 60000 65536"/>
              <a:gd name="T7" fmla="*/ 0 60000 65536"/>
              <a:gd name="T8" fmla="*/ 0 60000 65536"/>
              <a:gd name="T9" fmla="*/ 0 w 456"/>
              <a:gd name="T10" fmla="*/ 0 h 400"/>
              <a:gd name="T11" fmla="*/ 456 w 45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Freeform 43"/>
          <p:cNvSpPr>
            <a:spLocks/>
          </p:cNvSpPr>
          <p:nvPr/>
        </p:nvSpPr>
        <p:spPr bwMode="auto">
          <a:xfrm>
            <a:off x="7670800" y="4229100"/>
            <a:ext cx="711200" cy="723900"/>
          </a:xfrm>
          <a:custGeom>
            <a:avLst/>
            <a:gdLst>
              <a:gd name="T0" fmla="*/ 2147483647 w 448"/>
              <a:gd name="T1" fmla="*/ 2147483647 h 456"/>
              <a:gd name="T2" fmla="*/ 2147483647 w 448"/>
              <a:gd name="T3" fmla="*/ 2147483647 h 456"/>
              <a:gd name="T4" fmla="*/ 2147483647 w 448"/>
              <a:gd name="T5" fmla="*/ 2147483647 h 456"/>
              <a:gd name="T6" fmla="*/ 0 60000 65536"/>
              <a:gd name="T7" fmla="*/ 0 60000 65536"/>
              <a:gd name="T8" fmla="*/ 0 60000 65536"/>
              <a:gd name="T9" fmla="*/ 0 w 448"/>
              <a:gd name="T10" fmla="*/ 0 h 456"/>
              <a:gd name="T11" fmla="*/ 448 w 44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7680325" y="2197100"/>
            <a:ext cx="822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array</a:t>
            </a:r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7527925" y="3187700"/>
            <a:ext cx="1427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Linked list</a:t>
            </a:r>
          </a:p>
        </p:txBody>
      </p:sp>
      <p:sp>
        <p:nvSpPr>
          <p:cNvPr id="99374" name="Text Box 46"/>
          <p:cNvSpPr txBox="1">
            <a:spLocks noChangeArrowheads="1"/>
          </p:cNvSpPr>
          <p:nvPr/>
        </p:nvSpPr>
        <p:spPr bwMode="auto">
          <a:xfrm>
            <a:off x="974725" y="5930900"/>
            <a:ext cx="666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tree</a:t>
            </a:r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3717925" y="5702300"/>
            <a:ext cx="962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queue</a:t>
            </a: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6994525" y="6159500"/>
            <a:ext cx="836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stack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30827" y="327949"/>
            <a:ext cx="6667500" cy="6016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737932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2" grpId="0" build="p" autoUpdateAnimBg="0"/>
      <p:bldP spid="99373" grpId="0" build="p" autoUpdateAnimBg="0"/>
      <p:bldP spid="99374" grpId="0" build="p" autoUpdateAnimBg="0"/>
      <p:bldP spid="99375" grpId="0" build="p" autoUpdateAnimBg="0"/>
      <p:bldP spid="9937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810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Data</a:t>
            </a:r>
            <a:r>
              <a:rPr lang="en-US" altLang="en-US" dirty="0"/>
              <a:t> </a:t>
            </a:r>
            <a:r>
              <a:rPr lang="en-US" altLang="en-US" sz="4900" b="1" dirty="0"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21507" name="Rectangle 9"/>
          <p:cNvSpPr>
            <a:spLocks noChangeArrowheads="1"/>
          </p:cNvSpPr>
          <p:nvPr/>
        </p:nvSpPr>
        <p:spPr bwMode="auto">
          <a:xfrm>
            <a:off x="2514600" y="4572000"/>
            <a:ext cx="1752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10"/>
          <p:cNvSpPr>
            <a:spLocks noChangeArrowheads="1"/>
          </p:cNvSpPr>
          <p:nvPr/>
        </p:nvSpPr>
        <p:spPr bwMode="auto">
          <a:xfrm>
            <a:off x="2819400" y="43434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11"/>
          <p:cNvSpPr>
            <a:spLocks noChangeArrowheads="1"/>
          </p:cNvSpPr>
          <p:nvPr/>
        </p:nvSpPr>
        <p:spPr bwMode="auto">
          <a:xfrm>
            <a:off x="2819400" y="41148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12"/>
          <p:cNvSpPr>
            <a:spLocks noChangeArrowheads="1"/>
          </p:cNvSpPr>
          <p:nvPr/>
        </p:nvSpPr>
        <p:spPr bwMode="auto">
          <a:xfrm>
            <a:off x="2819400" y="3886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13"/>
          <p:cNvSpPr>
            <a:spLocks noChangeArrowheads="1"/>
          </p:cNvSpPr>
          <p:nvPr/>
        </p:nvSpPr>
        <p:spPr bwMode="auto">
          <a:xfrm>
            <a:off x="2819400" y="36576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2819400" y="34290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Text Box 29"/>
          <p:cNvSpPr txBox="1">
            <a:spLocks noChangeArrowheads="1"/>
          </p:cNvSpPr>
          <p:nvPr/>
        </p:nvSpPr>
        <p:spPr bwMode="auto">
          <a:xfrm>
            <a:off x="533400" y="51054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Arrays</a:t>
            </a:r>
          </a:p>
        </p:txBody>
      </p:sp>
      <p:sp>
        <p:nvSpPr>
          <p:cNvPr id="21514" name="Text Box 30"/>
          <p:cNvSpPr txBox="1">
            <a:spLocks noChangeArrowheads="1"/>
          </p:cNvSpPr>
          <p:nvPr/>
        </p:nvSpPr>
        <p:spPr bwMode="auto">
          <a:xfrm>
            <a:off x="2819400" y="5105400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Stack</a:t>
            </a:r>
          </a:p>
        </p:txBody>
      </p:sp>
      <p:sp>
        <p:nvSpPr>
          <p:cNvPr id="21515" name="Text Box 31"/>
          <p:cNvSpPr txBox="1">
            <a:spLocks noChangeArrowheads="1"/>
          </p:cNvSpPr>
          <p:nvPr/>
        </p:nvSpPr>
        <p:spPr bwMode="auto">
          <a:xfrm>
            <a:off x="5029200" y="5105400"/>
            <a:ext cx="74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Tree</a:t>
            </a:r>
          </a:p>
        </p:txBody>
      </p: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1800"/>
            <a:ext cx="198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81200"/>
            <a:ext cx="1752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400"/>
            <a:ext cx="19050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3108325"/>
            <a:ext cx="25431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Text Box 31"/>
          <p:cNvSpPr txBox="1">
            <a:spLocks noChangeArrowheads="1"/>
          </p:cNvSpPr>
          <p:nvPr/>
        </p:nvSpPr>
        <p:spPr bwMode="auto">
          <a:xfrm>
            <a:off x="7239000" y="51054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10346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21508" grpId="0" animBg="1"/>
      <p:bldP spid="21509" grpId="0" animBg="1"/>
      <p:bldP spid="21510" grpId="0" animBg="1"/>
      <p:bldP spid="21511" grpId="0" animBg="1"/>
      <p:bldP spid="21512" grpId="0" animBg="1"/>
      <p:bldP spid="21513" grpId="0"/>
      <p:bldP spid="21514" grpId="0"/>
      <p:bldP spid="21515" grpId="0"/>
      <p:bldP spid="215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ChangeArrowheads="1"/>
          </p:cNvSpPr>
          <p:nvPr/>
        </p:nvSpPr>
        <p:spPr bwMode="auto">
          <a:xfrm>
            <a:off x="838200" y="1330325"/>
            <a:ext cx="1447800" cy="2514600"/>
          </a:xfrm>
          <a:prstGeom prst="curvedRightArrow">
            <a:avLst>
              <a:gd name="adj1" fmla="val 34737"/>
              <a:gd name="adj2" fmla="val 6947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62000" y="3562350"/>
            <a:ext cx="806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Input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2438400" y="2473325"/>
            <a:ext cx="25908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sz="2200">
                <a:ea typeface="PMingLiU" panose="02020500000000000000" pitchFamily="18" charset="-120"/>
              </a:rPr>
              <a:t>Some mysterious </a:t>
            </a:r>
          </a:p>
          <a:p>
            <a:pPr algn="ctr" eaLnBrk="1" hangingPunct="1"/>
            <a:r>
              <a:rPr kumimoji="1" lang="en-US" altLang="zh-TW" sz="2200">
                <a:ea typeface="PMingLiU" panose="02020500000000000000" pitchFamily="18" charset="-120"/>
              </a:rPr>
              <a:t>processing</a:t>
            </a: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auto">
          <a:xfrm>
            <a:off x="5257800" y="2168525"/>
            <a:ext cx="3276600" cy="1143000"/>
          </a:xfrm>
          <a:prstGeom prst="curvedDownArrow">
            <a:avLst>
              <a:gd name="adj1" fmla="val 57333"/>
              <a:gd name="adj2" fmla="val 114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/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7010400" y="3486150"/>
            <a:ext cx="10239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2200">
                <a:ea typeface="PMingLiU" panose="02020500000000000000" pitchFamily="18" charset="-120"/>
              </a:rPr>
              <a:t>Output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62000" y="4862731"/>
            <a:ext cx="7395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3200" b="1" dirty="0">
                <a:latin typeface="Garamond" panose="02020404030301010803" pitchFamily="18" charset="0"/>
                <a:ea typeface="宋体" panose="02010600030101010101" pitchFamily="2" charset="-122"/>
              </a:rPr>
              <a:t>Data</a:t>
            </a:r>
            <a:r>
              <a:rPr kumimoji="1" lang="en-US" altLang="zh-TW" sz="1200" dirty="0">
                <a:ea typeface="PMingLiU" panose="02020500000000000000" pitchFamily="18" charset="-120"/>
              </a:rPr>
              <a:t> </a:t>
            </a:r>
            <a:r>
              <a:rPr kumimoji="1" lang="en-US" altLang="zh-TW" sz="3200" b="1" dirty="0">
                <a:latin typeface="Garamond" panose="02020404030301010803" pitchFamily="18" charset="0"/>
                <a:ea typeface="宋体" panose="02010600030101010101" pitchFamily="2" charset="-122"/>
              </a:rPr>
              <a:t>S</a:t>
            </a:r>
            <a:r>
              <a:rPr lang="en-US" altLang="zh-TW" sz="3200" b="1" dirty="0">
                <a:latin typeface="Garamond" panose="02020404030301010803" pitchFamily="18" charset="0"/>
                <a:ea typeface="宋体" panose="02010600030101010101" pitchFamily="2" charset="-122"/>
              </a:rPr>
              <a:t>tructures + Algorithms = Programs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D76A-69FA-4E0A-A128-01D3EDCC135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361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0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nimBg="1"/>
      <p:bldP spid="100355" grpId="0" build="p" autoUpdateAnimBg="0"/>
      <p:bldP spid="100356" grpId="0" animBg="1" autoUpdateAnimBg="0"/>
      <p:bldP spid="100357" grpId="0" animBg="1"/>
      <p:bldP spid="10035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2992</Words>
  <Application>Microsoft Office PowerPoint</Application>
  <PresentationFormat>On-screen Show (4:3)</PresentationFormat>
  <Paragraphs>453</Paragraphs>
  <Slides>53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70" baseType="lpstr">
      <vt:lpstr>Arial</vt:lpstr>
      <vt:lpstr>Arial Narrow</vt:lpstr>
      <vt:lpstr>Calibri</vt:lpstr>
      <vt:lpstr>Calibri Light</vt:lpstr>
      <vt:lpstr>Comic Sans MS</vt:lpstr>
      <vt:lpstr>Courier New</vt:lpstr>
      <vt:lpstr>Garamond</vt:lpstr>
      <vt:lpstr>Symbol</vt:lpstr>
      <vt:lpstr>Tahoma</vt:lpstr>
      <vt:lpstr>Times New Roman</vt:lpstr>
      <vt:lpstr>Wingdings</vt:lpstr>
      <vt:lpstr>Wingdings 2</vt:lpstr>
      <vt:lpstr>Office Theme</vt:lpstr>
      <vt:lpstr>多媒體項目</vt:lpstr>
      <vt:lpstr>Chart</vt:lpstr>
      <vt:lpstr>Clip</vt:lpstr>
      <vt:lpstr>Equation</vt:lpstr>
      <vt:lpstr>CS302 Design and Analysis of Algorithm </vt:lpstr>
      <vt:lpstr>PowerPoint Presentation</vt:lpstr>
      <vt:lpstr>Prerequisite</vt:lpstr>
      <vt:lpstr>Books</vt:lpstr>
      <vt:lpstr>Reference Books</vt:lpstr>
      <vt:lpstr>Course Objective</vt:lpstr>
      <vt:lpstr>PowerPoint Presentation</vt:lpstr>
      <vt:lpstr>Data Structures</vt:lpstr>
      <vt:lpstr>PowerPoint Presentation</vt:lpstr>
      <vt:lpstr>Data Structure Applications</vt:lpstr>
      <vt:lpstr>Data Structure Applications</vt:lpstr>
      <vt:lpstr>Important characteristics of a good software</vt:lpstr>
      <vt:lpstr>So, what exactly is an Algorithm</vt:lpstr>
      <vt:lpstr>Algorithm</vt:lpstr>
      <vt:lpstr>Algorithm</vt:lpstr>
      <vt:lpstr>Algorithm Definition</vt:lpstr>
      <vt:lpstr>Good Algorithms?</vt:lpstr>
      <vt:lpstr>Measuring Efficiency</vt:lpstr>
      <vt:lpstr>Factors</vt:lpstr>
      <vt:lpstr>Tentative Outline</vt:lpstr>
      <vt:lpstr>PowerPoint Presentation</vt:lpstr>
      <vt:lpstr>PowerPoint Presentation</vt:lpstr>
      <vt:lpstr>PowerPoint Presentation</vt:lpstr>
      <vt:lpstr>What is the specification of algorithm? </vt:lpstr>
      <vt:lpstr>Analysis of an Algorithm</vt:lpstr>
      <vt:lpstr>Strengthening the Informal Definition</vt:lpstr>
      <vt:lpstr>Algorithm analysis</vt:lpstr>
      <vt:lpstr>Running Time   </vt:lpstr>
      <vt:lpstr>Experimental Studies</vt:lpstr>
      <vt:lpstr>Limitations of Experiments</vt:lpstr>
      <vt:lpstr>Theoretical Analysis</vt:lpstr>
      <vt:lpstr>Running Time of an Algorithm</vt:lpstr>
      <vt:lpstr>Analysis of Algorithms</vt:lpstr>
      <vt:lpstr>Finding running time of an Algorithm / Analyzing an Algorithm</vt:lpstr>
      <vt:lpstr>Performance vs Efficiency</vt:lpstr>
      <vt:lpstr>Be careful to differentiate between</vt:lpstr>
      <vt:lpstr>Types of Analysis</vt:lpstr>
      <vt:lpstr>Theta </vt:lpstr>
      <vt:lpstr>Upper Bounds: Big-O</vt:lpstr>
      <vt:lpstr>Lower Bounds: Omega</vt:lpstr>
      <vt:lpstr>Asymptotic Complexity</vt:lpstr>
      <vt:lpstr>Three types of notations are used to asymptotically bound and algorithm </vt:lpstr>
      <vt:lpstr>Asymptotic Notation</vt:lpstr>
      <vt:lpstr>Comparing Functions: Asymptotic Notation</vt:lpstr>
      <vt:lpstr>-notation</vt:lpstr>
      <vt:lpstr>O-notation</vt:lpstr>
      <vt:lpstr> -notation</vt:lpstr>
      <vt:lpstr>Relations Between Q, O, W</vt:lpstr>
      <vt:lpstr>Relations Between Q, W, O</vt:lpstr>
      <vt:lpstr>PowerPoint Presentation</vt:lpstr>
      <vt:lpstr>BigO, omega and theta </vt:lpstr>
      <vt:lpstr>Asymptotic Notation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2020-02-12T15:12:40Z</dcterms:created>
  <dcterms:modified xsi:type="dcterms:W3CDTF">2021-03-22T05:59:44Z</dcterms:modified>
</cp:coreProperties>
</file>