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3" r:id="rId1"/>
  </p:sldMasterIdLst>
  <p:notesMasterIdLst>
    <p:notesMasterId r:id="rId24"/>
  </p:notesMasterIdLst>
  <p:handoutMasterIdLst>
    <p:handoutMasterId r:id="rId25"/>
  </p:handoutMasterIdLst>
  <p:sldIdLst>
    <p:sldId id="748" r:id="rId2"/>
    <p:sldId id="434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99"/>
    <a:srgbClr val="FF6600"/>
    <a:srgbClr val="FFCC99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443" autoAdjust="0"/>
  </p:normalViewPr>
  <p:slideViewPr>
    <p:cSldViewPr>
      <p:cViewPr varScale="1">
        <p:scale>
          <a:sx n="68" d="100"/>
          <a:sy n="68" d="100"/>
        </p:scale>
        <p:origin x="14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488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536ADD0C-EDD4-4352-9BF3-A2D56483B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609600" y="381000"/>
            <a:ext cx="38163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243" tIns="50122" rIns="100243" bIns="50122"/>
          <a:lstStyle>
            <a:lvl1pPr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sz="1800" b="1" i="1"/>
              <a:t>Design and Analysis of Algorithms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4343400" y="381000"/>
            <a:ext cx="2382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243" tIns="50122" rIns="100243" bIns="50122"/>
          <a:lstStyle>
            <a:lvl1pPr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en-US" sz="1800" b="1" i="1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FA320471-6EC2-41B3-A3A0-360A8A297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6230F09-1CEC-4272-A2D1-4C2D4A521B4A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026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BE5585-3085-44D4-AE0F-6BF7D6680022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A6AB9-29AF-4832-92E4-E03433F42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8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A2A74-E7D3-4994-B7CA-D1B91DC30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B8CD8-6A69-450F-9286-CF1576D04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9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85D51-B5E1-4474-A545-1975925E5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00458-8027-49AF-979D-81418044D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60C0-52A9-4727-A92E-4E79E0AC6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1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DAA39-EB55-4074-A660-ED39AB209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2A228-DE67-4985-A020-5AA7AF865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E4B7E-9A18-4D0A-B644-F5751C89A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BDDE9-C0A6-49FB-923B-F2557F77B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6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7E97-93DA-4407-835B-C413C5BF5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C9CD8FB-3B9E-4A91-9A14-D9B9CFCDD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  <p:bldP spid="3" grpId="0" build="p" bldLvl="4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514600"/>
            <a:ext cx="7412165" cy="1152149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CS302</a:t>
            </a:r>
            <a:br>
              <a:rPr lang="en-US" altLang="en-US" sz="3600" dirty="0"/>
            </a:br>
            <a:r>
              <a:rPr lang="en-US" altLang="en-US" sz="3600" dirty="0"/>
              <a:t>Design and Analysis of Algorithm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506182" y="3882449"/>
            <a:ext cx="6754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latin typeface="Garamond" panose="02020404030301010803" pitchFamily="18" charset="0"/>
                <a:ea typeface="宋体" panose="02010600030101010101" pitchFamily="2" charset="-12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7877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altLang="en-US" b="1"/>
              <a:t>Rabin-Karp Example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7772400" cy="990600"/>
          </a:xfrm>
        </p:spPr>
        <p:txBody>
          <a:bodyPr/>
          <a:lstStyle/>
          <a:p>
            <a:r>
              <a:rPr lang="en-US" altLang="en-US" sz="2400"/>
              <a:t>Hash value of “AAAAA” is 37</a:t>
            </a:r>
          </a:p>
          <a:p>
            <a:r>
              <a:rPr lang="en-US" altLang="en-US" sz="2400"/>
              <a:t>Hash value of “AAAAH” is 100</a:t>
            </a:r>
            <a:endParaRPr lang="en-US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86025"/>
            <a:ext cx="49625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05FBF0-5F69-4556-8E56-420F2298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altLang="en-US" b="1"/>
              <a:t>Rabin-Karp Algorithm</a:t>
            </a:r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8763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/>
              <a:t>pattern is M characters long</a:t>
            </a:r>
            <a:r>
              <a:rPr lang="en-US" altLang="en-US" sz="24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5D994E"/>
                </a:solidFill>
              </a:rPr>
              <a:t>hash_p</a:t>
            </a:r>
            <a:r>
              <a:rPr lang="en-US" altLang="en-US" sz="2400"/>
              <a:t>=hash value of pattern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DC303B"/>
                </a:solidFill>
              </a:rPr>
              <a:t>hash_t</a:t>
            </a:r>
            <a:r>
              <a:rPr lang="en-US" altLang="en-US" sz="2400"/>
              <a:t>=hash value of first M letters in body of 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	if</a:t>
            </a:r>
            <a:r>
              <a:rPr lang="en-US" altLang="en-US" sz="2400">
                <a:solidFill>
                  <a:schemeClr val="accent2"/>
                </a:solidFill>
              </a:rPr>
              <a:t> (</a:t>
            </a:r>
            <a:r>
              <a:rPr lang="en-US" altLang="en-US" sz="2400">
                <a:solidFill>
                  <a:srgbClr val="5D994E"/>
                </a:solidFill>
              </a:rPr>
              <a:t>hash_p</a:t>
            </a:r>
            <a:r>
              <a:rPr lang="en-US" altLang="en-US" sz="2400">
                <a:solidFill>
                  <a:schemeClr val="accent2"/>
                </a:solidFill>
              </a:rPr>
              <a:t> == </a:t>
            </a:r>
            <a:r>
              <a:rPr lang="en-US" altLang="en-US" sz="2400">
                <a:solidFill>
                  <a:srgbClr val="DC303B"/>
                </a:solidFill>
              </a:rPr>
              <a:t>hash_t</a:t>
            </a:r>
            <a:r>
              <a:rPr lang="en-US" altLang="en-US" sz="2400">
                <a:solidFill>
                  <a:schemeClr val="accent2"/>
                </a:solidFill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	brute force comparison of pattern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	and selected section of 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       </a:t>
            </a:r>
            <a:r>
              <a:rPr lang="en-US" altLang="en-US" sz="2400">
                <a:solidFill>
                  <a:srgbClr val="DC303B"/>
                </a:solidFill>
              </a:rPr>
              <a:t>hash_t</a:t>
            </a:r>
            <a:r>
              <a:rPr lang="en-US" altLang="en-US" sz="2400">
                <a:solidFill>
                  <a:schemeClr val="accent2"/>
                </a:solidFill>
              </a:rPr>
              <a:t>= hash value of next section of text, one character over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while</a:t>
            </a:r>
            <a:r>
              <a:rPr lang="en-US" altLang="en-US" sz="2400">
                <a:solidFill>
                  <a:schemeClr val="accent2"/>
                </a:solidFill>
              </a:rPr>
              <a:t> (end of text	 </a:t>
            </a:r>
            <a:r>
              <a:rPr lang="en-US" altLang="en-US" sz="2400" b="1">
                <a:solidFill>
                  <a:schemeClr val="accent2"/>
                </a:solidFill>
              </a:rPr>
              <a:t>or </a:t>
            </a:r>
            <a:endParaRPr lang="en-US" altLang="en-US" sz="24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       brute force comparison == true)</a:t>
            </a:r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1C8B04-7F1A-480A-A12E-107FBD28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1143000"/>
          </a:xfrm>
        </p:spPr>
        <p:txBody>
          <a:bodyPr/>
          <a:lstStyle/>
          <a:p>
            <a:r>
              <a:rPr lang="en-US" altLang="en-US" b="1"/>
              <a:t>Rabin-Karp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8839200" cy="3581400"/>
          </a:xfrm>
        </p:spPr>
        <p:txBody>
          <a:bodyPr/>
          <a:lstStyle/>
          <a:p>
            <a:r>
              <a:rPr lang="en-US" altLang="en-US" sz="2400"/>
              <a:t>Common Rabin-Karp questions:</a:t>
            </a:r>
          </a:p>
          <a:p>
            <a:pPr>
              <a:buFontTx/>
              <a:buNone/>
            </a:pPr>
            <a:r>
              <a:rPr lang="en-US" altLang="en-US" sz="2400"/>
              <a:t>		“What is the hash function used to calculate 	values for character sequences?”		</a:t>
            </a:r>
          </a:p>
          <a:p>
            <a:pPr>
              <a:buFontTx/>
              <a:buNone/>
            </a:pPr>
            <a:r>
              <a:rPr lang="en-US" altLang="en-US" sz="2400"/>
              <a:t>		“Isn’t it time consuming to hash very one of  the M-character sequences in the text body?”</a:t>
            </a:r>
          </a:p>
          <a:p>
            <a:endParaRPr lang="en-US" altLang="en-US" sz="2400"/>
          </a:p>
          <a:p>
            <a:r>
              <a:rPr lang="en-US" altLang="en-US" sz="2400"/>
              <a:t>To answer some of these questions, we’ll have to get mathematical.</a:t>
            </a:r>
            <a:endParaRPr lang="en-US" alt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A482A2-7B1D-43EA-9E4F-8BF6E482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Rabin-Karp Math</a:t>
            </a: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99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Consider an M-character sequence as an M-digit number in base b, where b is the number of letters in the alphabet.  The text subsequence t[i .. i+M-1] is mapped to the number</a:t>
            </a:r>
            <a:endParaRPr lang="en-US" altLang="en-US" sz="280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33528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 Furthermore, given x(i) we can compute x(i+1) for the next subsequence t[i+1 .. i+M] in constant time, as follows: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5670550"/>
            <a:ext cx="91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  In this way, we never explicitly compute a new value.  We 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simply adjust the existing value as we move over one 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character.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5372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62484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1DABE-2893-43FC-8442-5587D3DE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14340" grpId="0" autoUpdateAnimBg="0"/>
      <p:bldP spid="1434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Rabin-Karp Math Example	</a:t>
            </a:r>
            <a:r>
              <a:rPr lang="en-US" altLang="en-US"/>
              <a:t>	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743200"/>
            <a:ext cx="8534400" cy="4114800"/>
          </a:xfrm>
        </p:spPr>
        <p:txBody>
          <a:bodyPr/>
          <a:lstStyle/>
          <a:p>
            <a:r>
              <a:rPr lang="en-US" altLang="en-US" sz="2400" dirty="0"/>
              <a:t>Let’s say that our alphabet consists of 10 letters.</a:t>
            </a:r>
          </a:p>
          <a:p>
            <a:r>
              <a:rPr lang="en-US" altLang="en-US" sz="2400" dirty="0"/>
              <a:t>our alphabet = a, b, c, d, e, f, g, h,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</a:t>
            </a:r>
          </a:p>
          <a:p>
            <a:r>
              <a:rPr lang="en-US" altLang="en-US" sz="2400" dirty="0"/>
              <a:t>Let’s say that “a” corresponds to 1, “b” corresponds to 2 and so on.</a:t>
            </a:r>
          </a:p>
          <a:p>
            <a:pPr>
              <a:buFontTx/>
              <a:buNone/>
            </a:pPr>
            <a:r>
              <a:rPr lang="en-US" altLang="en-US" sz="2400" dirty="0"/>
              <a:t>   The hash value for string “</a:t>
            </a:r>
            <a:r>
              <a:rPr lang="en-US" altLang="en-US" sz="2400" dirty="0" err="1"/>
              <a:t>cah</a:t>
            </a:r>
            <a:r>
              <a:rPr lang="en-US" altLang="en-US" sz="2400" dirty="0"/>
              <a:t>” would be ...</a:t>
            </a:r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              3*100 + 1*10 + 8*1 = 318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1AE05-D0DD-4202-AB6F-6CD70F7A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r>
              <a:rPr lang="en-US" altLang="en-US" b="1"/>
              <a:t>Rabin-Karp Mods</a:t>
            </a: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If M is large, then the resulting value (~bM) will be enormous.  For this reason, we hash the value by taking it </a:t>
            </a:r>
            <a:r>
              <a:rPr lang="en-US" altLang="en-US" sz="2200" b="1">
                <a:solidFill>
                  <a:schemeClr val="accent2"/>
                </a:solidFill>
              </a:rPr>
              <a:t>mod</a:t>
            </a:r>
            <a:r>
              <a:rPr lang="en-US" altLang="en-US" sz="2200"/>
              <a:t> a </a:t>
            </a:r>
            <a:r>
              <a:rPr lang="en-US" altLang="en-US" sz="2200">
                <a:solidFill>
                  <a:schemeClr val="accent2"/>
                </a:solidFill>
              </a:rPr>
              <a:t>prime number </a:t>
            </a:r>
            <a:r>
              <a:rPr lang="en-US" altLang="en-US" sz="2200" b="1">
                <a:solidFill>
                  <a:schemeClr val="accent2"/>
                </a:solidFill>
              </a:rPr>
              <a:t>q</a:t>
            </a:r>
            <a:r>
              <a:rPr lang="en-US" altLang="en-US" sz="22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The </a:t>
            </a:r>
            <a:r>
              <a:rPr lang="en-US" altLang="en-US" sz="2200" b="1">
                <a:solidFill>
                  <a:schemeClr val="accent2"/>
                </a:solidFill>
              </a:rPr>
              <a:t>mod</a:t>
            </a:r>
            <a:r>
              <a:rPr lang="en-US" altLang="en-US" sz="2200"/>
              <a:t> function (% in C) is particularly useful in this case due to several of its inherent properties: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/>
              <a:t>	</a:t>
            </a:r>
            <a:r>
              <a:rPr lang="en-US" altLang="en-US" sz="2200">
                <a:solidFill>
                  <a:srgbClr val="DC303B"/>
                </a:solidFill>
              </a:rPr>
              <a:t>[(x mod q) + (y mod q)] mod q = (x+y) mod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>
                <a:solidFill>
                  <a:srgbClr val="DC303B"/>
                </a:solidFill>
              </a:rPr>
              <a:t>	(x mod q) mod q = x mod q</a:t>
            </a: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200"/>
              <a:t>For these reasons: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>
                <a:solidFill>
                  <a:schemeClr val="accent2"/>
                </a:solidFill>
              </a:rPr>
              <a:t>  h(i)=((t[i]</a:t>
            </a:r>
            <a:r>
              <a:rPr lang="en-US" altLang="en-US" sz="2200">
                <a:solidFill>
                  <a:schemeClr val="accent2"/>
                </a:solidFill>
                <a:sym typeface="Symbol" panose="05050102010706020507" pitchFamily="18" charset="2"/>
              </a:rPr>
              <a:t></a:t>
            </a:r>
            <a:r>
              <a:rPr lang="en-US" altLang="en-US" sz="2200">
                <a:solidFill>
                  <a:schemeClr val="accent2"/>
                </a:solidFill>
              </a:rPr>
              <a:t> b</a:t>
            </a:r>
            <a:r>
              <a:rPr lang="en-US" altLang="en-US" sz="2200" baseline="30000">
                <a:solidFill>
                  <a:schemeClr val="accent2"/>
                </a:solidFill>
              </a:rPr>
              <a:t>M-1</a:t>
            </a:r>
            <a:r>
              <a:rPr lang="en-US" altLang="en-US" sz="2200">
                <a:solidFill>
                  <a:schemeClr val="accent2"/>
                </a:solidFill>
              </a:rPr>
              <a:t> mod q) +(t[i+1]</a:t>
            </a:r>
            <a:r>
              <a:rPr lang="en-US" altLang="en-US" sz="2200">
                <a:solidFill>
                  <a:schemeClr val="accent2"/>
                </a:solidFill>
                <a:sym typeface="Symbol" panose="05050102010706020507" pitchFamily="18" charset="2"/>
              </a:rPr>
              <a:t></a:t>
            </a:r>
            <a:r>
              <a:rPr lang="en-US" altLang="en-US" sz="2200">
                <a:solidFill>
                  <a:schemeClr val="accent2"/>
                </a:solidFill>
              </a:rPr>
              <a:t> b</a:t>
            </a:r>
            <a:r>
              <a:rPr lang="en-US" altLang="en-US" sz="2200" baseline="30000">
                <a:solidFill>
                  <a:schemeClr val="accent2"/>
                </a:solidFill>
              </a:rPr>
              <a:t>M-2</a:t>
            </a:r>
            <a:r>
              <a:rPr lang="en-US" altLang="en-US" sz="2200">
                <a:solidFill>
                  <a:schemeClr val="accent2"/>
                </a:solidFill>
              </a:rPr>
              <a:t> mod q) +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>
                <a:solidFill>
                  <a:schemeClr val="accent2"/>
                </a:solidFill>
              </a:rPr>
              <a:t>		 +(t[i+M-1] mod q))mod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>
                <a:solidFill>
                  <a:schemeClr val="accent2"/>
                </a:solidFill>
              </a:rPr>
              <a:t>  h(i+1) =( h(i) </a:t>
            </a:r>
            <a:r>
              <a:rPr lang="en-US" altLang="en-US" sz="2200">
                <a:solidFill>
                  <a:schemeClr val="accent2"/>
                </a:solidFill>
                <a:sym typeface="Symbol" panose="05050102010706020507" pitchFamily="18" charset="2"/>
              </a:rPr>
              <a:t></a:t>
            </a:r>
            <a:r>
              <a:rPr lang="en-US" altLang="en-US" sz="2200">
                <a:solidFill>
                  <a:schemeClr val="accent2"/>
                </a:solidFill>
              </a:rPr>
              <a:t> b  mod q</a:t>
            </a:r>
            <a:endParaRPr lang="en-US" altLang="en-US" sz="22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/>
              <a:t>			Shift left one digit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/>
              <a:t>	          </a:t>
            </a:r>
            <a:r>
              <a:rPr lang="en-US" altLang="en-US" sz="2200">
                <a:solidFill>
                  <a:schemeClr val="accent2"/>
                </a:solidFill>
              </a:rPr>
              <a:t>-t[i] </a:t>
            </a:r>
            <a:r>
              <a:rPr lang="en-US" altLang="en-US" sz="2200">
                <a:solidFill>
                  <a:schemeClr val="accent2"/>
                </a:solidFill>
                <a:sym typeface="Symbol" panose="05050102010706020507" pitchFamily="18" charset="2"/>
              </a:rPr>
              <a:t></a:t>
            </a:r>
            <a:r>
              <a:rPr lang="en-US" altLang="en-US" sz="2200">
                <a:solidFill>
                  <a:schemeClr val="accent2"/>
                </a:solidFill>
              </a:rPr>
              <a:t> b</a:t>
            </a:r>
            <a:r>
              <a:rPr lang="en-US" altLang="en-US" sz="2200" baseline="30000">
                <a:solidFill>
                  <a:schemeClr val="accent2"/>
                </a:solidFill>
              </a:rPr>
              <a:t>M</a:t>
            </a:r>
            <a:r>
              <a:rPr lang="en-US" altLang="en-US" sz="2200">
                <a:solidFill>
                  <a:schemeClr val="accent2"/>
                </a:solidFill>
              </a:rPr>
              <a:t> mod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/>
              <a:t>			Subtract leftmost digit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/>
              <a:t>		   </a:t>
            </a:r>
            <a:r>
              <a:rPr lang="en-US" altLang="en-US" sz="2200">
                <a:solidFill>
                  <a:schemeClr val="accent2"/>
                </a:solidFill>
              </a:rPr>
              <a:t>+t[i+M] mod q )</a:t>
            </a:r>
            <a:endParaRPr lang="en-US" altLang="en-US" sz="22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/>
              <a:t>			Add new rightmost digit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/>
              <a:t>		   </a:t>
            </a:r>
            <a:r>
              <a:rPr lang="en-US" altLang="en-US" sz="2200">
                <a:solidFill>
                  <a:schemeClr val="accent2"/>
                </a:solidFill>
              </a:rPr>
              <a:t>mod q</a:t>
            </a:r>
            <a:endParaRPr lang="en-US" altLang="en-US" sz="2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2AA9C-01A3-40EF-8EB2-569EFC0A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r>
              <a:rPr lang="en-US" altLang="en-US" b="1"/>
              <a:t>Rabin-Karp Complexity</a:t>
            </a: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8763000" cy="4114800"/>
          </a:xfrm>
        </p:spPr>
        <p:txBody>
          <a:bodyPr/>
          <a:lstStyle/>
          <a:p>
            <a:r>
              <a:rPr lang="en-US" altLang="en-US" sz="2400"/>
              <a:t>If a sufficiently large prime number is used for the </a:t>
            </a:r>
            <a:r>
              <a:rPr lang="en-US" altLang="en-US" sz="2400" i="1"/>
              <a:t>hash function</a:t>
            </a:r>
            <a:r>
              <a:rPr lang="en-US" altLang="en-US" sz="2400"/>
              <a:t>, the hashed values of two different patterns will usually be distinct.</a:t>
            </a:r>
          </a:p>
          <a:p>
            <a:r>
              <a:rPr lang="en-US" altLang="en-US" sz="2400"/>
              <a:t>If this is the case, searching takes </a:t>
            </a:r>
            <a:r>
              <a:rPr lang="en-US" altLang="en-US" sz="2400">
                <a:solidFill>
                  <a:schemeClr val="accent2"/>
                </a:solidFill>
              </a:rPr>
              <a:t>O(N)</a:t>
            </a:r>
            <a:r>
              <a:rPr lang="en-US" altLang="en-US" sz="2400"/>
              <a:t> time, where N is the number of characters in the larger body of text.</a:t>
            </a:r>
          </a:p>
          <a:p>
            <a:r>
              <a:rPr lang="en-US" altLang="en-US" sz="2400"/>
              <a:t>It is always possible to construct a scenario with a worst case complexity of </a:t>
            </a:r>
            <a:r>
              <a:rPr lang="en-US" altLang="en-US" sz="2400">
                <a:solidFill>
                  <a:schemeClr val="accent2"/>
                </a:solidFill>
              </a:rPr>
              <a:t>O(MN).</a:t>
            </a:r>
            <a:r>
              <a:rPr lang="en-US" altLang="en-US" sz="2400"/>
              <a:t>  This, however, is likely to happen only if the prime number used for hashing is small.</a:t>
            </a: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39351-2775-4E33-82D0-7722F9C4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class P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class P consists of those problems that are solvable in polynomial time.</a:t>
            </a:r>
          </a:p>
          <a:p>
            <a:r>
              <a:rPr lang="en-US" altLang="en-US"/>
              <a:t>More specifically, they are problems that can be solved in time O(n</a:t>
            </a:r>
            <a:r>
              <a:rPr lang="en-US" altLang="en-US" baseline="30000"/>
              <a:t>k</a:t>
            </a:r>
            <a:r>
              <a:rPr lang="en-US" altLang="en-US"/>
              <a:t>) for some constant k, where n is the size of the input to the problem</a:t>
            </a:r>
          </a:p>
          <a:p>
            <a:r>
              <a:rPr lang="en-US" altLang="en-US"/>
              <a:t>The key is that n is the </a:t>
            </a:r>
            <a:r>
              <a:rPr lang="en-US" altLang="en-US" b="1"/>
              <a:t>size of input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670BF3-F808-4AFA-9412-238FB412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b="1" dirty="0"/>
              <a:t>NP is not the same as non-polynomial complexity/running time. </a:t>
            </a:r>
          </a:p>
          <a:p>
            <a:pPr>
              <a:defRPr/>
            </a:pPr>
            <a:r>
              <a:rPr lang="en-US" b="1" dirty="0"/>
              <a:t>NP does not stand for not polynomial.</a:t>
            </a:r>
          </a:p>
          <a:p>
            <a:pPr>
              <a:defRPr/>
            </a:pPr>
            <a:r>
              <a:rPr lang="en-US" b="1" dirty="0"/>
              <a:t>NP = Non-Deterministic polynomial time</a:t>
            </a:r>
          </a:p>
          <a:p>
            <a:pPr>
              <a:defRPr/>
            </a:pPr>
            <a:r>
              <a:rPr lang="en-US" dirty="0"/>
              <a:t>NP is a complexity class that represents the set of all decision problems for which the instances where the answer is "yes" have proofs that can be verified in polynomial time.</a:t>
            </a:r>
            <a:endParaRPr lang="en-US" b="1" dirty="0"/>
          </a:p>
          <a:p>
            <a:pPr>
              <a:defRPr/>
            </a:pPr>
            <a:r>
              <a:rPr lang="en-US" dirty="0"/>
              <a:t>NP means verifiable in polynomial time</a:t>
            </a:r>
          </a:p>
          <a:p>
            <a:pPr>
              <a:defRPr/>
            </a:pPr>
            <a:r>
              <a:rPr lang="en-US" dirty="0"/>
              <a:t>Verifiable?</a:t>
            </a:r>
          </a:p>
          <a:p>
            <a:pPr lvl="1">
              <a:defRPr/>
            </a:pPr>
            <a:r>
              <a:rPr lang="en-US" dirty="0"/>
              <a:t>If we are somehow given a ‘certificate’ of a solution we can verify the legitimacy in polynomial time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71CC0-ACC2-4052-9E1B-50417A8E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 problems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Graph theory has these fascinating(annoying?) pairs of problems</a:t>
            </a:r>
          </a:p>
          <a:p>
            <a:pPr lvl="1"/>
            <a:r>
              <a:rPr lang="en-US" altLang="en-US"/>
              <a:t>Shortest path algorithms?</a:t>
            </a:r>
          </a:p>
          <a:p>
            <a:pPr lvl="1"/>
            <a:r>
              <a:rPr lang="en-US" altLang="en-US"/>
              <a:t>Longest path is NP complete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3769B-F718-454A-93EC-8D191A42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2726"/>
            <a:ext cx="77724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Strings and Pattern Matching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891213"/>
            <a:ext cx="8534400" cy="1371600"/>
          </a:xfrm>
        </p:spPr>
        <p:txBody>
          <a:bodyPr/>
          <a:lstStyle/>
          <a:p>
            <a:r>
              <a:rPr lang="en-US" altLang="en-US" dirty="0"/>
              <a:t>Brute Force, Rabin-Karp, Knuth-Morris-Pratt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1123157"/>
            <a:ext cx="5575300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3671B3-FABD-4688-A60B-97AF404C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NP problem which can be reduced to another NP problem in polynomial problem </a:t>
            </a:r>
          </a:p>
          <a:p>
            <a:pPr>
              <a:defRPr/>
            </a:pPr>
            <a:r>
              <a:rPr lang="en-US" dirty="0"/>
              <a:t>This problem can be solvable and also verifiable.</a:t>
            </a:r>
          </a:p>
          <a:p>
            <a:pPr>
              <a:defRPr/>
            </a:pPr>
            <a:r>
              <a:rPr lang="en-US" dirty="0"/>
              <a:t>NP-Complete is a complexity class which represents the set of all problems X in NP for which it is possible to reduce any other NP problem Y to X in polynomial time.</a:t>
            </a:r>
          </a:p>
          <a:p>
            <a:pPr>
              <a:defRPr/>
            </a:pPr>
            <a:r>
              <a:rPr lang="en-US" dirty="0"/>
              <a:t>Intuitively this means that we can solve Y quickly if we know how to solve X quickly. Precisely, Y is reducible to X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699264-798A-4101-BC44-12AEDE80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 -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What are the hardest problems in NP?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That notation means that L</a:t>
            </a:r>
            <a:r>
              <a:rPr lang="en-US" baseline="-25000" dirty="0"/>
              <a:t>1</a:t>
            </a:r>
            <a:r>
              <a:rPr lang="en-US" dirty="0"/>
              <a:t> is reducible in polynomial time to L</a:t>
            </a:r>
            <a:r>
              <a:rPr lang="en-US" baseline="-25000" dirty="0"/>
              <a:t>2 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The less than symbol basically means that the time taken to solve L</a:t>
            </a:r>
            <a:r>
              <a:rPr lang="en-US" baseline="-25000" dirty="0"/>
              <a:t>1 </a:t>
            </a:r>
            <a:r>
              <a:rPr lang="en-US" dirty="0"/>
              <a:t>is no worse that a polynomial factor away from the time taken to solve L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</p:txBody>
      </p:sp>
      <p:pic>
        <p:nvPicPr>
          <p:cNvPr id="24580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18288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4542F-D2B5-486A-BDFD-4C5E5BC4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14338" y="533400"/>
            <a:ext cx="7543800" cy="762000"/>
          </a:xfrm>
        </p:spPr>
        <p:txBody>
          <a:bodyPr/>
          <a:lstStyle/>
          <a:p>
            <a:r>
              <a:rPr lang="en-US" altLang="en-US"/>
              <a:t>Problem divisions based on complexities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</a:t>
            </a:r>
          </a:p>
          <a:p>
            <a:r>
              <a:rPr lang="en-US" altLang="en-US"/>
              <a:t>NP</a:t>
            </a:r>
          </a:p>
          <a:p>
            <a:r>
              <a:rPr lang="en-US" altLang="en-US"/>
              <a:t>NP-complete </a:t>
            </a:r>
          </a:p>
          <a:p>
            <a:r>
              <a:rPr lang="en-US" altLang="en-US"/>
              <a:t>NP-Hard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168298-BD4D-4DF3-ADB6-CDA33347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 b="1"/>
              <a:t>String Searching</a:t>
            </a: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previous slide is not a great example of what is meant by “String Searching.”  Nor is it meant to ridicule people without eyes....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object of </a:t>
            </a:r>
            <a:r>
              <a:rPr lang="en-US" altLang="en-US" sz="2800">
                <a:solidFill>
                  <a:srgbClr val="BF3346"/>
                </a:solidFill>
              </a:rPr>
              <a:t>string searching</a:t>
            </a:r>
            <a:r>
              <a:rPr lang="en-US" altLang="en-US" sz="2800"/>
              <a:t> is to find the location of a specific text pattern within a larger body of text (e.g., a sentence, a paragraph, a book, etc.).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As with most algorithms, the main considerations for string searching are speed and efficiency.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There are a number of string searching algorithms in existence today, but the three we shall review are </a:t>
            </a:r>
            <a:r>
              <a:rPr lang="en-US" altLang="en-US" sz="2800">
                <a:solidFill>
                  <a:schemeClr val="accent2"/>
                </a:solidFill>
              </a:rPr>
              <a:t>Brute Force,Rabin-Karp, and Knuth-Morris-Pratt.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817086-7342-436E-8A9E-FD38B14A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b="1"/>
              <a:t>Brute Force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838200"/>
          </a:xfrm>
        </p:spPr>
        <p:txBody>
          <a:bodyPr/>
          <a:lstStyle/>
          <a:p>
            <a:r>
              <a:rPr lang="en-US" altLang="en-US" sz="2400"/>
              <a:t>The </a:t>
            </a:r>
            <a:r>
              <a:rPr lang="en-US" altLang="en-US" sz="2400">
                <a:solidFill>
                  <a:schemeClr val="accent2"/>
                </a:solidFill>
              </a:rPr>
              <a:t>Brute Force</a:t>
            </a:r>
            <a:r>
              <a:rPr lang="en-US" altLang="en-US" sz="2400"/>
              <a:t> algorithm compares the pattern to the text, one character at a time, until unmatching characters are found</a:t>
            </a:r>
            <a:endParaRPr lang="en-US" altLang="en-US" sz="28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5029200"/>
            <a:ext cx="8610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Compared characters are </a:t>
            </a:r>
            <a:r>
              <a:rPr lang="en-US" altLang="en-US" sz="2400" i="1">
                <a:solidFill>
                  <a:srgbClr val="EB1D12"/>
                </a:solidFill>
                <a:latin typeface="Times New Roman" panose="02020603050405020304" pitchFamily="18" charset="0"/>
              </a:rPr>
              <a:t>italicized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Correct matches are in </a:t>
            </a:r>
            <a:r>
              <a:rPr lang="en-US" altLang="en-US" sz="2400" b="1">
                <a:solidFill>
                  <a:srgbClr val="0066FF"/>
                </a:solidFill>
                <a:latin typeface="Times New Roman" panose="02020603050405020304" pitchFamily="18" charset="0"/>
              </a:rPr>
              <a:t>boldface</a:t>
            </a:r>
            <a:r>
              <a:rPr lang="en-US" altLang="en-US" sz="2400">
                <a:latin typeface="Times New Roman" panose="02020603050405020304" pitchFamily="18" charset="0"/>
              </a:rPr>
              <a:t> type.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  The algorithm can be designed to stop on either the first occurrence of the pattern, or upon reaching the end of the text.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60198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7061200" y="0"/>
          <a:ext cx="20828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4" imgW="4013200" imgH="3162300" progId="MS_ClipArt_Gallery">
                  <p:embed/>
                </p:oleObj>
              </mc:Choice>
              <mc:Fallback>
                <p:oleObj r:id="rId4" imgW="4013200" imgH="3162300" progId="MS_ClipArt_Gallery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0"/>
                        <a:ext cx="208280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FDF11E-A879-4DE8-A9B7-1AB697F1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2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2400" cy="1143000"/>
          </a:xfrm>
        </p:spPr>
        <p:txBody>
          <a:bodyPr/>
          <a:lstStyle/>
          <a:p>
            <a:r>
              <a:rPr lang="en-US" altLang="en-US" b="1"/>
              <a:t>Brute Force Pseudo-Code</a:t>
            </a: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83058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Here’s the pseudo-code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do if</a:t>
            </a:r>
            <a:r>
              <a:rPr lang="en-US" altLang="en-US" sz="2400">
                <a:solidFill>
                  <a:schemeClr val="accent2"/>
                </a:solidFill>
              </a:rPr>
              <a:t> (text letter == pattern letter)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	compare next letter of pattern to next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	letter of 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	else </a:t>
            </a:r>
            <a:r>
              <a:rPr lang="en-US" altLang="en-US" sz="2400">
                <a:solidFill>
                  <a:schemeClr val="accent2"/>
                </a:solidFill>
              </a:rPr>
              <a:t>move pattern down text by one letter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 while</a:t>
            </a:r>
            <a:r>
              <a:rPr lang="en-US" altLang="en-US" sz="2400">
                <a:solidFill>
                  <a:schemeClr val="accent2"/>
                </a:solidFill>
              </a:rPr>
              <a:t> (entire pattern found or end of text)</a:t>
            </a:r>
            <a:endParaRPr lang="en-US" altLang="en-US" sz="2800">
              <a:solidFill>
                <a:schemeClr val="accent2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67188"/>
            <a:ext cx="510540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27D35-A71B-4B6A-A191-479D431A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1143000"/>
          </a:xfrm>
        </p:spPr>
        <p:txBody>
          <a:bodyPr/>
          <a:lstStyle/>
          <a:p>
            <a:r>
              <a:rPr lang="en-US" altLang="en-US" b="1"/>
              <a:t>Brute Force-Complexity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371600"/>
            <a:ext cx="91440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Given a pattern M characters in length, and a text N characters in length...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Worst case:  compares pattern to each substring of text of length M.  For example, M=5.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This kind of case can occur for image data.</a:t>
            </a:r>
            <a:endParaRPr lang="en-US" altLang="en-US" sz="280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48013"/>
            <a:ext cx="4343400" cy="28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81000" y="6035675"/>
            <a:ext cx="708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Total number of comparisons: M (N-M+1)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Worst case time complexity: O(MN)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FD2CC-32D6-44E5-844D-1FF95A6D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  <p:bldP spid="717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066800"/>
          </a:xfrm>
        </p:spPr>
        <p:txBody>
          <a:bodyPr/>
          <a:lstStyle/>
          <a:p>
            <a:r>
              <a:rPr lang="en-US" altLang="en-US" b="1"/>
              <a:t>Brute Force-Complexity(cont.)</a:t>
            </a: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1981200"/>
          </a:xfrm>
        </p:spPr>
        <p:txBody>
          <a:bodyPr/>
          <a:lstStyle/>
          <a:p>
            <a:r>
              <a:rPr lang="en-US" altLang="en-US" sz="2400"/>
              <a:t>Given a pattern M characters in length, and a text N characters in length...</a:t>
            </a:r>
          </a:p>
          <a:p>
            <a:r>
              <a:rPr lang="en-US" altLang="en-US" sz="2400"/>
              <a:t>Best case if pattern found: Finds pattern in first M positions of text.  For example, M=5.</a:t>
            </a:r>
            <a:endParaRPr lang="en-US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64389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5410200"/>
            <a:ext cx="754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Total number of comparisons: 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Best case time complexity: O(M)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38BFE8-3351-4544-9F03-5ED5ABE7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 b="1"/>
              <a:t>Brute Force-Complexity(cont.)</a:t>
            </a: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Given a pattern M characters in length, and a text N characters in length...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Best case if pattern not found: Always mismatch on first character.  For example, M=5.</a:t>
            </a:r>
            <a:endParaRPr lang="en-US" altLang="en-US" sz="28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6035675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Total number of comparisons: N-M+1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Best case time complexity: O(N)  in worst best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4876800" cy="295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51C5B-EA9E-4E0C-A607-05D0FAA3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92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1143000"/>
          </a:xfrm>
        </p:spPr>
        <p:txBody>
          <a:bodyPr/>
          <a:lstStyle/>
          <a:p>
            <a:r>
              <a:rPr lang="en-US" altLang="en-US" b="1"/>
              <a:t>Rabin-Karp</a:t>
            </a: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763000" cy="4114800"/>
          </a:xfrm>
        </p:spPr>
        <p:txBody>
          <a:bodyPr/>
          <a:lstStyle/>
          <a:p>
            <a:r>
              <a:rPr lang="en-US" altLang="en-US" sz="2400"/>
              <a:t>The Rabin-Karp string searching algorithm calculates a </a:t>
            </a:r>
            <a:r>
              <a:rPr lang="en-US" altLang="en-US" sz="2400" b="1"/>
              <a:t>hash value</a:t>
            </a:r>
            <a:r>
              <a:rPr lang="en-US" altLang="en-US" sz="2400"/>
              <a:t> for the pattern, and for each M-character subsequence of text to be compared.</a:t>
            </a:r>
          </a:p>
          <a:p>
            <a:r>
              <a:rPr lang="en-US" altLang="en-US" sz="2400"/>
              <a:t>If the hash values are unequal, the algorithm will calculate the hash value for next M-character sequence.</a:t>
            </a:r>
          </a:p>
          <a:p>
            <a:r>
              <a:rPr lang="en-US" altLang="en-US" sz="2400"/>
              <a:t>If the hash values are equal, the algorithm will do a </a:t>
            </a:r>
            <a:r>
              <a:rPr lang="en-US" altLang="en-US" sz="2400">
                <a:solidFill>
                  <a:schemeClr val="accent2"/>
                </a:solidFill>
              </a:rPr>
              <a:t>Brute Force</a:t>
            </a:r>
            <a:r>
              <a:rPr lang="en-US" altLang="en-US" sz="2400"/>
              <a:t> comparison between the pattern and the M-character sequence.</a:t>
            </a:r>
          </a:p>
          <a:p>
            <a:r>
              <a:rPr lang="en-US" altLang="en-US" sz="2400"/>
              <a:t>In this way, there is only one comparison per text subsequence, and Brute Force is only needed when hash values match.</a:t>
            </a:r>
          </a:p>
          <a:p>
            <a:r>
              <a:rPr lang="en-US" altLang="en-US" sz="2400"/>
              <a:t>Perhaps an example will clarify some things...</a:t>
            </a:r>
            <a:endParaRPr lang="en-US" alt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9E042C-CD1D-4F08-B17F-5DF8D365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5D51-B5E1-4474-A545-1975925E52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L_1 \le_p L_2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1503</Words>
  <Application>Microsoft Office PowerPoint</Application>
  <PresentationFormat>On-screen Show (4:3)</PresentationFormat>
  <Paragraphs>152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Garamond</vt:lpstr>
      <vt:lpstr>Times</vt:lpstr>
      <vt:lpstr>Times New Roman</vt:lpstr>
      <vt:lpstr>Wingdings</vt:lpstr>
      <vt:lpstr>Office Theme</vt:lpstr>
      <vt:lpstr>MS_ClipArt_Gallery</vt:lpstr>
      <vt:lpstr>CS302 Design and Analysis of Algorithm </vt:lpstr>
      <vt:lpstr>Strings and Pattern Matching</vt:lpstr>
      <vt:lpstr>String Searching</vt:lpstr>
      <vt:lpstr>Brute Force</vt:lpstr>
      <vt:lpstr>Brute Force Pseudo-Code</vt:lpstr>
      <vt:lpstr>Brute Force-Complexity</vt:lpstr>
      <vt:lpstr>Brute Force-Complexity(cont.)</vt:lpstr>
      <vt:lpstr>Brute Force-Complexity(cont.)</vt:lpstr>
      <vt:lpstr>Rabin-Karp</vt:lpstr>
      <vt:lpstr>Rabin-Karp Example</vt:lpstr>
      <vt:lpstr>Rabin-Karp Algorithm</vt:lpstr>
      <vt:lpstr>Rabin-Karp</vt:lpstr>
      <vt:lpstr>Rabin-Karp Math</vt:lpstr>
      <vt:lpstr>Rabin-Karp Math Example  </vt:lpstr>
      <vt:lpstr>Rabin-Karp Mods</vt:lpstr>
      <vt:lpstr>Rabin-Karp Complexity</vt:lpstr>
      <vt:lpstr>The class P</vt:lpstr>
      <vt:lpstr>NP</vt:lpstr>
      <vt:lpstr>NP problems</vt:lpstr>
      <vt:lpstr>NP-complete problems</vt:lpstr>
      <vt:lpstr>NP - hard</vt:lpstr>
      <vt:lpstr>Problem divisions based on complexities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2019-10-19T08:05:12Z</dcterms:created>
  <dcterms:modified xsi:type="dcterms:W3CDTF">2021-05-05T04:56:38Z</dcterms:modified>
</cp:coreProperties>
</file>