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6.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notesSlides/notesSlide7.xml" ContentType="application/vnd.openxmlformats-officedocument.presentationml.notesSl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notesSlides/notesSlide8.xml" ContentType="application/vnd.openxmlformats-officedocument.presentationml.notesSlide+xml"/>
  <Override PartName="/ppt/theme/themeOverride17.xml" ContentType="application/vnd.openxmlformats-officedocument.themeOverride+xml"/>
  <Override PartName="/ppt/notesSlides/notesSlide9.xml" ContentType="application/vnd.openxmlformats-officedocument.presentationml.notesSl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notesSlides/notesSlide10.xml" ContentType="application/vnd.openxmlformats-officedocument.presentationml.notesSl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303" r:id="rId1"/>
  </p:sldMasterIdLst>
  <p:notesMasterIdLst>
    <p:notesMasterId r:id="rId29"/>
  </p:notesMasterIdLst>
  <p:sldIdLst>
    <p:sldId id="748" r:id="rId2"/>
    <p:sldId id="276" r:id="rId3"/>
    <p:sldId id="359" r:id="rId4"/>
    <p:sldId id="383"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6" r:id="rId18"/>
    <p:sldId id="425" r:id="rId19"/>
    <p:sldId id="429" r:id="rId20"/>
    <p:sldId id="424" r:id="rId21"/>
    <p:sldId id="428" r:id="rId22"/>
    <p:sldId id="430" r:id="rId23"/>
    <p:sldId id="431" r:id="rId24"/>
    <p:sldId id="432" r:id="rId25"/>
    <p:sldId id="433" r:id="rId26"/>
    <p:sldId id="434" r:id="rId27"/>
    <p:sldId id="435"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87905" autoAdjust="0"/>
  </p:normalViewPr>
  <p:slideViewPr>
    <p:cSldViewPr>
      <p:cViewPr varScale="1">
        <p:scale>
          <a:sx n="73" d="100"/>
          <a:sy n="73" d="100"/>
        </p:scale>
        <p:origin x="1152" y="72"/>
      </p:cViewPr>
      <p:guideLst>
        <p:guide orient="horz" pos="3016"/>
        <p:guide pos="232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2EED7EA-6FD9-4EFB-A47E-3269D7185C0F}" type="datetimeFigureOut">
              <a:rPr lang="en-US"/>
              <a:pPr>
                <a:defRPr/>
              </a:pPr>
              <a:t>18-May-21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269C32AA-29E0-4558-BC14-174AC8456D63}" type="slidenum">
              <a:rPr lang="en-US" altLang="en-US"/>
              <a:pPr>
                <a:defRPr/>
              </a:pPr>
              <a:t>‹#›</a:t>
            </a:fld>
            <a:endParaRPr lang="en-US" altLang="en-US"/>
          </a:p>
        </p:txBody>
      </p:sp>
    </p:spTree>
    <p:extLst>
      <p:ext uri="{BB962C8B-B14F-4D97-AF65-F5344CB8AC3E}">
        <p14:creationId xmlns:p14="http://schemas.microsoft.com/office/powerpoint/2010/main" val="37295271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F6230F09-1CEC-4272-A2D1-4C2D4A521B4A}"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pPr marL="0" marR="0" lvl="0" indent="0" algn="r" defTabSz="966788" rtl="0" eaLnBrk="0" fontAlgn="base" latinLnBrk="0" hangingPunct="0">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900264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21</a:t>
            </a:fld>
            <a:endParaRPr lang="en-US" altLang="en-US"/>
          </a:p>
        </p:txBody>
      </p:sp>
    </p:spTree>
    <p:extLst>
      <p:ext uri="{BB962C8B-B14F-4D97-AF65-F5344CB8AC3E}">
        <p14:creationId xmlns:p14="http://schemas.microsoft.com/office/powerpoint/2010/main" val="167840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5</a:t>
            </a:fld>
            <a:endParaRPr lang="en-US" altLang="en-US"/>
          </a:p>
        </p:txBody>
      </p:sp>
    </p:spTree>
    <p:extLst>
      <p:ext uri="{BB962C8B-B14F-4D97-AF65-F5344CB8AC3E}">
        <p14:creationId xmlns:p14="http://schemas.microsoft.com/office/powerpoint/2010/main" val="109598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7</a:t>
            </a:fld>
            <a:endParaRPr lang="en-US" altLang="en-US"/>
          </a:p>
        </p:txBody>
      </p:sp>
    </p:spTree>
    <p:extLst>
      <p:ext uri="{BB962C8B-B14F-4D97-AF65-F5344CB8AC3E}">
        <p14:creationId xmlns:p14="http://schemas.microsoft.com/office/powerpoint/2010/main" val="387028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B92E1B-3AEE-4F05-8A11-29D7244B2136}" type="slidenum">
              <a:rPr lang="en-US" smtClean="0">
                <a:latin typeface="Arial" pitchFamily="34" charset="0"/>
              </a:rPr>
              <a:pPr/>
              <a:t>8</a:t>
            </a:fld>
            <a:endParaRPr lang="en-US">
              <a:latin typeface="Arial" pitchFamily="34" charset="0"/>
            </a:endParaRPr>
          </a:p>
        </p:txBody>
      </p:sp>
    </p:spTree>
    <p:extLst>
      <p:ext uri="{BB962C8B-B14F-4D97-AF65-F5344CB8AC3E}">
        <p14:creationId xmlns:p14="http://schemas.microsoft.com/office/powerpoint/2010/main" val="328919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10</a:t>
            </a:fld>
            <a:endParaRPr lang="en-US" altLang="en-US"/>
          </a:p>
        </p:txBody>
      </p:sp>
    </p:spTree>
    <p:extLst>
      <p:ext uri="{BB962C8B-B14F-4D97-AF65-F5344CB8AC3E}">
        <p14:creationId xmlns:p14="http://schemas.microsoft.com/office/powerpoint/2010/main" val="3152360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12</a:t>
            </a:fld>
            <a:endParaRPr lang="en-US" altLang="en-US"/>
          </a:p>
        </p:txBody>
      </p:sp>
    </p:spTree>
    <p:extLst>
      <p:ext uri="{BB962C8B-B14F-4D97-AF65-F5344CB8AC3E}">
        <p14:creationId xmlns:p14="http://schemas.microsoft.com/office/powerpoint/2010/main" val="3876055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17</a:t>
            </a:fld>
            <a:endParaRPr lang="en-US" altLang="en-US"/>
          </a:p>
        </p:txBody>
      </p:sp>
    </p:spTree>
    <p:extLst>
      <p:ext uri="{BB962C8B-B14F-4D97-AF65-F5344CB8AC3E}">
        <p14:creationId xmlns:p14="http://schemas.microsoft.com/office/powerpoint/2010/main" val="4006278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18</a:t>
            </a:fld>
            <a:endParaRPr lang="en-US" altLang="en-US"/>
          </a:p>
        </p:txBody>
      </p:sp>
    </p:spTree>
    <p:extLst>
      <p:ext uri="{BB962C8B-B14F-4D97-AF65-F5344CB8AC3E}">
        <p14:creationId xmlns:p14="http://schemas.microsoft.com/office/powerpoint/2010/main" val="1034067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4A6AB9-29AF-4832-92E4-E03433F4261B}" type="slidenum">
              <a:rPr lang="en-US"/>
              <a:pPr>
                <a:defRPr/>
              </a:pPr>
              <a:t>‹#›</a:t>
            </a:fld>
            <a:endParaRPr lang="en-US"/>
          </a:p>
        </p:txBody>
      </p:sp>
    </p:spTree>
    <p:extLst>
      <p:ext uri="{BB962C8B-B14F-4D97-AF65-F5344CB8AC3E}">
        <p14:creationId xmlns:p14="http://schemas.microsoft.com/office/powerpoint/2010/main" val="82459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8A2A74-E7D3-4994-B7CA-D1B91DC304F5}" type="slidenum">
              <a:rPr lang="en-US"/>
              <a:pPr>
                <a:defRPr/>
              </a:pPr>
              <a:t>‹#›</a:t>
            </a:fld>
            <a:endParaRPr lang="en-US"/>
          </a:p>
        </p:txBody>
      </p:sp>
    </p:spTree>
    <p:extLst>
      <p:ext uri="{BB962C8B-B14F-4D97-AF65-F5344CB8AC3E}">
        <p14:creationId xmlns:p14="http://schemas.microsoft.com/office/powerpoint/2010/main" val="395030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FB8CD8-6A69-450F-9286-CF1576D0411F}" type="slidenum">
              <a:rPr lang="en-US"/>
              <a:pPr>
                <a:defRPr/>
              </a:pPr>
              <a:t>‹#›</a:t>
            </a:fld>
            <a:endParaRPr lang="en-US"/>
          </a:p>
        </p:txBody>
      </p:sp>
    </p:spTree>
    <p:extLst>
      <p:ext uri="{BB962C8B-B14F-4D97-AF65-F5344CB8AC3E}">
        <p14:creationId xmlns:p14="http://schemas.microsoft.com/office/powerpoint/2010/main" val="80956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3"/>
          <p:cNvSpPr>
            <a:spLocks noGrp="1"/>
          </p:cNvSpPr>
          <p:nvPr>
            <p:ph type="dt" sz="half" idx="10"/>
          </p:nvPr>
        </p:nvSpPr>
        <p:spPr/>
        <p:txBody>
          <a:bodyPr/>
          <a:lstStyle>
            <a:lvl1pPr>
              <a:defRPr/>
            </a:lvl1pPr>
          </a:lstStyle>
          <a:p>
            <a:pPr>
              <a:defRPr/>
            </a:pPr>
            <a:endParaRPr lang="en-US"/>
          </a:p>
        </p:txBody>
      </p:sp>
      <p:sp>
        <p:nvSpPr>
          <p:cNvPr id="7" name="Footer Placeholder 2"/>
          <p:cNvSpPr>
            <a:spLocks noGrp="1"/>
          </p:cNvSpPr>
          <p:nvPr>
            <p:ph type="ftr" sz="quarter" idx="11"/>
          </p:nvPr>
        </p:nvSpPr>
        <p:spPr/>
        <p:txBody>
          <a:bodyPr/>
          <a:lstStyle>
            <a:lvl1pPr>
              <a:defRPr/>
            </a:lvl1pPr>
          </a:lstStyle>
          <a:p>
            <a:pPr>
              <a:defRPr/>
            </a:pPr>
            <a:endParaRPr lang="en-US"/>
          </a:p>
        </p:txBody>
      </p:sp>
      <p:sp>
        <p:nvSpPr>
          <p:cNvPr id="8" name="Slide Number Placeholder 22"/>
          <p:cNvSpPr>
            <a:spLocks noGrp="1"/>
          </p:cNvSpPr>
          <p:nvPr>
            <p:ph type="sldNum" sz="quarter" idx="12"/>
          </p:nvPr>
        </p:nvSpPr>
        <p:spPr/>
        <p:txBody>
          <a:bodyPr/>
          <a:lstStyle>
            <a:lvl1pPr>
              <a:defRPr/>
            </a:lvl1pPr>
          </a:lstStyle>
          <a:p>
            <a:pPr>
              <a:defRPr/>
            </a:pPr>
            <a:fld id="{2AB995D3-C7BC-4555-A8E5-C0A2E3C7C246}" type="slidenum">
              <a:rPr lang="en-US"/>
              <a:pPr>
                <a:defRPr/>
              </a:pPr>
              <a:t>‹#›</a:t>
            </a:fld>
            <a:endParaRPr lang="en-US"/>
          </a:p>
        </p:txBody>
      </p:sp>
    </p:spTree>
    <p:extLst>
      <p:ext uri="{BB962C8B-B14F-4D97-AF65-F5344CB8AC3E}">
        <p14:creationId xmlns:p14="http://schemas.microsoft.com/office/powerpoint/2010/main" val="3480938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3"/>
          <p:cNvSpPr>
            <a:spLocks noGrp="1"/>
          </p:cNvSpPr>
          <p:nvPr>
            <p:ph type="dt" sz="half" idx="10"/>
          </p:nvPr>
        </p:nvSpPr>
        <p:spPr/>
        <p:txBody>
          <a:bodyPr/>
          <a:lstStyle>
            <a:lvl1pPr>
              <a:defRPr/>
            </a:lvl1pPr>
          </a:lstStyle>
          <a:p>
            <a:pPr>
              <a:defRPr/>
            </a:pPr>
            <a:endParaRPr lang="en-US"/>
          </a:p>
        </p:txBody>
      </p:sp>
      <p:sp>
        <p:nvSpPr>
          <p:cNvPr id="7" name="Footer Placeholder 2"/>
          <p:cNvSpPr>
            <a:spLocks noGrp="1"/>
          </p:cNvSpPr>
          <p:nvPr>
            <p:ph type="ftr" sz="quarter" idx="11"/>
          </p:nvPr>
        </p:nvSpPr>
        <p:spPr/>
        <p:txBody>
          <a:bodyPr/>
          <a:lstStyle>
            <a:lvl1pPr>
              <a:defRPr/>
            </a:lvl1pPr>
          </a:lstStyle>
          <a:p>
            <a:pPr>
              <a:defRPr/>
            </a:pPr>
            <a:endParaRPr lang="en-US"/>
          </a:p>
        </p:txBody>
      </p:sp>
      <p:sp>
        <p:nvSpPr>
          <p:cNvPr id="8" name="Slide Number Placeholder 22"/>
          <p:cNvSpPr>
            <a:spLocks noGrp="1"/>
          </p:cNvSpPr>
          <p:nvPr>
            <p:ph type="sldNum" sz="quarter" idx="12"/>
          </p:nvPr>
        </p:nvSpPr>
        <p:spPr/>
        <p:txBody>
          <a:bodyPr/>
          <a:lstStyle>
            <a:lvl1pPr>
              <a:defRPr/>
            </a:lvl1pPr>
          </a:lstStyle>
          <a:p>
            <a:pPr>
              <a:defRPr/>
            </a:pPr>
            <a:fld id="{D030ABCA-C4A9-4594-A5C9-70D270D6A5F5}" type="slidenum">
              <a:rPr lang="en-US"/>
              <a:pPr>
                <a:defRPr/>
              </a:pPr>
              <a:t>‹#›</a:t>
            </a:fld>
            <a:endParaRPr lang="en-US"/>
          </a:p>
        </p:txBody>
      </p:sp>
    </p:spTree>
    <p:extLst>
      <p:ext uri="{BB962C8B-B14F-4D97-AF65-F5344CB8AC3E}">
        <p14:creationId xmlns:p14="http://schemas.microsoft.com/office/powerpoint/2010/main" val="1916612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3AF8A243-6E91-46F4-A396-3928DBC7A9AB}" type="slidenum">
              <a:rPr lang="en-US"/>
              <a:pPr>
                <a:defRPr/>
              </a:pPr>
              <a:t>‹#›</a:t>
            </a:fld>
            <a:endParaRPr lang="en-US"/>
          </a:p>
        </p:txBody>
      </p:sp>
    </p:spTree>
    <p:extLst>
      <p:ext uri="{BB962C8B-B14F-4D97-AF65-F5344CB8AC3E}">
        <p14:creationId xmlns:p14="http://schemas.microsoft.com/office/powerpoint/2010/main" val="66273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785D51-B5E1-4474-A545-1975925E5246}" type="slidenum">
              <a:rPr lang="en-US"/>
              <a:pPr>
                <a:defRPr/>
              </a:pPr>
              <a:t>‹#›</a:t>
            </a:fld>
            <a:endParaRPr lang="en-US"/>
          </a:p>
        </p:txBody>
      </p:sp>
    </p:spTree>
    <p:extLst>
      <p:ext uri="{BB962C8B-B14F-4D97-AF65-F5344CB8AC3E}">
        <p14:creationId xmlns:p14="http://schemas.microsoft.com/office/powerpoint/2010/main" val="50991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A00458-8027-49AF-979D-81418044DCC2}" type="slidenum">
              <a:rPr lang="en-US"/>
              <a:pPr>
                <a:defRPr/>
              </a:pPr>
              <a:t>‹#›</a:t>
            </a:fld>
            <a:endParaRPr lang="en-US"/>
          </a:p>
        </p:txBody>
      </p:sp>
    </p:spTree>
    <p:extLst>
      <p:ext uri="{BB962C8B-B14F-4D97-AF65-F5344CB8AC3E}">
        <p14:creationId xmlns:p14="http://schemas.microsoft.com/office/powerpoint/2010/main" val="40592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8960C0-52A9-4727-A92E-4E79E0AC681E}" type="slidenum">
              <a:rPr lang="en-US"/>
              <a:pPr>
                <a:defRPr/>
              </a:pPr>
              <a:t>‹#›</a:t>
            </a:fld>
            <a:endParaRPr lang="en-US"/>
          </a:p>
        </p:txBody>
      </p:sp>
    </p:spTree>
    <p:extLst>
      <p:ext uri="{BB962C8B-B14F-4D97-AF65-F5344CB8AC3E}">
        <p14:creationId xmlns:p14="http://schemas.microsoft.com/office/powerpoint/2010/main" val="177552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A7DAA39-EB55-4074-A660-ED39AB2095D5}" type="slidenum">
              <a:rPr lang="en-US"/>
              <a:pPr>
                <a:defRPr/>
              </a:pPr>
              <a:t>‹#›</a:t>
            </a:fld>
            <a:endParaRPr lang="en-US"/>
          </a:p>
        </p:txBody>
      </p:sp>
    </p:spTree>
    <p:extLst>
      <p:ext uri="{BB962C8B-B14F-4D97-AF65-F5344CB8AC3E}">
        <p14:creationId xmlns:p14="http://schemas.microsoft.com/office/powerpoint/2010/main" val="426880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4F2A228-DE67-4985-A020-5AA7AF86558D}" type="slidenum">
              <a:rPr lang="en-US"/>
              <a:pPr>
                <a:defRPr/>
              </a:pPr>
              <a:t>‹#›</a:t>
            </a:fld>
            <a:endParaRPr lang="en-US"/>
          </a:p>
        </p:txBody>
      </p:sp>
    </p:spTree>
    <p:extLst>
      <p:ext uri="{BB962C8B-B14F-4D97-AF65-F5344CB8AC3E}">
        <p14:creationId xmlns:p14="http://schemas.microsoft.com/office/powerpoint/2010/main" val="324473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01E4B7E-9A18-4D0A-B644-F5751C89A68A}" type="slidenum">
              <a:rPr lang="en-US"/>
              <a:pPr>
                <a:defRPr/>
              </a:pPr>
              <a:t>‹#›</a:t>
            </a:fld>
            <a:endParaRPr lang="en-US"/>
          </a:p>
        </p:txBody>
      </p:sp>
    </p:spTree>
    <p:extLst>
      <p:ext uri="{BB962C8B-B14F-4D97-AF65-F5344CB8AC3E}">
        <p14:creationId xmlns:p14="http://schemas.microsoft.com/office/powerpoint/2010/main" val="148009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6BDDE9-C0A6-49FB-923B-F2557F77B09A}" type="slidenum">
              <a:rPr lang="en-US"/>
              <a:pPr>
                <a:defRPr/>
              </a:pPr>
              <a:t>‹#›</a:t>
            </a:fld>
            <a:endParaRPr lang="en-US"/>
          </a:p>
        </p:txBody>
      </p:sp>
    </p:spTree>
    <p:extLst>
      <p:ext uri="{BB962C8B-B14F-4D97-AF65-F5344CB8AC3E}">
        <p14:creationId xmlns:p14="http://schemas.microsoft.com/office/powerpoint/2010/main" val="284120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FB7E97-93DA-4407-835B-C413C5BF54B6}" type="slidenum">
              <a:rPr lang="en-US"/>
              <a:pPr>
                <a:defRPr/>
              </a:pPr>
              <a:t>‹#›</a:t>
            </a:fld>
            <a:endParaRPr lang="en-US"/>
          </a:p>
        </p:txBody>
      </p:sp>
    </p:spTree>
    <p:extLst>
      <p:ext uri="{BB962C8B-B14F-4D97-AF65-F5344CB8AC3E}">
        <p14:creationId xmlns:p14="http://schemas.microsoft.com/office/powerpoint/2010/main" val="69848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7C9CD8FB-3B9E-4A91-9A14-D9B9CFCDD0E7}" type="slidenum">
              <a:rPr lang="en-US"/>
              <a:pPr>
                <a:defRPr/>
              </a:pPr>
              <a:t>‹#›</a:t>
            </a:fld>
            <a:endParaRPr lang="en-US"/>
          </a:p>
        </p:txBody>
      </p:sp>
    </p:spTree>
    <p:extLst>
      <p:ext uri="{BB962C8B-B14F-4D97-AF65-F5344CB8AC3E}">
        <p14:creationId xmlns:p14="http://schemas.microsoft.com/office/powerpoint/2010/main" val="2490704356"/>
      </p:ext>
    </p:extLst>
  </p:cSld>
  <p:clrMap bg1="lt1" tx1="dk1" bg2="lt2" tx2="dk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08" r:id="rId5"/>
    <p:sldLayoutId id="2147484309" r:id="rId6"/>
    <p:sldLayoutId id="2147484310" r:id="rId7"/>
    <p:sldLayoutId id="2147484311" r:id="rId8"/>
    <p:sldLayoutId id="2147484312" r:id="rId9"/>
    <p:sldLayoutId id="2147484313" r:id="rId10"/>
    <p:sldLayoutId id="2147484314" r:id="rId11"/>
    <p:sldLayoutId id="2147484315" r:id="rId12"/>
    <p:sldLayoutId id="2147484316" r:id="rId13"/>
    <p:sldLayoutId id="2147484317"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tx1"/>
                                      </p:to>
                                    </p:animClr>
                                  </p:subTnLst>
                                </p:cTn>
                              </p:par>
                              <p:par>
                                <p:cTn id="18" presetID="22" presetClass="entr" presetSubtype="1"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up)">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par>
                                <p:cTn id="21" presetID="22" presetClass="entr" presetSubtype="1"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up)">
                                      <p:cBhvr>
                                        <p:cTn id="23"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tx1"/>
                                      </p:to>
                                    </p:animClr>
                                  </p:subTnLst>
                                </p:cTn>
                              </p:par>
                              <p:par>
                                <p:cTn id="24" presetID="22" presetClass="entr" presetSubtype="1"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up)">
                                      <p:cBhvr>
                                        <p:cTn id="2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build="p" bldLvl="4" autoUpdateAnimBg="0">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3">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hemeOverride" Target="../theme/themeOverride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90600" y="2514600"/>
            <a:ext cx="7412165" cy="1152149"/>
          </a:xfrm>
        </p:spPr>
        <p:txBody>
          <a:bodyPr>
            <a:normAutofit fontScale="90000"/>
          </a:bodyPr>
          <a:lstStyle/>
          <a:p>
            <a:r>
              <a:rPr lang="en-US" altLang="en-US" sz="3600" dirty="0"/>
              <a:t>CS302</a:t>
            </a:r>
            <a:br>
              <a:rPr lang="en-US" altLang="en-US" sz="3600" dirty="0"/>
            </a:br>
            <a:r>
              <a:rPr lang="en-US" altLang="en-US" sz="3600" dirty="0"/>
              <a:t>Design and Analysis of Algorithm </a:t>
            </a:r>
          </a:p>
        </p:txBody>
      </p:sp>
      <p:sp>
        <p:nvSpPr>
          <p:cNvPr id="5125" name="Rectangle 5"/>
          <p:cNvSpPr>
            <a:spLocks noChangeArrowheads="1"/>
          </p:cNvSpPr>
          <p:nvPr/>
        </p:nvSpPr>
        <p:spPr bwMode="auto">
          <a:xfrm>
            <a:off x="4506182" y="3882449"/>
            <a:ext cx="67541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Gill Sans"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Gill Sans"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Gill Sans"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Gill Sans"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9pPr>
          </a:lstStyle>
          <a:p>
            <a:pPr marL="342900" marR="0" lvl="0" indent="-342900" algn="l" defTabSz="914400" rtl="0" eaLnBrk="1" fontAlgn="base" latinLnBrk="0" hangingPunct="1">
              <a:lnSpc>
                <a:spcPct val="80000"/>
              </a:lnSpc>
              <a:spcBef>
                <a:spcPct val="20000"/>
              </a:spcBef>
              <a:spcAft>
                <a:spcPct val="0"/>
              </a:spcAft>
              <a:buClr>
                <a:srgbClr val="EEECE1"/>
              </a:buClr>
              <a:buSzPct val="75000"/>
              <a:buFont typeface="Wingdings" panose="05000000000000000000" pitchFamily="2" charset="2"/>
              <a:buNone/>
              <a:tabLst/>
              <a:defRPr/>
            </a:pPr>
            <a:r>
              <a:rPr kumimoji="0" lang="en-US" altLang="zh-CN" sz="4000" b="1" i="0" u="none" strike="noStrike" kern="1200" cap="none" spc="0" normalizeH="0" baseline="0" noProof="0" dirty="0">
                <a:ln>
                  <a:noFill/>
                </a:ln>
                <a:solidFill>
                  <a:prstClr val="black"/>
                </a:solidFill>
                <a:effectLst/>
                <a:uLnTx/>
                <a:uFillTx/>
                <a:latin typeface="Garamond" panose="02020404030301010803" pitchFamily="18" charset="0"/>
                <a:ea typeface="宋体" panose="02010600030101010101" pitchFamily="2" charset="-122"/>
                <a:cs typeface="Arial" panose="020B0604020202020204" pitchFamily="34" charset="0"/>
              </a:rPr>
              <a:t>11</a:t>
            </a:r>
          </a:p>
        </p:txBody>
      </p:sp>
    </p:spTree>
    <p:extLst>
      <p:ext uri="{BB962C8B-B14F-4D97-AF65-F5344CB8AC3E}">
        <p14:creationId xmlns:p14="http://schemas.microsoft.com/office/powerpoint/2010/main" val="3178775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b="1"/>
              <a:t>The KMP Matcher</a:t>
            </a:r>
          </a:p>
        </p:txBody>
      </p:sp>
      <p:sp>
        <p:nvSpPr>
          <p:cNvPr id="13315" name="Rectangle 3"/>
          <p:cNvSpPr>
            <a:spLocks noGrp="1" noChangeArrowheads="1"/>
          </p:cNvSpPr>
          <p:nvPr>
            <p:ph idx="1"/>
          </p:nvPr>
        </p:nvSpPr>
        <p:spPr/>
        <p:txBody>
          <a:bodyPr/>
          <a:lstStyle/>
          <a:p>
            <a:pPr marL="457200" indent="-457200" eaLnBrk="1" hangingPunct="1">
              <a:lnSpc>
                <a:spcPct val="80000"/>
              </a:lnSpc>
              <a:buFont typeface="Wingdings" pitchFamily="2" charset="2"/>
              <a:buNone/>
            </a:pPr>
            <a:r>
              <a:rPr lang="en-US" sz="1400" dirty="0"/>
              <a:t>The KMP Matcher, with pattern ‘p’, string ‘S’ and prefix function ‘</a:t>
            </a:r>
            <a:r>
              <a:rPr lang="el-GR" sz="1400" dirty="0">
                <a:cs typeface="Arial" pitchFamily="34" charset="0"/>
              </a:rPr>
              <a:t>Π</a:t>
            </a:r>
            <a:r>
              <a:rPr lang="en-US" sz="1400" dirty="0">
                <a:cs typeface="Arial" pitchFamily="34" charset="0"/>
              </a:rPr>
              <a:t>’ as input, finds a match of p in S.</a:t>
            </a:r>
          </a:p>
          <a:p>
            <a:pPr marL="457200" indent="-457200" eaLnBrk="1" hangingPunct="1">
              <a:lnSpc>
                <a:spcPct val="80000"/>
              </a:lnSpc>
              <a:buFont typeface="Wingdings" pitchFamily="2" charset="2"/>
              <a:buNone/>
            </a:pPr>
            <a:r>
              <a:rPr lang="en-US" sz="1400" dirty="0">
                <a:cs typeface="Arial" pitchFamily="34" charset="0"/>
              </a:rPr>
              <a:t>Following </a:t>
            </a:r>
            <a:r>
              <a:rPr lang="en-US" sz="1400" dirty="0" err="1">
                <a:cs typeface="Arial" pitchFamily="34" charset="0"/>
              </a:rPr>
              <a:t>pseudocode</a:t>
            </a:r>
            <a:r>
              <a:rPr lang="en-US" sz="1400" dirty="0">
                <a:cs typeface="Arial" pitchFamily="34" charset="0"/>
              </a:rPr>
              <a:t> computes the matching component of KMP algorithm:</a:t>
            </a:r>
          </a:p>
          <a:p>
            <a:pPr marL="457200" indent="-457200" eaLnBrk="1" hangingPunct="1">
              <a:lnSpc>
                <a:spcPct val="80000"/>
              </a:lnSpc>
              <a:buFont typeface="Wingdings" pitchFamily="2" charset="2"/>
              <a:buNone/>
            </a:pPr>
            <a:r>
              <a:rPr lang="en-US" sz="1400" u="sng" dirty="0">
                <a:cs typeface="Arial" pitchFamily="34" charset="0"/>
              </a:rPr>
              <a:t>KMP-Matcher(</a:t>
            </a:r>
            <a:r>
              <a:rPr lang="en-US" sz="1400" u="sng" dirty="0" err="1">
                <a:cs typeface="Arial" pitchFamily="34" charset="0"/>
              </a:rPr>
              <a:t>S,p</a:t>
            </a:r>
            <a:r>
              <a:rPr lang="en-US" sz="1400" u="sng" dirty="0">
                <a:cs typeface="Arial" pitchFamily="34" charset="0"/>
              </a:rPr>
              <a:t>)</a:t>
            </a:r>
          </a:p>
          <a:p>
            <a:pPr marL="457200" indent="-457200" eaLnBrk="1" hangingPunct="1">
              <a:lnSpc>
                <a:spcPct val="80000"/>
              </a:lnSpc>
              <a:buFont typeface="Wingdings" pitchFamily="2" charset="2"/>
              <a:buNone/>
            </a:pPr>
            <a:r>
              <a:rPr lang="en-US" sz="1400" dirty="0">
                <a:cs typeface="Arial" pitchFamily="34" charset="0"/>
              </a:rPr>
              <a:t>1 n </a:t>
            </a:r>
            <a:r>
              <a:rPr lang="en-US" sz="1400" dirty="0">
                <a:cs typeface="Arial" pitchFamily="34" charset="0"/>
                <a:sym typeface="Wingdings" pitchFamily="2" charset="2"/>
              </a:rPr>
              <a:t> length[S]                                   </a:t>
            </a:r>
          </a:p>
          <a:p>
            <a:pPr marL="457200" indent="-457200" eaLnBrk="1" hangingPunct="1">
              <a:lnSpc>
                <a:spcPct val="80000"/>
              </a:lnSpc>
              <a:buFont typeface="Wingdings" pitchFamily="2" charset="2"/>
              <a:buNone/>
            </a:pPr>
            <a:r>
              <a:rPr lang="en-US" sz="1400" dirty="0">
                <a:cs typeface="Arial" pitchFamily="34" charset="0"/>
                <a:sym typeface="Wingdings" pitchFamily="2" charset="2"/>
              </a:rPr>
              <a:t>2 m  length[p]</a:t>
            </a:r>
          </a:p>
          <a:p>
            <a:pPr marL="457200" indent="-457200" eaLnBrk="1" hangingPunct="1">
              <a:lnSpc>
                <a:spcPct val="80000"/>
              </a:lnSpc>
              <a:buFont typeface="Wingdings" pitchFamily="2" charset="2"/>
              <a:buNone/>
            </a:pPr>
            <a:r>
              <a:rPr lang="en-US" sz="1400" dirty="0">
                <a:cs typeface="Arial" pitchFamily="34" charset="0"/>
                <a:sym typeface="Wingdings" pitchFamily="2" charset="2"/>
              </a:rPr>
              <a:t>3 </a:t>
            </a:r>
            <a:r>
              <a:rPr lang="el-GR" sz="1400" dirty="0">
                <a:cs typeface="Arial" pitchFamily="34" charset="0"/>
              </a:rPr>
              <a:t>Π</a:t>
            </a:r>
            <a:r>
              <a:rPr lang="en-US" sz="1400" dirty="0">
                <a:cs typeface="Arial" pitchFamily="34" charset="0"/>
              </a:rPr>
              <a:t> </a:t>
            </a:r>
            <a:r>
              <a:rPr lang="en-US" sz="1400" dirty="0">
                <a:cs typeface="Arial" pitchFamily="34" charset="0"/>
                <a:sym typeface="Wingdings" pitchFamily="2" charset="2"/>
              </a:rPr>
              <a:t> Compute-Prefix-Function(p)</a:t>
            </a:r>
          </a:p>
          <a:p>
            <a:pPr marL="457200" indent="-457200" eaLnBrk="1" hangingPunct="1">
              <a:lnSpc>
                <a:spcPct val="80000"/>
              </a:lnSpc>
              <a:buFont typeface="Wingdings" pitchFamily="2" charset="2"/>
              <a:buNone/>
            </a:pPr>
            <a:r>
              <a:rPr lang="en-US" sz="1400" dirty="0">
                <a:cs typeface="Arial" pitchFamily="34" charset="0"/>
              </a:rPr>
              <a:t>4 q </a:t>
            </a:r>
            <a:r>
              <a:rPr lang="en-US" sz="1400" dirty="0">
                <a:cs typeface="Arial" pitchFamily="34" charset="0"/>
                <a:sym typeface="Wingdings" pitchFamily="2" charset="2"/>
              </a:rPr>
              <a:t> 0                                                          //number of characters matched  </a:t>
            </a:r>
          </a:p>
          <a:p>
            <a:pPr marL="457200" indent="-457200" eaLnBrk="1" hangingPunct="1">
              <a:lnSpc>
                <a:spcPct val="80000"/>
              </a:lnSpc>
              <a:buFont typeface="Wingdings" pitchFamily="2" charset="2"/>
              <a:buNone/>
            </a:pPr>
            <a:r>
              <a:rPr lang="en-US" sz="1400" dirty="0">
                <a:cs typeface="Arial" pitchFamily="34" charset="0"/>
              </a:rPr>
              <a:t>5 </a:t>
            </a:r>
            <a:r>
              <a:rPr lang="en-US" sz="1400" b="1" dirty="0">
                <a:cs typeface="Arial" pitchFamily="34" charset="0"/>
              </a:rPr>
              <a:t>for</a:t>
            </a:r>
            <a:r>
              <a:rPr lang="en-US" sz="1400" dirty="0">
                <a:cs typeface="Arial" pitchFamily="34" charset="0"/>
              </a:rPr>
              <a:t> i </a:t>
            </a:r>
            <a:r>
              <a:rPr lang="en-US" sz="1400" dirty="0">
                <a:cs typeface="Arial" pitchFamily="34" charset="0"/>
                <a:sym typeface="Wingdings" pitchFamily="2" charset="2"/>
              </a:rPr>
              <a:t> 1 to n                                              //scan S from left to right</a:t>
            </a:r>
          </a:p>
          <a:p>
            <a:pPr marL="457200" indent="-457200" eaLnBrk="1" hangingPunct="1">
              <a:lnSpc>
                <a:spcPct val="80000"/>
              </a:lnSpc>
              <a:buFont typeface="Wingdings" pitchFamily="2" charset="2"/>
              <a:buNone/>
            </a:pPr>
            <a:r>
              <a:rPr lang="en-US" sz="1400" dirty="0">
                <a:cs typeface="Arial" pitchFamily="34" charset="0"/>
              </a:rPr>
              <a:t>6      </a:t>
            </a:r>
            <a:r>
              <a:rPr lang="en-US" sz="1400" b="1" dirty="0">
                <a:cs typeface="Arial" pitchFamily="34" charset="0"/>
              </a:rPr>
              <a:t>do while</a:t>
            </a:r>
            <a:r>
              <a:rPr lang="en-US" sz="1400" dirty="0">
                <a:cs typeface="Arial" pitchFamily="34" charset="0"/>
              </a:rPr>
              <a:t>  q &gt; 0 and p[q+1] != S[i]</a:t>
            </a:r>
          </a:p>
          <a:p>
            <a:pPr marL="457200" indent="-457200" eaLnBrk="1" hangingPunct="1">
              <a:lnSpc>
                <a:spcPct val="80000"/>
              </a:lnSpc>
              <a:buFontTx/>
              <a:buAutoNum type="arabicPlain" startAt="7"/>
            </a:pPr>
            <a:r>
              <a:rPr lang="en-US" sz="1400" dirty="0">
                <a:cs typeface="Arial" pitchFamily="34" charset="0"/>
              </a:rPr>
              <a:t>           </a:t>
            </a:r>
            <a:r>
              <a:rPr lang="en-US" sz="1400" b="1" dirty="0">
                <a:cs typeface="Arial" pitchFamily="34" charset="0"/>
              </a:rPr>
              <a:t>do</a:t>
            </a:r>
            <a:r>
              <a:rPr lang="en-US" sz="1400" dirty="0">
                <a:cs typeface="Arial" pitchFamily="34" charset="0"/>
              </a:rPr>
              <a:t>  q </a:t>
            </a:r>
            <a:r>
              <a:rPr lang="en-US" sz="1400" dirty="0">
                <a:cs typeface="Arial" pitchFamily="34" charset="0"/>
                <a:sym typeface="Wingdings" pitchFamily="2" charset="2"/>
              </a:rPr>
              <a:t> </a:t>
            </a:r>
            <a:r>
              <a:rPr lang="el-GR" sz="1400" dirty="0">
                <a:cs typeface="Arial" pitchFamily="34" charset="0"/>
              </a:rPr>
              <a:t>Π</a:t>
            </a:r>
            <a:r>
              <a:rPr lang="en-US" sz="1400" dirty="0">
                <a:cs typeface="Arial" pitchFamily="34" charset="0"/>
              </a:rPr>
              <a:t>[q]                              //next character does not match</a:t>
            </a:r>
          </a:p>
          <a:p>
            <a:pPr marL="457200" indent="-457200" eaLnBrk="1" hangingPunct="1">
              <a:lnSpc>
                <a:spcPct val="80000"/>
              </a:lnSpc>
              <a:buFontTx/>
              <a:buAutoNum type="arabicPlain" startAt="8"/>
            </a:pPr>
            <a:r>
              <a:rPr lang="en-US" sz="1400" dirty="0">
                <a:cs typeface="Arial" pitchFamily="34" charset="0"/>
              </a:rPr>
              <a:t>      </a:t>
            </a:r>
            <a:r>
              <a:rPr lang="en-US" sz="1400" b="1" dirty="0">
                <a:cs typeface="Arial" pitchFamily="34" charset="0"/>
              </a:rPr>
              <a:t>if</a:t>
            </a:r>
            <a:r>
              <a:rPr lang="en-US" sz="1400" dirty="0">
                <a:cs typeface="Arial" pitchFamily="34" charset="0"/>
              </a:rPr>
              <a:t> p[q+1] = S[i]</a:t>
            </a:r>
          </a:p>
          <a:p>
            <a:pPr marL="457200" indent="-457200" eaLnBrk="1" hangingPunct="1">
              <a:lnSpc>
                <a:spcPct val="80000"/>
              </a:lnSpc>
              <a:buFontTx/>
              <a:buAutoNum type="arabicPlain" startAt="9"/>
            </a:pPr>
            <a:r>
              <a:rPr lang="en-US" sz="1400" dirty="0">
                <a:cs typeface="Arial" pitchFamily="34" charset="0"/>
              </a:rPr>
              <a:t>         </a:t>
            </a:r>
            <a:r>
              <a:rPr lang="en-US" sz="1400" b="1" dirty="0">
                <a:cs typeface="Arial" pitchFamily="34" charset="0"/>
              </a:rPr>
              <a:t>then</a:t>
            </a:r>
            <a:r>
              <a:rPr lang="en-US" sz="1400" dirty="0">
                <a:cs typeface="Arial" pitchFamily="34" charset="0"/>
              </a:rPr>
              <a:t> q </a:t>
            </a:r>
            <a:r>
              <a:rPr lang="en-US" sz="1400" dirty="0">
                <a:cs typeface="Arial" pitchFamily="34" charset="0"/>
                <a:sym typeface="Wingdings" pitchFamily="2" charset="2"/>
              </a:rPr>
              <a:t> q + 1                            //next character matches</a:t>
            </a:r>
          </a:p>
          <a:p>
            <a:pPr marL="457200" indent="-457200" eaLnBrk="1" hangingPunct="1">
              <a:lnSpc>
                <a:spcPct val="80000"/>
              </a:lnSpc>
              <a:buFontTx/>
              <a:buAutoNum type="arabicPlain" startAt="10"/>
            </a:pPr>
            <a:r>
              <a:rPr lang="en-US" sz="1400" dirty="0">
                <a:cs typeface="Arial" pitchFamily="34" charset="0"/>
              </a:rPr>
              <a:t>      </a:t>
            </a:r>
            <a:r>
              <a:rPr lang="en-US" sz="1400" b="1" dirty="0">
                <a:cs typeface="Arial" pitchFamily="34" charset="0"/>
              </a:rPr>
              <a:t>if</a:t>
            </a:r>
            <a:r>
              <a:rPr lang="en-US" sz="1400" dirty="0">
                <a:cs typeface="Arial" pitchFamily="34" charset="0"/>
              </a:rPr>
              <a:t> q = m                                           //is all of p matched?</a:t>
            </a:r>
          </a:p>
          <a:p>
            <a:pPr marL="457200" indent="-457200" eaLnBrk="1" hangingPunct="1">
              <a:lnSpc>
                <a:spcPct val="80000"/>
              </a:lnSpc>
              <a:buFontTx/>
              <a:buAutoNum type="arabicPlain" startAt="10"/>
            </a:pPr>
            <a:r>
              <a:rPr lang="en-US" sz="1400" dirty="0">
                <a:cs typeface="Arial" pitchFamily="34" charset="0"/>
              </a:rPr>
              <a:t>          </a:t>
            </a:r>
            <a:r>
              <a:rPr lang="en-US" sz="1400" b="1" dirty="0">
                <a:cs typeface="Arial" pitchFamily="34" charset="0"/>
              </a:rPr>
              <a:t>then</a:t>
            </a:r>
            <a:r>
              <a:rPr lang="en-US" sz="1400" dirty="0">
                <a:cs typeface="Arial" pitchFamily="34" charset="0"/>
              </a:rPr>
              <a:t> print “Pattern occurs after shift” i – m</a:t>
            </a:r>
          </a:p>
          <a:p>
            <a:pPr marL="457200" indent="-457200" eaLnBrk="1" hangingPunct="1">
              <a:lnSpc>
                <a:spcPct val="80000"/>
              </a:lnSpc>
              <a:buFontTx/>
              <a:buAutoNum type="arabicPlain" startAt="12"/>
            </a:pPr>
            <a:r>
              <a:rPr lang="en-US" sz="1400" dirty="0">
                <a:cs typeface="Arial" pitchFamily="34" charset="0"/>
              </a:rPr>
              <a:t>                 q </a:t>
            </a:r>
            <a:r>
              <a:rPr lang="en-US" sz="1400" dirty="0">
                <a:cs typeface="Arial" pitchFamily="34" charset="0"/>
                <a:sym typeface="Wingdings" pitchFamily="2" charset="2"/>
              </a:rPr>
              <a:t> </a:t>
            </a:r>
            <a:r>
              <a:rPr lang="el-GR" sz="1400" dirty="0">
                <a:cs typeface="Arial" pitchFamily="34" charset="0"/>
              </a:rPr>
              <a:t>Π</a:t>
            </a:r>
            <a:r>
              <a:rPr lang="en-US" sz="1400" dirty="0">
                <a:cs typeface="Arial" pitchFamily="34" charset="0"/>
              </a:rPr>
              <a:t>[ q]                             // look for the next match</a:t>
            </a:r>
          </a:p>
          <a:p>
            <a:pPr marL="457200" indent="-457200" eaLnBrk="1" hangingPunct="1">
              <a:lnSpc>
                <a:spcPct val="80000"/>
              </a:lnSpc>
              <a:buFontTx/>
              <a:buNone/>
            </a:pPr>
            <a:endParaRPr lang="en-US" sz="1400" dirty="0">
              <a:cs typeface="Arial" pitchFamily="34" charset="0"/>
            </a:endParaRPr>
          </a:p>
          <a:p>
            <a:pPr marL="457200" indent="-457200" eaLnBrk="1" hangingPunct="1">
              <a:lnSpc>
                <a:spcPct val="80000"/>
              </a:lnSpc>
              <a:buFontTx/>
              <a:buNone/>
            </a:pPr>
            <a:r>
              <a:rPr lang="en-US" sz="1400" i="1" dirty="0">
                <a:cs typeface="Arial" pitchFamily="34" charset="0"/>
              </a:rPr>
              <a:t>Note: KMP finds every occurrence of a ‘p’ in ‘S’.  That is why KMP does not terminate in step 12, rather it searches remainder of ‘S’ for any more occurrences of ‘p’.</a:t>
            </a:r>
          </a:p>
          <a:p>
            <a:pPr marL="457200" indent="-457200" eaLnBrk="1" hangingPunct="1">
              <a:lnSpc>
                <a:spcPct val="80000"/>
              </a:lnSpc>
              <a:buFont typeface="Wingdings" pitchFamily="2" charset="2"/>
              <a:buNone/>
            </a:pPr>
            <a:endParaRPr lang="en-US" sz="1400" dirty="0">
              <a:cs typeface="Arial" pitchFamily="34" charset="0"/>
            </a:endParaRPr>
          </a:p>
          <a:p>
            <a:pPr marL="457200" indent="-457200" eaLnBrk="1" hangingPunct="1">
              <a:lnSpc>
                <a:spcPct val="80000"/>
              </a:lnSpc>
              <a:buFont typeface="Wingdings" pitchFamily="2" charset="2"/>
              <a:buNone/>
            </a:pPr>
            <a:endParaRPr lang="en-US" sz="1400" dirty="0">
              <a:cs typeface="Arial" pitchFamily="34" charset="0"/>
            </a:endParaRPr>
          </a:p>
        </p:txBody>
      </p:sp>
    </p:spTree>
    <p:extLst>
      <p:ext uri="{BB962C8B-B14F-4D97-AF65-F5344CB8AC3E}">
        <p14:creationId xmlns:p14="http://schemas.microsoft.com/office/powerpoint/2010/main" val="3533458649"/>
      </p:ext>
    </p:extLst>
  </p:cSld>
  <p:clrMapOvr>
    <a:overrideClrMapping bg1="lt1" tx1="dk1" bg2="lt2" tx2="dk2" accent1="accent1" accent2="accent2" accent3="accent3" accent4="accent4" accent5="accent5" accent6="accent6" hlink="hlink" folHlink="folHlink"/>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457200" y="304800"/>
            <a:ext cx="8229600" cy="5821363"/>
          </a:xfrm>
        </p:spPr>
        <p:txBody>
          <a:bodyPr/>
          <a:lstStyle/>
          <a:p>
            <a:pPr eaLnBrk="1" hangingPunct="1">
              <a:buFont typeface="Wingdings" pitchFamily="2" charset="2"/>
              <a:buNone/>
            </a:pPr>
            <a:r>
              <a:rPr lang="en-US" sz="2800" u="sng"/>
              <a:t>Illustration:</a:t>
            </a:r>
            <a:r>
              <a:rPr lang="en-US" sz="2800"/>
              <a:t> given a String ‘S’ and pattern ‘p’ as follows: </a:t>
            </a:r>
          </a:p>
          <a:p>
            <a:pPr eaLnBrk="1" hangingPunct="1">
              <a:buFont typeface="Wingdings" pitchFamily="2" charset="2"/>
              <a:buNone/>
            </a:pPr>
            <a:endParaRPr lang="en-US" sz="2800"/>
          </a:p>
          <a:p>
            <a:pPr eaLnBrk="1" hangingPunct="1">
              <a:buFont typeface="Wingdings" pitchFamily="2" charset="2"/>
              <a:buNone/>
            </a:pPr>
            <a:r>
              <a:rPr lang="en-US" sz="2800"/>
              <a:t>          S                 </a:t>
            </a:r>
          </a:p>
        </p:txBody>
      </p:sp>
      <p:graphicFrame>
        <p:nvGraphicFramePr>
          <p:cNvPr id="142374" name="Group 38"/>
          <p:cNvGraphicFramePr>
            <a:graphicFrameLocks noGrp="1"/>
          </p:cNvGraphicFramePr>
          <p:nvPr>
            <p:ph sz="quarter" idx="2"/>
          </p:nvPr>
        </p:nvGraphicFramePr>
        <p:xfrm>
          <a:off x="2819400" y="1676400"/>
          <a:ext cx="5410200" cy="609600"/>
        </p:xfrm>
        <a:graphic>
          <a:graphicData uri="http://schemas.openxmlformats.org/drawingml/2006/table">
            <a:tbl>
              <a:tblPr/>
              <a:tblGrid>
                <a:gridCol w="360363">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gridCol w="360363">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gridCol w="360363">
                  <a:extLst>
                    <a:ext uri="{9D8B030D-6E8A-4147-A177-3AD203B41FA5}">
                      <a16:colId xmlns:a16="http://schemas.microsoft.com/office/drawing/2014/main" val="20005"/>
                    </a:ext>
                  </a:extLst>
                </a:gridCol>
                <a:gridCol w="360362">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0363">
                  <a:extLst>
                    <a:ext uri="{9D8B030D-6E8A-4147-A177-3AD203B41FA5}">
                      <a16:colId xmlns:a16="http://schemas.microsoft.com/office/drawing/2014/main" val="20008"/>
                    </a:ext>
                  </a:extLst>
                </a:gridCol>
                <a:gridCol w="360362">
                  <a:extLst>
                    <a:ext uri="{9D8B030D-6E8A-4147-A177-3AD203B41FA5}">
                      <a16:colId xmlns:a16="http://schemas.microsoft.com/office/drawing/2014/main" val="20009"/>
                    </a:ext>
                  </a:extLst>
                </a:gridCol>
                <a:gridCol w="360363">
                  <a:extLst>
                    <a:ext uri="{9D8B030D-6E8A-4147-A177-3AD203B41FA5}">
                      <a16:colId xmlns:a16="http://schemas.microsoft.com/office/drawing/2014/main" val="20010"/>
                    </a:ext>
                  </a:extLst>
                </a:gridCol>
                <a:gridCol w="360362">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60363">
                  <a:extLst>
                    <a:ext uri="{9D8B030D-6E8A-4147-A177-3AD203B41FA5}">
                      <a16:colId xmlns:a16="http://schemas.microsoft.com/office/drawing/2014/main" val="20013"/>
                    </a:ext>
                  </a:extLst>
                </a:gridCol>
                <a:gridCol w="360362">
                  <a:extLst>
                    <a:ext uri="{9D8B030D-6E8A-4147-A177-3AD203B41FA5}">
                      <a16:colId xmlns:a16="http://schemas.microsoft.com/office/drawing/2014/main" val="2001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2400" name="Group 64"/>
          <p:cNvGraphicFramePr>
            <a:graphicFrameLocks noGrp="1"/>
          </p:cNvGraphicFramePr>
          <p:nvPr>
            <p:ph sz="quarter" idx="3"/>
          </p:nvPr>
        </p:nvGraphicFramePr>
        <p:xfrm>
          <a:off x="2819400" y="2743200"/>
          <a:ext cx="2895600" cy="518160"/>
        </p:xfrm>
        <a:graphic>
          <a:graphicData uri="http://schemas.openxmlformats.org/drawingml/2006/table">
            <a:tbl>
              <a:tblPr/>
              <a:tblGrid>
                <a:gridCol w="414338">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14337">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4338">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4337">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391" name="Text Box 41"/>
          <p:cNvSpPr txBox="1">
            <a:spLocks noChangeArrowheads="1"/>
          </p:cNvSpPr>
          <p:nvPr/>
        </p:nvSpPr>
        <p:spPr bwMode="auto">
          <a:xfrm>
            <a:off x="1447800" y="2667000"/>
            <a:ext cx="382588" cy="519113"/>
          </a:xfrm>
          <a:prstGeom prst="rect">
            <a:avLst/>
          </a:prstGeom>
          <a:noFill/>
          <a:ln w="9525">
            <a:noFill/>
            <a:miter lim="800000"/>
            <a:headEnd/>
            <a:tailEnd/>
          </a:ln>
        </p:spPr>
        <p:txBody>
          <a:bodyPr wrap="none">
            <a:spAutoFit/>
          </a:bodyPr>
          <a:lstStyle/>
          <a:p>
            <a:pPr eaLnBrk="1" hangingPunct="1"/>
            <a:r>
              <a:rPr lang="en-US" sz="2800"/>
              <a:t>p</a:t>
            </a:r>
          </a:p>
        </p:txBody>
      </p:sp>
      <p:sp>
        <p:nvSpPr>
          <p:cNvPr id="14392" name="Text Box 42"/>
          <p:cNvSpPr txBox="1">
            <a:spLocks noChangeArrowheads="1"/>
          </p:cNvSpPr>
          <p:nvPr/>
        </p:nvSpPr>
        <p:spPr bwMode="auto">
          <a:xfrm>
            <a:off x="2514600" y="2779713"/>
            <a:ext cx="2438400" cy="366712"/>
          </a:xfrm>
          <a:prstGeom prst="rect">
            <a:avLst/>
          </a:prstGeom>
          <a:noFill/>
          <a:ln w="9525">
            <a:noFill/>
            <a:miter lim="800000"/>
            <a:headEnd/>
            <a:tailEnd/>
          </a:ln>
        </p:spPr>
        <p:txBody>
          <a:bodyPr>
            <a:spAutoFit/>
          </a:bodyPr>
          <a:lstStyle/>
          <a:p>
            <a:pPr eaLnBrk="1" hangingPunct="1"/>
            <a:endParaRPr lang="en-US"/>
          </a:p>
        </p:txBody>
      </p:sp>
      <p:sp>
        <p:nvSpPr>
          <p:cNvPr id="14393" name="Text Box 65"/>
          <p:cNvSpPr txBox="1">
            <a:spLocks noChangeArrowheads="1"/>
          </p:cNvSpPr>
          <p:nvPr/>
        </p:nvSpPr>
        <p:spPr bwMode="auto">
          <a:xfrm>
            <a:off x="685800" y="3200400"/>
            <a:ext cx="7410450" cy="1617663"/>
          </a:xfrm>
          <a:prstGeom prst="rect">
            <a:avLst/>
          </a:prstGeom>
          <a:noFill/>
          <a:ln w="9525">
            <a:noFill/>
            <a:miter lim="800000"/>
            <a:headEnd/>
            <a:tailEnd/>
          </a:ln>
        </p:spPr>
        <p:txBody>
          <a:bodyPr>
            <a:spAutoFit/>
          </a:bodyPr>
          <a:lstStyle/>
          <a:p>
            <a:pPr eaLnBrk="1" hangingPunct="1"/>
            <a:r>
              <a:rPr lang="en-US" sz="2800"/>
              <a:t>Let us execute the KMP algorithm to find whether ‘p’ occurs in ‘S’. </a:t>
            </a:r>
            <a:endParaRPr lang="en-US" sz="1600"/>
          </a:p>
          <a:p>
            <a:pPr eaLnBrk="1" hangingPunct="1"/>
            <a:endParaRPr lang="en-US" sz="2800"/>
          </a:p>
          <a:p>
            <a:pPr eaLnBrk="1" hangingPunct="1"/>
            <a:r>
              <a:rPr lang="en-US" sz="1600" i="1"/>
              <a:t>For ‘p’ the prefix function, </a:t>
            </a:r>
            <a:r>
              <a:rPr lang="el-GR" sz="1600" i="1"/>
              <a:t>Π</a:t>
            </a:r>
            <a:r>
              <a:rPr lang="en-US" sz="1600" i="1"/>
              <a:t> was computed previously and is as follows:</a:t>
            </a:r>
          </a:p>
        </p:txBody>
      </p:sp>
      <p:graphicFrame>
        <p:nvGraphicFramePr>
          <p:cNvPr id="142443" name="Group 107"/>
          <p:cNvGraphicFramePr>
            <a:graphicFrameLocks noGrp="1"/>
          </p:cNvGraphicFramePr>
          <p:nvPr/>
        </p:nvGraphicFramePr>
        <p:xfrm>
          <a:off x="1828800" y="4876800"/>
          <a:ext cx="4343400" cy="1524000"/>
        </p:xfrm>
        <a:graphic>
          <a:graphicData uri="http://schemas.openxmlformats.org/drawingml/2006/table">
            <a:tbl>
              <a:tblPr/>
              <a:tblGrid>
                <a:gridCol w="542925">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42925">
                  <a:extLst>
                    <a:ext uri="{9D8B030D-6E8A-4147-A177-3AD203B41FA5}">
                      <a16:colId xmlns:a16="http://schemas.microsoft.com/office/drawing/2014/main" val="20007"/>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3321559"/>
      </p:ext>
    </p:extLst>
  </p:cSld>
  <p:clrMapOvr>
    <a:overrideClrMapping bg1="lt1" tx1="dk1" bg2="lt2" tx2="dk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5751" name="Group 343"/>
          <p:cNvGraphicFramePr>
            <a:graphicFrameLocks noGrp="1"/>
          </p:cNvGraphicFramePr>
          <p:nvPr>
            <p:ph sz="half" idx="1"/>
          </p:nvPr>
        </p:nvGraphicFramePr>
        <p:xfrm>
          <a:off x="1143000" y="1844675"/>
          <a:ext cx="7848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2288">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2288">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2288">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2287">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5752" name="Group 344"/>
          <p:cNvGraphicFramePr>
            <a:graphicFrameLocks noGrp="1"/>
          </p:cNvGraphicFramePr>
          <p:nvPr>
            <p:ph sz="quarter" idx="2"/>
            <p:extLst>
              <p:ext uri="{D42A27DB-BD31-4B8C-83A1-F6EECF244321}">
                <p14:modId xmlns:p14="http://schemas.microsoft.com/office/powerpoint/2010/main" val="2340699608"/>
              </p:ext>
            </p:extLst>
          </p:nvPr>
        </p:nvGraphicFramePr>
        <p:xfrm>
          <a:off x="1371600" y="4676322"/>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5753" name="Group 345"/>
          <p:cNvGraphicFramePr>
            <a:graphicFrameLocks noGrp="1"/>
          </p:cNvGraphicFramePr>
          <p:nvPr>
            <p:ph sz="quarter" idx="3"/>
          </p:nvPr>
        </p:nvGraphicFramePr>
        <p:xfrm>
          <a:off x="1905000" y="548640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09587">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5588" name="Group 180"/>
          <p:cNvGraphicFramePr>
            <a:graphicFrameLocks noGrp="1"/>
          </p:cNvGraphicFramePr>
          <p:nvPr/>
        </p:nvGraphicFramePr>
        <p:xfrm>
          <a:off x="1143000" y="2743200"/>
          <a:ext cx="3657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2288">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466" name="Text Box 201"/>
          <p:cNvSpPr txBox="1">
            <a:spLocks noChangeArrowheads="1"/>
          </p:cNvSpPr>
          <p:nvPr/>
        </p:nvSpPr>
        <p:spPr bwMode="auto">
          <a:xfrm>
            <a:off x="746125" y="265113"/>
            <a:ext cx="3638550" cy="1465262"/>
          </a:xfrm>
          <a:prstGeom prst="rect">
            <a:avLst/>
          </a:prstGeom>
          <a:noFill/>
          <a:ln w="9525">
            <a:noFill/>
            <a:miter lim="800000"/>
            <a:headEnd/>
            <a:tailEnd/>
          </a:ln>
        </p:spPr>
        <p:txBody>
          <a:bodyPr>
            <a:spAutoFit/>
          </a:bodyPr>
          <a:lstStyle/>
          <a:p>
            <a:pPr eaLnBrk="1" hangingPunct="1"/>
            <a:r>
              <a:rPr lang="en-US" dirty="0"/>
              <a:t>Initially: n = size of S = 15; </a:t>
            </a:r>
          </a:p>
          <a:p>
            <a:pPr eaLnBrk="1" hangingPunct="1"/>
            <a:r>
              <a:rPr lang="en-US" dirty="0"/>
              <a:t>             m = size of p = 7</a:t>
            </a:r>
          </a:p>
          <a:p>
            <a:pPr eaLnBrk="1" hangingPunct="1"/>
            <a:endParaRPr lang="en-US" dirty="0"/>
          </a:p>
          <a:p>
            <a:pPr eaLnBrk="1" hangingPunct="1"/>
            <a:r>
              <a:rPr lang="en-US" dirty="0"/>
              <a:t>Step 1: </a:t>
            </a:r>
            <a:r>
              <a:rPr lang="en-US" dirty="0" err="1"/>
              <a:t>i</a:t>
            </a:r>
            <a:r>
              <a:rPr lang="en-US" dirty="0"/>
              <a:t> = 1, q = 0</a:t>
            </a:r>
          </a:p>
          <a:p>
            <a:pPr eaLnBrk="1" hangingPunct="1"/>
            <a:r>
              <a:rPr lang="en-US" dirty="0"/>
              <a:t>             comparing p[1] with S[1]</a:t>
            </a:r>
          </a:p>
        </p:txBody>
      </p:sp>
      <p:sp>
        <p:nvSpPr>
          <p:cNvPr id="15467" name="Text Box 202"/>
          <p:cNvSpPr txBox="1">
            <a:spLocks noChangeArrowheads="1"/>
          </p:cNvSpPr>
          <p:nvPr/>
        </p:nvSpPr>
        <p:spPr bwMode="auto">
          <a:xfrm>
            <a:off x="365125" y="18430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5468" name="Text Box 203"/>
          <p:cNvSpPr txBox="1">
            <a:spLocks noChangeArrowheads="1"/>
          </p:cNvSpPr>
          <p:nvPr/>
        </p:nvSpPr>
        <p:spPr bwMode="auto">
          <a:xfrm>
            <a:off x="381000" y="2743200"/>
            <a:ext cx="382588" cy="519113"/>
          </a:xfrm>
          <a:prstGeom prst="rect">
            <a:avLst/>
          </a:prstGeom>
          <a:noFill/>
          <a:ln w="9525">
            <a:noFill/>
            <a:miter lim="800000"/>
            <a:headEnd/>
            <a:tailEnd/>
          </a:ln>
        </p:spPr>
        <p:txBody>
          <a:bodyPr wrap="none">
            <a:spAutoFit/>
          </a:bodyPr>
          <a:lstStyle/>
          <a:p>
            <a:pPr eaLnBrk="1" hangingPunct="1"/>
            <a:r>
              <a:rPr lang="en-US" sz="2800"/>
              <a:t>p</a:t>
            </a:r>
          </a:p>
        </p:txBody>
      </p:sp>
      <p:sp>
        <p:nvSpPr>
          <p:cNvPr id="145612" name="Line 204"/>
          <p:cNvSpPr>
            <a:spLocks noChangeShapeType="1"/>
          </p:cNvSpPr>
          <p:nvPr/>
        </p:nvSpPr>
        <p:spPr bwMode="auto">
          <a:xfrm flipV="1">
            <a:off x="1371600" y="2362200"/>
            <a:ext cx="0" cy="381000"/>
          </a:xfrm>
          <a:prstGeom prst="line">
            <a:avLst/>
          </a:prstGeom>
          <a:noFill/>
          <a:ln w="9525">
            <a:solidFill>
              <a:schemeClr val="tx1"/>
            </a:solidFill>
            <a:round/>
            <a:headEnd/>
            <a:tailEnd type="triangle" w="med" len="med"/>
          </a:ln>
        </p:spPr>
        <p:txBody>
          <a:bodyPr/>
          <a:lstStyle/>
          <a:p>
            <a:endParaRPr lang="en-US"/>
          </a:p>
        </p:txBody>
      </p:sp>
      <p:sp>
        <p:nvSpPr>
          <p:cNvPr id="15470" name="Text Box 209"/>
          <p:cNvSpPr txBox="1">
            <a:spLocks noChangeArrowheads="1"/>
          </p:cNvSpPr>
          <p:nvPr/>
        </p:nvSpPr>
        <p:spPr bwMode="auto">
          <a:xfrm>
            <a:off x="2651125" y="4913313"/>
            <a:ext cx="701675" cy="366712"/>
          </a:xfrm>
          <a:prstGeom prst="rect">
            <a:avLst/>
          </a:prstGeom>
          <a:noFill/>
          <a:ln w="9525">
            <a:noFill/>
            <a:miter lim="800000"/>
            <a:headEnd/>
            <a:tailEnd/>
          </a:ln>
        </p:spPr>
        <p:txBody>
          <a:bodyPr>
            <a:spAutoFit/>
          </a:bodyPr>
          <a:lstStyle/>
          <a:p>
            <a:pPr eaLnBrk="1" hangingPunct="1"/>
            <a:endParaRPr lang="en-US"/>
          </a:p>
        </p:txBody>
      </p:sp>
      <p:sp>
        <p:nvSpPr>
          <p:cNvPr id="145618" name="Text Box 210"/>
          <p:cNvSpPr txBox="1">
            <a:spLocks noChangeArrowheads="1"/>
          </p:cNvSpPr>
          <p:nvPr/>
        </p:nvSpPr>
        <p:spPr bwMode="auto">
          <a:xfrm>
            <a:off x="990600" y="3276600"/>
            <a:ext cx="7696200" cy="779463"/>
          </a:xfrm>
          <a:prstGeom prst="rect">
            <a:avLst/>
          </a:prstGeom>
          <a:noFill/>
          <a:ln w="9525">
            <a:noFill/>
            <a:miter lim="800000"/>
            <a:headEnd/>
            <a:tailEnd/>
          </a:ln>
        </p:spPr>
        <p:txBody>
          <a:bodyPr>
            <a:spAutoFit/>
          </a:bodyPr>
          <a:lstStyle/>
          <a:p>
            <a:pPr eaLnBrk="1" hangingPunct="1"/>
            <a:r>
              <a:rPr lang="en-US" dirty="0"/>
              <a:t>P[1] does not match with S[1].  </a:t>
            </a:r>
          </a:p>
          <a:p>
            <a:pPr eaLnBrk="1" hangingPunct="1">
              <a:spcBef>
                <a:spcPct val="50000"/>
              </a:spcBef>
            </a:pPr>
            <a:endParaRPr lang="en-US" dirty="0"/>
          </a:p>
        </p:txBody>
      </p:sp>
      <p:sp>
        <p:nvSpPr>
          <p:cNvPr id="145619" name="Text Box 211"/>
          <p:cNvSpPr txBox="1">
            <a:spLocks noChangeArrowheads="1"/>
          </p:cNvSpPr>
          <p:nvPr/>
        </p:nvSpPr>
        <p:spPr bwMode="auto">
          <a:xfrm>
            <a:off x="517525" y="45862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45620" name="Text Box 212"/>
          <p:cNvSpPr txBox="1">
            <a:spLocks noChangeArrowheads="1"/>
          </p:cNvSpPr>
          <p:nvPr/>
        </p:nvSpPr>
        <p:spPr bwMode="auto">
          <a:xfrm>
            <a:off x="517525" y="5529263"/>
            <a:ext cx="382588" cy="519112"/>
          </a:xfrm>
          <a:prstGeom prst="rect">
            <a:avLst/>
          </a:prstGeom>
          <a:noFill/>
          <a:ln w="9525">
            <a:noFill/>
            <a:miter lim="800000"/>
            <a:headEnd/>
            <a:tailEnd/>
          </a:ln>
        </p:spPr>
        <p:txBody>
          <a:bodyPr wrap="none">
            <a:spAutoFit/>
          </a:bodyPr>
          <a:lstStyle/>
          <a:p>
            <a:pPr eaLnBrk="1" hangingPunct="1"/>
            <a:r>
              <a:rPr lang="en-US" sz="2800"/>
              <a:t>p</a:t>
            </a:r>
          </a:p>
        </p:txBody>
      </p:sp>
      <p:sp>
        <p:nvSpPr>
          <p:cNvPr id="145754" name="Text Box 346"/>
          <p:cNvSpPr txBox="1">
            <a:spLocks noChangeArrowheads="1"/>
          </p:cNvSpPr>
          <p:nvPr/>
        </p:nvSpPr>
        <p:spPr bwMode="auto">
          <a:xfrm>
            <a:off x="844550" y="3976688"/>
            <a:ext cx="3397250" cy="641350"/>
          </a:xfrm>
          <a:prstGeom prst="rect">
            <a:avLst/>
          </a:prstGeom>
          <a:noFill/>
          <a:ln w="9525">
            <a:noFill/>
            <a:miter lim="800000"/>
            <a:headEnd/>
            <a:tailEnd/>
          </a:ln>
        </p:spPr>
        <p:txBody>
          <a:bodyPr wrap="none">
            <a:spAutoFit/>
          </a:bodyPr>
          <a:lstStyle/>
          <a:p>
            <a:pPr eaLnBrk="1" hangingPunct="1"/>
            <a:r>
              <a:rPr lang="en-US"/>
              <a:t>Step 2: i = 2, q = 0</a:t>
            </a:r>
          </a:p>
          <a:p>
            <a:pPr eaLnBrk="1" hangingPunct="1"/>
            <a:r>
              <a:rPr lang="en-US"/>
              <a:t>            comparing p[1] with S[2]</a:t>
            </a:r>
          </a:p>
        </p:txBody>
      </p:sp>
      <p:sp>
        <p:nvSpPr>
          <p:cNvPr id="145755" name="Line 347"/>
          <p:cNvSpPr>
            <a:spLocks noChangeShapeType="1"/>
          </p:cNvSpPr>
          <p:nvPr/>
        </p:nvSpPr>
        <p:spPr bwMode="auto">
          <a:xfrm flipV="1">
            <a:off x="2133600" y="5105400"/>
            <a:ext cx="0" cy="381000"/>
          </a:xfrm>
          <a:prstGeom prst="line">
            <a:avLst/>
          </a:prstGeom>
          <a:noFill/>
          <a:ln w="9525">
            <a:solidFill>
              <a:schemeClr val="tx1"/>
            </a:solidFill>
            <a:round/>
            <a:headEnd/>
            <a:tailEnd type="triangle" w="med" len="med"/>
          </a:ln>
        </p:spPr>
        <p:txBody>
          <a:bodyPr/>
          <a:lstStyle/>
          <a:p>
            <a:endParaRPr lang="en-US"/>
          </a:p>
        </p:txBody>
      </p:sp>
      <p:sp>
        <p:nvSpPr>
          <p:cNvPr id="145756" name="Text Box 348"/>
          <p:cNvSpPr txBox="1">
            <a:spLocks noChangeArrowheads="1"/>
          </p:cNvSpPr>
          <p:nvPr/>
        </p:nvSpPr>
        <p:spPr bwMode="auto">
          <a:xfrm>
            <a:off x="1143000" y="6248400"/>
            <a:ext cx="2133918" cy="369332"/>
          </a:xfrm>
          <a:prstGeom prst="rect">
            <a:avLst/>
          </a:prstGeom>
          <a:noFill/>
          <a:ln w="9525">
            <a:noFill/>
            <a:miter lim="800000"/>
            <a:headEnd/>
            <a:tailEnd/>
          </a:ln>
        </p:spPr>
        <p:txBody>
          <a:bodyPr wrap="none">
            <a:spAutoFit/>
          </a:bodyPr>
          <a:lstStyle/>
          <a:p>
            <a:pPr eaLnBrk="1" hangingPunct="1"/>
            <a:r>
              <a:rPr lang="en-US" dirty="0"/>
              <a:t>P[1] matches S[2]. </a:t>
            </a:r>
          </a:p>
        </p:txBody>
      </p:sp>
      <p:pic>
        <p:nvPicPr>
          <p:cNvPr id="2" name="Picture 1"/>
          <p:cNvPicPr>
            <a:picLocks noChangeAspect="1"/>
          </p:cNvPicPr>
          <p:nvPr/>
        </p:nvPicPr>
        <p:blipFill>
          <a:blip r:embed="rId4"/>
          <a:stretch>
            <a:fillRect/>
          </a:stretch>
        </p:blipFill>
        <p:spPr>
          <a:xfrm>
            <a:off x="5908674" y="2621026"/>
            <a:ext cx="2143125" cy="1562100"/>
          </a:xfrm>
          <a:prstGeom prst="rect">
            <a:avLst/>
          </a:prstGeom>
          <a:ln w="6350">
            <a:solidFill>
              <a:schemeClr val="tx1"/>
            </a:solidFill>
          </a:ln>
        </p:spPr>
      </p:pic>
    </p:spTree>
    <p:extLst>
      <p:ext uri="{BB962C8B-B14F-4D97-AF65-F5344CB8AC3E}">
        <p14:creationId xmlns:p14="http://schemas.microsoft.com/office/powerpoint/2010/main" val="67389313"/>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5612"/>
                                        </p:tgtEl>
                                      </p:cBhvr>
                                    </p:animEffect>
                                    <p:set>
                                      <p:cBhvr>
                                        <p:cTn id="7" dur="1" fill="hold">
                                          <p:stCondLst>
                                            <p:cond delay="1999"/>
                                          </p:stCondLst>
                                        </p:cTn>
                                        <p:tgtEl>
                                          <p:spTgt spid="1456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6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1667 -0.00439 L 0.05833 -0.00439 " pathEditMode="relative" rAng="0" ptsTypes="AA">
                                      <p:cBhvr>
                                        <p:cTn id="15" dur="2000" fill="hold"/>
                                        <p:tgtEl>
                                          <p:spTgt spid="145588"/>
                                        </p:tgtEl>
                                        <p:attrNameLst>
                                          <p:attrName>ppt_x</p:attrName>
                                          <p:attrName>ppt_y</p:attrName>
                                        </p:attrNameLst>
                                      </p:cBhvr>
                                      <p:rCtr x="38" y="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57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575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56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56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575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57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5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2" grpId="0" animBg="1"/>
      <p:bldP spid="145618" grpId="0"/>
      <p:bldP spid="145619" grpId="0"/>
      <p:bldP spid="145620" grpId="0"/>
      <p:bldP spid="145754" grpId="0"/>
      <p:bldP spid="145755" grpId="0" animBg="1"/>
      <p:bldP spid="14575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6386" name="Rectangle 3"/>
          <p:cNvSpPr>
            <a:spLocks noGrp="1" noChangeArrowheads="1"/>
          </p:cNvSpPr>
          <p:nvPr>
            <p:ph type="body" sz="half" idx="1"/>
          </p:nvPr>
        </p:nvSpPr>
        <p:spPr>
          <a:xfrm>
            <a:off x="457200" y="228600"/>
            <a:ext cx="4038600" cy="381000"/>
          </a:xfrm>
        </p:spPr>
        <p:txBody>
          <a:bodyPr/>
          <a:lstStyle/>
          <a:p>
            <a:pPr eaLnBrk="1" hangingPunct="1">
              <a:lnSpc>
                <a:spcPct val="90000"/>
              </a:lnSpc>
              <a:buFont typeface="Wingdings" pitchFamily="2" charset="2"/>
              <a:buNone/>
            </a:pPr>
            <a:r>
              <a:rPr lang="en-US" sz="1800"/>
              <a:t>Step 3: i = 3, q = 1</a:t>
            </a:r>
          </a:p>
        </p:txBody>
      </p:sp>
      <p:graphicFrame>
        <p:nvGraphicFramePr>
          <p:cNvPr id="151770" name="Group 218"/>
          <p:cNvGraphicFramePr>
            <a:graphicFrameLocks noGrp="1"/>
          </p:cNvGraphicFramePr>
          <p:nvPr>
            <p:ph sz="quarter" idx="2"/>
            <p:extLst>
              <p:ext uri="{D42A27DB-BD31-4B8C-83A1-F6EECF244321}">
                <p14:modId xmlns:p14="http://schemas.microsoft.com/office/powerpoint/2010/main" val="682569333"/>
              </p:ext>
            </p:extLst>
          </p:nvPr>
        </p:nvGraphicFramePr>
        <p:xfrm>
          <a:off x="1295400" y="4985838"/>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72" name="Group 220"/>
          <p:cNvGraphicFramePr>
            <a:graphicFrameLocks noGrp="1"/>
          </p:cNvGraphicFramePr>
          <p:nvPr>
            <p:ph sz="quarter" idx="3"/>
          </p:nvPr>
        </p:nvGraphicFramePr>
        <p:xfrm>
          <a:off x="3352800" y="5730875"/>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1556" name="Text Box 4"/>
          <p:cNvSpPr txBox="1">
            <a:spLocks noChangeArrowheads="1"/>
          </p:cNvSpPr>
          <p:nvPr/>
        </p:nvSpPr>
        <p:spPr bwMode="auto">
          <a:xfrm>
            <a:off x="1428750" y="457200"/>
            <a:ext cx="2686050" cy="366713"/>
          </a:xfrm>
          <a:prstGeom prst="rect">
            <a:avLst/>
          </a:prstGeom>
          <a:noFill/>
          <a:ln w="9525">
            <a:noFill/>
            <a:miter lim="800000"/>
            <a:headEnd/>
            <a:tailEnd/>
          </a:ln>
        </p:spPr>
        <p:txBody>
          <a:bodyPr wrap="none">
            <a:spAutoFit/>
          </a:bodyPr>
          <a:lstStyle/>
          <a:p>
            <a:pPr eaLnBrk="1" hangingPunct="1"/>
            <a:r>
              <a:rPr lang="en-US"/>
              <a:t>Comparing p[2] with S[3]</a:t>
            </a:r>
          </a:p>
        </p:txBody>
      </p:sp>
      <p:sp>
        <p:nvSpPr>
          <p:cNvPr id="16440" name="Text Box 5"/>
          <p:cNvSpPr txBox="1">
            <a:spLocks noChangeArrowheads="1"/>
          </p:cNvSpPr>
          <p:nvPr/>
        </p:nvSpPr>
        <p:spPr bwMode="auto">
          <a:xfrm>
            <a:off x="517525" y="7508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6441" name="Text Box 6"/>
          <p:cNvSpPr txBox="1">
            <a:spLocks noChangeArrowheads="1"/>
          </p:cNvSpPr>
          <p:nvPr/>
        </p:nvSpPr>
        <p:spPr bwMode="auto">
          <a:xfrm>
            <a:off x="2574925" y="950913"/>
            <a:ext cx="184150" cy="366712"/>
          </a:xfrm>
          <a:prstGeom prst="rect">
            <a:avLst/>
          </a:prstGeom>
          <a:noFill/>
          <a:ln w="9525">
            <a:noFill/>
            <a:miter lim="800000"/>
            <a:headEnd/>
            <a:tailEnd/>
          </a:ln>
        </p:spPr>
        <p:txBody>
          <a:bodyPr wrap="none">
            <a:spAutoFit/>
          </a:bodyPr>
          <a:lstStyle/>
          <a:p>
            <a:pPr eaLnBrk="1" hangingPunct="1"/>
            <a:endParaRPr lang="en-US"/>
          </a:p>
        </p:txBody>
      </p:sp>
      <p:graphicFrame>
        <p:nvGraphicFramePr>
          <p:cNvPr id="151619" name="Group 67"/>
          <p:cNvGraphicFramePr>
            <a:graphicFrameLocks noGrp="1"/>
          </p:cNvGraphicFramePr>
          <p:nvPr>
            <p:extLst>
              <p:ext uri="{D42A27DB-BD31-4B8C-83A1-F6EECF244321}">
                <p14:modId xmlns:p14="http://schemas.microsoft.com/office/powerpoint/2010/main" val="167075451"/>
              </p:ext>
            </p:extLst>
          </p:nvPr>
        </p:nvGraphicFramePr>
        <p:xfrm>
          <a:off x="1219200" y="3075894"/>
          <a:ext cx="7696200" cy="518160"/>
        </p:xfrm>
        <a:graphic>
          <a:graphicData uri="http://schemas.openxmlformats.org/drawingml/2006/table">
            <a:tbl>
              <a:tblPr/>
              <a:tblGrid>
                <a:gridCol w="514350">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1175">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1175">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511175">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11175">
                  <a:extLst>
                    <a:ext uri="{9D8B030D-6E8A-4147-A177-3AD203B41FA5}">
                      <a16:colId xmlns:a16="http://schemas.microsoft.com/office/drawing/2014/main" val="20013"/>
                    </a:ext>
                  </a:extLst>
                </a:gridCol>
                <a:gridCol w="514350">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74" name="Group 222"/>
          <p:cNvGraphicFramePr>
            <a:graphicFrameLocks noGrp="1"/>
          </p:cNvGraphicFramePr>
          <p:nvPr>
            <p:extLst>
              <p:ext uri="{D42A27DB-BD31-4B8C-83A1-F6EECF244321}">
                <p14:modId xmlns:p14="http://schemas.microsoft.com/office/powerpoint/2010/main" val="3610974869"/>
              </p:ext>
            </p:extLst>
          </p:nvPr>
        </p:nvGraphicFramePr>
        <p:xfrm>
          <a:off x="1295400" y="814025"/>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34" name="Group 182"/>
          <p:cNvGraphicFramePr>
            <a:graphicFrameLocks noGrp="1"/>
          </p:cNvGraphicFramePr>
          <p:nvPr/>
        </p:nvGraphicFramePr>
        <p:xfrm>
          <a:off x="2743200" y="382587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76" name="Group 224"/>
          <p:cNvGraphicFramePr>
            <a:graphicFrameLocks noGrp="1"/>
          </p:cNvGraphicFramePr>
          <p:nvPr/>
        </p:nvGraphicFramePr>
        <p:xfrm>
          <a:off x="1828800" y="167640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546" name="Text Box 171"/>
          <p:cNvSpPr txBox="1">
            <a:spLocks noChangeArrowheads="1"/>
          </p:cNvSpPr>
          <p:nvPr/>
        </p:nvSpPr>
        <p:spPr bwMode="auto">
          <a:xfrm>
            <a:off x="531813" y="1614488"/>
            <a:ext cx="382587" cy="519112"/>
          </a:xfrm>
          <a:prstGeom prst="rect">
            <a:avLst/>
          </a:prstGeom>
          <a:noFill/>
          <a:ln w="9525">
            <a:noFill/>
            <a:miter lim="800000"/>
            <a:headEnd/>
            <a:tailEnd/>
          </a:ln>
        </p:spPr>
        <p:txBody>
          <a:bodyPr wrap="none">
            <a:spAutoFit/>
          </a:bodyPr>
          <a:lstStyle/>
          <a:p>
            <a:pPr eaLnBrk="1" hangingPunct="1"/>
            <a:r>
              <a:rPr lang="en-US" sz="2800"/>
              <a:t>p</a:t>
            </a:r>
          </a:p>
        </p:txBody>
      </p:sp>
      <p:sp>
        <p:nvSpPr>
          <p:cNvPr id="151724" name="Text Box 172"/>
          <p:cNvSpPr txBox="1">
            <a:spLocks noChangeArrowheads="1"/>
          </p:cNvSpPr>
          <p:nvPr/>
        </p:nvSpPr>
        <p:spPr bwMode="auto">
          <a:xfrm>
            <a:off x="609600" y="3124200"/>
            <a:ext cx="420688" cy="519113"/>
          </a:xfrm>
          <a:prstGeom prst="rect">
            <a:avLst/>
          </a:prstGeom>
          <a:noFill/>
          <a:ln w="9525">
            <a:noFill/>
            <a:miter lim="800000"/>
            <a:headEnd/>
            <a:tailEnd/>
          </a:ln>
        </p:spPr>
        <p:txBody>
          <a:bodyPr wrap="none">
            <a:spAutoFit/>
          </a:bodyPr>
          <a:lstStyle/>
          <a:p>
            <a:pPr eaLnBrk="1" hangingPunct="1"/>
            <a:r>
              <a:rPr lang="en-US" sz="2800"/>
              <a:t>S</a:t>
            </a:r>
          </a:p>
        </p:txBody>
      </p:sp>
      <p:sp>
        <p:nvSpPr>
          <p:cNvPr id="151725" name="Text Box 173"/>
          <p:cNvSpPr txBox="1">
            <a:spLocks noChangeArrowheads="1"/>
          </p:cNvSpPr>
          <p:nvPr/>
        </p:nvSpPr>
        <p:spPr bwMode="auto">
          <a:xfrm>
            <a:off x="593725" y="3748088"/>
            <a:ext cx="382588" cy="519112"/>
          </a:xfrm>
          <a:prstGeom prst="rect">
            <a:avLst/>
          </a:prstGeom>
          <a:noFill/>
          <a:ln w="9525">
            <a:noFill/>
            <a:miter lim="800000"/>
            <a:headEnd/>
            <a:tailEnd/>
          </a:ln>
        </p:spPr>
        <p:txBody>
          <a:bodyPr wrap="none">
            <a:spAutoFit/>
          </a:bodyPr>
          <a:lstStyle/>
          <a:p>
            <a:pPr eaLnBrk="1" hangingPunct="1"/>
            <a:r>
              <a:rPr lang="en-US" sz="2800"/>
              <a:t>p</a:t>
            </a:r>
          </a:p>
        </p:txBody>
      </p:sp>
      <p:sp>
        <p:nvSpPr>
          <p:cNvPr id="151726" name="Text Box 174"/>
          <p:cNvSpPr txBox="1">
            <a:spLocks noChangeArrowheads="1"/>
          </p:cNvSpPr>
          <p:nvPr/>
        </p:nvSpPr>
        <p:spPr bwMode="auto">
          <a:xfrm>
            <a:off x="593725" y="49672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51727" name="Text Box 175"/>
          <p:cNvSpPr txBox="1">
            <a:spLocks noChangeArrowheads="1"/>
          </p:cNvSpPr>
          <p:nvPr/>
        </p:nvSpPr>
        <p:spPr bwMode="auto">
          <a:xfrm>
            <a:off x="609600" y="5653088"/>
            <a:ext cx="382588" cy="519112"/>
          </a:xfrm>
          <a:prstGeom prst="rect">
            <a:avLst/>
          </a:prstGeom>
          <a:noFill/>
          <a:ln w="9525">
            <a:noFill/>
            <a:miter lim="800000"/>
            <a:headEnd/>
            <a:tailEnd/>
          </a:ln>
        </p:spPr>
        <p:txBody>
          <a:bodyPr wrap="none">
            <a:spAutoFit/>
          </a:bodyPr>
          <a:lstStyle/>
          <a:p>
            <a:pPr eaLnBrk="1" hangingPunct="1"/>
            <a:r>
              <a:rPr lang="en-US" sz="2800"/>
              <a:t>p</a:t>
            </a:r>
          </a:p>
        </p:txBody>
      </p:sp>
      <p:sp>
        <p:nvSpPr>
          <p:cNvPr id="151729" name="Line 177"/>
          <p:cNvSpPr>
            <a:spLocks noChangeShapeType="1"/>
          </p:cNvSpPr>
          <p:nvPr/>
        </p:nvSpPr>
        <p:spPr bwMode="auto">
          <a:xfrm flipV="1">
            <a:off x="2590800" y="1295400"/>
            <a:ext cx="0" cy="381000"/>
          </a:xfrm>
          <a:prstGeom prst="line">
            <a:avLst/>
          </a:prstGeom>
          <a:noFill/>
          <a:ln w="9525">
            <a:solidFill>
              <a:schemeClr val="tx1"/>
            </a:solidFill>
            <a:round/>
            <a:headEnd/>
            <a:tailEnd type="triangle" w="med" len="med"/>
          </a:ln>
        </p:spPr>
        <p:txBody>
          <a:bodyPr/>
          <a:lstStyle/>
          <a:p>
            <a:endParaRPr lang="en-US"/>
          </a:p>
        </p:txBody>
      </p:sp>
      <p:sp>
        <p:nvSpPr>
          <p:cNvPr id="151730" name="Text Box 178"/>
          <p:cNvSpPr txBox="1">
            <a:spLocks noChangeArrowheads="1"/>
          </p:cNvSpPr>
          <p:nvPr/>
        </p:nvSpPr>
        <p:spPr bwMode="auto">
          <a:xfrm>
            <a:off x="4184650" y="457200"/>
            <a:ext cx="3130550" cy="366713"/>
          </a:xfrm>
          <a:prstGeom prst="rect">
            <a:avLst/>
          </a:prstGeom>
          <a:noFill/>
          <a:ln w="9525">
            <a:noFill/>
            <a:miter lim="800000"/>
            <a:headEnd/>
            <a:tailEnd/>
          </a:ln>
        </p:spPr>
        <p:txBody>
          <a:bodyPr wrap="none">
            <a:spAutoFit/>
          </a:bodyPr>
          <a:lstStyle/>
          <a:p>
            <a:pPr eaLnBrk="1" hangingPunct="1"/>
            <a:r>
              <a:rPr lang="en-US"/>
              <a:t>p[2] does not match with S[3]</a:t>
            </a:r>
          </a:p>
        </p:txBody>
      </p:sp>
      <p:sp>
        <p:nvSpPr>
          <p:cNvPr id="151731" name="Text Box 179"/>
          <p:cNvSpPr txBox="1">
            <a:spLocks noChangeArrowheads="1"/>
          </p:cNvSpPr>
          <p:nvPr/>
        </p:nvSpPr>
        <p:spPr bwMode="auto">
          <a:xfrm>
            <a:off x="1238250" y="2209800"/>
            <a:ext cx="2634054" cy="369332"/>
          </a:xfrm>
          <a:prstGeom prst="rect">
            <a:avLst/>
          </a:prstGeom>
          <a:noFill/>
          <a:ln w="9525">
            <a:noFill/>
            <a:miter lim="800000"/>
            <a:headEnd/>
            <a:tailEnd/>
          </a:ln>
        </p:spPr>
        <p:txBody>
          <a:bodyPr wrap="none">
            <a:spAutoFit/>
          </a:bodyPr>
          <a:lstStyle/>
          <a:p>
            <a:pPr eaLnBrk="1" hangingPunct="1"/>
            <a:r>
              <a:rPr lang="en-US" dirty="0"/>
              <a:t>comparing p[1] and S[3]</a:t>
            </a:r>
          </a:p>
        </p:txBody>
      </p:sp>
      <p:sp>
        <p:nvSpPr>
          <p:cNvPr id="151732" name="Text Box 180"/>
          <p:cNvSpPr txBox="1">
            <a:spLocks noChangeArrowheads="1"/>
          </p:cNvSpPr>
          <p:nvPr/>
        </p:nvSpPr>
        <p:spPr bwMode="auto">
          <a:xfrm>
            <a:off x="609600" y="2438400"/>
            <a:ext cx="2114550" cy="366713"/>
          </a:xfrm>
          <a:prstGeom prst="rect">
            <a:avLst/>
          </a:prstGeom>
          <a:noFill/>
          <a:ln w="9525">
            <a:noFill/>
            <a:miter lim="800000"/>
            <a:headEnd/>
            <a:tailEnd/>
          </a:ln>
        </p:spPr>
        <p:txBody>
          <a:bodyPr>
            <a:spAutoFit/>
          </a:bodyPr>
          <a:lstStyle/>
          <a:p>
            <a:pPr eaLnBrk="1" hangingPunct="1"/>
            <a:r>
              <a:rPr lang="en-US"/>
              <a:t>Step 4: i = 4, q = 0 </a:t>
            </a:r>
          </a:p>
        </p:txBody>
      </p:sp>
      <p:sp>
        <p:nvSpPr>
          <p:cNvPr id="151735" name="Text Box 183"/>
          <p:cNvSpPr txBox="1">
            <a:spLocks noChangeArrowheads="1"/>
          </p:cNvSpPr>
          <p:nvPr/>
        </p:nvSpPr>
        <p:spPr bwMode="auto">
          <a:xfrm>
            <a:off x="2165350" y="2681288"/>
            <a:ext cx="2635250" cy="366712"/>
          </a:xfrm>
          <a:prstGeom prst="rect">
            <a:avLst/>
          </a:prstGeom>
          <a:noFill/>
          <a:ln w="9525">
            <a:noFill/>
            <a:miter lim="800000"/>
            <a:headEnd/>
            <a:tailEnd/>
          </a:ln>
        </p:spPr>
        <p:txBody>
          <a:bodyPr>
            <a:spAutoFit/>
          </a:bodyPr>
          <a:lstStyle/>
          <a:p>
            <a:pPr eaLnBrk="1" hangingPunct="1"/>
            <a:r>
              <a:rPr lang="en-US"/>
              <a:t>comparing p[1] with S[4]</a:t>
            </a:r>
          </a:p>
        </p:txBody>
      </p:sp>
      <p:sp>
        <p:nvSpPr>
          <p:cNvPr id="151736" name="Line 184"/>
          <p:cNvSpPr>
            <a:spLocks noChangeShapeType="1"/>
          </p:cNvSpPr>
          <p:nvPr/>
        </p:nvSpPr>
        <p:spPr bwMode="auto">
          <a:xfrm flipV="1">
            <a:off x="2971800" y="3505200"/>
            <a:ext cx="0" cy="304800"/>
          </a:xfrm>
          <a:prstGeom prst="line">
            <a:avLst/>
          </a:prstGeom>
          <a:noFill/>
          <a:ln w="9525">
            <a:solidFill>
              <a:schemeClr val="tx1"/>
            </a:solidFill>
            <a:round/>
            <a:headEnd/>
            <a:tailEnd type="triangle" w="med" len="med"/>
          </a:ln>
        </p:spPr>
        <p:txBody>
          <a:bodyPr/>
          <a:lstStyle/>
          <a:p>
            <a:endParaRPr lang="en-US"/>
          </a:p>
        </p:txBody>
      </p:sp>
      <p:sp>
        <p:nvSpPr>
          <p:cNvPr id="151737" name="Text Box 185"/>
          <p:cNvSpPr txBox="1">
            <a:spLocks noChangeArrowheads="1"/>
          </p:cNvSpPr>
          <p:nvPr/>
        </p:nvSpPr>
        <p:spPr bwMode="auto">
          <a:xfrm>
            <a:off x="4876800" y="2681288"/>
            <a:ext cx="3130550" cy="366712"/>
          </a:xfrm>
          <a:prstGeom prst="rect">
            <a:avLst/>
          </a:prstGeom>
          <a:noFill/>
          <a:ln w="9525">
            <a:noFill/>
            <a:miter lim="800000"/>
            <a:headEnd/>
            <a:tailEnd/>
          </a:ln>
        </p:spPr>
        <p:txBody>
          <a:bodyPr wrap="none">
            <a:spAutoFit/>
          </a:bodyPr>
          <a:lstStyle/>
          <a:p>
            <a:pPr eaLnBrk="1" hangingPunct="1"/>
            <a:r>
              <a:rPr lang="en-US"/>
              <a:t>p[1] does not match with S[4]</a:t>
            </a:r>
          </a:p>
        </p:txBody>
      </p:sp>
      <p:sp>
        <p:nvSpPr>
          <p:cNvPr id="151738" name="Text Box 186"/>
          <p:cNvSpPr txBox="1">
            <a:spLocks noChangeArrowheads="1"/>
          </p:cNvSpPr>
          <p:nvPr/>
        </p:nvSpPr>
        <p:spPr bwMode="auto">
          <a:xfrm>
            <a:off x="685800" y="4433888"/>
            <a:ext cx="2114550" cy="366712"/>
          </a:xfrm>
          <a:prstGeom prst="rect">
            <a:avLst/>
          </a:prstGeom>
          <a:noFill/>
          <a:ln w="9525">
            <a:noFill/>
            <a:miter lim="800000"/>
            <a:headEnd/>
            <a:tailEnd/>
          </a:ln>
        </p:spPr>
        <p:txBody>
          <a:bodyPr>
            <a:spAutoFit/>
          </a:bodyPr>
          <a:lstStyle/>
          <a:p>
            <a:pPr eaLnBrk="1" hangingPunct="1"/>
            <a:r>
              <a:rPr lang="en-US"/>
              <a:t>Step 5: i = 5, q = 0 </a:t>
            </a:r>
          </a:p>
        </p:txBody>
      </p:sp>
      <p:sp>
        <p:nvSpPr>
          <p:cNvPr id="151739" name="Line 187"/>
          <p:cNvSpPr>
            <a:spLocks noChangeShapeType="1"/>
          </p:cNvSpPr>
          <p:nvPr/>
        </p:nvSpPr>
        <p:spPr bwMode="auto">
          <a:xfrm flipV="1">
            <a:off x="3581400" y="5410200"/>
            <a:ext cx="0" cy="304800"/>
          </a:xfrm>
          <a:prstGeom prst="line">
            <a:avLst/>
          </a:prstGeom>
          <a:noFill/>
          <a:ln w="9525">
            <a:solidFill>
              <a:schemeClr val="tx1"/>
            </a:solidFill>
            <a:round/>
            <a:headEnd/>
            <a:tailEnd type="triangle" w="med" len="med"/>
          </a:ln>
        </p:spPr>
        <p:txBody>
          <a:bodyPr/>
          <a:lstStyle/>
          <a:p>
            <a:endParaRPr lang="en-US"/>
          </a:p>
        </p:txBody>
      </p:sp>
      <p:sp>
        <p:nvSpPr>
          <p:cNvPr id="151740" name="Text Box 188"/>
          <p:cNvSpPr txBox="1">
            <a:spLocks noChangeArrowheads="1"/>
          </p:cNvSpPr>
          <p:nvPr/>
        </p:nvSpPr>
        <p:spPr bwMode="auto">
          <a:xfrm>
            <a:off x="2209800" y="4586288"/>
            <a:ext cx="2635250" cy="366712"/>
          </a:xfrm>
          <a:prstGeom prst="rect">
            <a:avLst/>
          </a:prstGeom>
          <a:noFill/>
          <a:ln w="9525">
            <a:noFill/>
            <a:miter lim="800000"/>
            <a:headEnd/>
            <a:tailEnd/>
          </a:ln>
        </p:spPr>
        <p:txBody>
          <a:bodyPr wrap="none">
            <a:spAutoFit/>
          </a:bodyPr>
          <a:lstStyle/>
          <a:p>
            <a:pPr eaLnBrk="1" hangingPunct="1"/>
            <a:r>
              <a:rPr lang="en-US"/>
              <a:t>comparing p[1] with S[5]</a:t>
            </a:r>
          </a:p>
        </p:txBody>
      </p:sp>
      <p:sp>
        <p:nvSpPr>
          <p:cNvPr id="151741" name="Text Box 189"/>
          <p:cNvSpPr txBox="1">
            <a:spLocks noChangeArrowheads="1"/>
          </p:cNvSpPr>
          <p:nvPr/>
        </p:nvSpPr>
        <p:spPr bwMode="auto">
          <a:xfrm>
            <a:off x="5105400" y="4572000"/>
            <a:ext cx="2432050" cy="366713"/>
          </a:xfrm>
          <a:prstGeom prst="rect">
            <a:avLst/>
          </a:prstGeom>
          <a:noFill/>
          <a:ln w="9525">
            <a:noFill/>
            <a:miter lim="800000"/>
            <a:headEnd/>
            <a:tailEnd/>
          </a:ln>
        </p:spPr>
        <p:txBody>
          <a:bodyPr wrap="none">
            <a:spAutoFit/>
          </a:bodyPr>
          <a:lstStyle/>
          <a:p>
            <a:pPr eaLnBrk="1" hangingPunct="1"/>
            <a:r>
              <a:rPr lang="en-US"/>
              <a:t>p[1] matches with S[5]</a:t>
            </a:r>
          </a:p>
        </p:txBody>
      </p:sp>
      <p:pic>
        <p:nvPicPr>
          <p:cNvPr id="28" name="Picture 27"/>
          <p:cNvPicPr>
            <a:picLocks noChangeAspect="1"/>
          </p:cNvPicPr>
          <p:nvPr/>
        </p:nvPicPr>
        <p:blipFill>
          <a:blip r:embed="rId3"/>
          <a:stretch>
            <a:fillRect/>
          </a:stretch>
        </p:blipFill>
        <p:spPr>
          <a:xfrm>
            <a:off x="6781800" y="1295400"/>
            <a:ext cx="1866900" cy="1360763"/>
          </a:xfrm>
          <a:prstGeom prst="rect">
            <a:avLst/>
          </a:prstGeom>
          <a:ln w="6350">
            <a:solidFill>
              <a:schemeClr val="tx1"/>
            </a:solidFill>
          </a:ln>
        </p:spPr>
      </p:pic>
    </p:spTree>
    <p:extLst>
      <p:ext uri="{BB962C8B-B14F-4D97-AF65-F5344CB8AC3E}">
        <p14:creationId xmlns:p14="http://schemas.microsoft.com/office/powerpoint/2010/main" val="26239895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7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7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000"/>
                                        <p:tgtEl>
                                          <p:spTgt spid="151729"/>
                                        </p:tgtEl>
                                      </p:cBhvr>
                                    </p:animEffect>
                                    <p:set>
                                      <p:cBhvr>
                                        <p:cTn id="21" dur="1" fill="hold">
                                          <p:stCondLst>
                                            <p:cond delay="1999"/>
                                          </p:stCondLst>
                                        </p:cTn>
                                        <p:tgtEl>
                                          <p:spTgt spid="1517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02083 2.89017E-7 L 0.05417 -0.00439 " pathEditMode="relative" rAng="0" ptsTypes="AA">
                                      <p:cBhvr>
                                        <p:cTn id="25" dur="2000" fill="hold"/>
                                        <p:tgtEl>
                                          <p:spTgt spid="151776"/>
                                        </p:tgtEl>
                                        <p:attrNameLst>
                                          <p:attrName>ppt_x</p:attrName>
                                          <p:attrName>ppt_y</p:attrName>
                                        </p:attrNameLst>
                                      </p:cBhvr>
                                      <p:rCtr x="3800" y="-200"/>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2" nodeType="clickEffect">
                                  <p:stCondLst>
                                    <p:cond delay="0"/>
                                  </p:stCondLst>
                                  <p:childTnLst>
                                    <p:set>
                                      <p:cBhvr>
                                        <p:cTn id="29" dur="1" fill="hold">
                                          <p:stCondLst>
                                            <p:cond delay="0"/>
                                          </p:stCondLst>
                                        </p:cTn>
                                        <p:tgtEl>
                                          <p:spTgt spid="1517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17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17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17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16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17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173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17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17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17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172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517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5177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177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174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173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1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724" grpId="0"/>
      <p:bldP spid="151725" grpId="0"/>
      <p:bldP spid="151726" grpId="0"/>
      <p:bldP spid="151727" grpId="0"/>
      <p:bldP spid="151729" grpId="0" animBg="1"/>
      <p:bldP spid="151729" grpId="1" animBg="1"/>
      <p:bldP spid="151729" grpId="2" animBg="1"/>
      <p:bldP spid="151730" grpId="0"/>
      <p:bldP spid="151731" grpId="0"/>
      <p:bldP spid="151732" grpId="0"/>
      <p:bldP spid="151735" grpId="0"/>
      <p:bldP spid="151736" grpId="0" animBg="1"/>
      <p:bldP spid="151737" grpId="0"/>
      <p:bldP spid="151738" grpId="0"/>
      <p:bldP spid="151739" grpId="0" animBg="1"/>
      <p:bldP spid="151740" grpId="0"/>
      <p:bldP spid="15174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graphicFrame>
        <p:nvGraphicFramePr>
          <p:cNvPr id="158964" name="Group 244"/>
          <p:cNvGraphicFramePr>
            <a:graphicFrameLocks noGrp="1"/>
          </p:cNvGraphicFramePr>
          <p:nvPr>
            <p:ph sz="quarter" idx="1"/>
            <p:extLst>
              <p:ext uri="{D42A27DB-BD31-4B8C-83A1-F6EECF244321}">
                <p14:modId xmlns:p14="http://schemas.microsoft.com/office/powerpoint/2010/main" val="700070973"/>
              </p:ext>
            </p:extLst>
          </p:nvPr>
        </p:nvGraphicFramePr>
        <p:xfrm>
          <a:off x="1371600" y="3077528"/>
          <a:ext cx="7620000" cy="51816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8000">
                  <a:extLst>
                    <a:ext uri="{9D8B030D-6E8A-4147-A177-3AD203B41FA5}">
                      <a16:colId xmlns:a16="http://schemas.microsoft.com/office/drawing/2014/main" val="20013"/>
                    </a:ext>
                  </a:extLst>
                </a:gridCol>
                <a:gridCol w="508000">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0" name="Group 240"/>
          <p:cNvGraphicFramePr>
            <a:graphicFrameLocks noGrp="1"/>
          </p:cNvGraphicFramePr>
          <p:nvPr>
            <p:ph sz="quarter" idx="2"/>
            <p:extLst>
              <p:ext uri="{D42A27DB-BD31-4B8C-83A1-F6EECF244321}">
                <p14:modId xmlns:p14="http://schemas.microsoft.com/office/powerpoint/2010/main" val="2320342200"/>
              </p:ext>
            </p:extLst>
          </p:nvPr>
        </p:nvGraphicFramePr>
        <p:xfrm>
          <a:off x="1295400" y="816292"/>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8" name="Group 248"/>
          <p:cNvGraphicFramePr>
            <a:graphicFrameLocks noGrp="1"/>
          </p:cNvGraphicFramePr>
          <p:nvPr>
            <p:ph sz="quarter" idx="3"/>
            <p:extLst>
              <p:ext uri="{D42A27DB-BD31-4B8C-83A1-F6EECF244321}">
                <p14:modId xmlns:p14="http://schemas.microsoft.com/office/powerpoint/2010/main" val="3192406294"/>
              </p:ext>
            </p:extLst>
          </p:nvPr>
        </p:nvGraphicFramePr>
        <p:xfrm>
          <a:off x="1371600" y="5158877"/>
          <a:ext cx="7620000" cy="557213"/>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2" name="Group 242"/>
          <p:cNvGraphicFramePr>
            <a:graphicFrameLocks noGrp="1"/>
          </p:cNvGraphicFramePr>
          <p:nvPr>
            <p:ph sz="quarter" idx="4"/>
          </p:nvPr>
        </p:nvGraphicFramePr>
        <p:xfrm>
          <a:off x="3352800" y="160020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6" name="Group 246"/>
          <p:cNvGraphicFramePr>
            <a:graphicFrameLocks noGrp="1"/>
          </p:cNvGraphicFramePr>
          <p:nvPr/>
        </p:nvGraphicFramePr>
        <p:xfrm>
          <a:off x="3429000" y="381000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70" name="Group 250"/>
          <p:cNvGraphicFramePr>
            <a:graphicFrameLocks noGrp="1"/>
          </p:cNvGraphicFramePr>
          <p:nvPr/>
        </p:nvGraphicFramePr>
        <p:xfrm>
          <a:off x="3429000" y="595947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8912" name="Rectangle 192"/>
          <p:cNvSpPr>
            <a:spLocks noChangeArrowheads="1"/>
          </p:cNvSpPr>
          <p:nvPr/>
        </p:nvSpPr>
        <p:spPr bwMode="auto">
          <a:xfrm>
            <a:off x="457200" y="2286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6: i = 6, q = 1</a:t>
            </a:r>
          </a:p>
        </p:txBody>
      </p:sp>
      <p:sp>
        <p:nvSpPr>
          <p:cNvPr id="17567" name="Text Box 193"/>
          <p:cNvSpPr txBox="1">
            <a:spLocks noChangeArrowheads="1"/>
          </p:cNvSpPr>
          <p:nvPr/>
        </p:nvSpPr>
        <p:spPr bwMode="auto">
          <a:xfrm>
            <a:off x="517525" y="7508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7568" name="Text Box 194"/>
          <p:cNvSpPr txBox="1">
            <a:spLocks noChangeArrowheads="1"/>
          </p:cNvSpPr>
          <p:nvPr/>
        </p:nvSpPr>
        <p:spPr bwMode="auto">
          <a:xfrm>
            <a:off x="531813" y="1614488"/>
            <a:ext cx="382587" cy="519112"/>
          </a:xfrm>
          <a:prstGeom prst="rect">
            <a:avLst/>
          </a:prstGeom>
          <a:noFill/>
          <a:ln w="9525">
            <a:noFill/>
            <a:miter lim="800000"/>
            <a:headEnd/>
            <a:tailEnd/>
          </a:ln>
        </p:spPr>
        <p:txBody>
          <a:bodyPr wrap="none">
            <a:spAutoFit/>
          </a:bodyPr>
          <a:lstStyle/>
          <a:p>
            <a:pPr eaLnBrk="1" hangingPunct="1"/>
            <a:r>
              <a:rPr lang="en-US" sz="2800"/>
              <a:t>p</a:t>
            </a:r>
          </a:p>
        </p:txBody>
      </p:sp>
      <p:sp>
        <p:nvSpPr>
          <p:cNvPr id="158915" name="Line 195"/>
          <p:cNvSpPr>
            <a:spLocks noChangeShapeType="1"/>
          </p:cNvSpPr>
          <p:nvPr/>
        </p:nvSpPr>
        <p:spPr bwMode="auto">
          <a:xfrm flipV="1">
            <a:off x="4114800" y="1295400"/>
            <a:ext cx="0" cy="304800"/>
          </a:xfrm>
          <a:prstGeom prst="line">
            <a:avLst/>
          </a:prstGeom>
          <a:noFill/>
          <a:ln w="9525">
            <a:solidFill>
              <a:schemeClr val="tx1"/>
            </a:solidFill>
            <a:round/>
            <a:headEnd/>
            <a:tailEnd type="triangle" w="med" len="med"/>
          </a:ln>
        </p:spPr>
        <p:txBody>
          <a:bodyPr/>
          <a:lstStyle/>
          <a:p>
            <a:endParaRPr lang="en-US"/>
          </a:p>
        </p:txBody>
      </p:sp>
      <p:sp>
        <p:nvSpPr>
          <p:cNvPr id="158916" name="Text Box 196"/>
          <p:cNvSpPr txBox="1">
            <a:spLocks noChangeArrowheads="1"/>
          </p:cNvSpPr>
          <p:nvPr/>
        </p:nvSpPr>
        <p:spPr bwMode="auto">
          <a:xfrm>
            <a:off x="1581150" y="457200"/>
            <a:ext cx="2686050" cy="366713"/>
          </a:xfrm>
          <a:prstGeom prst="rect">
            <a:avLst/>
          </a:prstGeom>
          <a:noFill/>
          <a:ln w="9525">
            <a:noFill/>
            <a:miter lim="800000"/>
            <a:headEnd/>
            <a:tailEnd/>
          </a:ln>
        </p:spPr>
        <p:txBody>
          <a:bodyPr wrap="none">
            <a:spAutoFit/>
          </a:bodyPr>
          <a:lstStyle/>
          <a:p>
            <a:pPr eaLnBrk="1" hangingPunct="1"/>
            <a:r>
              <a:rPr lang="en-US"/>
              <a:t>Comparing p[2] with S[6]</a:t>
            </a:r>
          </a:p>
        </p:txBody>
      </p:sp>
      <p:sp>
        <p:nvSpPr>
          <p:cNvPr id="158917" name="Text Box 197"/>
          <p:cNvSpPr txBox="1">
            <a:spLocks noChangeArrowheads="1"/>
          </p:cNvSpPr>
          <p:nvPr/>
        </p:nvSpPr>
        <p:spPr bwMode="auto">
          <a:xfrm>
            <a:off x="4343400" y="457200"/>
            <a:ext cx="2432050" cy="366713"/>
          </a:xfrm>
          <a:prstGeom prst="rect">
            <a:avLst/>
          </a:prstGeom>
          <a:noFill/>
          <a:ln w="9525">
            <a:noFill/>
            <a:miter lim="800000"/>
            <a:headEnd/>
            <a:tailEnd/>
          </a:ln>
        </p:spPr>
        <p:txBody>
          <a:bodyPr wrap="none">
            <a:spAutoFit/>
          </a:bodyPr>
          <a:lstStyle/>
          <a:p>
            <a:pPr eaLnBrk="1" hangingPunct="1"/>
            <a:r>
              <a:rPr lang="en-US"/>
              <a:t>p[2] matches with S[6]</a:t>
            </a:r>
          </a:p>
        </p:txBody>
      </p:sp>
      <p:sp>
        <p:nvSpPr>
          <p:cNvPr id="158923" name="Text Box 203"/>
          <p:cNvSpPr txBox="1">
            <a:spLocks noChangeArrowheads="1"/>
          </p:cNvSpPr>
          <p:nvPr/>
        </p:nvSpPr>
        <p:spPr bwMode="auto">
          <a:xfrm>
            <a:off x="533400" y="30622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58924" name="Text Box 204"/>
          <p:cNvSpPr txBox="1">
            <a:spLocks noChangeArrowheads="1"/>
          </p:cNvSpPr>
          <p:nvPr/>
        </p:nvSpPr>
        <p:spPr bwMode="auto">
          <a:xfrm>
            <a:off x="609600" y="3810000"/>
            <a:ext cx="382588" cy="519113"/>
          </a:xfrm>
          <a:prstGeom prst="rect">
            <a:avLst/>
          </a:prstGeom>
          <a:noFill/>
          <a:ln w="9525">
            <a:noFill/>
            <a:miter lim="800000"/>
            <a:headEnd/>
            <a:tailEnd/>
          </a:ln>
        </p:spPr>
        <p:txBody>
          <a:bodyPr wrap="none">
            <a:spAutoFit/>
          </a:bodyPr>
          <a:lstStyle/>
          <a:p>
            <a:pPr eaLnBrk="1" hangingPunct="1"/>
            <a:r>
              <a:rPr lang="en-US" sz="2800"/>
              <a:t>p</a:t>
            </a:r>
          </a:p>
        </p:txBody>
      </p:sp>
      <p:sp>
        <p:nvSpPr>
          <p:cNvPr id="158926" name="Line 206"/>
          <p:cNvSpPr>
            <a:spLocks noChangeShapeType="1"/>
          </p:cNvSpPr>
          <p:nvPr/>
        </p:nvSpPr>
        <p:spPr bwMode="auto">
          <a:xfrm flipV="1">
            <a:off x="4724400" y="3505200"/>
            <a:ext cx="0" cy="304800"/>
          </a:xfrm>
          <a:prstGeom prst="line">
            <a:avLst/>
          </a:prstGeom>
          <a:noFill/>
          <a:ln w="9525">
            <a:solidFill>
              <a:schemeClr val="tx1"/>
            </a:solidFill>
            <a:round/>
            <a:headEnd/>
            <a:tailEnd type="triangle" w="med" len="med"/>
          </a:ln>
        </p:spPr>
        <p:txBody>
          <a:bodyPr/>
          <a:lstStyle/>
          <a:p>
            <a:endParaRPr lang="en-US"/>
          </a:p>
        </p:txBody>
      </p:sp>
      <p:sp>
        <p:nvSpPr>
          <p:cNvPr id="158927" name="Rectangle 207"/>
          <p:cNvSpPr>
            <a:spLocks noChangeArrowheads="1"/>
          </p:cNvSpPr>
          <p:nvPr/>
        </p:nvSpPr>
        <p:spPr bwMode="auto">
          <a:xfrm>
            <a:off x="609600" y="24384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7: i = 7, q = 2</a:t>
            </a:r>
          </a:p>
        </p:txBody>
      </p:sp>
      <p:sp>
        <p:nvSpPr>
          <p:cNvPr id="158928" name="Text Box 208"/>
          <p:cNvSpPr txBox="1">
            <a:spLocks noChangeArrowheads="1"/>
          </p:cNvSpPr>
          <p:nvPr/>
        </p:nvSpPr>
        <p:spPr bwMode="auto">
          <a:xfrm>
            <a:off x="1733550" y="2667000"/>
            <a:ext cx="2686050" cy="366713"/>
          </a:xfrm>
          <a:prstGeom prst="rect">
            <a:avLst/>
          </a:prstGeom>
          <a:noFill/>
          <a:ln w="9525">
            <a:noFill/>
            <a:miter lim="800000"/>
            <a:headEnd/>
            <a:tailEnd/>
          </a:ln>
        </p:spPr>
        <p:txBody>
          <a:bodyPr wrap="none">
            <a:spAutoFit/>
          </a:bodyPr>
          <a:lstStyle/>
          <a:p>
            <a:pPr eaLnBrk="1" hangingPunct="1"/>
            <a:r>
              <a:rPr lang="en-US"/>
              <a:t>Comparing p[3] with S[7]</a:t>
            </a:r>
          </a:p>
        </p:txBody>
      </p:sp>
      <p:sp>
        <p:nvSpPr>
          <p:cNvPr id="158929" name="Text Box 209"/>
          <p:cNvSpPr txBox="1">
            <a:spLocks noChangeArrowheads="1"/>
          </p:cNvSpPr>
          <p:nvPr/>
        </p:nvSpPr>
        <p:spPr bwMode="auto">
          <a:xfrm>
            <a:off x="4495800" y="2667000"/>
            <a:ext cx="2432050" cy="366713"/>
          </a:xfrm>
          <a:prstGeom prst="rect">
            <a:avLst/>
          </a:prstGeom>
          <a:noFill/>
          <a:ln w="9525">
            <a:noFill/>
            <a:miter lim="800000"/>
            <a:headEnd/>
            <a:tailEnd/>
          </a:ln>
        </p:spPr>
        <p:txBody>
          <a:bodyPr wrap="none">
            <a:spAutoFit/>
          </a:bodyPr>
          <a:lstStyle/>
          <a:p>
            <a:pPr eaLnBrk="1" hangingPunct="1"/>
            <a:r>
              <a:rPr lang="en-US"/>
              <a:t>p[3] matches with S[7]</a:t>
            </a:r>
          </a:p>
        </p:txBody>
      </p:sp>
      <p:sp>
        <p:nvSpPr>
          <p:cNvPr id="158930" name="Rectangle 210"/>
          <p:cNvSpPr>
            <a:spLocks noChangeArrowheads="1"/>
          </p:cNvSpPr>
          <p:nvPr/>
        </p:nvSpPr>
        <p:spPr bwMode="auto">
          <a:xfrm>
            <a:off x="762000" y="44958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8: i = 8, q = 3</a:t>
            </a:r>
          </a:p>
        </p:txBody>
      </p:sp>
      <p:sp>
        <p:nvSpPr>
          <p:cNvPr id="158931" name="Text Box 211"/>
          <p:cNvSpPr txBox="1">
            <a:spLocks noChangeArrowheads="1"/>
          </p:cNvSpPr>
          <p:nvPr/>
        </p:nvSpPr>
        <p:spPr bwMode="auto">
          <a:xfrm>
            <a:off x="1885950" y="4738688"/>
            <a:ext cx="2686050" cy="366712"/>
          </a:xfrm>
          <a:prstGeom prst="rect">
            <a:avLst/>
          </a:prstGeom>
          <a:noFill/>
          <a:ln w="9525">
            <a:noFill/>
            <a:miter lim="800000"/>
            <a:headEnd/>
            <a:tailEnd/>
          </a:ln>
        </p:spPr>
        <p:txBody>
          <a:bodyPr wrap="none">
            <a:spAutoFit/>
          </a:bodyPr>
          <a:lstStyle/>
          <a:p>
            <a:pPr eaLnBrk="1" hangingPunct="1"/>
            <a:r>
              <a:rPr lang="en-US"/>
              <a:t>Comparing p[4] with S[8]</a:t>
            </a:r>
          </a:p>
        </p:txBody>
      </p:sp>
      <p:sp>
        <p:nvSpPr>
          <p:cNvPr id="158932" name="Text Box 212"/>
          <p:cNvSpPr txBox="1">
            <a:spLocks noChangeArrowheads="1"/>
          </p:cNvSpPr>
          <p:nvPr/>
        </p:nvSpPr>
        <p:spPr bwMode="auto">
          <a:xfrm>
            <a:off x="4648200" y="4738688"/>
            <a:ext cx="2432050" cy="366712"/>
          </a:xfrm>
          <a:prstGeom prst="rect">
            <a:avLst/>
          </a:prstGeom>
          <a:noFill/>
          <a:ln w="9525">
            <a:noFill/>
            <a:miter lim="800000"/>
            <a:headEnd/>
            <a:tailEnd/>
          </a:ln>
        </p:spPr>
        <p:txBody>
          <a:bodyPr wrap="none">
            <a:spAutoFit/>
          </a:bodyPr>
          <a:lstStyle/>
          <a:p>
            <a:pPr eaLnBrk="1" hangingPunct="1"/>
            <a:r>
              <a:rPr lang="en-US"/>
              <a:t>p[4] matches with S[8]</a:t>
            </a:r>
          </a:p>
        </p:txBody>
      </p:sp>
      <p:sp>
        <p:nvSpPr>
          <p:cNvPr id="158933" name="Line 213"/>
          <p:cNvSpPr>
            <a:spLocks noChangeShapeType="1"/>
          </p:cNvSpPr>
          <p:nvPr/>
        </p:nvSpPr>
        <p:spPr bwMode="auto">
          <a:xfrm flipV="1">
            <a:off x="5181600" y="5638800"/>
            <a:ext cx="0" cy="304800"/>
          </a:xfrm>
          <a:prstGeom prst="line">
            <a:avLst/>
          </a:prstGeom>
          <a:noFill/>
          <a:ln w="9525">
            <a:solidFill>
              <a:schemeClr val="tx1"/>
            </a:solidFill>
            <a:round/>
            <a:headEnd/>
            <a:tailEnd type="triangle" w="med" len="med"/>
          </a:ln>
        </p:spPr>
        <p:txBody>
          <a:bodyPr/>
          <a:lstStyle/>
          <a:p>
            <a:endParaRPr lang="en-US"/>
          </a:p>
        </p:txBody>
      </p:sp>
      <p:sp>
        <p:nvSpPr>
          <p:cNvPr id="158934" name="Text Box 214"/>
          <p:cNvSpPr txBox="1">
            <a:spLocks noChangeArrowheads="1"/>
          </p:cNvSpPr>
          <p:nvPr/>
        </p:nvSpPr>
        <p:spPr bwMode="auto">
          <a:xfrm>
            <a:off x="533400" y="51196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58935" name="Text Box 215"/>
          <p:cNvSpPr txBox="1">
            <a:spLocks noChangeArrowheads="1"/>
          </p:cNvSpPr>
          <p:nvPr/>
        </p:nvSpPr>
        <p:spPr bwMode="auto">
          <a:xfrm>
            <a:off x="609600" y="5881688"/>
            <a:ext cx="382588" cy="519112"/>
          </a:xfrm>
          <a:prstGeom prst="rect">
            <a:avLst/>
          </a:prstGeom>
          <a:noFill/>
          <a:ln w="9525">
            <a:noFill/>
            <a:miter lim="800000"/>
            <a:headEnd/>
            <a:tailEnd/>
          </a:ln>
        </p:spPr>
        <p:txBody>
          <a:bodyPr wrap="none">
            <a:spAutoFit/>
          </a:bodyPr>
          <a:lstStyle/>
          <a:p>
            <a:pPr eaLnBrk="1" hangingPunct="1"/>
            <a:r>
              <a:rPr lang="en-US" sz="2800"/>
              <a:t>p</a:t>
            </a:r>
          </a:p>
        </p:txBody>
      </p:sp>
      <p:pic>
        <p:nvPicPr>
          <p:cNvPr id="26" name="Picture 25"/>
          <p:cNvPicPr>
            <a:picLocks noChangeAspect="1"/>
          </p:cNvPicPr>
          <p:nvPr/>
        </p:nvPicPr>
        <p:blipFill>
          <a:blip r:embed="rId3"/>
          <a:stretch>
            <a:fillRect/>
          </a:stretch>
        </p:blipFill>
        <p:spPr>
          <a:xfrm>
            <a:off x="7010400" y="1295400"/>
            <a:ext cx="2143125" cy="1562100"/>
          </a:xfrm>
          <a:prstGeom prst="rect">
            <a:avLst/>
          </a:prstGeom>
          <a:ln w="6350">
            <a:solidFill>
              <a:schemeClr val="tx1"/>
            </a:solidFill>
          </a:ln>
        </p:spPr>
      </p:pic>
    </p:spTree>
    <p:extLst>
      <p:ext uri="{BB962C8B-B14F-4D97-AF65-F5344CB8AC3E}">
        <p14:creationId xmlns:p14="http://schemas.microsoft.com/office/powerpoint/2010/main" val="1462445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9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89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89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8927"/>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5892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5892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58964"/>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589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8928"/>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589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89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8930"/>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58934"/>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158935"/>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0"/>
                                  </p:stCondLst>
                                  <p:childTnLst>
                                    <p:set>
                                      <p:cBhvr>
                                        <p:cTn id="53" dur="1" fill="hold">
                                          <p:stCondLst>
                                            <p:cond delay="499"/>
                                          </p:stCondLst>
                                        </p:cTn>
                                        <p:tgtEl>
                                          <p:spTgt spid="158968"/>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nodeType="afterEffect">
                                  <p:stCondLst>
                                    <p:cond delay="0"/>
                                  </p:stCondLst>
                                  <p:childTnLst>
                                    <p:set>
                                      <p:cBhvr>
                                        <p:cTn id="56" dur="1" fill="hold">
                                          <p:stCondLst>
                                            <p:cond delay="499"/>
                                          </p:stCondLst>
                                        </p:cTn>
                                        <p:tgtEl>
                                          <p:spTgt spid="1589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8931"/>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15893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58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15" grpId="0" animBg="1"/>
      <p:bldP spid="158916" grpId="0" autoUpdateAnimBg="0"/>
      <p:bldP spid="158917" grpId="0" autoUpdateAnimBg="0"/>
      <p:bldP spid="158923" grpId="0" autoUpdateAnimBg="0"/>
      <p:bldP spid="158924" grpId="0" autoUpdateAnimBg="0"/>
      <p:bldP spid="158926" grpId="0" animBg="1"/>
      <p:bldP spid="158927" grpId="0" autoUpdateAnimBg="0"/>
      <p:bldP spid="158928" grpId="0" autoUpdateAnimBg="0"/>
      <p:bldP spid="158929" grpId="0" autoUpdateAnimBg="0"/>
      <p:bldP spid="158930" grpId="0" autoUpdateAnimBg="0"/>
      <p:bldP spid="158931" grpId="0" autoUpdateAnimBg="0"/>
      <p:bldP spid="158932" grpId="0" autoUpdateAnimBg="0"/>
      <p:bldP spid="158933" grpId="0" animBg="1"/>
      <p:bldP spid="158934" grpId="0" autoUpdateAnimBg="0"/>
      <p:bldP spid="15893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457200" y="1524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9: i = 9, q = 4</a:t>
            </a:r>
          </a:p>
        </p:txBody>
      </p:sp>
      <p:sp>
        <p:nvSpPr>
          <p:cNvPr id="163845" name="Text Box 5"/>
          <p:cNvSpPr txBox="1">
            <a:spLocks noChangeArrowheads="1"/>
          </p:cNvSpPr>
          <p:nvPr/>
        </p:nvSpPr>
        <p:spPr bwMode="auto">
          <a:xfrm>
            <a:off x="1581150" y="457200"/>
            <a:ext cx="2686050" cy="366713"/>
          </a:xfrm>
          <a:prstGeom prst="rect">
            <a:avLst/>
          </a:prstGeom>
          <a:noFill/>
          <a:ln w="9525">
            <a:noFill/>
            <a:miter lim="800000"/>
            <a:headEnd/>
            <a:tailEnd/>
          </a:ln>
        </p:spPr>
        <p:txBody>
          <a:bodyPr wrap="none">
            <a:spAutoFit/>
          </a:bodyPr>
          <a:lstStyle/>
          <a:p>
            <a:pPr eaLnBrk="1" hangingPunct="1"/>
            <a:r>
              <a:rPr lang="en-US"/>
              <a:t>Comparing p[5] with S[9]</a:t>
            </a:r>
          </a:p>
        </p:txBody>
      </p:sp>
      <p:sp>
        <p:nvSpPr>
          <p:cNvPr id="163846" name="Text Box 6"/>
          <p:cNvSpPr txBox="1">
            <a:spLocks noChangeArrowheads="1"/>
          </p:cNvSpPr>
          <p:nvPr/>
        </p:nvSpPr>
        <p:spPr bwMode="auto">
          <a:xfrm>
            <a:off x="1733550" y="2757488"/>
            <a:ext cx="2813050" cy="366712"/>
          </a:xfrm>
          <a:prstGeom prst="rect">
            <a:avLst/>
          </a:prstGeom>
          <a:noFill/>
          <a:ln w="9525">
            <a:noFill/>
            <a:miter lim="800000"/>
            <a:headEnd/>
            <a:tailEnd/>
          </a:ln>
        </p:spPr>
        <p:txBody>
          <a:bodyPr wrap="none">
            <a:spAutoFit/>
          </a:bodyPr>
          <a:lstStyle/>
          <a:p>
            <a:pPr eaLnBrk="1" hangingPunct="1"/>
            <a:r>
              <a:rPr lang="en-US"/>
              <a:t>Comparing p[6] with S[10]</a:t>
            </a:r>
          </a:p>
        </p:txBody>
      </p:sp>
      <p:sp>
        <p:nvSpPr>
          <p:cNvPr id="163847" name="Text Box 7"/>
          <p:cNvSpPr txBox="1">
            <a:spLocks noChangeArrowheads="1"/>
          </p:cNvSpPr>
          <p:nvPr/>
        </p:nvSpPr>
        <p:spPr bwMode="auto">
          <a:xfrm>
            <a:off x="1885950" y="5029200"/>
            <a:ext cx="2813050" cy="366713"/>
          </a:xfrm>
          <a:prstGeom prst="rect">
            <a:avLst/>
          </a:prstGeom>
          <a:noFill/>
          <a:ln w="9525">
            <a:noFill/>
            <a:miter lim="800000"/>
            <a:headEnd/>
            <a:tailEnd/>
          </a:ln>
        </p:spPr>
        <p:txBody>
          <a:bodyPr wrap="none">
            <a:spAutoFit/>
          </a:bodyPr>
          <a:lstStyle/>
          <a:p>
            <a:pPr eaLnBrk="1" hangingPunct="1"/>
            <a:r>
              <a:rPr lang="en-US"/>
              <a:t>Comparing p[5] with S[11]</a:t>
            </a:r>
          </a:p>
        </p:txBody>
      </p:sp>
      <p:sp>
        <p:nvSpPr>
          <p:cNvPr id="163848" name="Rectangle 8"/>
          <p:cNvSpPr>
            <a:spLocks noChangeArrowheads="1"/>
          </p:cNvSpPr>
          <p:nvPr/>
        </p:nvSpPr>
        <p:spPr bwMode="auto">
          <a:xfrm>
            <a:off x="609600" y="2514600"/>
            <a:ext cx="2590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dirty="0">
                <a:effectLst>
                  <a:outerShdw blurRad="38100" dist="38100" dir="2700000" algn="tl">
                    <a:srgbClr val="000000"/>
                  </a:outerShdw>
                </a:effectLst>
                <a:latin typeface="Arial" charset="0"/>
              </a:rPr>
              <a:t>Step 10: </a:t>
            </a:r>
            <a:r>
              <a:rPr lang="en-US" dirty="0" err="1">
                <a:effectLst>
                  <a:outerShdw blurRad="38100" dist="38100" dir="2700000" algn="tl">
                    <a:srgbClr val="000000"/>
                  </a:outerShdw>
                </a:effectLst>
                <a:latin typeface="Arial" charset="0"/>
              </a:rPr>
              <a:t>i</a:t>
            </a:r>
            <a:r>
              <a:rPr lang="en-US" dirty="0">
                <a:effectLst>
                  <a:outerShdw blurRad="38100" dist="38100" dir="2700000" algn="tl">
                    <a:srgbClr val="000000"/>
                  </a:outerShdw>
                </a:effectLst>
                <a:latin typeface="Arial" charset="0"/>
              </a:rPr>
              <a:t> = 10, q = 5</a:t>
            </a:r>
          </a:p>
        </p:txBody>
      </p:sp>
      <p:sp>
        <p:nvSpPr>
          <p:cNvPr id="163849" name="Rectangle 9"/>
          <p:cNvSpPr>
            <a:spLocks noChangeArrowheads="1"/>
          </p:cNvSpPr>
          <p:nvPr/>
        </p:nvSpPr>
        <p:spPr bwMode="auto">
          <a:xfrm>
            <a:off x="685800" y="4800600"/>
            <a:ext cx="35052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11: i = 11, q = 4</a:t>
            </a:r>
          </a:p>
        </p:txBody>
      </p:sp>
      <p:sp>
        <p:nvSpPr>
          <p:cNvPr id="18440" name="Text Box 10"/>
          <p:cNvSpPr txBox="1">
            <a:spLocks noChangeArrowheads="1"/>
          </p:cNvSpPr>
          <p:nvPr/>
        </p:nvSpPr>
        <p:spPr bwMode="auto">
          <a:xfrm>
            <a:off x="517525" y="7508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63851" name="Text Box 11"/>
          <p:cNvSpPr txBox="1">
            <a:spLocks noChangeArrowheads="1"/>
          </p:cNvSpPr>
          <p:nvPr/>
        </p:nvSpPr>
        <p:spPr bwMode="auto">
          <a:xfrm>
            <a:off x="493713" y="3138488"/>
            <a:ext cx="420687" cy="519112"/>
          </a:xfrm>
          <a:prstGeom prst="rect">
            <a:avLst/>
          </a:prstGeom>
          <a:noFill/>
          <a:ln w="9525">
            <a:noFill/>
            <a:miter lim="800000"/>
            <a:headEnd/>
            <a:tailEnd/>
          </a:ln>
        </p:spPr>
        <p:txBody>
          <a:bodyPr wrap="none">
            <a:spAutoFit/>
          </a:bodyPr>
          <a:lstStyle/>
          <a:p>
            <a:pPr eaLnBrk="1" hangingPunct="1"/>
            <a:r>
              <a:rPr lang="en-US" sz="2800"/>
              <a:t>S</a:t>
            </a:r>
          </a:p>
        </p:txBody>
      </p:sp>
      <p:sp>
        <p:nvSpPr>
          <p:cNvPr id="163852" name="Text Box 12"/>
          <p:cNvSpPr txBox="1">
            <a:spLocks noChangeArrowheads="1"/>
          </p:cNvSpPr>
          <p:nvPr/>
        </p:nvSpPr>
        <p:spPr bwMode="auto">
          <a:xfrm>
            <a:off x="533400" y="55006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8443" name="Text Box 13"/>
          <p:cNvSpPr txBox="1">
            <a:spLocks noChangeArrowheads="1"/>
          </p:cNvSpPr>
          <p:nvPr/>
        </p:nvSpPr>
        <p:spPr bwMode="auto">
          <a:xfrm>
            <a:off x="531813" y="1538288"/>
            <a:ext cx="382587" cy="519112"/>
          </a:xfrm>
          <a:prstGeom prst="rect">
            <a:avLst/>
          </a:prstGeom>
          <a:noFill/>
          <a:ln w="9525">
            <a:noFill/>
            <a:miter lim="800000"/>
            <a:headEnd/>
            <a:tailEnd/>
          </a:ln>
        </p:spPr>
        <p:txBody>
          <a:bodyPr wrap="none">
            <a:spAutoFit/>
          </a:bodyPr>
          <a:lstStyle/>
          <a:p>
            <a:pPr eaLnBrk="1" hangingPunct="1"/>
            <a:r>
              <a:rPr lang="en-US" sz="2800"/>
              <a:t>p</a:t>
            </a:r>
          </a:p>
        </p:txBody>
      </p:sp>
      <p:sp>
        <p:nvSpPr>
          <p:cNvPr id="163854" name="Text Box 14"/>
          <p:cNvSpPr txBox="1">
            <a:spLocks noChangeArrowheads="1"/>
          </p:cNvSpPr>
          <p:nvPr/>
        </p:nvSpPr>
        <p:spPr bwMode="auto">
          <a:xfrm>
            <a:off x="531813" y="3900488"/>
            <a:ext cx="382587" cy="519112"/>
          </a:xfrm>
          <a:prstGeom prst="rect">
            <a:avLst/>
          </a:prstGeom>
          <a:noFill/>
          <a:ln w="9525">
            <a:noFill/>
            <a:miter lim="800000"/>
            <a:headEnd/>
            <a:tailEnd/>
          </a:ln>
        </p:spPr>
        <p:txBody>
          <a:bodyPr wrap="none">
            <a:spAutoFit/>
          </a:bodyPr>
          <a:lstStyle/>
          <a:p>
            <a:pPr eaLnBrk="1" hangingPunct="1"/>
            <a:r>
              <a:rPr lang="en-US" sz="2800"/>
              <a:t>p</a:t>
            </a:r>
          </a:p>
        </p:txBody>
      </p:sp>
      <p:sp>
        <p:nvSpPr>
          <p:cNvPr id="163855" name="Text Box 15"/>
          <p:cNvSpPr txBox="1">
            <a:spLocks noChangeArrowheads="1"/>
          </p:cNvSpPr>
          <p:nvPr/>
        </p:nvSpPr>
        <p:spPr bwMode="auto">
          <a:xfrm>
            <a:off x="533400" y="6110288"/>
            <a:ext cx="382588" cy="519112"/>
          </a:xfrm>
          <a:prstGeom prst="rect">
            <a:avLst/>
          </a:prstGeom>
          <a:noFill/>
          <a:ln w="9525">
            <a:noFill/>
            <a:miter lim="800000"/>
            <a:headEnd/>
            <a:tailEnd/>
          </a:ln>
        </p:spPr>
        <p:txBody>
          <a:bodyPr wrap="none">
            <a:spAutoFit/>
          </a:bodyPr>
          <a:lstStyle/>
          <a:p>
            <a:pPr eaLnBrk="1" hangingPunct="1"/>
            <a:r>
              <a:rPr lang="en-US" sz="2800"/>
              <a:t>p</a:t>
            </a:r>
          </a:p>
        </p:txBody>
      </p:sp>
      <p:graphicFrame>
        <p:nvGraphicFramePr>
          <p:cNvPr id="164057" name="Group 217"/>
          <p:cNvGraphicFramePr>
            <a:graphicFrameLocks noGrp="1"/>
          </p:cNvGraphicFramePr>
          <p:nvPr>
            <p:ph sz="quarter" idx="1"/>
            <p:extLst>
              <p:ext uri="{D42A27DB-BD31-4B8C-83A1-F6EECF244321}">
                <p14:modId xmlns:p14="http://schemas.microsoft.com/office/powerpoint/2010/main" val="860072782"/>
              </p:ext>
            </p:extLst>
          </p:nvPr>
        </p:nvGraphicFramePr>
        <p:xfrm>
          <a:off x="1371600" y="825999"/>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39" name="Group 199"/>
          <p:cNvGraphicFramePr>
            <a:graphicFrameLocks noGrp="1"/>
          </p:cNvGraphicFramePr>
          <p:nvPr>
            <p:ph sz="quarter" idx="2"/>
          </p:nvPr>
        </p:nvGraphicFramePr>
        <p:xfrm>
          <a:off x="1447800" y="3063875"/>
          <a:ext cx="7543800" cy="518160"/>
        </p:xfrm>
        <a:graphic>
          <a:graphicData uri="http://schemas.openxmlformats.org/drawingml/2006/table">
            <a:tbl>
              <a:tblPr/>
              <a:tblGrid>
                <a:gridCol w="504825">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4825">
                  <a:extLst>
                    <a:ext uri="{9D8B030D-6E8A-4147-A177-3AD203B41FA5}">
                      <a16:colId xmlns:a16="http://schemas.microsoft.com/office/drawing/2014/main" val="20009"/>
                    </a:ext>
                  </a:extLst>
                </a:gridCol>
                <a:gridCol w="504825">
                  <a:extLst>
                    <a:ext uri="{9D8B030D-6E8A-4147-A177-3AD203B41FA5}">
                      <a16:colId xmlns:a16="http://schemas.microsoft.com/office/drawing/2014/main" val="20010"/>
                    </a:ext>
                  </a:extLst>
                </a:gridCol>
                <a:gridCol w="500063">
                  <a:extLst>
                    <a:ext uri="{9D8B030D-6E8A-4147-A177-3AD203B41FA5}">
                      <a16:colId xmlns:a16="http://schemas.microsoft.com/office/drawing/2014/main" val="20011"/>
                    </a:ext>
                  </a:extLst>
                </a:gridCol>
                <a:gridCol w="504825">
                  <a:extLst>
                    <a:ext uri="{9D8B030D-6E8A-4147-A177-3AD203B41FA5}">
                      <a16:colId xmlns:a16="http://schemas.microsoft.com/office/drawing/2014/main" val="20012"/>
                    </a:ext>
                  </a:extLst>
                </a:gridCol>
                <a:gridCol w="500062">
                  <a:extLst>
                    <a:ext uri="{9D8B030D-6E8A-4147-A177-3AD203B41FA5}">
                      <a16:colId xmlns:a16="http://schemas.microsoft.com/office/drawing/2014/main" val="20013"/>
                    </a:ext>
                  </a:extLst>
                </a:gridCol>
                <a:gridCol w="504825">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61" name="Group 221"/>
          <p:cNvGraphicFramePr>
            <a:graphicFrameLocks noGrp="1"/>
          </p:cNvGraphicFramePr>
          <p:nvPr>
            <p:ph sz="quarter" idx="3"/>
          </p:nvPr>
        </p:nvGraphicFramePr>
        <p:xfrm>
          <a:off x="1524000" y="5334000"/>
          <a:ext cx="7467600" cy="518160"/>
        </p:xfrm>
        <a:graphic>
          <a:graphicData uri="http://schemas.openxmlformats.org/drawingml/2006/table">
            <a:tbl>
              <a:tblPr/>
              <a:tblGrid>
                <a:gridCol w="498475">
                  <a:extLst>
                    <a:ext uri="{9D8B030D-6E8A-4147-A177-3AD203B41FA5}">
                      <a16:colId xmlns:a16="http://schemas.microsoft.com/office/drawing/2014/main" val="20000"/>
                    </a:ext>
                  </a:extLst>
                </a:gridCol>
                <a:gridCol w="496888">
                  <a:extLst>
                    <a:ext uri="{9D8B030D-6E8A-4147-A177-3AD203B41FA5}">
                      <a16:colId xmlns:a16="http://schemas.microsoft.com/office/drawing/2014/main" val="20001"/>
                    </a:ext>
                  </a:extLst>
                </a:gridCol>
                <a:gridCol w="498475">
                  <a:extLst>
                    <a:ext uri="{9D8B030D-6E8A-4147-A177-3AD203B41FA5}">
                      <a16:colId xmlns:a16="http://schemas.microsoft.com/office/drawing/2014/main" val="20002"/>
                    </a:ext>
                  </a:extLst>
                </a:gridCol>
                <a:gridCol w="496887">
                  <a:extLst>
                    <a:ext uri="{9D8B030D-6E8A-4147-A177-3AD203B41FA5}">
                      <a16:colId xmlns:a16="http://schemas.microsoft.com/office/drawing/2014/main" val="20003"/>
                    </a:ext>
                  </a:extLst>
                </a:gridCol>
                <a:gridCol w="498475">
                  <a:extLst>
                    <a:ext uri="{9D8B030D-6E8A-4147-A177-3AD203B41FA5}">
                      <a16:colId xmlns:a16="http://schemas.microsoft.com/office/drawing/2014/main" val="20004"/>
                    </a:ext>
                  </a:extLst>
                </a:gridCol>
                <a:gridCol w="498475">
                  <a:extLst>
                    <a:ext uri="{9D8B030D-6E8A-4147-A177-3AD203B41FA5}">
                      <a16:colId xmlns:a16="http://schemas.microsoft.com/office/drawing/2014/main" val="20005"/>
                    </a:ext>
                  </a:extLst>
                </a:gridCol>
                <a:gridCol w="496888">
                  <a:extLst>
                    <a:ext uri="{9D8B030D-6E8A-4147-A177-3AD203B41FA5}">
                      <a16:colId xmlns:a16="http://schemas.microsoft.com/office/drawing/2014/main" val="20006"/>
                    </a:ext>
                  </a:extLst>
                </a:gridCol>
                <a:gridCol w="498475">
                  <a:extLst>
                    <a:ext uri="{9D8B030D-6E8A-4147-A177-3AD203B41FA5}">
                      <a16:colId xmlns:a16="http://schemas.microsoft.com/office/drawing/2014/main" val="20007"/>
                    </a:ext>
                  </a:extLst>
                </a:gridCol>
                <a:gridCol w="496887">
                  <a:extLst>
                    <a:ext uri="{9D8B030D-6E8A-4147-A177-3AD203B41FA5}">
                      <a16:colId xmlns:a16="http://schemas.microsoft.com/office/drawing/2014/main" val="20008"/>
                    </a:ext>
                  </a:extLst>
                </a:gridCol>
                <a:gridCol w="498475">
                  <a:extLst>
                    <a:ext uri="{9D8B030D-6E8A-4147-A177-3AD203B41FA5}">
                      <a16:colId xmlns:a16="http://schemas.microsoft.com/office/drawing/2014/main" val="20009"/>
                    </a:ext>
                  </a:extLst>
                </a:gridCol>
                <a:gridCol w="498475">
                  <a:extLst>
                    <a:ext uri="{9D8B030D-6E8A-4147-A177-3AD203B41FA5}">
                      <a16:colId xmlns:a16="http://schemas.microsoft.com/office/drawing/2014/main" val="20010"/>
                    </a:ext>
                  </a:extLst>
                </a:gridCol>
                <a:gridCol w="496888">
                  <a:extLst>
                    <a:ext uri="{9D8B030D-6E8A-4147-A177-3AD203B41FA5}">
                      <a16:colId xmlns:a16="http://schemas.microsoft.com/office/drawing/2014/main" val="20011"/>
                    </a:ext>
                  </a:extLst>
                </a:gridCol>
                <a:gridCol w="498475">
                  <a:extLst>
                    <a:ext uri="{9D8B030D-6E8A-4147-A177-3AD203B41FA5}">
                      <a16:colId xmlns:a16="http://schemas.microsoft.com/office/drawing/2014/main" val="20012"/>
                    </a:ext>
                  </a:extLst>
                </a:gridCol>
                <a:gridCol w="496887">
                  <a:extLst>
                    <a:ext uri="{9D8B030D-6E8A-4147-A177-3AD203B41FA5}">
                      <a16:colId xmlns:a16="http://schemas.microsoft.com/office/drawing/2014/main" val="20013"/>
                    </a:ext>
                  </a:extLst>
                </a:gridCol>
                <a:gridCol w="498475">
                  <a:extLst>
                    <a:ext uri="{9D8B030D-6E8A-4147-A177-3AD203B41FA5}">
                      <a16:colId xmlns:a16="http://schemas.microsoft.com/office/drawing/2014/main" val="2001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63" name="Group 223"/>
          <p:cNvGraphicFramePr>
            <a:graphicFrameLocks noGrp="1"/>
          </p:cNvGraphicFramePr>
          <p:nvPr>
            <p:ph sz="quarter" idx="4"/>
          </p:nvPr>
        </p:nvGraphicFramePr>
        <p:xfrm>
          <a:off x="4495800" y="617220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40" name="Group 200"/>
          <p:cNvGraphicFramePr>
            <a:graphicFrameLocks noGrp="1"/>
          </p:cNvGraphicFramePr>
          <p:nvPr>
            <p:extLst>
              <p:ext uri="{D42A27DB-BD31-4B8C-83A1-F6EECF244321}">
                <p14:modId xmlns:p14="http://schemas.microsoft.com/office/powerpoint/2010/main" val="4145042162"/>
              </p:ext>
            </p:extLst>
          </p:nvPr>
        </p:nvGraphicFramePr>
        <p:xfrm>
          <a:off x="3733800" y="3902075"/>
          <a:ext cx="3276600" cy="518160"/>
        </p:xfrm>
        <a:graphic>
          <a:graphicData uri="http://schemas.openxmlformats.org/drawingml/2006/table">
            <a:tbl>
              <a:tblPr/>
              <a:tblGrid>
                <a:gridCol w="2730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59" name="Group 219"/>
          <p:cNvGraphicFramePr>
            <a:graphicFrameLocks noGrp="1"/>
          </p:cNvGraphicFramePr>
          <p:nvPr/>
        </p:nvGraphicFramePr>
        <p:xfrm>
          <a:off x="3429000" y="161607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4023" name="Line 183"/>
          <p:cNvSpPr>
            <a:spLocks noChangeShapeType="1"/>
          </p:cNvSpPr>
          <p:nvPr/>
        </p:nvSpPr>
        <p:spPr bwMode="auto">
          <a:xfrm flipV="1">
            <a:off x="5715000" y="1295400"/>
            <a:ext cx="0" cy="304800"/>
          </a:xfrm>
          <a:prstGeom prst="line">
            <a:avLst/>
          </a:prstGeom>
          <a:noFill/>
          <a:ln w="9525">
            <a:solidFill>
              <a:schemeClr val="tx1"/>
            </a:solidFill>
            <a:round/>
            <a:headEnd/>
            <a:tailEnd type="triangle" w="med" len="med"/>
          </a:ln>
        </p:spPr>
        <p:txBody>
          <a:bodyPr/>
          <a:lstStyle/>
          <a:p>
            <a:endParaRPr lang="en-US"/>
          </a:p>
        </p:txBody>
      </p:sp>
      <p:sp>
        <p:nvSpPr>
          <p:cNvPr id="164024" name="Line 184"/>
          <p:cNvSpPr>
            <a:spLocks noChangeShapeType="1"/>
          </p:cNvSpPr>
          <p:nvPr/>
        </p:nvSpPr>
        <p:spPr bwMode="auto">
          <a:xfrm flipV="1">
            <a:off x="6248400" y="3581400"/>
            <a:ext cx="0" cy="304800"/>
          </a:xfrm>
          <a:prstGeom prst="line">
            <a:avLst/>
          </a:prstGeom>
          <a:noFill/>
          <a:ln w="9525">
            <a:solidFill>
              <a:schemeClr val="tx1"/>
            </a:solidFill>
            <a:round/>
            <a:headEnd/>
            <a:tailEnd type="triangle" w="med" len="med"/>
          </a:ln>
        </p:spPr>
        <p:txBody>
          <a:bodyPr/>
          <a:lstStyle/>
          <a:p>
            <a:endParaRPr lang="en-US"/>
          </a:p>
        </p:txBody>
      </p:sp>
      <p:sp>
        <p:nvSpPr>
          <p:cNvPr id="164025" name="Text Box 185"/>
          <p:cNvSpPr txBox="1">
            <a:spLocks noChangeArrowheads="1"/>
          </p:cNvSpPr>
          <p:nvPr/>
        </p:nvSpPr>
        <p:spPr bwMode="auto">
          <a:xfrm>
            <a:off x="4648200" y="2743200"/>
            <a:ext cx="3117850" cy="366713"/>
          </a:xfrm>
          <a:prstGeom prst="rect">
            <a:avLst/>
          </a:prstGeom>
          <a:noFill/>
          <a:ln w="9525">
            <a:noFill/>
            <a:miter lim="800000"/>
            <a:headEnd/>
            <a:tailEnd/>
          </a:ln>
        </p:spPr>
        <p:txBody>
          <a:bodyPr wrap="none">
            <a:spAutoFit/>
          </a:bodyPr>
          <a:lstStyle/>
          <a:p>
            <a:pPr eaLnBrk="1" hangingPunct="1"/>
            <a:r>
              <a:rPr lang="en-US"/>
              <a:t>p[6] doesn’t match with S[10]</a:t>
            </a:r>
          </a:p>
        </p:txBody>
      </p:sp>
      <p:sp>
        <p:nvSpPr>
          <p:cNvPr id="164026" name="Text Box 186"/>
          <p:cNvSpPr txBox="1">
            <a:spLocks noChangeArrowheads="1"/>
          </p:cNvSpPr>
          <p:nvPr/>
        </p:nvSpPr>
        <p:spPr bwMode="auto">
          <a:xfrm>
            <a:off x="1371600" y="4393474"/>
            <a:ext cx="7772400" cy="523220"/>
          </a:xfrm>
          <a:prstGeom prst="rect">
            <a:avLst/>
          </a:prstGeom>
          <a:noFill/>
          <a:ln w="9525">
            <a:noFill/>
            <a:miter lim="800000"/>
            <a:headEnd/>
            <a:tailEnd/>
          </a:ln>
        </p:spPr>
        <p:txBody>
          <a:bodyPr>
            <a:spAutoFit/>
          </a:bodyPr>
          <a:lstStyle/>
          <a:p>
            <a:pPr eaLnBrk="1" hangingPunct="1"/>
            <a:r>
              <a:rPr lang="en-US" sz="1400" dirty="0"/>
              <a:t>comparing p[4] with S[10] because after mismatch q = </a:t>
            </a:r>
            <a:r>
              <a:rPr lang="el-GR" sz="1400" dirty="0"/>
              <a:t>Π</a:t>
            </a:r>
            <a:r>
              <a:rPr lang="en-US" sz="1400" dirty="0"/>
              <a:t>[5] = 3</a:t>
            </a:r>
          </a:p>
          <a:p>
            <a:pPr eaLnBrk="1" hangingPunct="1"/>
            <a:r>
              <a:rPr lang="en-US" sz="1400" dirty="0"/>
              <a:t> </a:t>
            </a:r>
          </a:p>
        </p:txBody>
      </p:sp>
      <p:sp>
        <p:nvSpPr>
          <p:cNvPr id="164027" name="Text Box 187"/>
          <p:cNvSpPr txBox="1">
            <a:spLocks noChangeArrowheads="1"/>
          </p:cNvSpPr>
          <p:nvPr/>
        </p:nvSpPr>
        <p:spPr bwMode="auto">
          <a:xfrm>
            <a:off x="4343400" y="471488"/>
            <a:ext cx="2432050" cy="366712"/>
          </a:xfrm>
          <a:prstGeom prst="rect">
            <a:avLst/>
          </a:prstGeom>
          <a:noFill/>
          <a:ln w="9525">
            <a:noFill/>
            <a:miter lim="800000"/>
            <a:headEnd/>
            <a:tailEnd/>
          </a:ln>
        </p:spPr>
        <p:txBody>
          <a:bodyPr wrap="none">
            <a:spAutoFit/>
          </a:bodyPr>
          <a:lstStyle/>
          <a:p>
            <a:pPr eaLnBrk="1" hangingPunct="1"/>
            <a:r>
              <a:rPr lang="en-US"/>
              <a:t>p[5] matches with S[9]</a:t>
            </a:r>
          </a:p>
        </p:txBody>
      </p:sp>
      <p:sp>
        <p:nvSpPr>
          <p:cNvPr id="164028" name="Text Box 188"/>
          <p:cNvSpPr txBox="1">
            <a:spLocks noChangeArrowheads="1"/>
          </p:cNvSpPr>
          <p:nvPr/>
        </p:nvSpPr>
        <p:spPr bwMode="auto">
          <a:xfrm>
            <a:off x="4883150" y="5029200"/>
            <a:ext cx="2559050" cy="366713"/>
          </a:xfrm>
          <a:prstGeom prst="rect">
            <a:avLst/>
          </a:prstGeom>
          <a:noFill/>
          <a:ln w="9525">
            <a:noFill/>
            <a:miter lim="800000"/>
            <a:headEnd/>
            <a:tailEnd/>
          </a:ln>
        </p:spPr>
        <p:txBody>
          <a:bodyPr wrap="none">
            <a:spAutoFit/>
          </a:bodyPr>
          <a:lstStyle/>
          <a:p>
            <a:pPr eaLnBrk="1" hangingPunct="1"/>
            <a:r>
              <a:rPr lang="en-US"/>
              <a:t>p[5] matches with S[11]</a:t>
            </a:r>
          </a:p>
        </p:txBody>
      </p:sp>
      <p:sp>
        <p:nvSpPr>
          <p:cNvPr id="164030" name="Line 190"/>
          <p:cNvSpPr>
            <a:spLocks noChangeShapeType="1"/>
          </p:cNvSpPr>
          <p:nvPr/>
        </p:nvSpPr>
        <p:spPr bwMode="auto">
          <a:xfrm flipV="1">
            <a:off x="6705600" y="5867400"/>
            <a:ext cx="0" cy="304800"/>
          </a:xfrm>
          <a:prstGeom prst="line">
            <a:avLst/>
          </a:prstGeom>
          <a:noFill/>
          <a:ln w="9525">
            <a:solidFill>
              <a:schemeClr val="tx1"/>
            </a:solidFill>
            <a:round/>
            <a:headEnd/>
            <a:tailEnd type="triangle" w="med" len="med"/>
          </a:ln>
        </p:spPr>
        <p:txBody>
          <a:bodyPr/>
          <a:lstStyle/>
          <a:p>
            <a:endParaRPr lang="en-US"/>
          </a:p>
        </p:txBody>
      </p:sp>
      <p:pic>
        <p:nvPicPr>
          <p:cNvPr id="27" name="Picture 26"/>
          <p:cNvPicPr>
            <a:picLocks noChangeAspect="1"/>
          </p:cNvPicPr>
          <p:nvPr/>
        </p:nvPicPr>
        <p:blipFill>
          <a:blip r:embed="rId3"/>
          <a:stretch>
            <a:fillRect/>
          </a:stretch>
        </p:blipFill>
        <p:spPr>
          <a:xfrm>
            <a:off x="7142163" y="3644456"/>
            <a:ext cx="2001837" cy="1459117"/>
          </a:xfrm>
          <a:prstGeom prst="rect">
            <a:avLst/>
          </a:prstGeom>
          <a:ln w="6350">
            <a:solidFill>
              <a:schemeClr val="tx1"/>
            </a:solidFill>
          </a:ln>
        </p:spPr>
      </p:pic>
    </p:spTree>
    <p:extLst>
      <p:ext uri="{BB962C8B-B14F-4D97-AF65-F5344CB8AC3E}">
        <p14:creationId xmlns:p14="http://schemas.microsoft.com/office/powerpoint/2010/main" val="40307166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40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40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384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3851"/>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385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403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40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38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40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40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4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64024"/>
                                        </p:tgtEl>
                                      </p:cBhvr>
                                    </p:animEffect>
                                    <p:set>
                                      <p:cBhvr>
                                        <p:cTn id="48" dur="1" fill="hold">
                                          <p:stCondLst>
                                            <p:cond delay="1999"/>
                                          </p:stCondLst>
                                        </p:cTn>
                                        <p:tgtEl>
                                          <p:spTgt spid="1640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00833 -1.56069E-6 L 0.10833 0.00439 " pathEditMode="relative" rAng="0" ptsTypes="AA">
                                      <p:cBhvr>
                                        <p:cTn id="52" dur="2000" fill="hold"/>
                                        <p:tgtEl>
                                          <p:spTgt spid="164040"/>
                                        </p:tgtEl>
                                        <p:attrNameLst>
                                          <p:attrName>ppt_x</p:attrName>
                                          <p:attrName>ppt_y</p:attrName>
                                        </p:attrNameLst>
                                      </p:cBhvr>
                                      <p:rCtr x="5800" y="200"/>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640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38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38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8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40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40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38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0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4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utoUpdateAnimBg="0"/>
      <p:bldP spid="163846" grpId="0"/>
      <p:bldP spid="163847" grpId="0"/>
      <p:bldP spid="163848" grpId="0" autoUpdateAnimBg="0"/>
      <p:bldP spid="163849" grpId="0"/>
      <p:bldP spid="163851" grpId="0" autoUpdateAnimBg="0"/>
      <p:bldP spid="163852" grpId="0"/>
      <p:bldP spid="163854" grpId="0" autoUpdateAnimBg="0"/>
      <p:bldP spid="163855" grpId="0"/>
      <p:bldP spid="164023" grpId="0" animBg="1"/>
      <p:bldP spid="164024" grpId="0" animBg="1"/>
      <p:bldP spid="164024" grpId="1" animBg="1"/>
      <p:bldP spid="164024" grpId="2" animBg="1"/>
      <p:bldP spid="164025" grpId="0"/>
      <p:bldP spid="164026" grpId="0"/>
      <p:bldP spid="164027" grpId="0" autoUpdateAnimBg="0"/>
      <p:bldP spid="164028" grpId="0"/>
      <p:bldP spid="16403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graphicFrame>
        <p:nvGraphicFramePr>
          <p:cNvPr id="169165" name="Group 205"/>
          <p:cNvGraphicFramePr>
            <a:graphicFrameLocks noGrp="1"/>
          </p:cNvGraphicFramePr>
          <p:nvPr>
            <p:ph sz="quarter" idx="1"/>
            <p:extLst>
              <p:ext uri="{D42A27DB-BD31-4B8C-83A1-F6EECF244321}">
                <p14:modId xmlns:p14="http://schemas.microsoft.com/office/powerpoint/2010/main" val="922244708"/>
              </p:ext>
            </p:extLst>
          </p:nvPr>
        </p:nvGraphicFramePr>
        <p:xfrm>
          <a:off x="1143000" y="892630"/>
          <a:ext cx="7848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2288">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2288">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2288">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2287">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69" name="Group 209"/>
          <p:cNvGraphicFramePr>
            <a:graphicFrameLocks noGrp="1"/>
          </p:cNvGraphicFramePr>
          <p:nvPr>
            <p:ph sz="quarter" idx="2"/>
          </p:nvPr>
        </p:nvGraphicFramePr>
        <p:xfrm>
          <a:off x="1219200" y="3352800"/>
          <a:ext cx="7696200" cy="518160"/>
        </p:xfrm>
        <a:graphic>
          <a:graphicData uri="http://schemas.openxmlformats.org/drawingml/2006/table">
            <a:tbl>
              <a:tblPr/>
              <a:tblGrid>
                <a:gridCol w="514350">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1175">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1175">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511175">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11175">
                  <a:extLst>
                    <a:ext uri="{9D8B030D-6E8A-4147-A177-3AD203B41FA5}">
                      <a16:colId xmlns:a16="http://schemas.microsoft.com/office/drawing/2014/main" val="20013"/>
                    </a:ext>
                  </a:extLst>
                </a:gridCol>
                <a:gridCol w="514350">
                  <a:extLst>
                    <a:ext uri="{9D8B030D-6E8A-4147-A177-3AD203B41FA5}">
                      <a16:colId xmlns:a16="http://schemas.microsoft.com/office/drawing/2014/main" val="2001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67" name="Group 207"/>
          <p:cNvGraphicFramePr>
            <a:graphicFrameLocks noGrp="1"/>
          </p:cNvGraphicFramePr>
          <p:nvPr>
            <p:ph sz="quarter" idx="3"/>
          </p:nvPr>
        </p:nvGraphicFramePr>
        <p:xfrm>
          <a:off x="4343400" y="1600200"/>
          <a:ext cx="3657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2288">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71" name="Group 211"/>
          <p:cNvGraphicFramePr>
            <a:graphicFrameLocks noGrp="1"/>
          </p:cNvGraphicFramePr>
          <p:nvPr/>
        </p:nvGraphicFramePr>
        <p:xfrm>
          <a:off x="4419600" y="426720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73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extLst>
                  <a:ext uri="{0D108BD9-81ED-4DB2-BD59-A6C34878D82A}">
                    <a16:rowId xmlns:a16="http://schemas.microsoft.com/office/drawing/2014/main" val="10000"/>
                  </a:ext>
                </a:extLst>
              </a:tr>
            </a:tbl>
          </a:graphicData>
        </a:graphic>
      </p:graphicFrame>
      <p:sp>
        <p:nvSpPr>
          <p:cNvPr id="169130" name="Rectangle 170"/>
          <p:cNvSpPr>
            <a:spLocks noChangeArrowheads="1"/>
          </p:cNvSpPr>
          <p:nvPr/>
        </p:nvSpPr>
        <p:spPr bwMode="auto">
          <a:xfrm>
            <a:off x="457200" y="152400"/>
            <a:ext cx="4114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12: i = 12, q = 5</a:t>
            </a:r>
          </a:p>
        </p:txBody>
      </p:sp>
      <p:sp>
        <p:nvSpPr>
          <p:cNvPr id="169131" name="Text Box 171"/>
          <p:cNvSpPr txBox="1">
            <a:spLocks noChangeArrowheads="1"/>
          </p:cNvSpPr>
          <p:nvPr/>
        </p:nvSpPr>
        <p:spPr bwMode="auto">
          <a:xfrm>
            <a:off x="1581150" y="457200"/>
            <a:ext cx="2813050" cy="366713"/>
          </a:xfrm>
          <a:prstGeom prst="rect">
            <a:avLst/>
          </a:prstGeom>
          <a:noFill/>
          <a:ln w="9525">
            <a:noFill/>
            <a:miter lim="800000"/>
            <a:headEnd/>
            <a:tailEnd/>
          </a:ln>
        </p:spPr>
        <p:txBody>
          <a:bodyPr wrap="none">
            <a:spAutoFit/>
          </a:bodyPr>
          <a:lstStyle/>
          <a:p>
            <a:pPr eaLnBrk="1" hangingPunct="1"/>
            <a:r>
              <a:rPr lang="en-US"/>
              <a:t>Comparing p[6] with S[12]</a:t>
            </a:r>
          </a:p>
        </p:txBody>
      </p:sp>
      <p:sp>
        <p:nvSpPr>
          <p:cNvPr id="169132" name="Text Box 172"/>
          <p:cNvSpPr txBox="1">
            <a:spLocks noChangeArrowheads="1"/>
          </p:cNvSpPr>
          <p:nvPr/>
        </p:nvSpPr>
        <p:spPr bwMode="auto">
          <a:xfrm>
            <a:off x="1066800" y="2986088"/>
            <a:ext cx="2813050" cy="366712"/>
          </a:xfrm>
          <a:prstGeom prst="rect">
            <a:avLst/>
          </a:prstGeom>
          <a:noFill/>
          <a:ln w="9525">
            <a:noFill/>
            <a:miter lim="800000"/>
            <a:headEnd/>
            <a:tailEnd/>
          </a:ln>
        </p:spPr>
        <p:txBody>
          <a:bodyPr wrap="none">
            <a:spAutoFit/>
          </a:bodyPr>
          <a:lstStyle/>
          <a:p>
            <a:pPr eaLnBrk="1" hangingPunct="1"/>
            <a:r>
              <a:rPr lang="en-US"/>
              <a:t>Comparing p[7] with S[13]</a:t>
            </a:r>
          </a:p>
        </p:txBody>
      </p:sp>
      <p:sp>
        <p:nvSpPr>
          <p:cNvPr id="19565" name="Text Box 174"/>
          <p:cNvSpPr txBox="1">
            <a:spLocks noChangeArrowheads="1"/>
          </p:cNvSpPr>
          <p:nvPr/>
        </p:nvSpPr>
        <p:spPr bwMode="auto">
          <a:xfrm>
            <a:off x="304800" y="762000"/>
            <a:ext cx="420688" cy="519113"/>
          </a:xfrm>
          <a:prstGeom prst="rect">
            <a:avLst/>
          </a:prstGeom>
          <a:noFill/>
          <a:ln w="9525">
            <a:noFill/>
            <a:miter lim="800000"/>
            <a:headEnd/>
            <a:tailEnd/>
          </a:ln>
        </p:spPr>
        <p:txBody>
          <a:bodyPr wrap="none">
            <a:spAutoFit/>
          </a:bodyPr>
          <a:lstStyle/>
          <a:p>
            <a:pPr eaLnBrk="1" hangingPunct="1"/>
            <a:r>
              <a:rPr lang="en-US" sz="2800"/>
              <a:t>S</a:t>
            </a:r>
          </a:p>
        </p:txBody>
      </p:sp>
      <p:sp>
        <p:nvSpPr>
          <p:cNvPr id="169135" name="Text Box 175"/>
          <p:cNvSpPr txBox="1">
            <a:spLocks noChangeArrowheads="1"/>
          </p:cNvSpPr>
          <p:nvPr/>
        </p:nvSpPr>
        <p:spPr bwMode="auto">
          <a:xfrm>
            <a:off x="341313" y="3352800"/>
            <a:ext cx="420687" cy="519113"/>
          </a:xfrm>
          <a:prstGeom prst="rect">
            <a:avLst/>
          </a:prstGeom>
          <a:noFill/>
          <a:ln w="9525">
            <a:noFill/>
            <a:miter lim="800000"/>
            <a:headEnd/>
            <a:tailEnd/>
          </a:ln>
        </p:spPr>
        <p:txBody>
          <a:bodyPr wrap="none">
            <a:spAutoFit/>
          </a:bodyPr>
          <a:lstStyle/>
          <a:p>
            <a:pPr eaLnBrk="1" hangingPunct="1"/>
            <a:r>
              <a:rPr lang="en-US" sz="2800"/>
              <a:t>S</a:t>
            </a:r>
          </a:p>
        </p:txBody>
      </p:sp>
      <p:sp>
        <p:nvSpPr>
          <p:cNvPr id="169137" name="Text Box 177"/>
          <p:cNvSpPr txBox="1">
            <a:spLocks noChangeArrowheads="1"/>
          </p:cNvSpPr>
          <p:nvPr/>
        </p:nvSpPr>
        <p:spPr bwMode="auto">
          <a:xfrm>
            <a:off x="379413" y="4191000"/>
            <a:ext cx="382587" cy="519113"/>
          </a:xfrm>
          <a:prstGeom prst="rect">
            <a:avLst/>
          </a:prstGeom>
          <a:noFill/>
          <a:ln w="9525">
            <a:noFill/>
            <a:miter lim="800000"/>
            <a:headEnd/>
            <a:tailEnd/>
          </a:ln>
        </p:spPr>
        <p:txBody>
          <a:bodyPr wrap="none">
            <a:spAutoFit/>
          </a:bodyPr>
          <a:lstStyle/>
          <a:p>
            <a:pPr eaLnBrk="1" hangingPunct="1"/>
            <a:r>
              <a:rPr lang="en-US" sz="2800"/>
              <a:t>p</a:t>
            </a:r>
          </a:p>
        </p:txBody>
      </p:sp>
      <p:sp>
        <p:nvSpPr>
          <p:cNvPr id="19568" name="Text Box 178"/>
          <p:cNvSpPr txBox="1">
            <a:spLocks noChangeArrowheads="1"/>
          </p:cNvSpPr>
          <p:nvPr/>
        </p:nvSpPr>
        <p:spPr bwMode="auto">
          <a:xfrm>
            <a:off x="303213" y="1538288"/>
            <a:ext cx="382587" cy="519112"/>
          </a:xfrm>
          <a:prstGeom prst="rect">
            <a:avLst/>
          </a:prstGeom>
          <a:noFill/>
          <a:ln w="9525">
            <a:noFill/>
            <a:miter lim="800000"/>
            <a:headEnd/>
            <a:tailEnd/>
          </a:ln>
        </p:spPr>
        <p:txBody>
          <a:bodyPr wrap="none">
            <a:spAutoFit/>
          </a:bodyPr>
          <a:lstStyle/>
          <a:p>
            <a:pPr eaLnBrk="1" hangingPunct="1"/>
            <a:r>
              <a:rPr lang="en-US" sz="2800"/>
              <a:t>p</a:t>
            </a:r>
          </a:p>
        </p:txBody>
      </p:sp>
      <p:sp>
        <p:nvSpPr>
          <p:cNvPr id="169142" name="Line 182"/>
          <p:cNvSpPr>
            <a:spLocks noChangeShapeType="1"/>
          </p:cNvSpPr>
          <p:nvPr/>
        </p:nvSpPr>
        <p:spPr bwMode="auto">
          <a:xfrm flipV="1">
            <a:off x="7162800" y="1295400"/>
            <a:ext cx="0" cy="304800"/>
          </a:xfrm>
          <a:prstGeom prst="line">
            <a:avLst/>
          </a:prstGeom>
          <a:noFill/>
          <a:ln w="9525">
            <a:solidFill>
              <a:schemeClr val="tx1"/>
            </a:solidFill>
            <a:round/>
            <a:headEnd/>
            <a:tailEnd type="triangle" w="med" len="med"/>
          </a:ln>
        </p:spPr>
        <p:txBody>
          <a:bodyPr/>
          <a:lstStyle/>
          <a:p>
            <a:endParaRPr lang="en-US"/>
          </a:p>
        </p:txBody>
      </p:sp>
      <p:sp>
        <p:nvSpPr>
          <p:cNvPr id="169143" name="Rectangle 183"/>
          <p:cNvSpPr>
            <a:spLocks noChangeArrowheads="1"/>
          </p:cNvSpPr>
          <p:nvPr/>
        </p:nvSpPr>
        <p:spPr bwMode="auto">
          <a:xfrm>
            <a:off x="609600" y="2667000"/>
            <a:ext cx="4114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13: i = 13, q = 6</a:t>
            </a:r>
          </a:p>
        </p:txBody>
      </p:sp>
      <p:sp>
        <p:nvSpPr>
          <p:cNvPr id="169144" name="Line 184"/>
          <p:cNvSpPr>
            <a:spLocks noChangeShapeType="1"/>
          </p:cNvSpPr>
          <p:nvPr/>
        </p:nvSpPr>
        <p:spPr bwMode="auto">
          <a:xfrm flipV="1">
            <a:off x="7696200" y="3886200"/>
            <a:ext cx="0" cy="381000"/>
          </a:xfrm>
          <a:prstGeom prst="line">
            <a:avLst/>
          </a:prstGeom>
          <a:noFill/>
          <a:ln w="9525">
            <a:solidFill>
              <a:schemeClr val="tx1"/>
            </a:solidFill>
            <a:round/>
            <a:headEnd/>
            <a:tailEnd type="triangle" w="med" len="med"/>
          </a:ln>
        </p:spPr>
        <p:txBody>
          <a:bodyPr/>
          <a:lstStyle/>
          <a:p>
            <a:endParaRPr lang="en-US"/>
          </a:p>
        </p:txBody>
      </p:sp>
      <p:sp>
        <p:nvSpPr>
          <p:cNvPr id="169145" name="Text Box 185"/>
          <p:cNvSpPr txBox="1">
            <a:spLocks noChangeArrowheads="1"/>
          </p:cNvSpPr>
          <p:nvPr/>
        </p:nvSpPr>
        <p:spPr bwMode="auto">
          <a:xfrm>
            <a:off x="4654550" y="471488"/>
            <a:ext cx="2559050" cy="366712"/>
          </a:xfrm>
          <a:prstGeom prst="rect">
            <a:avLst/>
          </a:prstGeom>
          <a:noFill/>
          <a:ln w="9525">
            <a:noFill/>
            <a:miter lim="800000"/>
            <a:headEnd/>
            <a:tailEnd/>
          </a:ln>
        </p:spPr>
        <p:txBody>
          <a:bodyPr wrap="none">
            <a:spAutoFit/>
          </a:bodyPr>
          <a:lstStyle/>
          <a:p>
            <a:pPr eaLnBrk="1" hangingPunct="1"/>
            <a:r>
              <a:rPr lang="en-US"/>
              <a:t>p[6] matches with S[12]</a:t>
            </a:r>
          </a:p>
        </p:txBody>
      </p:sp>
      <p:sp>
        <p:nvSpPr>
          <p:cNvPr id="169146" name="Text Box 186"/>
          <p:cNvSpPr txBox="1">
            <a:spLocks noChangeArrowheads="1"/>
          </p:cNvSpPr>
          <p:nvPr/>
        </p:nvSpPr>
        <p:spPr bwMode="auto">
          <a:xfrm>
            <a:off x="4495800" y="2986088"/>
            <a:ext cx="2559050" cy="366712"/>
          </a:xfrm>
          <a:prstGeom prst="rect">
            <a:avLst/>
          </a:prstGeom>
          <a:noFill/>
          <a:ln w="9525">
            <a:noFill/>
            <a:miter lim="800000"/>
            <a:headEnd/>
            <a:tailEnd/>
          </a:ln>
        </p:spPr>
        <p:txBody>
          <a:bodyPr wrap="none">
            <a:spAutoFit/>
          </a:bodyPr>
          <a:lstStyle/>
          <a:p>
            <a:pPr eaLnBrk="1" hangingPunct="1"/>
            <a:r>
              <a:rPr lang="en-US"/>
              <a:t>p[7] matches with S[13]</a:t>
            </a:r>
          </a:p>
        </p:txBody>
      </p:sp>
      <p:sp>
        <p:nvSpPr>
          <p:cNvPr id="169148" name="Text Box 188"/>
          <p:cNvSpPr txBox="1">
            <a:spLocks noChangeArrowheads="1"/>
          </p:cNvSpPr>
          <p:nvPr/>
        </p:nvSpPr>
        <p:spPr bwMode="auto">
          <a:xfrm>
            <a:off x="184150" y="5334000"/>
            <a:ext cx="6241837" cy="646331"/>
          </a:xfrm>
          <a:prstGeom prst="rect">
            <a:avLst/>
          </a:prstGeom>
          <a:noFill/>
          <a:ln w="9525">
            <a:noFill/>
            <a:miter lim="800000"/>
            <a:headEnd/>
            <a:tailEnd/>
          </a:ln>
        </p:spPr>
        <p:txBody>
          <a:bodyPr wrap="none">
            <a:spAutoFit/>
          </a:bodyPr>
          <a:lstStyle/>
          <a:p>
            <a:pPr eaLnBrk="1" hangingPunct="1"/>
            <a:r>
              <a:rPr lang="en-US" dirty="0"/>
              <a:t>Pattern ‘p’ has been found to completely occur in string ‘S’. </a:t>
            </a:r>
          </a:p>
          <a:p>
            <a:pPr eaLnBrk="1" hangingPunct="1"/>
            <a:r>
              <a:rPr lang="en-US" dirty="0"/>
              <a:t> match found after: i – m = 13 – 7 = 6 shifts. </a:t>
            </a:r>
          </a:p>
        </p:txBody>
      </p:sp>
    </p:spTree>
    <p:extLst>
      <p:ext uri="{BB962C8B-B14F-4D97-AF65-F5344CB8AC3E}">
        <p14:creationId xmlns:p14="http://schemas.microsoft.com/office/powerpoint/2010/main" val="3165674173"/>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1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91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91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914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9135"/>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9137"/>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916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917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69132"/>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69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91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9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31" grpId="0" autoUpdateAnimBg="0"/>
      <p:bldP spid="169132" grpId="0" autoUpdateAnimBg="0"/>
      <p:bldP spid="169135" grpId="0" autoUpdateAnimBg="0"/>
      <p:bldP spid="169137" grpId="0" autoUpdateAnimBg="0"/>
      <p:bldP spid="169142" grpId="0" animBg="1"/>
      <p:bldP spid="169143" grpId="0" autoUpdateAnimBg="0"/>
      <p:bldP spid="169144" grpId="0" animBg="1"/>
      <p:bldP spid="169145" grpId="0" autoUpdateAnimBg="0"/>
      <p:bldP spid="169146" grpId="0" autoUpdateAnimBg="0"/>
      <p:bldP spid="16914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Title 1"/>
          <p:cNvSpPr>
            <a:spLocks noGrp="1"/>
          </p:cNvSpPr>
          <p:nvPr>
            <p:ph type="title" sz="quarter"/>
          </p:nvPr>
        </p:nvSpPr>
        <p:spPr/>
        <p:txBody>
          <a:bodyPr/>
          <a:lstStyle/>
          <a:p>
            <a:r>
              <a:rPr lang="en-US" sz="3200" dirty="0"/>
              <a:t>Home task – 1 – KMP  </a:t>
            </a:r>
          </a:p>
        </p:txBody>
      </p:sp>
      <p:sp>
        <p:nvSpPr>
          <p:cNvPr id="22531" name="Content Placeholder 2"/>
          <p:cNvSpPr>
            <a:spLocks noGrp="1"/>
          </p:cNvSpPr>
          <p:nvPr>
            <p:ph sz="quarter" idx="1"/>
          </p:nvPr>
        </p:nvSpPr>
        <p:spPr>
          <a:xfrm>
            <a:off x="457200" y="1600200"/>
            <a:ext cx="8153400" cy="4953000"/>
          </a:xfrm>
        </p:spPr>
        <p:txBody>
          <a:bodyPr/>
          <a:lstStyle/>
          <a:p>
            <a:r>
              <a:rPr lang="en-US"/>
              <a:t>String </a:t>
            </a:r>
          </a:p>
          <a:p>
            <a:endParaRPr lang="en-US"/>
          </a:p>
          <a:p>
            <a:r>
              <a:rPr lang="en-US"/>
              <a:t> Pattern</a:t>
            </a:r>
          </a:p>
        </p:txBody>
      </p:sp>
      <p:graphicFrame>
        <p:nvGraphicFramePr>
          <p:cNvPr id="7" name="Table 6"/>
          <p:cNvGraphicFramePr>
            <a:graphicFrameLocks noGrp="1"/>
          </p:cNvGraphicFramePr>
          <p:nvPr>
            <p:extLst>
              <p:ext uri="{D42A27DB-BD31-4B8C-83A1-F6EECF244321}">
                <p14:modId xmlns:p14="http://schemas.microsoft.com/office/powerpoint/2010/main" val="1133788309"/>
              </p:ext>
            </p:extLst>
          </p:nvPr>
        </p:nvGraphicFramePr>
        <p:xfrm>
          <a:off x="1295400" y="2282190"/>
          <a:ext cx="5842000" cy="370840"/>
        </p:xfrm>
        <a:graphic>
          <a:graphicData uri="http://schemas.openxmlformats.org/drawingml/2006/table">
            <a:tbl>
              <a:tblPr firstRow="1" bandRow="1">
                <a:tableStyleId>{5940675A-B579-460E-94D1-54222C63F5DA}</a:tableStyleId>
              </a:tblPr>
              <a:tblGrid>
                <a:gridCol w="254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gridCol w="2540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gridCol w="254000">
                  <a:extLst>
                    <a:ext uri="{9D8B030D-6E8A-4147-A177-3AD203B41FA5}">
                      <a16:colId xmlns:a16="http://schemas.microsoft.com/office/drawing/2014/main" val="20004"/>
                    </a:ext>
                  </a:extLst>
                </a:gridCol>
                <a:gridCol w="254000">
                  <a:extLst>
                    <a:ext uri="{9D8B030D-6E8A-4147-A177-3AD203B41FA5}">
                      <a16:colId xmlns:a16="http://schemas.microsoft.com/office/drawing/2014/main" val="20005"/>
                    </a:ext>
                  </a:extLst>
                </a:gridCol>
                <a:gridCol w="254000">
                  <a:extLst>
                    <a:ext uri="{9D8B030D-6E8A-4147-A177-3AD203B41FA5}">
                      <a16:colId xmlns:a16="http://schemas.microsoft.com/office/drawing/2014/main" val="20006"/>
                    </a:ext>
                  </a:extLst>
                </a:gridCol>
                <a:gridCol w="254000">
                  <a:extLst>
                    <a:ext uri="{9D8B030D-6E8A-4147-A177-3AD203B41FA5}">
                      <a16:colId xmlns:a16="http://schemas.microsoft.com/office/drawing/2014/main" val="20007"/>
                    </a:ext>
                  </a:extLst>
                </a:gridCol>
                <a:gridCol w="254000">
                  <a:extLst>
                    <a:ext uri="{9D8B030D-6E8A-4147-A177-3AD203B41FA5}">
                      <a16:colId xmlns:a16="http://schemas.microsoft.com/office/drawing/2014/main" val="20008"/>
                    </a:ext>
                  </a:extLst>
                </a:gridCol>
                <a:gridCol w="254000">
                  <a:extLst>
                    <a:ext uri="{9D8B030D-6E8A-4147-A177-3AD203B41FA5}">
                      <a16:colId xmlns:a16="http://schemas.microsoft.com/office/drawing/2014/main" val="20009"/>
                    </a:ext>
                  </a:extLst>
                </a:gridCol>
                <a:gridCol w="254000">
                  <a:extLst>
                    <a:ext uri="{9D8B030D-6E8A-4147-A177-3AD203B41FA5}">
                      <a16:colId xmlns:a16="http://schemas.microsoft.com/office/drawing/2014/main" val="20010"/>
                    </a:ext>
                  </a:extLst>
                </a:gridCol>
                <a:gridCol w="254000">
                  <a:extLst>
                    <a:ext uri="{9D8B030D-6E8A-4147-A177-3AD203B41FA5}">
                      <a16:colId xmlns:a16="http://schemas.microsoft.com/office/drawing/2014/main" val="20011"/>
                    </a:ext>
                  </a:extLst>
                </a:gridCol>
                <a:gridCol w="254000">
                  <a:extLst>
                    <a:ext uri="{9D8B030D-6E8A-4147-A177-3AD203B41FA5}">
                      <a16:colId xmlns:a16="http://schemas.microsoft.com/office/drawing/2014/main" val="20012"/>
                    </a:ext>
                  </a:extLst>
                </a:gridCol>
                <a:gridCol w="254000">
                  <a:extLst>
                    <a:ext uri="{9D8B030D-6E8A-4147-A177-3AD203B41FA5}">
                      <a16:colId xmlns:a16="http://schemas.microsoft.com/office/drawing/2014/main" val="20013"/>
                    </a:ext>
                  </a:extLst>
                </a:gridCol>
                <a:gridCol w="254000">
                  <a:extLst>
                    <a:ext uri="{9D8B030D-6E8A-4147-A177-3AD203B41FA5}">
                      <a16:colId xmlns:a16="http://schemas.microsoft.com/office/drawing/2014/main" val="20014"/>
                    </a:ext>
                  </a:extLst>
                </a:gridCol>
                <a:gridCol w="254000">
                  <a:extLst>
                    <a:ext uri="{9D8B030D-6E8A-4147-A177-3AD203B41FA5}">
                      <a16:colId xmlns:a16="http://schemas.microsoft.com/office/drawing/2014/main" val="20015"/>
                    </a:ext>
                  </a:extLst>
                </a:gridCol>
                <a:gridCol w="254000">
                  <a:extLst>
                    <a:ext uri="{9D8B030D-6E8A-4147-A177-3AD203B41FA5}">
                      <a16:colId xmlns:a16="http://schemas.microsoft.com/office/drawing/2014/main" val="20016"/>
                    </a:ext>
                  </a:extLst>
                </a:gridCol>
                <a:gridCol w="254000">
                  <a:extLst>
                    <a:ext uri="{9D8B030D-6E8A-4147-A177-3AD203B41FA5}">
                      <a16:colId xmlns:a16="http://schemas.microsoft.com/office/drawing/2014/main" val="20017"/>
                    </a:ext>
                  </a:extLst>
                </a:gridCol>
                <a:gridCol w="254000">
                  <a:extLst>
                    <a:ext uri="{9D8B030D-6E8A-4147-A177-3AD203B41FA5}">
                      <a16:colId xmlns:a16="http://schemas.microsoft.com/office/drawing/2014/main" val="20018"/>
                    </a:ext>
                  </a:extLst>
                </a:gridCol>
                <a:gridCol w="254000">
                  <a:extLst>
                    <a:ext uri="{9D8B030D-6E8A-4147-A177-3AD203B41FA5}">
                      <a16:colId xmlns:a16="http://schemas.microsoft.com/office/drawing/2014/main" val="20019"/>
                    </a:ext>
                  </a:extLst>
                </a:gridCol>
                <a:gridCol w="254000">
                  <a:extLst>
                    <a:ext uri="{9D8B030D-6E8A-4147-A177-3AD203B41FA5}">
                      <a16:colId xmlns:a16="http://schemas.microsoft.com/office/drawing/2014/main" val="20020"/>
                    </a:ext>
                  </a:extLst>
                </a:gridCol>
                <a:gridCol w="254000">
                  <a:extLst>
                    <a:ext uri="{9D8B030D-6E8A-4147-A177-3AD203B41FA5}">
                      <a16:colId xmlns:a16="http://schemas.microsoft.com/office/drawing/2014/main" val="20021"/>
                    </a:ext>
                  </a:extLst>
                </a:gridCol>
                <a:gridCol w="254000">
                  <a:extLst>
                    <a:ext uri="{9D8B030D-6E8A-4147-A177-3AD203B41FA5}">
                      <a16:colId xmlns:a16="http://schemas.microsoft.com/office/drawing/2014/main" val="20022"/>
                    </a:ext>
                  </a:extLst>
                </a:gridCol>
              </a:tblGrid>
              <a:tr h="370840">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x</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d</a:t>
                      </a:r>
                    </a:p>
                  </a:txBody>
                  <a:tcPr/>
                </a:tc>
                <a:tc>
                  <a:txBody>
                    <a:bodyPr/>
                    <a:lstStyle/>
                    <a:p>
                      <a:r>
                        <a:rPr lang="en-US" b="1" dirty="0"/>
                        <a:t>a</a:t>
                      </a:r>
                    </a:p>
                  </a:txBody>
                  <a:tcPr/>
                </a:tc>
                <a:tc>
                  <a:txBody>
                    <a:bodyPr/>
                    <a:lstStyle/>
                    <a:p>
                      <a:r>
                        <a:rPr lang="en-US" b="1" dirty="0"/>
                        <a:t>b</a:t>
                      </a:r>
                    </a:p>
                  </a:txBody>
                  <a:tcPr/>
                </a:tc>
                <a:tc>
                  <a:txBody>
                    <a:bodyPr/>
                    <a:lstStyle/>
                    <a:p>
                      <a:r>
                        <a:rPr lang="en-US" b="1" dirty="0"/>
                        <a:t>x</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d</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a</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y</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47810132"/>
              </p:ext>
            </p:extLst>
          </p:nvPr>
        </p:nvGraphicFramePr>
        <p:xfrm>
          <a:off x="1981200" y="3705860"/>
          <a:ext cx="2032000" cy="370840"/>
        </p:xfrm>
        <a:graphic>
          <a:graphicData uri="http://schemas.openxmlformats.org/drawingml/2006/table">
            <a:tbl>
              <a:tblPr firstRow="1" bandRow="1">
                <a:tableStyleId>{5940675A-B579-460E-94D1-54222C63F5DA}</a:tableStyleId>
              </a:tblPr>
              <a:tblGrid>
                <a:gridCol w="254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gridCol w="2540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gridCol w="254000">
                  <a:extLst>
                    <a:ext uri="{9D8B030D-6E8A-4147-A177-3AD203B41FA5}">
                      <a16:colId xmlns:a16="http://schemas.microsoft.com/office/drawing/2014/main" val="20004"/>
                    </a:ext>
                  </a:extLst>
                </a:gridCol>
                <a:gridCol w="254000">
                  <a:extLst>
                    <a:ext uri="{9D8B030D-6E8A-4147-A177-3AD203B41FA5}">
                      <a16:colId xmlns:a16="http://schemas.microsoft.com/office/drawing/2014/main" val="20005"/>
                    </a:ext>
                  </a:extLst>
                </a:gridCol>
                <a:gridCol w="254000">
                  <a:extLst>
                    <a:ext uri="{9D8B030D-6E8A-4147-A177-3AD203B41FA5}">
                      <a16:colId xmlns:a16="http://schemas.microsoft.com/office/drawing/2014/main" val="20006"/>
                    </a:ext>
                  </a:extLst>
                </a:gridCol>
                <a:gridCol w="254000">
                  <a:extLst>
                    <a:ext uri="{9D8B030D-6E8A-4147-A177-3AD203B41FA5}">
                      <a16:colId xmlns:a16="http://schemas.microsoft.com/office/drawing/2014/main" val="20007"/>
                    </a:ext>
                  </a:extLst>
                </a:gridCol>
              </a:tblGrid>
              <a:tr h="370840">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d</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a</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1175119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600"/>
              <a:t>Running - time analysis : O(m+n) or O(n)</a:t>
            </a:r>
          </a:p>
        </p:txBody>
      </p:sp>
      <p:sp>
        <p:nvSpPr>
          <p:cNvPr id="20483" name="Rectangle 3"/>
          <p:cNvSpPr>
            <a:spLocks noGrp="1" noChangeArrowheads="1"/>
          </p:cNvSpPr>
          <p:nvPr>
            <p:ph sz="half" idx="1"/>
          </p:nvPr>
        </p:nvSpPr>
        <p:spPr>
          <a:xfrm>
            <a:off x="685800" y="1447800"/>
            <a:ext cx="3978275" cy="5029200"/>
          </a:xfrm>
        </p:spPr>
        <p:txBody>
          <a:bodyPr/>
          <a:lstStyle/>
          <a:p>
            <a:pPr marL="609600" indent="-609600" eaLnBrk="1" hangingPunct="1">
              <a:lnSpc>
                <a:spcPct val="80000"/>
              </a:lnSpc>
            </a:pPr>
            <a:r>
              <a:rPr lang="en-US" sz="1400" b="1" i="1" u="sng" dirty="0"/>
              <a:t>Compute-Prefix-Function (</a:t>
            </a:r>
            <a:r>
              <a:rPr lang="el-GR" sz="1400" b="1" i="1" u="sng" dirty="0">
                <a:cs typeface="Arial" pitchFamily="34" charset="0"/>
              </a:rPr>
              <a:t>Π</a:t>
            </a:r>
            <a:r>
              <a:rPr lang="en-US" sz="1400" b="1" i="1" u="sng" dirty="0">
                <a:cs typeface="Arial" pitchFamily="34" charset="0"/>
              </a:rPr>
              <a:t>)</a:t>
            </a:r>
          </a:p>
          <a:p>
            <a:pPr marL="609600" indent="-609600" eaLnBrk="1" hangingPunct="1">
              <a:lnSpc>
                <a:spcPct val="80000"/>
              </a:lnSpc>
              <a:buFont typeface="Wingdings" pitchFamily="2" charset="2"/>
              <a:buNone/>
            </a:pPr>
            <a:r>
              <a:rPr lang="en-US" sz="1400" dirty="0">
                <a:cs typeface="Arial" pitchFamily="34" charset="0"/>
              </a:rPr>
              <a:t>1  m </a:t>
            </a:r>
            <a:r>
              <a:rPr lang="en-US" sz="1400" dirty="0">
                <a:cs typeface="Arial" pitchFamily="34" charset="0"/>
                <a:sym typeface="Wingdings" pitchFamily="2" charset="2"/>
              </a:rPr>
              <a:t> length[p]      //’p’ pattern to be matched</a:t>
            </a:r>
          </a:p>
          <a:p>
            <a:pPr marL="609600" indent="-609600" eaLnBrk="1" hangingPunct="1">
              <a:lnSpc>
                <a:spcPct val="80000"/>
              </a:lnSpc>
              <a:buFont typeface="Wingdings" pitchFamily="2" charset="2"/>
              <a:buNone/>
            </a:pPr>
            <a:r>
              <a:rPr lang="en-US" sz="1400" dirty="0">
                <a:cs typeface="Arial" pitchFamily="34" charset="0"/>
              </a:rPr>
              <a:t>2  </a:t>
            </a:r>
            <a:r>
              <a:rPr lang="el-GR" sz="1400" dirty="0">
                <a:cs typeface="Arial" pitchFamily="34" charset="0"/>
              </a:rPr>
              <a:t>Π</a:t>
            </a:r>
            <a:r>
              <a:rPr lang="en-US" sz="1400" dirty="0">
                <a:cs typeface="Arial" pitchFamily="34" charset="0"/>
              </a:rPr>
              <a:t>[1] </a:t>
            </a:r>
            <a:r>
              <a:rPr lang="en-US" sz="1400" dirty="0">
                <a:cs typeface="Arial" pitchFamily="34" charset="0"/>
                <a:sym typeface="Wingdings" pitchFamily="2" charset="2"/>
              </a:rPr>
              <a:t> 0 </a:t>
            </a:r>
          </a:p>
          <a:p>
            <a:pPr marL="609600" indent="-609600" eaLnBrk="1" hangingPunct="1">
              <a:lnSpc>
                <a:spcPct val="80000"/>
              </a:lnSpc>
              <a:buFont typeface="Wingdings" pitchFamily="2" charset="2"/>
              <a:buNone/>
            </a:pPr>
            <a:r>
              <a:rPr lang="en-US" sz="1400" dirty="0">
                <a:cs typeface="Arial" pitchFamily="34" charset="0"/>
              </a:rPr>
              <a:t>3  k </a:t>
            </a:r>
            <a:r>
              <a:rPr lang="en-US" sz="1400" dirty="0">
                <a:cs typeface="Arial" pitchFamily="34" charset="0"/>
                <a:sym typeface="Wingdings" pitchFamily="2" charset="2"/>
              </a:rPr>
              <a:t> 0</a:t>
            </a:r>
          </a:p>
          <a:p>
            <a:pPr marL="609600" indent="-609600" eaLnBrk="1" hangingPunct="1">
              <a:lnSpc>
                <a:spcPct val="80000"/>
              </a:lnSpc>
              <a:buFontTx/>
              <a:buAutoNum type="arabicPlain" startAt="4"/>
            </a:pPr>
            <a:r>
              <a:rPr lang="en-US" sz="1400" b="1" dirty="0">
                <a:cs typeface="Arial" pitchFamily="34" charset="0"/>
                <a:sym typeface="Wingdings" pitchFamily="2" charset="2"/>
              </a:rPr>
              <a:t> for</a:t>
            </a:r>
            <a:r>
              <a:rPr lang="en-US" sz="1400" dirty="0">
                <a:cs typeface="Arial" pitchFamily="34" charset="0"/>
                <a:sym typeface="Wingdings" pitchFamily="2" charset="2"/>
              </a:rPr>
              <a:t> q  2 to m</a:t>
            </a:r>
          </a:p>
          <a:p>
            <a:pPr marL="609600" indent="-609600" eaLnBrk="1" hangingPunct="1">
              <a:lnSpc>
                <a:spcPct val="80000"/>
              </a:lnSpc>
              <a:buFontTx/>
              <a:buAutoNum type="arabicPlain" startAt="5"/>
            </a:pPr>
            <a:r>
              <a:rPr lang="en-US" sz="1400" dirty="0">
                <a:cs typeface="Arial" pitchFamily="34" charset="0"/>
              </a:rPr>
              <a:t>      </a:t>
            </a:r>
            <a:r>
              <a:rPr lang="en-US" sz="1400" b="1" dirty="0">
                <a:cs typeface="Arial" pitchFamily="34" charset="0"/>
              </a:rPr>
              <a:t>do while</a:t>
            </a:r>
            <a:r>
              <a:rPr lang="en-US" sz="1400" dirty="0">
                <a:cs typeface="Arial" pitchFamily="34" charset="0"/>
              </a:rPr>
              <a:t> k &gt; 0 and p[k+1] != p[q]</a:t>
            </a:r>
          </a:p>
          <a:p>
            <a:pPr marL="609600" indent="-609600" eaLnBrk="1" hangingPunct="1">
              <a:lnSpc>
                <a:spcPct val="80000"/>
              </a:lnSpc>
              <a:buFont typeface="Wingdings" pitchFamily="2" charset="2"/>
              <a:buNone/>
            </a:pPr>
            <a:r>
              <a:rPr lang="en-US" sz="1400" dirty="0">
                <a:cs typeface="Arial" pitchFamily="34" charset="0"/>
              </a:rPr>
              <a:t>6                       </a:t>
            </a:r>
            <a:r>
              <a:rPr lang="en-US" sz="1400" b="1" dirty="0">
                <a:cs typeface="Arial" pitchFamily="34" charset="0"/>
              </a:rPr>
              <a:t>do</a:t>
            </a:r>
            <a:r>
              <a:rPr lang="en-US" sz="1400" dirty="0">
                <a:cs typeface="Arial" pitchFamily="34" charset="0"/>
              </a:rPr>
              <a:t> k </a:t>
            </a:r>
            <a:r>
              <a:rPr lang="en-US" sz="1400" dirty="0">
                <a:cs typeface="Arial" pitchFamily="34" charset="0"/>
                <a:sym typeface="Wingdings" pitchFamily="2" charset="2"/>
              </a:rPr>
              <a:t> </a:t>
            </a:r>
            <a:r>
              <a:rPr lang="el-GR" sz="1400" dirty="0">
                <a:cs typeface="Arial" pitchFamily="34" charset="0"/>
              </a:rPr>
              <a:t>Π</a:t>
            </a:r>
            <a:r>
              <a:rPr lang="en-US" sz="1400" dirty="0">
                <a:cs typeface="Arial" pitchFamily="34" charset="0"/>
              </a:rPr>
              <a:t>[k]</a:t>
            </a:r>
          </a:p>
          <a:p>
            <a:pPr marL="609600" indent="-609600" eaLnBrk="1" hangingPunct="1">
              <a:lnSpc>
                <a:spcPct val="80000"/>
              </a:lnSpc>
              <a:buFontTx/>
              <a:buAutoNum type="arabicPlain" startAt="7"/>
            </a:pPr>
            <a:r>
              <a:rPr lang="en-US" sz="1400" dirty="0">
                <a:cs typeface="Arial" pitchFamily="34" charset="0"/>
              </a:rPr>
              <a:t>            </a:t>
            </a:r>
            <a:r>
              <a:rPr lang="en-US" sz="1400" b="1" dirty="0">
                <a:cs typeface="Arial" pitchFamily="34" charset="0"/>
              </a:rPr>
              <a:t>If</a:t>
            </a:r>
            <a:r>
              <a:rPr lang="en-US" sz="1400" dirty="0">
                <a:cs typeface="Arial" pitchFamily="34" charset="0"/>
              </a:rPr>
              <a:t> p[k+1] = p[q]</a:t>
            </a:r>
          </a:p>
          <a:p>
            <a:pPr marL="609600" indent="-609600" eaLnBrk="1" hangingPunct="1">
              <a:lnSpc>
                <a:spcPct val="80000"/>
              </a:lnSpc>
              <a:buFontTx/>
              <a:buAutoNum type="arabicPlain" startAt="8"/>
            </a:pPr>
            <a:r>
              <a:rPr lang="en-US" sz="1400" dirty="0">
                <a:cs typeface="Arial" pitchFamily="34" charset="0"/>
              </a:rPr>
              <a:t>                 </a:t>
            </a:r>
            <a:r>
              <a:rPr lang="en-US" sz="1400" b="1" dirty="0">
                <a:cs typeface="Arial" pitchFamily="34" charset="0"/>
              </a:rPr>
              <a:t>then</a:t>
            </a:r>
            <a:r>
              <a:rPr lang="en-US" sz="1400" dirty="0">
                <a:cs typeface="Arial" pitchFamily="34" charset="0"/>
              </a:rPr>
              <a:t> k </a:t>
            </a:r>
            <a:r>
              <a:rPr lang="en-US" sz="1400" dirty="0">
                <a:cs typeface="Arial" pitchFamily="34" charset="0"/>
                <a:sym typeface="Wingdings" pitchFamily="2" charset="2"/>
              </a:rPr>
              <a:t> k +1</a:t>
            </a:r>
          </a:p>
          <a:p>
            <a:pPr marL="609600" indent="-609600" eaLnBrk="1" hangingPunct="1">
              <a:lnSpc>
                <a:spcPct val="80000"/>
              </a:lnSpc>
              <a:buFontTx/>
              <a:buAutoNum type="arabicPlain" startAt="9"/>
            </a:pPr>
            <a:r>
              <a:rPr lang="en-US" sz="1400" dirty="0">
                <a:cs typeface="Arial" pitchFamily="34" charset="0"/>
              </a:rPr>
              <a:t>             </a:t>
            </a:r>
            <a:r>
              <a:rPr lang="el-GR" sz="1400" dirty="0">
                <a:cs typeface="Arial" pitchFamily="34" charset="0"/>
              </a:rPr>
              <a:t>Π</a:t>
            </a:r>
            <a:r>
              <a:rPr lang="en-US" sz="1400" dirty="0">
                <a:cs typeface="Arial" pitchFamily="34" charset="0"/>
              </a:rPr>
              <a:t>[q] </a:t>
            </a:r>
            <a:r>
              <a:rPr lang="en-US" sz="1400" dirty="0">
                <a:cs typeface="Arial" pitchFamily="34" charset="0"/>
                <a:sym typeface="Wingdings" pitchFamily="2" charset="2"/>
              </a:rPr>
              <a:t> k</a:t>
            </a:r>
          </a:p>
          <a:p>
            <a:pPr marL="609600" indent="-609600" eaLnBrk="1" hangingPunct="1">
              <a:lnSpc>
                <a:spcPct val="80000"/>
              </a:lnSpc>
              <a:buFontTx/>
              <a:buAutoNum type="arabicPlain" startAt="10"/>
            </a:pPr>
            <a:r>
              <a:rPr lang="en-US" sz="1400" b="1" dirty="0">
                <a:cs typeface="Arial" pitchFamily="34" charset="0"/>
              </a:rPr>
              <a:t>return</a:t>
            </a:r>
            <a:r>
              <a:rPr lang="en-US" sz="1400" dirty="0">
                <a:cs typeface="Arial" pitchFamily="34" charset="0"/>
              </a:rPr>
              <a:t> </a:t>
            </a:r>
            <a:r>
              <a:rPr lang="el-GR" sz="1400" dirty="0">
                <a:cs typeface="Arial" pitchFamily="34" charset="0"/>
              </a:rPr>
              <a:t>Π</a:t>
            </a:r>
            <a:endParaRPr lang="en-US" sz="1400" dirty="0">
              <a:cs typeface="Arial" pitchFamily="34" charset="0"/>
            </a:endParaRPr>
          </a:p>
          <a:p>
            <a:pPr marL="609600" indent="-609600" eaLnBrk="1" hangingPunct="1">
              <a:lnSpc>
                <a:spcPct val="80000"/>
              </a:lnSpc>
              <a:buFontTx/>
              <a:buNone/>
            </a:pPr>
            <a:endParaRPr lang="en-US" sz="1400" dirty="0">
              <a:cs typeface="Arial" pitchFamily="34" charset="0"/>
            </a:endParaRPr>
          </a:p>
          <a:p>
            <a:pPr marL="609600" indent="-609600" algn="just" eaLnBrk="1" hangingPunct="1">
              <a:lnSpc>
                <a:spcPct val="80000"/>
              </a:lnSpc>
              <a:buFont typeface="Wingdings" pitchFamily="2" charset="2"/>
              <a:buNone/>
            </a:pPr>
            <a:endParaRPr lang="en-US" sz="1400" dirty="0">
              <a:cs typeface="Arial" pitchFamily="34" charset="0"/>
            </a:endParaRPr>
          </a:p>
          <a:p>
            <a:pPr marL="609600" indent="-609600" algn="just" eaLnBrk="1" hangingPunct="1">
              <a:lnSpc>
                <a:spcPct val="80000"/>
              </a:lnSpc>
              <a:buFont typeface="Wingdings" pitchFamily="2" charset="2"/>
              <a:buNone/>
            </a:pPr>
            <a:r>
              <a:rPr lang="en-US" sz="1400" dirty="0">
                <a:cs typeface="Arial" pitchFamily="34" charset="0"/>
              </a:rPr>
              <a:t>In the above pseudo code for computing the </a:t>
            </a:r>
          </a:p>
          <a:p>
            <a:pPr marL="609600" indent="-609600" algn="just" eaLnBrk="1" hangingPunct="1">
              <a:lnSpc>
                <a:spcPct val="80000"/>
              </a:lnSpc>
              <a:buFont typeface="Wingdings" pitchFamily="2" charset="2"/>
              <a:buNone/>
            </a:pPr>
            <a:r>
              <a:rPr lang="en-US" sz="1400" dirty="0">
                <a:cs typeface="Arial" pitchFamily="34" charset="0"/>
              </a:rPr>
              <a:t>prefix function, the for loop from step 4 to </a:t>
            </a:r>
          </a:p>
          <a:p>
            <a:pPr marL="609600" indent="-609600" algn="just" eaLnBrk="1" hangingPunct="1">
              <a:lnSpc>
                <a:spcPct val="80000"/>
              </a:lnSpc>
              <a:buFont typeface="Wingdings" pitchFamily="2" charset="2"/>
              <a:buNone/>
            </a:pPr>
            <a:r>
              <a:rPr lang="en-US" sz="1400" dirty="0">
                <a:cs typeface="Arial" pitchFamily="34" charset="0"/>
              </a:rPr>
              <a:t>step 10 runs ‘m’ times. Step 1 to step 3 take </a:t>
            </a:r>
          </a:p>
          <a:p>
            <a:pPr marL="609600" indent="-609600" algn="just" eaLnBrk="1" hangingPunct="1">
              <a:lnSpc>
                <a:spcPct val="80000"/>
              </a:lnSpc>
              <a:buFont typeface="Wingdings" pitchFamily="2" charset="2"/>
              <a:buNone/>
            </a:pPr>
            <a:r>
              <a:rPr lang="en-US" sz="1400" dirty="0">
                <a:cs typeface="Arial" pitchFamily="34" charset="0"/>
              </a:rPr>
              <a:t>constant time. While  loop execute at most O(m) </a:t>
            </a:r>
          </a:p>
          <a:p>
            <a:pPr marL="609600" indent="-609600" algn="just" eaLnBrk="1" hangingPunct="1">
              <a:lnSpc>
                <a:spcPct val="80000"/>
              </a:lnSpc>
              <a:buFont typeface="Wingdings" pitchFamily="2" charset="2"/>
              <a:buNone/>
            </a:pPr>
            <a:r>
              <a:rPr lang="en-US" sz="1400" dirty="0">
                <a:cs typeface="Arial" pitchFamily="34" charset="0"/>
              </a:rPr>
              <a:t>Because t he while loop is bounded by the total</a:t>
            </a:r>
          </a:p>
          <a:p>
            <a:pPr marL="609600" indent="-609600" eaLnBrk="1" hangingPunct="1">
              <a:lnSpc>
                <a:spcPct val="80000"/>
              </a:lnSpc>
              <a:buFont typeface="Wingdings" pitchFamily="2" charset="2"/>
              <a:buNone/>
            </a:pPr>
            <a:r>
              <a:rPr lang="en-US" sz="1400" dirty="0">
                <a:cs typeface="Arial" pitchFamily="34" charset="0"/>
              </a:rPr>
              <a:t>increase in k over all iterations in for </a:t>
            </a:r>
          </a:p>
          <a:p>
            <a:pPr marL="609600" indent="-609600" eaLnBrk="1" hangingPunct="1">
              <a:lnSpc>
                <a:spcPct val="80000"/>
              </a:lnSpc>
              <a:buFont typeface="Wingdings" pitchFamily="2" charset="2"/>
              <a:buNone/>
            </a:pPr>
            <a:r>
              <a:rPr lang="en-US" sz="1400" dirty="0">
                <a:cs typeface="Arial" pitchFamily="34" charset="0"/>
              </a:rPr>
              <a:t>loop. Hence the running time of  compute prefix </a:t>
            </a:r>
          </a:p>
          <a:p>
            <a:pPr marL="609600" indent="-609600" eaLnBrk="1" hangingPunct="1">
              <a:lnSpc>
                <a:spcPct val="80000"/>
              </a:lnSpc>
              <a:buFont typeface="Wingdings" pitchFamily="2" charset="2"/>
              <a:buNone/>
            </a:pPr>
            <a:r>
              <a:rPr lang="en-US" sz="1400" dirty="0">
                <a:cs typeface="Arial" pitchFamily="34" charset="0"/>
              </a:rPr>
              <a:t>function is  O(m).</a:t>
            </a:r>
          </a:p>
          <a:p>
            <a:pPr marL="609600" indent="-609600" eaLnBrk="1" hangingPunct="1">
              <a:lnSpc>
                <a:spcPct val="80000"/>
              </a:lnSpc>
              <a:buFont typeface="Wingdings" pitchFamily="2" charset="2"/>
              <a:buNone/>
            </a:pPr>
            <a:endParaRPr lang="en-US" sz="1400" dirty="0">
              <a:cs typeface="Arial" pitchFamily="34" charset="0"/>
            </a:endParaRPr>
          </a:p>
          <a:p>
            <a:pPr marL="609600" indent="-609600" eaLnBrk="1" hangingPunct="1">
              <a:lnSpc>
                <a:spcPct val="80000"/>
              </a:lnSpc>
              <a:buFont typeface="Wingdings" pitchFamily="2" charset="2"/>
              <a:buNone/>
            </a:pPr>
            <a:endParaRPr lang="en-US" sz="1400" u="sng" dirty="0">
              <a:cs typeface="Arial" pitchFamily="34" charset="0"/>
            </a:endParaRPr>
          </a:p>
          <a:p>
            <a:pPr marL="609600" indent="-609600" eaLnBrk="1" hangingPunct="1">
              <a:lnSpc>
                <a:spcPct val="80000"/>
              </a:lnSpc>
              <a:buFont typeface="Wingdings" pitchFamily="2" charset="2"/>
              <a:buNone/>
            </a:pPr>
            <a:endParaRPr lang="en-US" sz="1400" u="sng" dirty="0">
              <a:cs typeface="Arial" pitchFamily="34" charset="0"/>
            </a:endParaRPr>
          </a:p>
          <a:p>
            <a:pPr marL="609600" indent="-609600" eaLnBrk="1" hangingPunct="1">
              <a:lnSpc>
                <a:spcPct val="80000"/>
              </a:lnSpc>
              <a:buFont typeface="Wingdings" pitchFamily="2" charset="2"/>
              <a:buNone/>
            </a:pPr>
            <a:endParaRPr lang="en-US" sz="1400" dirty="0">
              <a:cs typeface="Arial" pitchFamily="34" charset="0"/>
            </a:endParaRPr>
          </a:p>
          <a:p>
            <a:pPr marL="609600" indent="-609600" eaLnBrk="1" hangingPunct="1">
              <a:lnSpc>
                <a:spcPct val="80000"/>
              </a:lnSpc>
              <a:buFont typeface="Wingdings" pitchFamily="2" charset="2"/>
              <a:buNone/>
            </a:pPr>
            <a:endParaRPr lang="en-US" sz="1400" dirty="0">
              <a:cs typeface="Arial" pitchFamily="34" charset="0"/>
            </a:endParaRPr>
          </a:p>
          <a:p>
            <a:pPr marL="609600" indent="-609600" eaLnBrk="1" hangingPunct="1">
              <a:lnSpc>
                <a:spcPct val="80000"/>
              </a:lnSpc>
              <a:buFont typeface="Wingdings" pitchFamily="2" charset="2"/>
              <a:buNone/>
            </a:pPr>
            <a:endParaRPr lang="en-US" sz="1400" dirty="0">
              <a:cs typeface="Arial" pitchFamily="34" charset="0"/>
            </a:endParaRPr>
          </a:p>
          <a:p>
            <a:pPr marL="609600" indent="-609600" eaLnBrk="1" hangingPunct="1">
              <a:lnSpc>
                <a:spcPct val="80000"/>
              </a:lnSpc>
              <a:buFont typeface="Wingdings" pitchFamily="2" charset="2"/>
              <a:buNone/>
            </a:pPr>
            <a:endParaRPr lang="en-US" sz="1400" dirty="0">
              <a:cs typeface="Arial" pitchFamily="34" charset="0"/>
            </a:endParaRPr>
          </a:p>
        </p:txBody>
      </p:sp>
      <p:sp>
        <p:nvSpPr>
          <p:cNvPr id="20484" name="Rectangle 6"/>
          <p:cNvSpPr>
            <a:spLocks noGrp="1" noChangeArrowheads="1"/>
          </p:cNvSpPr>
          <p:nvPr>
            <p:ph sz="half" idx="2"/>
          </p:nvPr>
        </p:nvSpPr>
        <p:spPr>
          <a:xfrm>
            <a:off x="4648200" y="1600200"/>
            <a:ext cx="4343400" cy="4876800"/>
          </a:xfrm>
        </p:spPr>
        <p:txBody>
          <a:bodyPr/>
          <a:lstStyle/>
          <a:p>
            <a:pPr eaLnBrk="1" hangingPunct="1">
              <a:lnSpc>
                <a:spcPct val="80000"/>
              </a:lnSpc>
            </a:pPr>
            <a:r>
              <a:rPr lang="en-US" sz="1400" b="1" i="1" u="sng" dirty="0">
                <a:cs typeface="Arial" pitchFamily="34" charset="0"/>
              </a:rPr>
              <a:t>KMP Matcher</a:t>
            </a:r>
          </a:p>
          <a:p>
            <a:pPr eaLnBrk="1" hangingPunct="1">
              <a:lnSpc>
                <a:spcPct val="80000"/>
              </a:lnSpc>
              <a:buFont typeface="Wingdings" pitchFamily="2" charset="2"/>
              <a:buNone/>
            </a:pPr>
            <a:r>
              <a:rPr lang="en-US" sz="1400" dirty="0">
                <a:cs typeface="Arial" pitchFamily="34" charset="0"/>
              </a:rPr>
              <a:t>1 n </a:t>
            </a:r>
            <a:r>
              <a:rPr lang="en-US" sz="1400" dirty="0">
                <a:cs typeface="Arial" pitchFamily="34" charset="0"/>
                <a:sym typeface="Wingdings" pitchFamily="2" charset="2"/>
              </a:rPr>
              <a:t> length[S]                                   </a:t>
            </a:r>
          </a:p>
          <a:p>
            <a:pPr eaLnBrk="1" hangingPunct="1">
              <a:lnSpc>
                <a:spcPct val="80000"/>
              </a:lnSpc>
              <a:buFont typeface="Wingdings" pitchFamily="2" charset="2"/>
              <a:buNone/>
            </a:pPr>
            <a:r>
              <a:rPr lang="en-US" sz="1400" dirty="0">
                <a:cs typeface="Arial" pitchFamily="34" charset="0"/>
                <a:sym typeface="Wingdings" pitchFamily="2" charset="2"/>
              </a:rPr>
              <a:t>2 m  length[p]</a:t>
            </a:r>
          </a:p>
          <a:p>
            <a:pPr eaLnBrk="1" hangingPunct="1">
              <a:lnSpc>
                <a:spcPct val="80000"/>
              </a:lnSpc>
              <a:buFont typeface="Wingdings" pitchFamily="2" charset="2"/>
              <a:buNone/>
            </a:pPr>
            <a:r>
              <a:rPr lang="en-US" sz="1400" dirty="0">
                <a:cs typeface="Arial" pitchFamily="34" charset="0"/>
                <a:sym typeface="Wingdings" pitchFamily="2" charset="2"/>
              </a:rPr>
              <a:t>3 </a:t>
            </a:r>
            <a:r>
              <a:rPr lang="el-GR" sz="1400" dirty="0">
                <a:cs typeface="Arial" pitchFamily="34" charset="0"/>
              </a:rPr>
              <a:t>Π</a:t>
            </a:r>
            <a:r>
              <a:rPr lang="en-US" sz="1400" dirty="0">
                <a:cs typeface="Arial" pitchFamily="34" charset="0"/>
              </a:rPr>
              <a:t> </a:t>
            </a:r>
            <a:r>
              <a:rPr lang="en-US" sz="1400" dirty="0">
                <a:cs typeface="Arial" pitchFamily="34" charset="0"/>
                <a:sym typeface="Wingdings" pitchFamily="2" charset="2"/>
              </a:rPr>
              <a:t> Compute-Prefix-Function(p)</a:t>
            </a:r>
          </a:p>
          <a:p>
            <a:pPr eaLnBrk="1" hangingPunct="1">
              <a:lnSpc>
                <a:spcPct val="80000"/>
              </a:lnSpc>
              <a:buFont typeface="Wingdings" pitchFamily="2" charset="2"/>
              <a:buNone/>
            </a:pPr>
            <a:r>
              <a:rPr lang="en-US" sz="1400" dirty="0">
                <a:cs typeface="Arial" pitchFamily="34" charset="0"/>
              </a:rPr>
              <a:t>4 q </a:t>
            </a:r>
            <a:r>
              <a:rPr lang="en-US" sz="1400" dirty="0">
                <a:cs typeface="Arial" pitchFamily="34" charset="0"/>
                <a:sym typeface="Wingdings" pitchFamily="2" charset="2"/>
              </a:rPr>
              <a:t> 0                         </a:t>
            </a:r>
          </a:p>
          <a:p>
            <a:pPr eaLnBrk="1" hangingPunct="1">
              <a:lnSpc>
                <a:spcPct val="80000"/>
              </a:lnSpc>
              <a:buFont typeface="Wingdings" pitchFamily="2" charset="2"/>
              <a:buNone/>
            </a:pPr>
            <a:r>
              <a:rPr lang="en-US" sz="1400" dirty="0">
                <a:cs typeface="Arial" pitchFamily="34" charset="0"/>
              </a:rPr>
              <a:t>5 </a:t>
            </a:r>
            <a:r>
              <a:rPr lang="en-US" sz="1400" b="1" dirty="0">
                <a:cs typeface="Arial" pitchFamily="34" charset="0"/>
              </a:rPr>
              <a:t>for</a:t>
            </a:r>
            <a:r>
              <a:rPr lang="en-US" sz="1400" dirty="0">
                <a:cs typeface="Arial" pitchFamily="34" charset="0"/>
              </a:rPr>
              <a:t> i </a:t>
            </a:r>
            <a:r>
              <a:rPr lang="en-US" sz="1400" dirty="0">
                <a:cs typeface="Arial" pitchFamily="34" charset="0"/>
                <a:sym typeface="Wingdings" pitchFamily="2" charset="2"/>
              </a:rPr>
              <a:t> 1 to n                                             </a:t>
            </a:r>
          </a:p>
          <a:p>
            <a:pPr eaLnBrk="1" hangingPunct="1">
              <a:lnSpc>
                <a:spcPct val="80000"/>
              </a:lnSpc>
              <a:buFont typeface="Wingdings" pitchFamily="2" charset="2"/>
              <a:buNone/>
            </a:pPr>
            <a:r>
              <a:rPr lang="en-US" sz="1400" dirty="0">
                <a:cs typeface="Arial" pitchFamily="34" charset="0"/>
              </a:rPr>
              <a:t>6     </a:t>
            </a:r>
            <a:r>
              <a:rPr lang="en-US" sz="1400" b="1" dirty="0">
                <a:cs typeface="Arial" pitchFamily="34" charset="0"/>
              </a:rPr>
              <a:t>do while</a:t>
            </a:r>
            <a:r>
              <a:rPr lang="en-US" sz="1400" dirty="0">
                <a:cs typeface="Arial" pitchFamily="34" charset="0"/>
              </a:rPr>
              <a:t>  q &gt; 0 and p[q+1] != S[i]</a:t>
            </a:r>
          </a:p>
          <a:p>
            <a:pPr eaLnBrk="1" hangingPunct="1">
              <a:lnSpc>
                <a:spcPct val="80000"/>
              </a:lnSpc>
              <a:buFontTx/>
              <a:buAutoNum type="arabicPlain" startAt="7"/>
            </a:pPr>
            <a:r>
              <a:rPr lang="en-US" sz="1400" dirty="0">
                <a:cs typeface="Arial" pitchFamily="34" charset="0"/>
              </a:rPr>
              <a:t>          </a:t>
            </a:r>
            <a:r>
              <a:rPr lang="en-US" sz="1400" b="1" dirty="0">
                <a:cs typeface="Arial" pitchFamily="34" charset="0"/>
              </a:rPr>
              <a:t>do</a:t>
            </a:r>
            <a:r>
              <a:rPr lang="en-US" sz="1400" dirty="0">
                <a:cs typeface="Arial" pitchFamily="34" charset="0"/>
              </a:rPr>
              <a:t>  q </a:t>
            </a:r>
            <a:r>
              <a:rPr lang="en-US" sz="1400" dirty="0">
                <a:cs typeface="Arial" pitchFamily="34" charset="0"/>
                <a:sym typeface="Wingdings" pitchFamily="2" charset="2"/>
              </a:rPr>
              <a:t> </a:t>
            </a:r>
            <a:r>
              <a:rPr lang="el-GR" sz="1400" dirty="0">
                <a:cs typeface="Arial" pitchFamily="34" charset="0"/>
              </a:rPr>
              <a:t>Π</a:t>
            </a:r>
            <a:r>
              <a:rPr lang="en-US" sz="1400" dirty="0">
                <a:cs typeface="Arial" pitchFamily="34" charset="0"/>
              </a:rPr>
              <a:t>[q] </a:t>
            </a:r>
          </a:p>
          <a:p>
            <a:pPr eaLnBrk="1" hangingPunct="1">
              <a:lnSpc>
                <a:spcPct val="80000"/>
              </a:lnSpc>
              <a:buFontTx/>
              <a:buAutoNum type="arabicPlain" startAt="7"/>
            </a:pPr>
            <a:r>
              <a:rPr lang="en-US" sz="1400" b="1" dirty="0">
                <a:cs typeface="Arial" pitchFamily="34" charset="0"/>
              </a:rPr>
              <a:t>        if</a:t>
            </a:r>
            <a:r>
              <a:rPr lang="en-US" sz="1400" dirty="0">
                <a:cs typeface="Arial" pitchFamily="34" charset="0"/>
              </a:rPr>
              <a:t> p[q+1] = S[i]</a:t>
            </a:r>
          </a:p>
          <a:p>
            <a:pPr eaLnBrk="1" hangingPunct="1">
              <a:lnSpc>
                <a:spcPct val="80000"/>
              </a:lnSpc>
              <a:buFontTx/>
              <a:buAutoNum type="arabicPlain" startAt="9"/>
            </a:pPr>
            <a:r>
              <a:rPr lang="en-US" sz="1400" dirty="0">
                <a:cs typeface="Arial" pitchFamily="34" charset="0"/>
              </a:rPr>
              <a:t>            </a:t>
            </a:r>
            <a:r>
              <a:rPr lang="en-US" sz="1400" b="1" dirty="0">
                <a:cs typeface="Arial" pitchFamily="34" charset="0"/>
              </a:rPr>
              <a:t>then</a:t>
            </a:r>
            <a:r>
              <a:rPr lang="en-US" sz="1400" dirty="0">
                <a:cs typeface="Arial" pitchFamily="34" charset="0"/>
              </a:rPr>
              <a:t> q </a:t>
            </a:r>
            <a:r>
              <a:rPr lang="en-US" sz="1400" dirty="0">
                <a:cs typeface="Arial" pitchFamily="34" charset="0"/>
                <a:sym typeface="Wingdings" pitchFamily="2" charset="2"/>
              </a:rPr>
              <a:t> q + 1                            </a:t>
            </a:r>
          </a:p>
          <a:p>
            <a:pPr eaLnBrk="1" hangingPunct="1">
              <a:lnSpc>
                <a:spcPct val="80000"/>
              </a:lnSpc>
              <a:buFontTx/>
              <a:buAutoNum type="arabicPlain" startAt="10"/>
            </a:pPr>
            <a:r>
              <a:rPr lang="en-US" sz="1400" dirty="0">
                <a:cs typeface="Arial" pitchFamily="34" charset="0"/>
              </a:rPr>
              <a:t>         </a:t>
            </a:r>
            <a:r>
              <a:rPr lang="en-US" sz="1400" b="1" dirty="0">
                <a:cs typeface="Arial" pitchFamily="34" charset="0"/>
              </a:rPr>
              <a:t>if</a:t>
            </a:r>
            <a:r>
              <a:rPr lang="en-US" sz="1400" dirty="0">
                <a:cs typeface="Arial" pitchFamily="34" charset="0"/>
              </a:rPr>
              <a:t> q = m                                           </a:t>
            </a:r>
          </a:p>
          <a:p>
            <a:pPr eaLnBrk="1" hangingPunct="1">
              <a:lnSpc>
                <a:spcPct val="80000"/>
              </a:lnSpc>
              <a:buFontTx/>
              <a:buAutoNum type="arabicPlain" startAt="10"/>
            </a:pPr>
            <a:r>
              <a:rPr lang="en-US" sz="1400" dirty="0">
                <a:cs typeface="Arial" pitchFamily="34" charset="0"/>
              </a:rPr>
              <a:t>            </a:t>
            </a:r>
            <a:r>
              <a:rPr lang="en-US" sz="1400" b="1" dirty="0">
                <a:cs typeface="Arial" pitchFamily="34" charset="0"/>
              </a:rPr>
              <a:t>then</a:t>
            </a:r>
            <a:r>
              <a:rPr lang="en-US" sz="1400" dirty="0">
                <a:cs typeface="Arial" pitchFamily="34" charset="0"/>
              </a:rPr>
              <a:t> print “Pattern occurs with shift” i – m</a:t>
            </a:r>
          </a:p>
          <a:p>
            <a:pPr eaLnBrk="1" hangingPunct="1">
              <a:lnSpc>
                <a:spcPct val="80000"/>
              </a:lnSpc>
              <a:buFontTx/>
              <a:buAutoNum type="arabicPlain" startAt="12"/>
            </a:pPr>
            <a:r>
              <a:rPr lang="en-US" sz="1400" dirty="0">
                <a:cs typeface="Arial" pitchFamily="34" charset="0"/>
              </a:rPr>
              <a:t>                 q </a:t>
            </a:r>
            <a:r>
              <a:rPr lang="en-US" sz="1400" dirty="0">
                <a:cs typeface="Arial" pitchFamily="34" charset="0"/>
                <a:sym typeface="Wingdings" pitchFamily="2" charset="2"/>
              </a:rPr>
              <a:t> </a:t>
            </a:r>
            <a:r>
              <a:rPr lang="el-GR" sz="1400" dirty="0">
                <a:cs typeface="Arial" pitchFamily="34" charset="0"/>
              </a:rPr>
              <a:t>Π</a:t>
            </a:r>
            <a:r>
              <a:rPr lang="en-US" sz="1400" dirty="0">
                <a:cs typeface="Arial" pitchFamily="34" charset="0"/>
              </a:rPr>
              <a:t>[ q]</a:t>
            </a:r>
          </a:p>
          <a:p>
            <a:pPr eaLnBrk="1" hangingPunct="1">
              <a:lnSpc>
                <a:spcPct val="80000"/>
              </a:lnSpc>
              <a:buFontTx/>
              <a:buNone/>
            </a:pPr>
            <a:endParaRPr lang="en-US" sz="1400" dirty="0"/>
          </a:p>
          <a:p>
            <a:pPr algn="just" eaLnBrk="1" hangingPunct="1">
              <a:lnSpc>
                <a:spcPct val="80000"/>
              </a:lnSpc>
              <a:buFont typeface="Wingdings" pitchFamily="2" charset="2"/>
              <a:buNone/>
            </a:pPr>
            <a:r>
              <a:rPr lang="en-US" sz="1400" dirty="0">
                <a:cs typeface="Arial" pitchFamily="34" charset="0"/>
              </a:rPr>
              <a:t>     The for loop beginning in step 5 runs ‘n’ times, i.e. , as long as the length of the string ‘S’. Since step 1  to step 4  take constant time, the running time is  dominated by this for loop. Thus running time of  matching function is O(n).</a:t>
            </a:r>
            <a:endParaRPr lang="en-US" sz="1400" u="sng" dirty="0">
              <a:cs typeface="Arial" pitchFamily="34" charset="0"/>
            </a:endParaRPr>
          </a:p>
          <a:p>
            <a:pPr eaLnBrk="1" hangingPunct="1">
              <a:lnSpc>
                <a:spcPct val="80000"/>
              </a:lnSpc>
              <a:buFont typeface="Wingdings" pitchFamily="2" charset="2"/>
              <a:buNone/>
            </a:pPr>
            <a:endParaRPr lang="en-US" sz="1400" dirty="0"/>
          </a:p>
        </p:txBody>
      </p:sp>
    </p:spTree>
    <p:extLst>
      <p:ext uri="{BB962C8B-B14F-4D97-AF65-F5344CB8AC3E}">
        <p14:creationId xmlns:p14="http://schemas.microsoft.com/office/powerpoint/2010/main" val="987545653"/>
      </p:ext>
    </p:extLst>
  </p:cSld>
  <p:clrMapOvr>
    <a:overrideClrMapping bg1="lt1" tx1="dk1" bg2="lt2" tx2="dk2" accent1="accent1" accent2="accent2" accent3="accent3" accent4="accent4" accent5="accent5" accent6="accent6" hlink="hlink" folHlink="folHlink"/>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DD5-5572-4164-B78C-719B087F0E3A}"/>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13215E2B-96EB-470A-A8CA-5FF603FEF772}"/>
              </a:ext>
            </a:extLst>
          </p:cNvPr>
          <p:cNvSpPr>
            <a:spLocks noGrp="1"/>
          </p:cNvSpPr>
          <p:nvPr>
            <p:ph sz="half" idx="1"/>
          </p:nvPr>
        </p:nvSpPr>
        <p:spPr>
          <a:xfrm>
            <a:off x="914400" y="1447800"/>
            <a:ext cx="6781800" cy="4572000"/>
          </a:xfrm>
        </p:spPr>
        <p:txBody>
          <a:bodyPr/>
          <a:lstStyle/>
          <a:p>
            <a:r>
              <a:rPr lang="en-US"/>
              <a:t>Update </a:t>
            </a:r>
            <a:r>
              <a:rPr lang="en-US" dirty="0"/>
              <a:t>KMP algorithm so it should find matching  overlapping substring once.</a:t>
            </a:r>
          </a:p>
          <a:p>
            <a:pPr marL="0" indent="0">
              <a:buNone/>
            </a:pPr>
            <a:r>
              <a:rPr lang="en-US" dirty="0"/>
              <a:t>Example:</a:t>
            </a:r>
          </a:p>
          <a:p>
            <a:pPr marL="0" indent="0">
              <a:buNone/>
            </a:pPr>
            <a:r>
              <a:rPr lang="en-US" dirty="0"/>
              <a:t>Text : </a:t>
            </a:r>
            <a:r>
              <a:rPr lang="en-US" dirty="0" err="1">
                <a:highlight>
                  <a:srgbClr val="FFFF00"/>
                </a:highlight>
              </a:rPr>
              <a:t>ababa</a:t>
            </a:r>
            <a:r>
              <a:rPr lang="en-US" dirty="0" err="1"/>
              <a:t>zi</a:t>
            </a:r>
            <a:endParaRPr lang="en-US" dirty="0"/>
          </a:p>
          <a:p>
            <a:pPr marL="0" indent="0">
              <a:buNone/>
            </a:pPr>
            <a:r>
              <a:rPr lang="en-US" dirty="0"/>
              <a:t>Pattern: aba</a:t>
            </a:r>
          </a:p>
          <a:p>
            <a:pPr marL="0" indent="0">
              <a:buNone/>
            </a:pPr>
            <a:r>
              <a:rPr lang="en-US" b="1" dirty="0"/>
              <a:t>Old KMP: </a:t>
            </a:r>
          </a:p>
          <a:p>
            <a:pPr marL="0" indent="0">
              <a:buNone/>
            </a:pPr>
            <a:r>
              <a:rPr lang="en-US" dirty="0"/>
              <a:t>Valid shifts s=0,2</a:t>
            </a:r>
          </a:p>
          <a:p>
            <a:pPr marL="0" indent="0">
              <a:buNone/>
            </a:pPr>
            <a:r>
              <a:rPr lang="en-US" b="1" dirty="0"/>
              <a:t>Updated KMP</a:t>
            </a:r>
          </a:p>
          <a:p>
            <a:pPr marL="0" indent="0">
              <a:buNone/>
            </a:pPr>
            <a:r>
              <a:rPr lang="en-US" dirty="0"/>
              <a:t>Valid shift s=0</a:t>
            </a:r>
          </a:p>
          <a:p>
            <a:pPr marL="0" indent="0">
              <a:buNone/>
            </a:pPr>
            <a:endParaRPr lang="en-US" dirty="0"/>
          </a:p>
          <a:p>
            <a:pPr marL="0" indent="0">
              <a:buNone/>
            </a:pPr>
            <a:endParaRPr lang="en-US" dirty="0"/>
          </a:p>
          <a:p>
            <a:pPr marL="0" indent="0">
              <a:buNone/>
            </a:pPr>
            <a:r>
              <a:rPr lang="en-US" dirty="0"/>
              <a:t> </a:t>
            </a:r>
          </a:p>
        </p:txBody>
      </p:sp>
      <p:sp>
        <p:nvSpPr>
          <p:cNvPr id="5" name="Slide Number Placeholder 4">
            <a:extLst>
              <a:ext uri="{FF2B5EF4-FFF2-40B4-BE49-F238E27FC236}">
                <a16:creationId xmlns:a16="http://schemas.microsoft.com/office/drawing/2014/main" id="{691A5258-DE96-40AE-8A10-ADF454E20DE4}"/>
              </a:ext>
            </a:extLst>
          </p:cNvPr>
          <p:cNvSpPr>
            <a:spLocks noGrp="1"/>
          </p:cNvSpPr>
          <p:nvPr>
            <p:ph type="sldNum" sz="quarter" idx="12"/>
          </p:nvPr>
        </p:nvSpPr>
        <p:spPr/>
        <p:txBody>
          <a:bodyPr/>
          <a:lstStyle/>
          <a:p>
            <a:pPr>
              <a:defRPr/>
            </a:pPr>
            <a:fld id="{0272AE34-C994-41F1-8AB0-0E6D250AC2D8}" type="slidenum">
              <a:rPr lang="en-US" altLang="en-US" smtClean="0"/>
              <a:pPr>
                <a:defRPr/>
              </a:pPr>
              <a:t>19</a:t>
            </a:fld>
            <a:endParaRPr lang="en-US" altLang="en-US" dirty="0"/>
          </a:p>
        </p:txBody>
      </p:sp>
    </p:spTree>
    <p:extLst>
      <p:ext uri="{BB962C8B-B14F-4D97-AF65-F5344CB8AC3E}">
        <p14:creationId xmlns:p14="http://schemas.microsoft.com/office/powerpoint/2010/main" val="2393534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a:t>Today’s Lecture</a:t>
            </a:r>
          </a:p>
        </p:txBody>
      </p:sp>
      <p:sp>
        <p:nvSpPr>
          <p:cNvPr id="7171" name="Content Placeholder 2"/>
          <p:cNvSpPr>
            <a:spLocks noGrp="1"/>
          </p:cNvSpPr>
          <p:nvPr>
            <p:ph idx="1"/>
          </p:nvPr>
        </p:nvSpPr>
        <p:spPr>
          <a:xfrm>
            <a:off x="1022537" y="1448360"/>
            <a:ext cx="7542960" cy="4572000"/>
          </a:xfrm>
        </p:spPr>
        <p:txBody>
          <a:bodyPr/>
          <a:lstStyle/>
          <a:p>
            <a:pPr eaLnBrk="1" hangingPunct="1">
              <a:buFont typeface="Wingdings 2" panose="05020102010507070707" pitchFamily="18" charset="2"/>
              <a:buNone/>
            </a:pPr>
            <a:endParaRPr lang="en-US" altLang="en-US" dirty="0"/>
          </a:p>
          <a:p>
            <a:pPr eaLnBrk="1" hangingPunct="1"/>
            <a:r>
              <a:rPr lang="en-US" altLang="en-US" dirty="0"/>
              <a:t>String matching Algorithm</a:t>
            </a:r>
          </a:p>
          <a:p>
            <a:pPr lvl="1" eaLnBrk="1" hangingPunct="1"/>
            <a:r>
              <a:rPr lang="en-US" altLang="en-US" dirty="0"/>
              <a:t>KMP algorithm</a:t>
            </a:r>
          </a:p>
          <a:p>
            <a:pPr eaLnBrk="1" hangingPunct="1">
              <a:buFont typeface="Wingdings 2" panose="05020102010507070707" pitchFamily="18" charset="2"/>
              <a:buNone/>
            </a:pPr>
            <a:endParaRPr lang="en-US" altLang="en-US" dirty="0"/>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2</a:t>
            </a:fld>
            <a:endParaRPr lang="en-US" altLang="en-US"/>
          </a:p>
        </p:txBody>
      </p:sp>
    </p:spTree>
    <p:extLst>
      <p:ext uri="{BB962C8B-B14F-4D97-AF65-F5344CB8AC3E}">
        <p14:creationId xmlns:p14="http://schemas.microsoft.com/office/powerpoint/2010/main" val="16196201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 1"/>
          <p:cNvSpPr>
            <a:spLocks noGrp="1"/>
          </p:cNvSpPr>
          <p:nvPr>
            <p:ph type="title" sz="quarter"/>
          </p:nvPr>
        </p:nvSpPr>
        <p:spPr/>
        <p:txBody>
          <a:bodyPr/>
          <a:lstStyle/>
          <a:p>
            <a:r>
              <a:rPr lang="en-US" sz="3200" dirty="0"/>
              <a:t>Home task – 2 – KMP</a:t>
            </a:r>
          </a:p>
        </p:txBody>
      </p:sp>
      <p:sp>
        <p:nvSpPr>
          <p:cNvPr id="21507" name="Content Placeholder 2"/>
          <p:cNvSpPr>
            <a:spLocks noGrp="1"/>
          </p:cNvSpPr>
          <p:nvPr>
            <p:ph sz="quarter" idx="1"/>
          </p:nvPr>
        </p:nvSpPr>
        <p:spPr>
          <a:xfrm>
            <a:off x="457200" y="1600200"/>
            <a:ext cx="8153400" cy="4953000"/>
          </a:xfrm>
        </p:spPr>
        <p:txBody>
          <a:bodyPr/>
          <a:lstStyle/>
          <a:p>
            <a:r>
              <a:rPr lang="en-US"/>
              <a:t>String </a:t>
            </a:r>
          </a:p>
          <a:p>
            <a:endParaRPr lang="en-US"/>
          </a:p>
          <a:p>
            <a:r>
              <a:rPr lang="en-US"/>
              <a:t> Pattern</a:t>
            </a:r>
          </a:p>
        </p:txBody>
      </p:sp>
      <p:graphicFrame>
        <p:nvGraphicFramePr>
          <p:cNvPr id="7" name="Table 6"/>
          <p:cNvGraphicFramePr>
            <a:graphicFrameLocks noGrp="1"/>
          </p:cNvGraphicFramePr>
          <p:nvPr>
            <p:extLst>
              <p:ext uri="{D42A27DB-BD31-4B8C-83A1-F6EECF244321}">
                <p14:modId xmlns:p14="http://schemas.microsoft.com/office/powerpoint/2010/main" val="2796214359"/>
              </p:ext>
            </p:extLst>
          </p:nvPr>
        </p:nvGraphicFramePr>
        <p:xfrm>
          <a:off x="1271452" y="2324100"/>
          <a:ext cx="6172200" cy="381000"/>
        </p:xfrm>
        <a:graphic>
          <a:graphicData uri="http://schemas.openxmlformats.org/drawingml/2006/table">
            <a:tbl>
              <a:tblPr firstRow="1" bandRow="1">
                <a:tableStyleId>{5940675A-B579-460E-94D1-54222C63F5DA}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4350">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514350">
                  <a:extLst>
                    <a:ext uri="{9D8B030D-6E8A-4147-A177-3AD203B41FA5}">
                      <a16:colId xmlns:a16="http://schemas.microsoft.com/office/drawing/2014/main" val="20011"/>
                    </a:ext>
                  </a:extLst>
                </a:gridCol>
              </a:tblGrid>
              <a:tr h="381000">
                <a:tc>
                  <a:txBody>
                    <a:bodyPr/>
                    <a:lstStyle/>
                    <a:p>
                      <a:r>
                        <a:rPr lang="en-US" b="1" dirty="0"/>
                        <a:t>a</a:t>
                      </a:r>
                    </a:p>
                  </a:txBody>
                  <a:tcPr/>
                </a:tc>
                <a:tc>
                  <a:txBody>
                    <a:bodyPr/>
                    <a:lstStyle/>
                    <a:p>
                      <a:r>
                        <a:rPr lang="en-US" b="1" dirty="0"/>
                        <a:t>b</a:t>
                      </a:r>
                    </a:p>
                  </a:txBody>
                  <a:tcPr/>
                </a:tc>
                <a:tc>
                  <a:txBody>
                    <a:bodyPr/>
                    <a:lstStyle/>
                    <a:p>
                      <a:r>
                        <a:rPr lang="en-US" b="1" dirty="0"/>
                        <a:t>x</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a</a:t>
                      </a:r>
                    </a:p>
                  </a:txBody>
                  <a:tcPr/>
                </a:tc>
                <a:tc>
                  <a:txBody>
                    <a:bodyPr/>
                    <a:lstStyle/>
                    <a:p>
                      <a:r>
                        <a:rPr lang="en-US" b="1" dirty="0"/>
                        <a:t>b</a:t>
                      </a:r>
                    </a:p>
                  </a:txBody>
                  <a:tcPr/>
                </a:tc>
                <a:tc>
                  <a:txBody>
                    <a:bodyPr/>
                    <a:lstStyle/>
                    <a:p>
                      <a:r>
                        <a:rPr lang="en-US" b="1" dirty="0"/>
                        <a:t>y</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38225356"/>
              </p:ext>
            </p:extLst>
          </p:nvPr>
        </p:nvGraphicFramePr>
        <p:xfrm>
          <a:off x="1304109" y="3429000"/>
          <a:ext cx="5105400" cy="381000"/>
        </p:xfrm>
        <a:graphic>
          <a:graphicData uri="http://schemas.openxmlformats.org/drawingml/2006/table">
            <a:tbl>
              <a:tblPr firstRow="1" bandRow="1">
                <a:tableStyleId>{5940675A-B579-460E-94D1-54222C63F5DA}</a:tableStyleId>
              </a:tblPr>
              <a:tblGrid>
                <a:gridCol w="850900">
                  <a:extLst>
                    <a:ext uri="{9D8B030D-6E8A-4147-A177-3AD203B41FA5}">
                      <a16:colId xmlns:a16="http://schemas.microsoft.com/office/drawing/2014/main" val="20000"/>
                    </a:ext>
                  </a:extLst>
                </a:gridCol>
                <a:gridCol w="850900">
                  <a:extLst>
                    <a:ext uri="{9D8B030D-6E8A-4147-A177-3AD203B41FA5}">
                      <a16:colId xmlns:a16="http://schemas.microsoft.com/office/drawing/2014/main" val="20001"/>
                    </a:ext>
                  </a:extLst>
                </a:gridCol>
                <a:gridCol w="850900">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gridCol w="850900">
                  <a:extLst>
                    <a:ext uri="{9D8B030D-6E8A-4147-A177-3AD203B41FA5}">
                      <a16:colId xmlns:a16="http://schemas.microsoft.com/office/drawing/2014/main" val="20004"/>
                    </a:ext>
                  </a:extLst>
                </a:gridCol>
                <a:gridCol w="850900">
                  <a:extLst>
                    <a:ext uri="{9D8B030D-6E8A-4147-A177-3AD203B41FA5}">
                      <a16:colId xmlns:a16="http://schemas.microsoft.com/office/drawing/2014/main" val="20005"/>
                    </a:ext>
                  </a:extLst>
                </a:gridCol>
              </a:tblGrid>
              <a:tr h="381000">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a</a:t>
                      </a:r>
                    </a:p>
                  </a:txBody>
                  <a:tcPr/>
                </a:tc>
                <a:tc>
                  <a:txBody>
                    <a:bodyPr/>
                    <a:lstStyle/>
                    <a:p>
                      <a:r>
                        <a:rPr lang="en-US" b="1" dirty="0"/>
                        <a:t>b</a:t>
                      </a:r>
                    </a:p>
                  </a:txBody>
                  <a:tcPr/>
                </a:tc>
                <a:tc>
                  <a:txBody>
                    <a:bodyPr/>
                    <a:lstStyle/>
                    <a:p>
                      <a:r>
                        <a:rPr lang="en-US" b="1" dirty="0"/>
                        <a:t>y</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732596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a:t>
            </a:r>
            <a:endParaRPr lang="en-US" dirty="0"/>
          </a:p>
        </p:txBody>
      </p:sp>
      <p:sp>
        <p:nvSpPr>
          <p:cNvPr id="3" name="Content Placeholder 2"/>
          <p:cNvSpPr>
            <a:spLocks noGrp="1"/>
          </p:cNvSpPr>
          <p:nvPr>
            <p:ph idx="1"/>
          </p:nvPr>
        </p:nvSpPr>
        <p:spPr>
          <a:xfrm>
            <a:off x="533400" y="1447800"/>
            <a:ext cx="8458200" cy="4572000"/>
          </a:xfrm>
        </p:spPr>
        <p:txBody>
          <a:bodyPr/>
          <a:lstStyle/>
          <a:p>
            <a:pPr algn="just"/>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Text editing programs </a:t>
            </a:r>
            <a:r>
              <a:rPr lang="en-US" sz="1800" dirty="0">
                <a:latin typeface="Times New Roman" pitchFamily="18" charset="0"/>
                <a:cs typeface="Times New Roman" pitchFamily="18" charset="0"/>
              </a:rPr>
              <a:t>frequently need to find all occurrences of a pattern in the text.</a:t>
            </a:r>
          </a:p>
          <a:p>
            <a:pPr algn="just"/>
            <a:r>
              <a:rPr lang="en-US" sz="1800" dirty="0">
                <a:latin typeface="Times New Roman" pitchFamily="18" charset="0"/>
                <a:cs typeface="Times New Roman" pitchFamily="18" charset="0"/>
              </a:rPr>
              <a:t>The  KMP algorithm searches for occurrences of a “pattern" P within a main "text string" S by employing the observation that when a mismatch occurs, the word itself embodies sufficient information to determine where the next match could begin, </a:t>
            </a:r>
            <a:r>
              <a:rPr lang="en-US" sz="1800" b="1" dirty="0">
                <a:latin typeface="Times New Roman" pitchFamily="18" charset="0"/>
                <a:cs typeface="Times New Roman" pitchFamily="18" charset="0"/>
              </a:rPr>
              <a:t>thus bypassing re-examination of previously matched characters.</a:t>
            </a:r>
          </a:p>
          <a:p>
            <a:pPr fontAlgn="t"/>
            <a:r>
              <a:rPr lang="en-US" sz="1800" dirty="0">
                <a:latin typeface="Times New Roman" pitchFamily="18" charset="0"/>
                <a:cs typeface="Times New Roman" pitchFamily="18" charset="0"/>
              </a:rPr>
              <a:t>In </a:t>
            </a:r>
            <a:r>
              <a:rPr lang="en-US" sz="1800" b="1" dirty="0">
                <a:latin typeface="Times New Roman" pitchFamily="18" charset="0"/>
                <a:cs typeface="Times New Roman" pitchFamily="18" charset="0"/>
              </a:rPr>
              <a:t>real world</a:t>
            </a:r>
            <a:r>
              <a:rPr lang="en-US" sz="1800" dirty="0">
                <a:latin typeface="Times New Roman" pitchFamily="18" charset="0"/>
                <a:cs typeface="Times New Roman" pitchFamily="18" charset="0"/>
              </a:rPr>
              <a:t> KMP algorithm is used in those applications  when there is/are self matching(s) of pattern string that we want to search for.</a:t>
            </a:r>
          </a:p>
          <a:p>
            <a:pPr algn="just" fontAlgn="t"/>
            <a:r>
              <a:rPr lang="en-US" sz="1800" dirty="0">
                <a:latin typeface="Times New Roman" pitchFamily="18" charset="0"/>
                <a:cs typeface="Times New Roman" pitchFamily="18" charset="0"/>
              </a:rPr>
              <a:t>A relevant example is the </a:t>
            </a:r>
            <a:r>
              <a:rPr lang="en-US" sz="1800" b="1" dirty="0">
                <a:latin typeface="Times New Roman" pitchFamily="18" charset="0"/>
                <a:cs typeface="Times New Roman" pitchFamily="18" charset="0"/>
              </a:rPr>
              <a:t>DNA alphabet</a:t>
            </a:r>
            <a:r>
              <a:rPr lang="en-US" sz="1800" dirty="0">
                <a:latin typeface="Times New Roman" pitchFamily="18" charset="0"/>
                <a:cs typeface="Times New Roman" pitchFamily="18" charset="0"/>
              </a:rPr>
              <a:t>, which consists on only 4 symbols (A,C,G,T). Imagine how KMP can work in a "DNA pattern matching problem": it is really suitable because many repetition of the same letter, and so less computation time wasted.</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21</a:t>
            </a:fld>
            <a:endParaRPr lang="en-US" altLang="en-US"/>
          </a:p>
        </p:txBody>
      </p:sp>
    </p:spTree>
    <p:extLst>
      <p:ext uri="{BB962C8B-B14F-4D97-AF65-F5344CB8AC3E}">
        <p14:creationId xmlns:p14="http://schemas.microsoft.com/office/powerpoint/2010/main" val="333390990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The class P</a:t>
            </a:r>
          </a:p>
        </p:txBody>
      </p:sp>
      <p:sp>
        <p:nvSpPr>
          <p:cNvPr id="20483" name="Content Placeholder 2"/>
          <p:cNvSpPr>
            <a:spLocks noGrp="1"/>
          </p:cNvSpPr>
          <p:nvPr>
            <p:ph idx="1"/>
          </p:nvPr>
        </p:nvSpPr>
        <p:spPr/>
        <p:txBody>
          <a:bodyPr/>
          <a:lstStyle/>
          <a:p>
            <a:r>
              <a:rPr lang="en-US" altLang="en-US"/>
              <a:t>The class P consists of those problems that are solvable in polynomial time.</a:t>
            </a:r>
          </a:p>
          <a:p>
            <a:r>
              <a:rPr lang="en-US" altLang="en-US"/>
              <a:t>More specifically, they are problems that can be solved in time O(n</a:t>
            </a:r>
            <a:r>
              <a:rPr lang="en-US" altLang="en-US" baseline="30000"/>
              <a:t>k</a:t>
            </a:r>
            <a:r>
              <a:rPr lang="en-US" altLang="en-US"/>
              <a:t>) for some constant k, where n is the size of the input to the problem</a:t>
            </a:r>
          </a:p>
          <a:p>
            <a:r>
              <a:rPr lang="en-US" altLang="en-US"/>
              <a:t>The key is that n is the </a:t>
            </a:r>
            <a:r>
              <a:rPr lang="en-US" altLang="en-US" b="1"/>
              <a:t>size of input</a:t>
            </a:r>
          </a:p>
        </p:txBody>
      </p:sp>
    </p:spTree>
    <p:extLst>
      <p:ext uri="{BB962C8B-B14F-4D97-AF65-F5344CB8AC3E}">
        <p14:creationId xmlns:p14="http://schemas.microsoft.com/office/powerpoint/2010/main" val="3552327281"/>
      </p:ext>
    </p:extLst>
  </p:cSld>
  <p:clrMapOvr>
    <a:overrideClrMapping bg1="lt1" tx1="dk1" bg2="lt2" tx2="dk2" accent1="accent1" accent2="accent2" accent3="accent3" accent4="accent4" accent5="accent5" accent6="accent6" hlink="hlink" folHlink="folHlink"/>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NP</a:t>
            </a:r>
          </a:p>
        </p:txBody>
      </p:sp>
      <p:sp>
        <p:nvSpPr>
          <p:cNvPr id="3" name="Content Placeholder 2"/>
          <p:cNvSpPr>
            <a:spLocks noGrp="1"/>
          </p:cNvSpPr>
          <p:nvPr>
            <p:ph idx="1"/>
          </p:nvPr>
        </p:nvSpPr>
        <p:spPr/>
        <p:txBody>
          <a:bodyPr>
            <a:normAutofit fontScale="85000" lnSpcReduction="20000"/>
          </a:bodyPr>
          <a:lstStyle/>
          <a:p>
            <a:pPr>
              <a:defRPr/>
            </a:pPr>
            <a:r>
              <a:rPr lang="en-US" b="1" dirty="0"/>
              <a:t>NP is not the same as non-polynomial complexity/running time. </a:t>
            </a:r>
          </a:p>
          <a:p>
            <a:pPr>
              <a:defRPr/>
            </a:pPr>
            <a:r>
              <a:rPr lang="en-US" b="1" dirty="0"/>
              <a:t>NP does not stand for not polynomial.</a:t>
            </a:r>
          </a:p>
          <a:p>
            <a:pPr>
              <a:defRPr/>
            </a:pPr>
            <a:r>
              <a:rPr lang="en-US" b="1" dirty="0"/>
              <a:t>NP = Non-Deterministic polynomial time</a:t>
            </a:r>
          </a:p>
          <a:p>
            <a:pPr>
              <a:defRPr/>
            </a:pPr>
            <a:r>
              <a:rPr lang="en-US" dirty="0"/>
              <a:t>NP is a complexity class that represents the set of all decision problems for which the instances where the answer is "yes" have proofs that can be verified in polynomial time.</a:t>
            </a:r>
            <a:endParaRPr lang="en-US" b="1" dirty="0"/>
          </a:p>
          <a:p>
            <a:pPr>
              <a:defRPr/>
            </a:pPr>
            <a:r>
              <a:rPr lang="en-US" dirty="0"/>
              <a:t>NP means verifiable in polynomial time</a:t>
            </a:r>
          </a:p>
          <a:p>
            <a:pPr>
              <a:defRPr/>
            </a:pPr>
            <a:r>
              <a:rPr lang="en-US" dirty="0"/>
              <a:t>Verifiable?</a:t>
            </a:r>
          </a:p>
          <a:p>
            <a:pPr lvl="1">
              <a:defRPr/>
            </a:pPr>
            <a:r>
              <a:rPr lang="en-US" dirty="0"/>
              <a:t>If we are somehow given a ‘certificate’ of a solution we can verify the legitimacy in polynomial time</a:t>
            </a:r>
          </a:p>
          <a:p>
            <a:pPr marL="0" indent="0">
              <a:buFont typeface="Arial" panose="020B0604020202020204" pitchFamily="34" charset="0"/>
              <a:buNone/>
              <a:defRPr/>
            </a:pPr>
            <a:endParaRPr lang="en-US" dirty="0"/>
          </a:p>
        </p:txBody>
      </p:sp>
    </p:spTree>
    <p:extLst>
      <p:ext uri="{BB962C8B-B14F-4D97-AF65-F5344CB8AC3E}">
        <p14:creationId xmlns:p14="http://schemas.microsoft.com/office/powerpoint/2010/main" val="3894846694"/>
      </p:ext>
    </p:extLst>
  </p:cSld>
  <p:clrMapOvr>
    <a:overrideClrMapping bg1="lt1" tx1="dk1" bg2="lt2" tx2="dk2" accent1="accent1" accent2="accent2" accent3="accent3" accent4="accent4" accent5="accent5" accent6="accent6" hlink="hlink" folHlink="folHlink"/>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NP problems</a:t>
            </a:r>
          </a:p>
        </p:txBody>
      </p:sp>
      <p:sp>
        <p:nvSpPr>
          <p:cNvPr id="22531" name="Content Placeholder 2"/>
          <p:cNvSpPr>
            <a:spLocks noGrp="1"/>
          </p:cNvSpPr>
          <p:nvPr>
            <p:ph idx="1"/>
          </p:nvPr>
        </p:nvSpPr>
        <p:spPr/>
        <p:txBody>
          <a:bodyPr/>
          <a:lstStyle/>
          <a:p>
            <a:r>
              <a:rPr lang="en-US" altLang="en-US"/>
              <a:t>Graph theory has these fascinating(annoying?) pairs of problems</a:t>
            </a:r>
          </a:p>
          <a:p>
            <a:pPr lvl="1"/>
            <a:r>
              <a:rPr lang="en-US" altLang="en-US"/>
              <a:t>Shortest path algorithms?</a:t>
            </a:r>
          </a:p>
          <a:p>
            <a:pPr lvl="1"/>
            <a:r>
              <a:rPr lang="en-US" altLang="en-US"/>
              <a:t>Longest path is NP complete</a:t>
            </a:r>
          </a:p>
          <a:p>
            <a:pPr lvl="1"/>
            <a:endParaRPr lang="en-US" altLang="en-US"/>
          </a:p>
          <a:p>
            <a:pPr lvl="1"/>
            <a:endParaRPr lang="en-US" altLang="en-US"/>
          </a:p>
        </p:txBody>
      </p:sp>
    </p:spTree>
    <p:extLst>
      <p:ext uri="{BB962C8B-B14F-4D97-AF65-F5344CB8AC3E}">
        <p14:creationId xmlns:p14="http://schemas.microsoft.com/office/powerpoint/2010/main" val="3494167703"/>
      </p:ext>
    </p:extLst>
  </p:cSld>
  <p:clrMapOvr>
    <a:overrideClrMapping bg1="lt1" tx1="dk1" bg2="lt2" tx2="dk2" accent1="accent1" accent2="accent2" accent3="accent3" accent4="accent4" accent5="accent5" accent6="accent6" hlink="hlink" folHlink="folHlink"/>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NP-complete problems</a:t>
            </a:r>
          </a:p>
        </p:txBody>
      </p:sp>
      <p:sp>
        <p:nvSpPr>
          <p:cNvPr id="3" name="Content Placeholder 2"/>
          <p:cNvSpPr>
            <a:spLocks noGrp="1"/>
          </p:cNvSpPr>
          <p:nvPr>
            <p:ph idx="1"/>
          </p:nvPr>
        </p:nvSpPr>
        <p:spPr/>
        <p:txBody>
          <a:bodyPr>
            <a:normAutofit fontScale="92500" lnSpcReduction="10000"/>
          </a:bodyPr>
          <a:lstStyle/>
          <a:p>
            <a:pPr>
              <a:defRPr/>
            </a:pPr>
            <a:r>
              <a:rPr lang="en-US" dirty="0"/>
              <a:t>NP problem which can be reduced to another NP problem in polynomial problem </a:t>
            </a:r>
          </a:p>
          <a:p>
            <a:pPr>
              <a:defRPr/>
            </a:pPr>
            <a:r>
              <a:rPr lang="en-US" dirty="0"/>
              <a:t>This problem can be solvable and also verifiable.</a:t>
            </a:r>
          </a:p>
          <a:p>
            <a:pPr>
              <a:defRPr/>
            </a:pPr>
            <a:r>
              <a:rPr lang="en-US" dirty="0"/>
              <a:t>NP-Complete is a complexity class which represents the set of all problems X in NP for which it is possible to reduce any other NP problem Y to X in polynomial time.</a:t>
            </a:r>
          </a:p>
          <a:p>
            <a:pPr>
              <a:defRPr/>
            </a:pPr>
            <a:r>
              <a:rPr lang="en-US" dirty="0"/>
              <a:t>Intuitively this means that we can solve Y quickly if we know how to solve X quickly. Precisely, Y is reducible to X</a:t>
            </a:r>
          </a:p>
          <a:p>
            <a:pPr lvl="1">
              <a:defRPr/>
            </a:pPr>
            <a:endParaRPr lang="en-US" dirty="0"/>
          </a:p>
        </p:txBody>
      </p:sp>
    </p:spTree>
    <p:extLst>
      <p:ext uri="{BB962C8B-B14F-4D97-AF65-F5344CB8AC3E}">
        <p14:creationId xmlns:p14="http://schemas.microsoft.com/office/powerpoint/2010/main" val="2580138919"/>
      </p:ext>
    </p:extLst>
  </p:cSld>
  <p:clrMapOvr>
    <a:overrideClrMapping bg1="lt1" tx1="dk1" bg2="lt2" tx2="dk2" accent1="accent1" accent2="accent2" accent3="accent3" accent4="accent4" accent5="accent5" accent6="accent6" hlink="hlink" folHlink="folHlink"/>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NP - hard</a:t>
            </a:r>
          </a:p>
        </p:txBody>
      </p:sp>
      <p:sp>
        <p:nvSpPr>
          <p:cNvPr id="3" name="Content Placeholder 2"/>
          <p:cNvSpPr>
            <a:spLocks noGrp="1"/>
          </p:cNvSpPr>
          <p:nvPr>
            <p:ph idx="1"/>
          </p:nvPr>
        </p:nvSpPr>
        <p:spPr/>
        <p:txBody>
          <a:bodyPr>
            <a:normAutofit/>
          </a:bodyPr>
          <a:lstStyle/>
          <a:p>
            <a:pPr>
              <a:defRPr/>
            </a:pPr>
            <a:r>
              <a:rPr lang="en-US" dirty="0"/>
              <a:t>What are the hardest problems in NP?</a:t>
            </a:r>
          </a:p>
          <a:p>
            <a:pPr>
              <a:defRPr/>
            </a:pPr>
            <a:endParaRPr lang="en-US" dirty="0"/>
          </a:p>
          <a:p>
            <a:pPr>
              <a:defRPr/>
            </a:pPr>
            <a:r>
              <a:rPr lang="en-US" dirty="0"/>
              <a:t>The NP problem that is hard to solve and hard to verify the solution.</a:t>
            </a:r>
          </a:p>
          <a:p>
            <a:pPr>
              <a:defRPr/>
            </a:pPr>
            <a:endParaRPr lang="en-US" dirty="0"/>
          </a:p>
        </p:txBody>
      </p:sp>
    </p:spTree>
    <p:extLst>
      <p:ext uri="{BB962C8B-B14F-4D97-AF65-F5344CB8AC3E}">
        <p14:creationId xmlns:p14="http://schemas.microsoft.com/office/powerpoint/2010/main" val="1569514147"/>
      </p:ext>
    </p:extLst>
  </p:cSld>
  <p:clrMapOvr>
    <a:overrideClrMapping bg1="lt1" tx1="dk1" bg2="lt2" tx2="dk2" accent1="accent1" accent2="accent2" accent3="accent3" accent4="accent4" accent5="accent5" accent6="accent6" hlink="hlink" folHlink="folHlink"/>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a:xfrm>
            <a:off x="414338" y="533400"/>
            <a:ext cx="7543800" cy="762000"/>
          </a:xfrm>
        </p:spPr>
        <p:txBody>
          <a:bodyPr/>
          <a:lstStyle/>
          <a:p>
            <a:r>
              <a:rPr lang="en-US" altLang="en-US"/>
              <a:t>Problem divisions based on complexities </a:t>
            </a:r>
          </a:p>
        </p:txBody>
      </p:sp>
      <p:sp>
        <p:nvSpPr>
          <p:cNvPr id="25603" name="Content Placeholder 2"/>
          <p:cNvSpPr>
            <a:spLocks noGrp="1"/>
          </p:cNvSpPr>
          <p:nvPr>
            <p:ph idx="1"/>
          </p:nvPr>
        </p:nvSpPr>
        <p:spPr/>
        <p:txBody>
          <a:bodyPr/>
          <a:lstStyle/>
          <a:p>
            <a:r>
              <a:rPr lang="en-US" altLang="en-US"/>
              <a:t>P</a:t>
            </a:r>
          </a:p>
          <a:p>
            <a:r>
              <a:rPr lang="en-US" altLang="en-US"/>
              <a:t>NP</a:t>
            </a:r>
          </a:p>
          <a:p>
            <a:r>
              <a:rPr lang="en-US" altLang="en-US"/>
              <a:t>NP-complete </a:t>
            </a:r>
          </a:p>
          <a:p>
            <a:r>
              <a:rPr lang="en-US" altLang="en-US"/>
              <a:t>NP-Hard</a:t>
            </a:r>
          </a:p>
        </p:txBody>
      </p:sp>
    </p:spTree>
    <p:extLst>
      <p:ext uri="{BB962C8B-B14F-4D97-AF65-F5344CB8AC3E}">
        <p14:creationId xmlns:p14="http://schemas.microsoft.com/office/powerpoint/2010/main" val="2960461706"/>
      </p:ext>
    </p:extLst>
  </p:cSld>
  <p:clrMapOvr>
    <a:overrideClrMapping bg1="lt1" tx1="dk1" bg2="lt2" tx2="dk2" accent1="accent1" accent2="accent2" accent3="accent3" accent4="accent4" accent5="accent5" accent6="accent6" hlink="hlink" folHlink="folHlink"/>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1"/>
          <p:cNvSpPr>
            <a:spLocks noGrp="1"/>
          </p:cNvSpPr>
          <p:nvPr>
            <p:ph type="title"/>
          </p:nvPr>
        </p:nvSpPr>
        <p:spPr>
          <a:xfrm>
            <a:off x="609600" y="274638"/>
            <a:ext cx="8077200" cy="1143000"/>
          </a:xfrm>
        </p:spPr>
        <p:txBody>
          <a:bodyPr/>
          <a:lstStyle/>
          <a:p>
            <a:pPr eaLnBrk="1" hangingPunct="1"/>
            <a:r>
              <a:rPr lang="en-US" altLang="en-US" dirty="0"/>
              <a:t>String matching Algorithm</a:t>
            </a:r>
          </a:p>
        </p:txBody>
      </p:sp>
      <p:sp>
        <p:nvSpPr>
          <p:cNvPr id="7171" name="Content Placeholder 2"/>
          <p:cNvSpPr>
            <a:spLocks noGrp="1"/>
          </p:cNvSpPr>
          <p:nvPr>
            <p:ph idx="1"/>
          </p:nvPr>
        </p:nvSpPr>
        <p:spPr>
          <a:xfrm>
            <a:off x="457200" y="1524000"/>
            <a:ext cx="8184497" cy="4572000"/>
          </a:xfrm>
        </p:spPr>
        <p:txBody>
          <a:bodyPr/>
          <a:lstStyle/>
          <a:p>
            <a:pPr eaLnBrk="1" hangingPunct="1">
              <a:buFont typeface="Wingdings 2" panose="05020102010507070707" pitchFamily="18" charset="2"/>
              <a:buNone/>
            </a:pPr>
            <a:endParaRPr lang="en-US" altLang="en-US" dirty="0"/>
          </a:p>
          <a:p>
            <a:pPr algn="just"/>
            <a:r>
              <a:rPr lang="en-US" b="1" dirty="0">
                <a:latin typeface="Times New Roman" pitchFamily="18" charset="0"/>
                <a:cs typeface="Times New Roman" pitchFamily="18" charset="0"/>
              </a:rPr>
              <a:t>String </a:t>
            </a:r>
            <a:r>
              <a:rPr lang="en-US" altLang="en-US" b="1" dirty="0">
                <a:latin typeface="Times New Roman" pitchFamily="18" charset="0"/>
                <a:cs typeface="Times New Roman" pitchFamily="18" charset="0"/>
              </a:rPr>
              <a:t>searching</a:t>
            </a:r>
            <a:r>
              <a:rPr lang="en-US" b="1" dirty="0">
                <a:latin typeface="Times New Roman" pitchFamily="18" charset="0"/>
                <a:cs typeface="Times New Roman" pitchFamily="18" charset="0"/>
              </a:rPr>
              <a:t> algorithms</a:t>
            </a:r>
            <a:r>
              <a:rPr lang="en-US" dirty="0">
                <a:latin typeface="Times New Roman" pitchFamily="18" charset="0"/>
                <a:cs typeface="Times New Roman" pitchFamily="18" charset="0"/>
              </a:rPr>
              <a:t>, sometimes called </a:t>
            </a:r>
            <a:r>
              <a:rPr lang="en-US" b="1" dirty="0">
                <a:latin typeface="Times New Roman" pitchFamily="18" charset="0"/>
                <a:cs typeface="Times New Roman" pitchFamily="18" charset="0"/>
              </a:rPr>
              <a:t>pattern matching algorithms</a:t>
            </a:r>
            <a:r>
              <a:rPr lang="en-US" dirty="0">
                <a:latin typeface="Times New Roman" pitchFamily="18" charset="0"/>
                <a:cs typeface="Times New Roman" pitchFamily="18" charset="0"/>
              </a:rPr>
              <a:t>, are an important class of </a:t>
            </a:r>
            <a:r>
              <a:rPr lang="en-US" b="1" dirty="0">
                <a:latin typeface="Times New Roman" pitchFamily="18" charset="0"/>
                <a:cs typeface="Times New Roman" pitchFamily="18" charset="0"/>
              </a:rPr>
              <a:t>string algorithms</a:t>
            </a:r>
            <a:r>
              <a:rPr lang="en-US" dirty="0">
                <a:latin typeface="Times New Roman" pitchFamily="18" charset="0"/>
                <a:cs typeface="Times New Roman" pitchFamily="18" charset="0"/>
              </a:rPr>
              <a:t> that try to find a place where  </a:t>
            </a:r>
            <a:r>
              <a:rPr lang="en-US" b="1" dirty="0">
                <a:latin typeface="Times New Roman" pitchFamily="18" charset="0"/>
                <a:cs typeface="Times New Roman" pitchFamily="18" charset="0"/>
              </a:rPr>
              <a:t>string</a:t>
            </a:r>
            <a:r>
              <a:rPr lang="en-US" dirty="0">
                <a:latin typeface="Times New Roman" pitchFamily="18" charset="0"/>
                <a:cs typeface="Times New Roman" pitchFamily="18" charset="0"/>
              </a:rPr>
              <a:t> (also called pattern) are found within a larger </a:t>
            </a:r>
            <a:r>
              <a:rPr lang="en-US" b="1" dirty="0">
                <a:latin typeface="Times New Roman" pitchFamily="18" charset="0"/>
                <a:cs typeface="Times New Roman" pitchFamily="18" charset="0"/>
              </a:rPr>
              <a:t>string</a:t>
            </a:r>
            <a:r>
              <a:rPr lang="en-US" dirty="0">
                <a:latin typeface="Times New Roman" pitchFamily="18" charset="0"/>
                <a:cs typeface="Times New Roman" pitchFamily="18" charset="0"/>
              </a:rPr>
              <a:t> or text.</a:t>
            </a:r>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3</a:t>
            </a:fld>
            <a:endParaRPr lang="en-US" altLang="en-US"/>
          </a:p>
        </p:txBody>
      </p:sp>
    </p:spTree>
    <p:extLst>
      <p:ext uri="{BB962C8B-B14F-4D97-AF65-F5344CB8AC3E}">
        <p14:creationId xmlns:p14="http://schemas.microsoft.com/office/powerpoint/2010/main" val="16196201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String matching Algorithm</a:t>
            </a:r>
            <a:endParaRPr lang="en-US" dirty="0"/>
          </a:p>
        </p:txBody>
      </p:sp>
      <p:sp>
        <p:nvSpPr>
          <p:cNvPr id="3" name="Content Placeholder 2"/>
          <p:cNvSpPr>
            <a:spLocks noGrp="1"/>
          </p:cNvSpPr>
          <p:nvPr>
            <p:ph idx="1"/>
          </p:nvPr>
        </p:nvSpPr>
        <p:spPr/>
        <p:txBody>
          <a:bodyPr/>
          <a:lstStyle/>
          <a:p>
            <a:endParaRPr lang="en-US" dirty="0"/>
          </a:p>
          <a:p>
            <a:r>
              <a:rPr lang="en-US" dirty="0">
                <a:solidFill>
                  <a:srgbClr val="FF0000"/>
                </a:solidFill>
              </a:rPr>
              <a:t>Naïve String-Matching Algorithm</a:t>
            </a:r>
          </a:p>
          <a:p>
            <a:r>
              <a:rPr lang="en-US" dirty="0">
                <a:solidFill>
                  <a:srgbClr val="FF0000"/>
                </a:solidFill>
              </a:rPr>
              <a:t>Rabin–Karp Algorithm</a:t>
            </a:r>
          </a:p>
          <a:p>
            <a:r>
              <a:rPr lang="en-US" dirty="0"/>
              <a:t>KMP String Matching Algorithm</a:t>
            </a:r>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4</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ormAutofit/>
          </a:bodyPr>
          <a:lstStyle/>
          <a:p>
            <a:pPr eaLnBrk="1" fontAlgn="auto" hangingPunct="1">
              <a:spcAft>
                <a:spcPts val="0"/>
              </a:spcAft>
              <a:defRPr/>
            </a:pPr>
            <a:r>
              <a:rPr lang="en-US" b="1" dirty="0"/>
              <a:t>The Knuth-Morris-Pratt Algorithm</a:t>
            </a:r>
          </a:p>
        </p:txBody>
      </p:sp>
      <p:sp>
        <p:nvSpPr>
          <p:cNvPr id="8195" name="Rectangle 3"/>
          <p:cNvSpPr>
            <a:spLocks noGrp="1" noChangeArrowheads="1"/>
          </p:cNvSpPr>
          <p:nvPr>
            <p:ph idx="1"/>
          </p:nvPr>
        </p:nvSpPr>
        <p:spPr/>
        <p:txBody>
          <a:bodyPr/>
          <a:lstStyle/>
          <a:p>
            <a:pPr algn="just" eaLnBrk="1" hangingPunct="1">
              <a:lnSpc>
                <a:spcPct val="90000"/>
              </a:lnSpc>
            </a:pPr>
            <a:endParaRPr lang="en-US" dirty="0"/>
          </a:p>
          <a:p>
            <a:pPr algn="just" eaLnBrk="1" hangingPunct="1">
              <a:lnSpc>
                <a:spcPct val="90000"/>
              </a:lnSpc>
            </a:pPr>
            <a:r>
              <a:rPr lang="en-US" dirty="0"/>
              <a:t>Knuth, Morris and Pratt proposed a linear time algorithm for the string matching problem. </a:t>
            </a:r>
          </a:p>
          <a:p>
            <a:pPr algn="just" eaLnBrk="1" hangingPunct="1">
              <a:lnSpc>
                <a:spcPct val="90000"/>
              </a:lnSpc>
            </a:pPr>
            <a:endParaRPr lang="en-US" dirty="0"/>
          </a:p>
          <a:p>
            <a:pPr algn="just" eaLnBrk="1" hangingPunct="1">
              <a:lnSpc>
                <a:spcPct val="90000"/>
              </a:lnSpc>
            </a:pPr>
            <a:r>
              <a:rPr lang="en-US" dirty="0"/>
              <a:t>A matching time of O(n) is achieved by avoiding comparisons with elements of ‘S’ that have previously been involved in comparison with some element of the pattern ‘p’ to be matched. i.e., backtracking on the string ‘S’ never occurs</a:t>
            </a:r>
          </a:p>
          <a:p>
            <a:pPr algn="just" eaLnBrk="1" hangingPunct="1">
              <a:lnSpc>
                <a:spcPct val="90000"/>
              </a:lnSpc>
            </a:pPr>
            <a:endParaRPr lang="en-US" dirty="0"/>
          </a:p>
          <a:p>
            <a:r>
              <a:rPr lang="en-US" dirty="0"/>
              <a:t>Text = </a:t>
            </a:r>
            <a:r>
              <a:rPr lang="en-US" dirty="0" err="1"/>
              <a:t>abcxabcyabcdabcrabcdabcz</a:t>
            </a:r>
            <a:endParaRPr lang="en-US" dirty="0"/>
          </a:p>
          <a:p>
            <a:pPr algn="just" eaLnBrk="1" hangingPunct="1">
              <a:lnSpc>
                <a:spcPct val="90000"/>
              </a:lnSpc>
            </a:pPr>
            <a:r>
              <a:rPr lang="en-US" dirty="0"/>
              <a:t>Pattern= </a:t>
            </a:r>
            <a:r>
              <a:rPr lang="en-US" dirty="0" err="1"/>
              <a:t>abcdabcz</a:t>
            </a:r>
            <a:endParaRPr lang="en-US" dirty="0"/>
          </a:p>
          <a:p>
            <a:pPr algn="just" eaLnBrk="1" hangingPunct="1">
              <a:lnSpc>
                <a:spcPct val="90000"/>
              </a:lnSpc>
            </a:pPr>
            <a:endParaRPr lang="en-US" dirty="0"/>
          </a:p>
        </p:txBody>
      </p:sp>
    </p:spTree>
    <p:extLst>
      <p:ext uri="{BB962C8B-B14F-4D97-AF65-F5344CB8AC3E}">
        <p14:creationId xmlns:p14="http://schemas.microsoft.com/office/powerpoint/2010/main" val="1566975809"/>
      </p:ext>
    </p:extLst>
  </p:cSld>
  <p:clrMapOvr>
    <a:overrideClrMapping bg1="lt1" tx1="dk1" bg2="lt2" tx2="dk2" accent1="accent1" accent2="accent2" accent3="accent3" accent4="accent4" accent5="accent5" accent6="accent6" hlink="hlink" folHlink="folHlink"/>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b="1"/>
              <a:t>Components of KMP algorithm</a:t>
            </a:r>
          </a:p>
        </p:txBody>
      </p:sp>
      <p:sp>
        <p:nvSpPr>
          <p:cNvPr id="9219" name="Rectangle 3"/>
          <p:cNvSpPr>
            <a:spLocks noGrp="1" noChangeArrowheads="1"/>
          </p:cNvSpPr>
          <p:nvPr>
            <p:ph idx="1"/>
          </p:nvPr>
        </p:nvSpPr>
        <p:spPr/>
        <p:txBody>
          <a:bodyPr/>
          <a:lstStyle/>
          <a:p>
            <a:pPr eaLnBrk="1" hangingPunct="1">
              <a:lnSpc>
                <a:spcPct val="80000"/>
              </a:lnSpc>
            </a:pPr>
            <a:endParaRPr lang="en-US" sz="2800" b="1" i="1"/>
          </a:p>
          <a:p>
            <a:pPr eaLnBrk="1" hangingPunct="1">
              <a:lnSpc>
                <a:spcPct val="80000"/>
              </a:lnSpc>
            </a:pPr>
            <a:r>
              <a:rPr lang="en-US" sz="2800" b="1" i="1"/>
              <a:t>The prefix function, </a:t>
            </a:r>
            <a:r>
              <a:rPr lang="el-GR" sz="2800" b="1" i="1">
                <a:cs typeface="Arial" pitchFamily="34" charset="0"/>
              </a:rPr>
              <a:t>Π</a:t>
            </a:r>
            <a:endParaRPr lang="en-US" sz="2800" b="1" i="1">
              <a:cs typeface="Arial" pitchFamily="34" charset="0"/>
            </a:endParaRPr>
          </a:p>
          <a:p>
            <a:pPr algn="just" eaLnBrk="1" hangingPunct="1">
              <a:lnSpc>
                <a:spcPct val="80000"/>
              </a:lnSpc>
              <a:buFont typeface="Wingdings" pitchFamily="2" charset="2"/>
              <a:buNone/>
            </a:pPr>
            <a:r>
              <a:rPr lang="en-US" sz="2400">
                <a:latin typeface="Calibri" pitchFamily="34" charset="0"/>
                <a:cs typeface="Arial" pitchFamily="34" charset="0"/>
              </a:rPr>
              <a:t>    The prefix function,</a:t>
            </a:r>
            <a:r>
              <a:rPr lang="el-GR" sz="2400">
                <a:latin typeface="Calibri" pitchFamily="34" charset="0"/>
                <a:cs typeface="Arial" pitchFamily="34" charset="0"/>
              </a:rPr>
              <a:t>Π</a:t>
            </a:r>
            <a:r>
              <a:rPr lang="en-US" sz="2400">
                <a:latin typeface="Calibri" pitchFamily="34" charset="0"/>
                <a:cs typeface="Arial" pitchFamily="34" charset="0"/>
              </a:rPr>
              <a:t> for a pattern encapsulates knowledge about how the pattern matches against shifts of itself. This information can be used to avoid useless shifts of the pattern ‘p’. In other words, this enables avoiding backtracking on the string ‘S’.</a:t>
            </a:r>
          </a:p>
          <a:p>
            <a:pPr algn="just" eaLnBrk="1" hangingPunct="1">
              <a:lnSpc>
                <a:spcPct val="80000"/>
              </a:lnSpc>
              <a:buFont typeface="Wingdings" pitchFamily="2" charset="2"/>
              <a:buNone/>
            </a:pPr>
            <a:endParaRPr lang="en-US" sz="2400">
              <a:latin typeface="Calibri" pitchFamily="34" charset="0"/>
              <a:cs typeface="Arial" pitchFamily="34" charset="0"/>
            </a:endParaRPr>
          </a:p>
          <a:p>
            <a:pPr eaLnBrk="1" hangingPunct="1">
              <a:lnSpc>
                <a:spcPct val="80000"/>
              </a:lnSpc>
            </a:pPr>
            <a:r>
              <a:rPr lang="en-US" sz="2800" b="1" i="1"/>
              <a:t>The KMP Matcher</a:t>
            </a:r>
          </a:p>
          <a:p>
            <a:pPr eaLnBrk="1" hangingPunct="1">
              <a:lnSpc>
                <a:spcPct val="80000"/>
              </a:lnSpc>
              <a:buFont typeface="Wingdings" pitchFamily="2" charset="2"/>
              <a:buNone/>
            </a:pPr>
            <a:r>
              <a:rPr lang="en-US" sz="2400">
                <a:latin typeface="Calibri" pitchFamily="34" charset="0"/>
                <a:cs typeface="Arial" pitchFamily="34" charset="0"/>
              </a:rPr>
              <a:t>    With string ‘S’, pattern ‘p’ and prefix function ‘</a:t>
            </a:r>
            <a:r>
              <a:rPr lang="el-GR" sz="2400">
                <a:latin typeface="Calibri" pitchFamily="34" charset="0"/>
                <a:cs typeface="Arial" pitchFamily="34" charset="0"/>
              </a:rPr>
              <a:t>Π</a:t>
            </a:r>
            <a:r>
              <a:rPr lang="en-US" sz="2400">
                <a:latin typeface="Calibri" pitchFamily="34" charset="0"/>
                <a:cs typeface="Arial" pitchFamily="34" charset="0"/>
              </a:rPr>
              <a:t>’ as inputs, finds the occurrence of ‘p’ in ‘S’ and returns the number of shifts of ‘p’ after which occurrence is found. </a:t>
            </a:r>
          </a:p>
          <a:p>
            <a:pPr eaLnBrk="1" hangingPunct="1">
              <a:lnSpc>
                <a:spcPct val="80000"/>
              </a:lnSpc>
            </a:pPr>
            <a:endParaRPr lang="el-GR" sz="2800">
              <a:cs typeface="Arial" pitchFamily="34" charset="0"/>
            </a:endParaRPr>
          </a:p>
        </p:txBody>
      </p:sp>
    </p:spTree>
    <p:extLst>
      <p:ext uri="{BB962C8B-B14F-4D97-AF65-F5344CB8AC3E}">
        <p14:creationId xmlns:p14="http://schemas.microsoft.com/office/powerpoint/2010/main" val="1213586249"/>
      </p:ext>
    </p:extLst>
  </p:cSld>
  <p:clrMapOvr>
    <a:overrideClrMapping bg1="lt1" tx1="dk1" bg2="lt2" tx2="dk2" accent1="accent1" accent2="accent2" accent3="accent3" accent4="accent4" accent5="accent5" accent6="accent6" hlink="hlink" folHlink="folHlink"/>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a:t>The prefix function, </a:t>
            </a:r>
            <a:r>
              <a:rPr lang="el-GR" b="1">
                <a:cs typeface="Arial" pitchFamily="34" charset="0"/>
              </a:rPr>
              <a:t>Π</a:t>
            </a:r>
            <a:endParaRPr lang="en-US" b="1">
              <a:cs typeface="Arial" pitchFamily="34" charset="0"/>
            </a:endParaRPr>
          </a:p>
        </p:txBody>
      </p:sp>
      <p:sp>
        <p:nvSpPr>
          <p:cNvPr id="10243" name="Rectangle 3"/>
          <p:cNvSpPr>
            <a:spLocks noGrp="1" noChangeArrowheads="1"/>
          </p:cNvSpPr>
          <p:nvPr>
            <p:ph idx="1"/>
          </p:nvPr>
        </p:nvSpPr>
        <p:spPr/>
        <p:txBody>
          <a:bodyPr/>
          <a:lstStyle/>
          <a:p>
            <a:pPr marL="609600" indent="-609600" eaLnBrk="1" hangingPunct="1">
              <a:lnSpc>
                <a:spcPct val="80000"/>
              </a:lnSpc>
              <a:buFont typeface="Wingdings" pitchFamily="2" charset="2"/>
              <a:buNone/>
            </a:pPr>
            <a:r>
              <a:rPr lang="en-US" sz="2000" dirty="0"/>
              <a:t>Following pseudocode computes the prefix function, </a:t>
            </a:r>
            <a:r>
              <a:rPr lang="el-GR" sz="2000" dirty="0">
                <a:cs typeface="Arial" pitchFamily="34" charset="0"/>
              </a:rPr>
              <a:t>Π</a:t>
            </a:r>
            <a:r>
              <a:rPr lang="en-US" sz="2000" dirty="0">
                <a:cs typeface="Arial" pitchFamily="34" charset="0"/>
              </a:rPr>
              <a:t>:</a:t>
            </a:r>
          </a:p>
          <a:p>
            <a:pPr marL="609600" indent="-609600" eaLnBrk="1" hangingPunct="1">
              <a:lnSpc>
                <a:spcPct val="80000"/>
              </a:lnSpc>
              <a:buFont typeface="Wingdings" pitchFamily="2" charset="2"/>
              <a:buNone/>
            </a:pPr>
            <a:endParaRPr lang="en-US" sz="2000" dirty="0">
              <a:cs typeface="Arial" pitchFamily="34" charset="0"/>
            </a:endParaRPr>
          </a:p>
          <a:p>
            <a:pPr marL="609600" indent="-609600" eaLnBrk="1" hangingPunct="1">
              <a:lnSpc>
                <a:spcPct val="80000"/>
              </a:lnSpc>
              <a:buFont typeface="Wingdings" pitchFamily="2" charset="2"/>
              <a:buNone/>
            </a:pPr>
            <a:r>
              <a:rPr lang="en-US" sz="2000" u="sng" dirty="0">
                <a:cs typeface="Arial" pitchFamily="34" charset="0"/>
              </a:rPr>
              <a:t>Compute-Prefix-Function (p)</a:t>
            </a:r>
          </a:p>
          <a:p>
            <a:pPr marL="609600" indent="-609600" eaLnBrk="1" hangingPunct="1">
              <a:lnSpc>
                <a:spcPct val="80000"/>
              </a:lnSpc>
              <a:buFont typeface="Wingdings" pitchFamily="2" charset="2"/>
              <a:buNone/>
            </a:pPr>
            <a:r>
              <a:rPr lang="en-US" sz="2000" dirty="0">
                <a:cs typeface="Arial" pitchFamily="34" charset="0"/>
              </a:rPr>
              <a:t>1  m </a:t>
            </a:r>
            <a:r>
              <a:rPr lang="en-US" sz="2000" dirty="0">
                <a:cs typeface="Arial" pitchFamily="34" charset="0"/>
                <a:sym typeface="Wingdings" pitchFamily="2" charset="2"/>
              </a:rPr>
              <a:t> length[p]               //’p’ pattern to be matched</a:t>
            </a:r>
          </a:p>
          <a:p>
            <a:pPr marL="609600" indent="-609600" eaLnBrk="1" hangingPunct="1">
              <a:lnSpc>
                <a:spcPct val="80000"/>
              </a:lnSpc>
              <a:buFont typeface="Wingdings" pitchFamily="2" charset="2"/>
              <a:buNone/>
            </a:pPr>
            <a:r>
              <a:rPr lang="en-US" sz="2000" dirty="0">
                <a:cs typeface="Arial" pitchFamily="34" charset="0"/>
              </a:rPr>
              <a:t>2  </a:t>
            </a:r>
            <a:r>
              <a:rPr lang="el-GR" sz="2000" dirty="0">
                <a:cs typeface="Arial" pitchFamily="34" charset="0"/>
              </a:rPr>
              <a:t>Π</a:t>
            </a:r>
            <a:r>
              <a:rPr lang="en-US" sz="2000" dirty="0">
                <a:cs typeface="Arial" pitchFamily="34" charset="0"/>
              </a:rPr>
              <a:t>[1] </a:t>
            </a:r>
            <a:r>
              <a:rPr lang="en-US" sz="2000" dirty="0">
                <a:cs typeface="Arial" pitchFamily="34" charset="0"/>
                <a:sym typeface="Wingdings" pitchFamily="2" charset="2"/>
              </a:rPr>
              <a:t> 0 </a:t>
            </a:r>
          </a:p>
          <a:p>
            <a:pPr marL="609600" indent="-609600" eaLnBrk="1" hangingPunct="1">
              <a:lnSpc>
                <a:spcPct val="80000"/>
              </a:lnSpc>
              <a:buFont typeface="Wingdings" pitchFamily="2" charset="2"/>
              <a:buNone/>
            </a:pPr>
            <a:r>
              <a:rPr lang="en-US" sz="2000" dirty="0">
                <a:cs typeface="Arial" pitchFamily="34" charset="0"/>
              </a:rPr>
              <a:t>3  k </a:t>
            </a:r>
            <a:r>
              <a:rPr lang="en-US" sz="2000" dirty="0">
                <a:cs typeface="Arial" pitchFamily="34" charset="0"/>
                <a:sym typeface="Wingdings" pitchFamily="2" charset="2"/>
              </a:rPr>
              <a:t> 0</a:t>
            </a:r>
          </a:p>
          <a:p>
            <a:pPr marL="609600" indent="-609600" eaLnBrk="1" hangingPunct="1">
              <a:lnSpc>
                <a:spcPct val="80000"/>
              </a:lnSpc>
              <a:buFontTx/>
              <a:buAutoNum type="arabicPlain" startAt="4"/>
            </a:pPr>
            <a:r>
              <a:rPr lang="en-US" sz="2000" b="1" dirty="0">
                <a:cs typeface="Arial" pitchFamily="34" charset="0"/>
                <a:sym typeface="Wingdings" pitchFamily="2" charset="2"/>
              </a:rPr>
              <a:t> for</a:t>
            </a:r>
            <a:r>
              <a:rPr lang="en-US" sz="2000" dirty="0">
                <a:cs typeface="Arial" pitchFamily="34" charset="0"/>
                <a:sym typeface="Wingdings" pitchFamily="2" charset="2"/>
              </a:rPr>
              <a:t> q  2 to m</a:t>
            </a:r>
          </a:p>
          <a:p>
            <a:pPr marL="609600" indent="-609600" eaLnBrk="1" hangingPunct="1">
              <a:lnSpc>
                <a:spcPct val="80000"/>
              </a:lnSpc>
              <a:buFontTx/>
              <a:buAutoNum type="arabicPlain" startAt="5"/>
            </a:pPr>
            <a:r>
              <a:rPr lang="en-US" sz="2000" dirty="0">
                <a:cs typeface="Arial" pitchFamily="34" charset="0"/>
              </a:rPr>
              <a:t>         </a:t>
            </a:r>
            <a:r>
              <a:rPr lang="en-US" sz="2000" b="1" dirty="0">
                <a:cs typeface="Arial" pitchFamily="34" charset="0"/>
              </a:rPr>
              <a:t>    while</a:t>
            </a:r>
            <a:r>
              <a:rPr lang="en-US" sz="2000" dirty="0">
                <a:cs typeface="Arial" pitchFamily="34" charset="0"/>
              </a:rPr>
              <a:t> k &gt; 0 and p[k+1] != p[q]</a:t>
            </a:r>
          </a:p>
          <a:p>
            <a:pPr marL="609600" indent="-609600" eaLnBrk="1" hangingPunct="1">
              <a:lnSpc>
                <a:spcPct val="80000"/>
              </a:lnSpc>
              <a:buFont typeface="Wingdings" pitchFamily="2" charset="2"/>
              <a:buNone/>
            </a:pPr>
            <a:r>
              <a:rPr lang="en-US" sz="2000" dirty="0">
                <a:cs typeface="Arial" pitchFamily="34" charset="0"/>
              </a:rPr>
              <a:t>6                         </a:t>
            </a:r>
            <a:r>
              <a:rPr lang="en-US" sz="2000" b="1" dirty="0">
                <a:cs typeface="Arial" pitchFamily="34" charset="0"/>
              </a:rPr>
              <a:t>do</a:t>
            </a:r>
            <a:r>
              <a:rPr lang="en-US" sz="2000" dirty="0">
                <a:cs typeface="Arial" pitchFamily="34" charset="0"/>
              </a:rPr>
              <a:t> k </a:t>
            </a:r>
            <a:r>
              <a:rPr lang="en-US" sz="2000" dirty="0">
                <a:cs typeface="Arial" pitchFamily="34" charset="0"/>
                <a:sym typeface="Wingdings" pitchFamily="2" charset="2"/>
              </a:rPr>
              <a:t> </a:t>
            </a:r>
            <a:r>
              <a:rPr lang="el-GR" sz="2000" dirty="0">
                <a:cs typeface="Arial" pitchFamily="34" charset="0"/>
              </a:rPr>
              <a:t>Π</a:t>
            </a:r>
            <a:r>
              <a:rPr lang="en-US" sz="2000" dirty="0">
                <a:cs typeface="Arial" pitchFamily="34" charset="0"/>
              </a:rPr>
              <a:t>[k]</a:t>
            </a:r>
          </a:p>
          <a:p>
            <a:pPr marL="609600" indent="-609600" eaLnBrk="1" hangingPunct="1">
              <a:lnSpc>
                <a:spcPct val="80000"/>
              </a:lnSpc>
              <a:buFontTx/>
              <a:buAutoNum type="arabicPlain" startAt="7"/>
            </a:pPr>
            <a:r>
              <a:rPr lang="en-US" sz="2000" dirty="0">
                <a:cs typeface="Arial" pitchFamily="34" charset="0"/>
              </a:rPr>
              <a:t>              </a:t>
            </a:r>
            <a:r>
              <a:rPr lang="en-US" sz="2000" b="1" dirty="0">
                <a:cs typeface="Arial" pitchFamily="34" charset="0"/>
              </a:rPr>
              <a:t>If</a:t>
            </a:r>
            <a:r>
              <a:rPr lang="en-US" sz="2000" dirty="0">
                <a:cs typeface="Arial" pitchFamily="34" charset="0"/>
              </a:rPr>
              <a:t> p[k+1] = p[q]</a:t>
            </a:r>
          </a:p>
          <a:p>
            <a:pPr marL="609600" indent="-609600" eaLnBrk="1" hangingPunct="1">
              <a:lnSpc>
                <a:spcPct val="80000"/>
              </a:lnSpc>
              <a:buFontTx/>
              <a:buAutoNum type="arabicPlain" startAt="8"/>
            </a:pPr>
            <a:r>
              <a:rPr lang="en-US" sz="2000" dirty="0">
                <a:cs typeface="Arial" pitchFamily="34" charset="0"/>
              </a:rPr>
              <a:t>                 </a:t>
            </a:r>
            <a:r>
              <a:rPr lang="en-US" sz="2000" b="1" dirty="0">
                <a:cs typeface="Arial" pitchFamily="34" charset="0"/>
              </a:rPr>
              <a:t>then</a:t>
            </a:r>
            <a:r>
              <a:rPr lang="en-US" sz="2000" dirty="0">
                <a:cs typeface="Arial" pitchFamily="34" charset="0"/>
              </a:rPr>
              <a:t> k </a:t>
            </a:r>
            <a:r>
              <a:rPr lang="en-US" sz="2000" dirty="0">
                <a:cs typeface="Arial" pitchFamily="34" charset="0"/>
                <a:sym typeface="Wingdings" pitchFamily="2" charset="2"/>
              </a:rPr>
              <a:t> k +1</a:t>
            </a:r>
          </a:p>
          <a:p>
            <a:pPr marL="609600" indent="-609600" eaLnBrk="1" hangingPunct="1">
              <a:lnSpc>
                <a:spcPct val="80000"/>
              </a:lnSpc>
              <a:buFontTx/>
              <a:buAutoNum type="arabicPlain" startAt="9"/>
            </a:pPr>
            <a:r>
              <a:rPr lang="en-US" sz="2000" dirty="0">
                <a:cs typeface="Arial" pitchFamily="34" charset="0"/>
              </a:rPr>
              <a:t>              </a:t>
            </a:r>
            <a:r>
              <a:rPr lang="el-GR" sz="2000" dirty="0">
                <a:cs typeface="Arial" pitchFamily="34" charset="0"/>
              </a:rPr>
              <a:t>Π</a:t>
            </a:r>
            <a:r>
              <a:rPr lang="en-US" sz="2000" dirty="0">
                <a:cs typeface="Arial" pitchFamily="34" charset="0"/>
              </a:rPr>
              <a:t>[q] </a:t>
            </a:r>
            <a:r>
              <a:rPr lang="en-US" sz="2000" dirty="0">
                <a:cs typeface="Arial" pitchFamily="34" charset="0"/>
                <a:sym typeface="Wingdings" pitchFamily="2" charset="2"/>
              </a:rPr>
              <a:t> k</a:t>
            </a:r>
          </a:p>
          <a:p>
            <a:pPr marL="609600" indent="-609600" eaLnBrk="1" hangingPunct="1">
              <a:lnSpc>
                <a:spcPct val="80000"/>
              </a:lnSpc>
              <a:buFont typeface="Wingdings" pitchFamily="2" charset="2"/>
              <a:buNone/>
            </a:pPr>
            <a:r>
              <a:rPr lang="en-US" sz="2000" dirty="0">
                <a:cs typeface="Arial" pitchFamily="34" charset="0"/>
              </a:rPr>
              <a:t>10     </a:t>
            </a:r>
            <a:r>
              <a:rPr lang="en-US" sz="2000" b="1" dirty="0">
                <a:cs typeface="Arial" pitchFamily="34" charset="0"/>
              </a:rPr>
              <a:t>return</a:t>
            </a:r>
            <a:r>
              <a:rPr lang="en-US" sz="2000" dirty="0">
                <a:cs typeface="Arial" pitchFamily="34" charset="0"/>
              </a:rPr>
              <a:t> </a:t>
            </a:r>
            <a:r>
              <a:rPr lang="el-GR" sz="2000" dirty="0">
                <a:cs typeface="Arial" pitchFamily="34" charset="0"/>
              </a:rPr>
              <a:t>Π</a:t>
            </a:r>
            <a:endParaRPr lang="en-US" sz="2000" dirty="0">
              <a:cs typeface="Arial" pitchFamily="34" charset="0"/>
            </a:endParaRPr>
          </a:p>
          <a:p>
            <a:pPr marL="609600" indent="-609600" eaLnBrk="1" hangingPunct="1">
              <a:lnSpc>
                <a:spcPct val="80000"/>
              </a:lnSpc>
              <a:buFont typeface="Wingdings" pitchFamily="2" charset="2"/>
              <a:buNone/>
            </a:pPr>
            <a:r>
              <a:rPr lang="en-US" sz="2000" dirty="0">
                <a:cs typeface="Arial" pitchFamily="34" charset="0"/>
              </a:rPr>
              <a:t> </a:t>
            </a:r>
          </a:p>
        </p:txBody>
      </p:sp>
    </p:spTree>
    <p:extLst>
      <p:ext uri="{BB962C8B-B14F-4D97-AF65-F5344CB8AC3E}">
        <p14:creationId xmlns:p14="http://schemas.microsoft.com/office/powerpoint/2010/main" val="4028886505"/>
      </p:ext>
    </p:extLst>
  </p:cSld>
  <p:clrMapOvr>
    <a:overrideClrMapping bg1="lt1" tx1="dk1" bg2="lt2" tx2="dk2" accent1="accent1" accent2="accent2" accent3="accent3" accent4="accent4" accent5="accent5" accent6="accent6" hlink="hlink" folHlink="folHlink"/>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body" sz="half" idx="1"/>
          </p:nvPr>
        </p:nvSpPr>
        <p:spPr>
          <a:xfrm>
            <a:off x="457200" y="228600"/>
            <a:ext cx="7391400" cy="1219200"/>
          </a:xfrm>
        </p:spPr>
        <p:txBody>
          <a:bodyPr/>
          <a:lstStyle/>
          <a:p>
            <a:pPr eaLnBrk="1" hangingPunct="1">
              <a:buFont typeface="Wingdings" pitchFamily="2" charset="2"/>
              <a:buNone/>
            </a:pPr>
            <a:r>
              <a:rPr lang="en-US" sz="2800" u="sng" dirty="0"/>
              <a:t>Example:</a:t>
            </a:r>
            <a:r>
              <a:rPr lang="en-US" sz="2800" dirty="0"/>
              <a:t> compute </a:t>
            </a:r>
            <a:r>
              <a:rPr lang="el-GR" sz="2800" dirty="0">
                <a:cs typeface="Arial" pitchFamily="34" charset="0"/>
              </a:rPr>
              <a:t>Π</a:t>
            </a:r>
            <a:r>
              <a:rPr lang="en-US" sz="2800" dirty="0">
                <a:cs typeface="Arial" pitchFamily="34" charset="0"/>
              </a:rPr>
              <a:t> for the pattern ‘p’ below: </a:t>
            </a:r>
          </a:p>
          <a:p>
            <a:pPr eaLnBrk="1" hangingPunct="1">
              <a:buFont typeface="Wingdings" pitchFamily="2" charset="2"/>
              <a:buNone/>
            </a:pPr>
            <a:r>
              <a:rPr lang="en-US" sz="2800" dirty="0">
                <a:cs typeface="Arial" pitchFamily="34" charset="0"/>
              </a:rPr>
              <a:t>         p</a:t>
            </a:r>
          </a:p>
        </p:txBody>
      </p:sp>
      <p:graphicFrame>
        <p:nvGraphicFramePr>
          <p:cNvPr id="124955" name="Group 27"/>
          <p:cNvGraphicFramePr>
            <a:graphicFrameLocks noGrp="1"/>
          </p:cNvGraphicFramePr>
          <p:nvPr>
            <p:ph sz="quarter" idx="2"/>
          </p:nvPr>
        </p:nvGraphicFramePr>
        <p:xfrm>
          <a:off x="1981200" y="838200"/>
          <a:ext cx="4038600" cy="533400"/>
        </p:xfrm>
        <a:graphic>
          <a:graphicData uri="http://schemas.openxmlformats.org/drawingml/2006/table">
            <a:tbl>
              <a:tblPr/>
              <a:tblGrid>
                <a:gridCol w="577850">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gridCol w="577850">
                  <a:extLst>
                    <a:ext uri="{9D8B030D-6E8A-4147-A177-3AD203B41FA5}">
                      <a16:colId xmlns:a16="http://schemas.microsoft.com/office/drawing/2014/main" val="20006"/>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5453" name="Group 525"/>
          <p:cNvGraphicFramePr>
            <a:graphicFrameLocks noGrp="1"/>
          </p:cNvGraphicFramePr>
          <p:nvPr>
            <p:ph sz="quarter" idx="3"/>
            <p:extLst>
              <p:ext uri="{D42A27DB-BD31-4B8C-83A1-F6EECF244321}">
                <p14:modId xmlns:p14="http://schemas.microsoft.com/office/powerpoint/2010/main" val="2685541561"/>
              </p:ext>
            </p:extLst>
          </p:nvPr>
        </p:nvGraphicFramePr>
        <p:xfrm>
          <a:off x="4419600" y="2560320"/>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323" name="Text Box 45"/>
          <p:cNvSpPr txBox="1">
            <a:spLocks noChangeArrowheads="1"/>
          </p:cNvSpPr>
          <p:nvPr/>
        </p:nvSpPr>
        <p:spPr bwMode="auto">
          <a:xfrm>
            <a:off x="228600" y="1524000"/>
            <a:ext cx="3886200" cy="5035550"/>
          </a:xfrm>
          <a:prstGeom prst="rect">
            <a:avLst/>
          </a:prstGeom>
          <a:noFill/>
          <a:ln w="9525">
            <a:noFill/>
            <a:miter lim="800000"/>
            <a:headEnd/>
            <a:tailEnd/>
          </a:ln>
        </p:spPr>
        <p:txBody>
          <a:bodyPr>
            <a:spAutoFit/>
          </a:bodyPr>
          <a:lstStyle/>
          <a:p>
            <a:pPr eaLnBrk="1" hangingPunct="1"/>
            <a:r>
              <a:rPr lang="en-US" dirty="0"/>
              <a:t>Initially: m = length[p] = 7</a:t>
            </a:r>
          </a:p>
          <a:p>
            <a:pPr eaLnBrk="1" hangingPunct="1"/>
            <a:r>
              <a:rPr lang="en-US" dirty="0"/>
              <a:t>             </a:t>
            </a:r>
            <a:r>
              <a:rPr lang="el-GR" dirty="0"/>
              <a:t>Π</a:t>
            </a:r>
            <a:r>
              <a:rPr lang="en-US" dirty="0"/>
              <a:t>[1] = 0</a:t>
            </a:r>
          </a:p>
          <a:p>
            <a:pPr eaLnBrk="1" hangingPunct="1"/>
            <a:r>
              <a:rPr lang="en-US" dirty="0"/>
              <a:t>             k = 0                                               </a:t>
            </a:r>
          </a:p>
          <a:p>
            <a:pPr eaLnBrk="1" hangingPunct="1"/>
            <a:endParaRPr lang="en-US" dirty="0"/>
          </a:p>
          <a:p>
            <a:pPr eaLnBrk="1" hangingPunct="1"/>
            <a:r>
              <a:rPr lang="en-US" u="sng" dirty="0"/>
              <a:t>Step 1:</a:t>
            </a:r>
            <a:r>
              <a:rPr lang="en-US" dirty="0"/>
              <a:t>  q = 2, k=0                                    </a:t>
            </a:r>
          </a:p>
          <a:p>
            <a:pPr eaLnBrk="1" hangingPunct="1"/>
            <a:r>
              <a:rPr lang="en-US" dirty="0"/>
              <a:t>                   </a:t>
            </a:r>
            <a:r>
              <a:rPr lang="el-GR" dirty="0"/>
              <a:t>Π</a:t>
            </a:r>
            <a:r>
              <a:rPr lang="en-US" dirty="0"/>
              <a:t>[2] = 0</a:t>
            </a:r>
          </a:p>
          <a:p>
            <a:pPr eaLnBrk="1" hangingPunct="1"/>
            <a:endParaRPr lang="en-US" dirty="0"/>
          </a:p>
          <a:p>
            <a:pPr eaLnBrk="1" hangingPunct="1"/>
            <a:endParaRPr lang="en-US" dirty="0"/>
          </a:p>
          <a:p>
            <a:pPr eaLnBrk="1" hangingPunct="1"/>
            <a:endParaRPr lang="en-US" dirty="0"/>
          </a:p>
          <a:p>
            <a:pPr eaLnBrk="1" hangingPunct="1"/>
            <a:r>
              <a:rPr lang="en-US" u="sng" dirty="0"/>
              <a:t>Step 2:</a:t>
            </a:r>
            <a:r>
              <a:rPr lang="en-US" dirty="0"/>
              <a:t> q = 3, k = 0,</a:t>
            </a:r>
          </a:p>
          <a:p>
            <a:pPr eaLnBrk="1" hangingPunct="1"/>
            <a:r>
              <a:rPr lang="en-US" dirty="0"/>
              <a:t>                   </a:t>
            </a:r>
            <a:r>
              <a:rPr lang="el-GR" dirty="0"/>
              <a:t>Π</a:t>
            </a:r>
            <a:r>
              <a:rPr lang="en-US" dirty="0"/>
              <a:t>[3] = 1</a:t>
            </a:r>
          </a:p>
          <a:p>
            <a:pPr eaLnBrk="1" hangingPunct="1"/>
            <a:endParaRPr lang="en-US" dirty="0"/>
          </a:p>
          <a:p>
            <a:pPr eaLnBrk="1" hangingPunct="1"/>
            <a:endParaRPr lang="en-US" dirty="0"/>
          </a:p>
          <a:p>
            <a:pPr eaLnBrk="1" hangingPunct="1"/>
            <a:endParaRPr lang="en-US" dirty="0"/>
          </a:p>
          <a:p>
            <a:pPr eaLnBrk="1" hangingPunct="1"/>
            <a:r>
              <a:rPr lang="en-US" u="sng" dirty="0"/>
              <a:t>Step 3:</a:t>
            </a:r>
            <a:r>
              <a:rPr lang="en-US" dirty="0"/>
              <a:t> q = 4, k = 1</a:t>
            </a:r>
          </a:p>
          <a:p>
            <a:pPr eaLnBrk="1" hangingPunct="1"/>
            <a:r>
              <a:rPr lang="en-US" dirty="0"/>
              <a:t>                   </a:t>
            </a:r>
            <a:r>
              <a:rPr lang="el-GR" dirty="0"/>
              <a:t>Π</a:t>
            </a:r>
            <a:r>
              <a:rPr lang="en-US" dirty="0"/>
              <a:t>[4] = 2</a:t>
            </a:r>
          </a:p>
          <a:p>
            <a:pPr eaLnBrk="1" hangingPunct="1"/>
            <a:endParaRPr lang="en-US" dirty="0"/>
          </a:p>
          <a:p>
            <a:pPr eaLnBrk="1" hangingPunct="1"/>
            <a:r>
              <a:rPr lang="en-US" dirty="0"/>
              <a:t>             </a:t>
            </a:r>
          </a:p>
        </p:txBody>
      </p:sp>
      <p:graphicFrame>
        <p:nvGraphicFramePr>
          <p:cNvPr id="125455" name="Group 527"/>
          <p:cNvGraphicFramePr>
            <a:graphicFrameLocks noGrp="1"/>
          </p:cNvGraphicFramePr>
          <p:nvPr/>
        </p:nvGraphicFramePr>
        <p:xfrm>
          <a:off x="4419600" y="4010025"/>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5412" name="Group 484"/>
          <p:cNvGraphicFramePr>
            <a:graphicFrameLocks noGrp="1"/>
          </p:cNvGraphicFramePr>
          <p:nvPr/>
        </p:nvGraphicFramePr>
        <p:xfrm>
          <a:off x="4419600" y="5457825"/>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4"/>
          <a:stretch>
            <a:fillRect/>
          </a:stretch>
        </p:blipFill>
        <p:spPr>
          <a:xfrm>
            <a:off x="6019800" y="659892"/>
            <a:ext cx="3209925" cy="1590675"/>
          </a:xfrm>
          <a:prstGeom prst="rect">
            <a:avLst/>
          </a:prstGeom>
        </p:spPr>
      </p:pic>
    </p:spTree>
    <p:extLst>
      <p:ext uri="{BB962C8B-B14F-4D97-AF65-F5344CB8AC3E}">
        <p14:creationId xmlns:p14="http://schemas.microsoft.com/office/powerpoint/2010/main" val="1493715428"/>
      </p:ext>
    </p:extLst>
  </p:cSld>
  <p:clrMapOvr>
    <a:overrideClrMapping bg1="lt1" tx1="dk1" bg2="lt2" tx2="dk2" accent1="accent1" accent2="accent2" accent3="accent3" accent4="accent4" accent5="accent5" accent6="accent6" hlink="hlink" folHlink="folHlink"/>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3" name="Rectangle 3"/>
          <p:cNvSpPr>
            <a:spLocks noGrp="1" noChangeArrowheads="1"/>
          </p:cNvSpPr>
          <p:nvPr>
            <p:ph type="body" sz="half" idx="1"/>
          </p:nvPr>
        </p:nvSpPr>
        <p:spPr>
          <a:xfrm>
            <a:off x="457200" y="457200"/>
            <a:ext cx="4038600" cy="5668963"/>
          </a:xfrm>
        </p:spPr>
        <p:txBody>
          <a:bodyPr>
            <a:normAutofit/>
          </a:bodyPr>
          <a:lstStyle/>
          <a:p>
            <a:pPr marL="274320" indent="-274320" eaLnBrk="1" fontAlgn="auto" hangingPunct="1">
              <a:lnSpc>
                <a:spcPct val="90000"/>
              </a:lnSpc>
              <a:spcBef>
                <a:spcPts val="580"/>
              </a:spcBef>
              <a:spcAft>
                <a:spcPts val="0"/>
              </a:spcAft>
              <a:buFont typeface="Wingdings" pitchFamily="2" charset="2"/>
              <a:buNone/>
              <a:defRPr/>
            </a:pPr>
            <a:r>
              <a:rPr lang="en-US" sz="2000" u="sng" dirty="0"/>
              <a:t>Step 4: </a:t>
            </a:r>
            <a:r>
              <a:rPr lang="en-US" sz="2000" dirty="0"/>
              <a:t>q = 5, k =2</a:t>
            </a:r>
          </a:p>
          <a:p>
            <a:pPr marL="274320" indent="-274320" eaLnBrk="1" fontAlgn="auto" hangingPunct="1">
              <a:lnSpc>
                <a:spcPct val="90000"/>
              </a:lnSpc>
              <a:spcBef>
                <a:spcPts val="580"/>
              </a:spcBef>
              <a:spcAft>
                <a:spcPts val="0"/>
              </a:spcAft>
              <a:buFont typeface="Wingdings" pitchFamily="2" charset="2"/>
              <a:buNone/>
              <a:defRPr/>
            </a:pPr>
            <a:r>
              <a:rPr lang="en-US" sz="2000" dirty="0"/>
              <a:t>                    </a:t>
            </a:r>
            <a:r>
              <a:rPr lang="el-GR" sz="2000" dirty="0">
                <a:cs typeface="Arial" charset="0"/>
              </a:rPr>
              <a:t>Π</a:t>
            </a:r>
            <a:r>
              <a:rPr lang="en-US" sz="2000" dirty="0">
                <a:cs typeface="Arial" charset="0"/>
              </a:rPr>
              <a:t>[5] = 3</a:t>
            </a: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r>
              <a:rPr lang="en-US" sz="2000" u="sng" dirty="0">
                <a:cs typeface="Arial" charset="0"/>
              </a:rPr>
              <a:t>Step 5:</a:t>
            </a:r>
            <a:r>
              <a:rPr lang="en-US" sz="2000" dirty="0"/>
              <a:t> q = 6, k = 3</a:t>
            </a:r>
          </a:p>
          <a:p>
            <a:pPr marL="274320" indent="-274320" eaLnBrk="1" fontAlgn="auto" hangingPunct="1">
              <a:lnSpc>
                <a:spcPct val="90000"/>
              </a:lnSpc>
              <a:spcBef>
                <a:spcPts val="580"/>
              </a:spcBef>
              <a:spcAft>
                <a:spcPts val="0"/>
              </a:spcAft>
              <a:buFont typeface="Wingdings" pitchFamily="2" charset="2"/>
              <a:buNone/>
              <a:defRPr/>
            </a:pPr>
            <a:r>
              <a:rPr lang="en-US" sz="2000" dirty="0"/>
              <a:t>                    </a:t>
            </a:r>
            <a:r>
              <a:rPr lang="el-GR" sz="2000" dirty="0">
                <a:cs typeface="Arial" charset="0"/>
              </a:rPr>
              <a:t>Π</a:t>
            </a:r>
            <a:r>
              <a:rPr lang="en-US" sz="2000" dirty="0">
                <a:cs typeface="Arial" charset="0"/>
              </a:rPr>
              <a:t>[6] = 0</a:t>
            </a: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r>
              <a:rPr lang="en-US" sz="2000" u="sng" dirty="0">
                <a:cs typeface="Arial" charset="0"/>
              </a:rPr>
              <a:t>Step 6:</a:t>
            </a:r>
            <a:r>
              <a:rPr lang="en-US" sz="2000" dirty="0">
                <a:cs typeface="Arial" charset="0"/>
              </a:rPr>
              <a:t> q = 7, k = 0</a:t>
            </a:r>
          </a:p>
          <a:p>
            <a:pPr marL="274320" indent="-274320" eaLnBrk="1" fontAlgn="auto" hangingPunct="1">
              <a:lnSpc>
                <a:spcPct val="90000"/>
              </a:lnSpc>
              <a:spcBef>
                <a:spcPts val="580"/>
              </a:spcBef>
              <a:spcAft>
                <a:spcPts val="0"/>
              </a:spcAft>
              <a:buFont typeface="Wingdings" pitchFamily="2" charset="2"/>
              <a:buNone/>
              <a:defRPr/>
            </a:pPr>
            <a:r>
              <a:rPr lang="en-US" sz="2000" dirty="0">
                <a:cs typeface="Arial" charset="0"/>
              </a:rPr>
              <a:t>                    </a:t>
            </a:r>
            <a:r>
              <a:rPr lang="el-GR" sz="2000" dirty="0">
                <a:cs typeface="Arial" charset="0"/>
              </a:rPr>
              <a:t>Π</a:t>
            </a:r>
            <a:r>
              <a:rPr lang="en-US" sz="2000" dirty="0">
                <a:cs typeface="Arial" charset="0"/>
              </a:rPr>
              <a:t>[7] = 1</a:t>
            </a: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r>
              <a:rPr lang="en-US" sz="2000" dirty="0">
                <a:cs typeface="Arial" charset="0"/>
              </a:rPr>
              <a:t>After iterating 6 times, the prefix function computation is complete:                        </a:t>
            </a:r>
            <a:r>
              <a:rPr lang="en-US" sz="2000" dirty="0">
                <a:cs typeface="Arial" charset="0"/>
                <a:sym typeface="Wingdings" pitchFamily="2" charset="2"/>
              </a:rPr>
              <a:t></a:t>
            </a:r>
            <a:endParaRPr lang="en-US" sz="2000" dirty="0">
              <a:cs typeface="Arial" charset="0"/>
            </a:endParaRPr>
          </a:p>
        </p:txBody>
      </p:sp>
      <p:graphicFrame>
        <p:nvGraphicFramePr>
          <p:cNvPr id="138245" name="Group 5"/>
          <p:cNvGraphicFramePr>
            <a:graphicFrameLocks noGrp="1"/>
          </p:cNvGraphicFramePr>
          <p:nvPr>
            <p:ph sz="quarter" idx="2"/>
          </p:nvPr>
        </p:nvGraphicFramePr>
        <p:xfrm>
          <a:off x="4648200" y="457200"/>
          <a:ext cx="4038600" cy="12192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8285" name="Group 45"/>
          <p:cNvGraphicFramePr>
            <a:graphicFrameLocks noGrp="1"/>
          </p:cNvGraphicFramePr>
          <p:nvPr>
            <p:ph sz="quarter" idx="3"/>
          </p:nvPr>
        </p:nvGraphicFramePr>
        <p:xfrm>
          <a:off x="4648200" y="1957388"/>
          <a:ext cx="4038600" cy="1243014"/>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367" name="Rectangle 4"/>
          <p:cNvSpPr>
            <a:spLocks noChangeArrowheads="1"/>
          </p:cNvSpPr>
          <p:nvPr/>
        </p:nvSpPr>
        <p:spPr bwMode="auto">
          <a:xfrm>
            <a:off x="6400800" y="685800"/>
            <a:ext cx="1752600" cy="366713"/>
          </a:xfrm>
          <a:prstGeom prst="rect">
            <a:avLst/>
          </a:prstGeom>
          <a:noFill/>
          <a:ln w="9525">
            <a:noFill/>
            <a:miter lim="800000"/>
            <a:headEnd/>
            <a:tailEnd/>
          </a:ln>
        </p:spPr>
        <p:txBody>
          <a:bodyPr>
            <a:spAutoFit/>
          </a:bodyPr>
          <a:lstStyle/>
          <a:p>
            <a:pPr eaLnBrk="1" hangingPunct="1"/>
            <a:endParaRPr lang="en-US"/>
          </a:p>
        </p:txBody>
      </p:sp>
      <p:graphicFrame>
        <p:nvGraphicFramePr>
          <p:cNvPr id="138325" name="Group 85"/>
          <p:cNvGraphicFramePr>
            <a:graphicFrameLocks noGrp="1"/>
          </p:cNvGraphicFramePr>
          <p:nvPr/>
        </p:nvGraphicFramePr>
        <p:xfrm>
          <a:off x="4648200" y="3429000"/>
          <a:ext cx="4038600" cy="11430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8363" name="Group 123"/>
          <p:cNvGraphicFramePr>
            <a:graphicFrameLocks noGrp="1"/>
          </p:cNvGraphicFramePr>
          <p:nvPr/>
        </p:nvGraphicFramePr>
        <p:xfrm>
          <a:off x="4648200" y="5105400"/>
          <a:ext cx="4038600" cy="11430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8" name="Picture 7">
            <a:extLst>
              <a:ext uri="{FF2B5EF4-FFF2-40B4-BE49-F238E27FC236}">
                <a16:creationId xmlns:a16="http://schemas.microsoft.com/office/drawing/2014/main" id="{D4FB7231-3E22-4CF9-91BC-FEA58E8C5BB7}"/>
              </a:ext>
            </a:extLst>
          </p:cNvPr>
          <p:cNvPicPr>
            <a:picLocks noChangeAspect="1"/>
          </p:cNvPicPr>
          <p:nvPr/>
        </p:nvPicPr>
        <p:blipFill>
          <a:blip r:embed="rId3"/>
          <a:stretch>
            <a:fillRect/>
          </a:stretch>
        </p:blipFill>
        <p:spPr>
          <a:xfrm>
            <a:off x="2602774" y="1117011"/>
            <a:ext cx="1893026" cy="1590675"/>
          </a:xfrm>
          <a:prstGeom prst="rect">
            <a:avLst/>
          </a:prstGeom>
        </p:spPr>
      </p:pic>
    </p:spTree>
    <p:extLst>
      <p:ext uri="{BB962C8B-B14F-4D97-AF65-F5344CB8AC3E}">
        <p14:creationId xmlns:p14="http://schemas.microsoft.com/office/powerpoint/2010/main" val="67384328"/>
      </p:ext>
    </p:extLst>
  </p:cSld>
  <p:clrMapOvr>
    <a:overrideClrMapping bg1="lt1" tx1="dk1" bg2="lt2" tx2="dk2" accent1="accent1" accent2="accent2" accent3="accent3" accent4="accent4" accent5="accent5" accent6="accent6" hlink="hlink" folHlink="folHlink"/>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2701</Words>
  <Application>Microsoft Office PowerPoint</Application>
  <PresentationFormat>On-screen Show (4:3)</PresentationFormat>
  <Paragraphs>831</Paragraphs>
  <Slides>27</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Garamond</vt:lpstr>
      <vt:lpstr>Times New Roman</vt:lpstr>
      <vt:lpstr>Wingdings</vt:lpstr>
      <vt:lpstr>Wingdings 2</vt:lpstr>
      <vt:lpstr>Office Theme</vt:lpstr>
      <vt:lpstr>CS302 Design and Analysis of Algorithm </vt:lpstr>
      <vt:lpstr>Today’s Lecture</vt:lpstr>
      <vt:lpstr>String matching Algorithm</vt:lpstr>
      <vt:lpstr>String matching Algorithm</vt:lpstr>
      <vt:lpstr>The Knuth-Morris-Pratt Algorithm</vt:lpstr>
      <vt:lpstr>Components of KMP algorithm</vt:lpstr>
      <vt:lpstr>The prefix function, Π</vt:lpstr>
      <vt:lpstr>PowerPoint Presentation</vt:lpstr>
      <vt:lpstr>PowerPoint Presentation</vt:lpstr>
      <vt:lpstr>The KMP Matcher</vt:lpstr>
      <vt:lpstr>PowerPoint Presentation</vt:lpstr>
      <vt:lpstr>PowerPoint Presentation</vt:lpstr>
      <vt:lpstr>PowerPoint Presentation</vt:lpstr>
      <vt:lpstr>PowerPoint Presentation</vt:lpstr>
      <vt:lpstr>PowerPoint Presentation</vt:lpstr>
      <vt:lpstr>PowerPoint Presentation</vt:lpstr>
      <vt:lpstr>Home task – 1 – KMP  </vt:lpstr>
      <vt:lpstr>Running - time analysis : O(m+n) or O(n)</vt:lpstr>
      <vt:lpstr>Task</vt:lpstr>
      <vt:lpstr>Home task – 2 – KMP</vt:lpstr>
      <vt:lpstr>Summary</vt:lpstr>
      <vt:lpstr>The class P</vt:lpstr>
      <vt:lpstr>NP</vt:lpstr>
      <vt:lpstr>NP problems</vt:lpstr>
      <vt:lpstr>NP-complete problems</vt:lpstr>
      <vt:lpstr>NP - hard</vt:lpstr>
      <vt:lpstr>Problem divisions based on complexities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2019-10-19T08:07:50Z</dcterms:created>
  <dcterms:modified xsi:type="dcterms:W3CDTF">2021-05-18T04:04:16Z</dcterms:modified>
</cp:coreProperties>
</file>