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414" r:id="rId1"/>
  </p:sldMasterIdLst>
  <p:notesMasterIdLst>
    <p:notesMasterId r:id="rId33"/>
  </p:notesMasterIdLst>
  <p:sldIdLst>
    <p:sldId id="748" r:id="rId2"/>
    <p:sldId id="337" r:id="rId3"/>
    <p:sldId id="278" r:id="rId4"/>
    <p:sldId id="333" r:id="rId5"/>
    <p:sldId id="339" r:id="rId6"/>
    <p:sldId id="338" r:id="rId7"/>
    <p:sldId id="279" r:id="rId8"/>
    <p:sldId id="285" r:id="rId9"/>
    <p:sldId id="301" r:id="rId10"/>
    <p:sldId id="298" r:id="rId11"/>
    <p:sldId id="299" r:id="rId12"/>
    <p:sldId id="300" r:id="rId13"/>
    <p:sldId id="332" r:id="rId14"/>
    <p:sldId id="302" r:id="rId15"/>
    <p:sldId id="303" r:id="rId16"/>
    <p:sldId id="304" r:id="rId17"/>
    <p:sldId id="289" r:id="rId18"/>
    <p:sldId id="290" r:id="rId19"/>
    <p:sldId id="291" r:id="rId20"/>
    <p:sldId id="292" r:id="rId21"/>
    <p:sldId id="293" r:id="rId22"/>
    <p:sldId id="295" r:id="rId23"/>
    <p:sldId id="317" r:id="rId24"/>
    <p:sldId id="305" r:id="rId25"/>
    <p:sldId id="322" r:id="rId26"/>
    <p:sldId id="314" r:id="rId27"/>
    <p:sldId id="315" r:id="rId28"/>
    <p:sldId id="311" r:id="rId29"/>
    <p:sldId id="318" r:id="rId30"/>
    <p:sldId id="325" r:id="rId31"/>
    <p:sldId id="331" r:id="rId3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CC"/>
    <a:srgbClr val="003366"/>
    <a:srgbClr val="D1B8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746" autoAdjust="0"/>
  </p:normalViewPr>
  <p:slideViewPr>
    <p:cSldViewPr>
      <p:cViewPr varScale="1">
        <p:scale>
          <a:sx n="73" d="100"/>
          <a:sy n="73" d="100"/>
        </p:scale>
        <p:origin x="132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337D0478-B2DE-4875-9662-9E29CC6AFFA0}" type="datetimeFigureOut">
              <a:rPr lang="en-US"/>
              <a:pPr>
                <a:defRPr/>
              </a:pPr>
              <a:t>19-May-21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E05F4293-6470-40FB-8905-367DFF3B264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F6230F09-1CEC-4272-A2D1-4C2D4A521B4A}" type="slidenum">
              <a:rPr kumimoji="0"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pPr marL="0" marR="0" lvl="0" indent="0" algn="r" defTabSz="966788" rtl="0" eaLnBrk="0" fontAlgn="base" latinLnBrk="0" hangingPunct="0">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900264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D47DF31-91F0-4EDB-BFB4-A42ED7033A0D}" type="slidenum">
              <a:rPr lang="en-US" altLang="en-US" smtClean="0"/>
              <a:pPr/>
              <a:t>30</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301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F3F9410-F243-4D97-98CE-A62487E7168A}" type="slidenum">
              <a:rPr lang="en-US" altLang="en-US" smtClean="0"/>
              <a:pPr/>
              <a:t>31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a:bodyPr>
          <a:lstStyle/>
          <a:p>
            <a:pPr>
              <a:defRPr/>
            </a:pPr>
            <a:endParaRPr lang="en-US" dirty="0"/>
          </a:p>
        </p:txBody>
      </p:sp>
      <p:sp>
        <p:nvSpPr>
          <p:cNvPr id="922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5796EA1-6EEB-4B86-AB85-9738B28EC6DA}" type="slidenum">
              <a:rPr lang="en-US" altLang="en-US" smtClean="0"/>
              <a:pPr/>
              <a:t>7</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2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6A95456-AAF3-4403-BF4D-EA3D9586D476}" type="slidenum">
              <a:rPr lang="en-US" altLang="en-US" smtClean="0"/>
              <a:pPr/>
              <a:t>8</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a:bodyPr>
          <a:lstStyle/>
          <a:p>
            <a:pPr>
              <a:defRPr/>
            </a:pPr>
            <a:endParaRPr lang="en-US" dirty="0"/>
          </a:p>
        </p:txBody>
      </p:sp>
      <p:sp>
        <p:nvSpPr>
          <p:cNvPr id="13316"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E491764-6DFE-428E-972D-2A07A1BA92D8}" type="slidenum">
              <a:rPr lang="en-US" altLang="en-US" smtClean="0"/>
              <a:pPr/>
              <a:t>9</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9674CF7-4348-4A00-9195-491A2A4CE8F4}" type="slidenum">
              <a:rPr lang="en-US" altLang="en-US" smtClean="0"/>
              <a:pPr/>
              <a:t>10</a:t>
            </a:fld>
            <a:endParaRPr lang="en-US" altLang="en-US"/>
          </a:p>
        </p:txBody>
      </p:sp>
      <p:sp>
        <p:nvSpPr>
          <p:cNvPr id="153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2C012AA-D671-4CD3-8ACD-4AD22CAACF35}" type="slidenum">
              <a:rPr lang="en-US" altLang="en-US" smtClean="0"/>
              <a:pPr/>
              <a:t>12</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970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98D8709-2194-4D9D-A39E-A217837DA368}" type="slidenum">
              <a:rPr lang="en-US" altLang="en-US" smtClean="0"/>
              <a:pPr/>
              <a:t>22</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174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874257B-817C-4223-85C1-8AD99A95CD8E}" type="slidenum">
              <a:rPr lang="en-US" altLang="en-US" smtClean="0"/>
              <a:pPr/>
              <a:t>23</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8916"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40743C5-06A5-44C2-ADEA-7FE9B9F86C66}" type="slidenum">
              <a:rPr lang="en-US" altLang="en-US" smtClean="0"/>
              <a:pPr/>
              <a:t>29</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7F1FEA0-6E9F-46ED-B56F-5219BEFFCE90}" type="slidenum">
              <a:rPr lang="en-US" altLang="en-US" smtClean="0"/>
              <a:pPr>
                <a:defRPr/>
              </a:pPr>
              <a:t>‹#›</a:t>
            </a:fld>
            <a:endParaRPr lang="en-US" altLang="en-US"/>
          </a:p>
        </p:txBody>
      </p:sp>
    </p:spTree>
    <p:extLst>
      <p:ext uri="{BB962C8B-B14F-4D97-AF65-F5344CB8AC3E}">
        <p14:creationId xmlns:p14="http://schemas.microsoft.com/office/powerpoint/2010/main" val="2672078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2CC3271-28D8-4D88-ABA7-76BD1146E54D}" type="slidenum">
              <a:rPr lang="en-US" altLang="en-US" smtClean="0"/>
              <a:pPr>
                <a:defRPr/>
              </a:pPr>
              <a:t>‹#›</a:t>
            </a:fld>
            <a:endParaRPr lang="en-US" altLang="en-US"/>
          </a:p>
        </p:txBody>
      </p:sp>
    </p:spTree>
    <p:extLst>
      <p:ext uri="{BB962C8B-B14F-4D97-AF65-F5344CB8AC3E}">
        <p14:creationId xmlns:p14="http://schemas.microsoft.com/office/powerpoint/2010/main" val="2554905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B379017-398D-43A0-A5F5-9F16AD6BD83F}" type="slidenum">
              <a:rPr lang="en-US" altLang="en-US" smtClean="0"/>
              <a:pPr>
                <a:defRPr/>
              </a:pPr>
              <a:t>‹#›</a:t>
            </a:fld>
            <a:endParaRPr lang="en-US" altLang="en-US"/>
          </a:p>
        </p:txBody>
      </p:sp>
    </p:spTree>
    <p:extLst>
      <p:ext uri="{BB962C8B-B14F-4D97-AF65-F5344CB8AC3E}">
        <p14:creationId xmlns:p14="http://schemas.microsoft.com/office/powerpoint/2010/main" val="3347145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7233E13-5E5D-4386-B7A5-A77E07560BD1}" type="slidenum">
              <a:rPr lang="en-US" altLang="en-US" smtClean="0"/>
              <a:pPr>
                <a:defRPr/>
              </a:pPr>
              <a:t>‹#›</a:t>
            </a:fld>
            <a:endParaRPr lang="en-US" altLang="en-US"/>
          </a:p>
        </p:txBody>
      </p:sp>
    </p:spTree>
    <p:extLst>
      <p:ext uri="{BB962C8B-B14F-4D97-AF65-F5344CB8AC3E}">
        <p14:creationId xmlns:p14="http://schemas.microsoft.com/office/powerpoint/2010/main" val="3345632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7489B0A-3AFB-4912-95EF-71B542F6A8A4}" type="slidenum">
              <a:rPr lang="en-US" altLang="en-US" smtClean="0"/>
              <a:pPr>
                <a:defRPr/>
              </a:pPr>
              <a:t>‹#›</a:t>
            </a:fld>
            <a:endParaRPr lang="en-US" altLang="en-US"/>
          </a:p>
        </p:txBody>
      </p:sp>
    </p:spTree>
    <p:extLst>
      <p:ext uri="{BB962C8B-B14F-4D97-AF65-F5344CB8AC3E}">
        <p14:creationId xmlns:p14="http://schemas.microsoft.com/office/powerpoint/2010/main" val="2122427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F4FE25D-FED7-4A82-8EAC-8B3F141E6EBB}" type="slidenum">
              <a:rPr lang="en-US" altLang="en-US" smtClean="0"/>
              <a:pPr>
                <a:defRPr/>
              </a:pPr>
              <a:t>‹#›</a:t>
            </a:fld>
            <a:endParaRPr lang="en-US" altLang="en-US"/>
          </a:p>
        </p:txBody>
      </p:sp>
    </p:spTree>
    <p:extLst>
      <p:ext uri="{BB962C8B-B14F-4D97-AF65-F5344CB8AC3E}">
        <p14:creationId xmlns:p14="http://schemas.microsoft.com/office/powerpoint/2010/main" val="604032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2D5D8ED-EFF8-4A5E-88ED-59231F69956D}" type="slidenum">
              <a:rPr lang="en-US" altLang="en-US" smtClean="0"/>
              <a:pPr>
                <a:defRPr/>
              </a:pPr>
              <a:t>‹#›</a:t>
            </a:fld>
            <a:endParaRPr lang="en-US" altLang="en-US"/>
          </a:p>
        </p:txBody>
      </p:sp>
    </p:spTree>
    <p:extLst>
      <p:ext uri="{BB962C8B-B14F-4D97-AF65-F5344CB8AC3E}">
        <p14:creationId xmlns:p14="http://schemas.microsoft.com/office/powerpoint/2010/main" val="4166423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34830ED7-876F-4175-B365-72D58C73B93C}" type="slidenum">
              <a:rPr lang="en-US" altLang="en-US" smtClean="0"/>
              <a:pPr>
                <a:defRPr/>
              </a:pPr>
              <a:t>‹#›</a:t>
            </a:fld>
            <a:endParaRPr lang="en-US" altLang="en-US"/>
          </a:p>
        </p:txBody>
      </p:sp>
    </p:spTree>
    <p:extLst>
      <p:ext uri="{BB962C8B-B14F-4D97-AF65-F5344CB8AC3E}">
        <p14:creationId xmlns:p14="http://schemas.microsoft.com/office/powerpoint/2010/main" val="2608238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62CEE1B-B80D-43B1-B065-73E47090FDBC}" type="slidenum">
              <a:rPr lang="en-US" altLang="en-US" smtClean="0"/>
              <a:pPr>
                <a:defRPr/>
              </a:pPr>
              <a:t>‹#›</a:t>
            </a:fld>
            <a:endParaRPr lang="en-US" altLang="en-US"/>
          </a:p>
        </p:txBody>
      </p:sp>
    </p:spTree>
    <p:extLst>
      <p:ext uri="{BB962C8B-B14F-4D97-AF65-F5344CB8AC3E}">
        <p14:creationId xmlns:p14="http://schemas.microsoft.com/office/powerpoint/2010/main" val="1411182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C0AA49C-F848-46D2-9AF5-3926C08A63FD}" type="slidenum">
              <a:rPr lang="en-US" altLang="en-US" smtClean="0"/>
              <a:pPr>
                <a:defRPr/>
              </a:pPr>
              <a:t>‹#›</a:t>
            </a:fld>
            <a:endParaRPr lang="en-US" altLang="en-US"/>
          </a:p>
        </p:txBody>
      </p:sp>
    </p:spTree>
    <p:extLst>
      <p:ext uri="{BB962C8B-B14F-4D97-AF65-F5344CB8AC3E}">
        <p14:creationId xmlns:p14="http://schemas.microsoft.com/office/powerpoint/2010/main" val="2367176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2DAB3EF-8522-4199-892C-00D736B72FE5}" type="slidenum">
              <a:rPr lang="en-US" altLang="en-US" smtClean="0"/>
              <a:pPr>
                <a:defRPr/>
              </a:pPr>
              <a:t>‹#›</a:t>
            </a:fld>
            <a:endParaRPr lang="en-US" altLang="en-US"/>
          </a:p>
        </p:txBody>
      </p:sp>
    </p:spTree>
    <p:extLst>
      <p:ext uri="{BB962C8B-B14F-4D97-AF65-F5344CB8AC3E}">
        <p14:creationId xmlns:p14="http://schemas.microsoft.com/office/powerpoint/2010/main" val="630856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6CE3693E-8C0B-4415-8E0C-202105F8DF6D}" type="slidenum">
              <a:rPr lang="en-US" altLang="en-US" smtClean="0"/>
              <a:pPr>
                <a:defRPr/>
              </a:pPr>
              <a:t>‹#›</a:t>
            </a:fld>
            <a:endParaRPr lang="en-US" altLang="en-US"/>
          </a:p>
        </p:txBody>
      </p:sp>
    </p:spTree>
    <p:extLst>
      <p:ext uri="{BB962C8B-B14F-4D97-AF65-F5344CB8AC3E}">
        <p14:creationId xmlns:p14="http://schemas.microsoft.com/office/powerpoint/2010/main" val="2494987742"/>
      </p:ext>
    </p:extLst>
  </p:cSld>
  <p:clrMap bg1="lt1" tx1="dk1" bg2="lt2" tx2="dk2" accent1="accent1" accent2="accent2" accent3="accent3" accent4="accent4" accent5="accent5" accent6="accent6" hlink="hlink" folHlink="folHlink"/>
  <p:sldLayoutIdLst>
    <p:sldLayoutId id="2147484415" r:id="rId1"/>
    <p:sldLayoutId id="2147484416" r:id="rId2"/>
    <p:sldLayoutId id="2147484417" r:id="rId3"/>
    <p:sldLayoutId id="2147484418" r:id="rId4"/>
    <p:sldLayoutId id="2147484419" r:id="rId5"/>
    <p:sldLayoutId id="2147484420" r:id="rId6"/>
    <p:sldLayoutId id="2147484421" r:id="rId7"/>
    <p:sldLayoutId id="2147484422" r:id="rId8"/>
    <p:sldLayoutId id="2147484423" r:id="rId9"/>
    <p:sldLayoutId id="2147484424" r:id="rId10"/>
    <p:sldLayoutId id="2147484425"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nist.gov/dads/HTML/two3tree.html" TargetMode="External"/><Relationship Id="rId2" Type="http://schemas.openxmlformats.org/officeDocument/2006/relationships/hyperlink" Target="http://www.nist.gov/dads/HTML/two34tree.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990600" y="2514600"/>
            <a:ext cx="7412165" cy="1152149"/>
          </a:xfrm>
        </p:spPr>
        <p:txBody>
          <a:bodyPr>
            <a:normAutofit/>
          </a:bodyPr>
          <a:lstStyle/>
          <a:p>
            <a:r>
              <a:rPr lang="en-US" altLang="en-US" sz="3600" dirty="0"/>
              <a:t>CS302</a:t>
            </a:r>
            <a:br>
              <a:rPr lang="en-US" altLang="en-US" sz="3600" dirty="0"/>
            </a:br>
            <a:r>
              <a:rPr lang="en-US" altLang="en-US" sz="3600" dirty="0"/>
              <a:t>Design and Analysis of Algorithm </a:t>
            </a:r>
          </a:p>
        </p:txBody>
      </p:sp>
      <p:sp>
        <p:nvSpPr>
          <p:cNvPr id="5125" name="Rectangle 5"/>
          <p:cNvSpPr>
            <a:spLocks noChangeArrowheads="1"/>
          </p:cNvSpPr>
          <p:nvPr/>
        </p:nvSpPr>
        <p:spPr bwMode="auto">
          <a:xfrm>
            <a:off x="4506182" y="3882449"/>
            <a:ext cx="67541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Gill Sans"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Gill Sans"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Gill Sans"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Gill Sans"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Gill Sans"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Gill Sans"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Gill Sans"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Gill Sans"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Gill Sans" pitchFamily="34" charset="0"/>
                <a:cs typeface="Arial" panose="020B0604020202020204" pitchFamily="34" charset="0"/>
              </a:defRPr>
            </a:lvl9pPr>
          </a:lstStyle>
          <a:p>
            <a:pPr marL="342900" marR="0" lvl="0" indent="-342900" algn="l" defTabSz="914400" rtl="0" eaLnBrk="1" fontAlgn="base" latinLnBrk="0" hangingPunct="1">
              <a:lnSpc>
                <a:spcPct val="80000"/>
              </a:lnSpc>
              <a:spcBef>
                <a:spcPct val="20000"/>
              </a:spcBef>
              <a:spcAft>
                <a:spcPct val="0"/>
              </a:spcAft>
              <a:buClr>
                <a:srgbClr val="EEECE1"/>
              </a:buClr>
              <a:buSzPct val="75000"/>
              <a:buFont typeface="Wingdings" panose="05000000000000000000" pitchFamily="2" charset="2"/>
              <a:buNone/>
              <a:tabLst/>
              <a:defRPr/>
            </a:pPr>
            <a:r>
              <a:rPr kumimoji="0" lang="en-US" altLang="zh-CN" sz="4000" b="1" i="0" u="none" strike="noStrike" kern="1200" cap="none" spc="0" normalizeH="0" baseline="0" noProof="0" dirty="0">
                <a:ln>
                  <a:noFill/>
                </a:ln>
                <a:solidFill>
                  <a:prstClr val="black"/>
                </a:solidFill>
                <a:effectLst/>
                <a:uLnTx/>
                <a:uFillTx/>
                <a:latin typeface="Garamond" panose="02020404030301010803" pitchFamily="18" charset="0"/>
                <a:ea typeface="宋体" panose="02010600030101010101" pitchFamily="2" charset="-122"/>
                <a:cs typeface="Arial" panose="020B0604020202020204" pitchFamily="34" charset="0"/>
              </a:rPr>
              <a:t>12</a:t>
            </a:r>
          </a:p>
        </p:txBody>
      </p:sp>
    </p:spTree>
    <p:extLst>
      <p:ext uri="{BB962C8B-B14F-4D97-AF65-F5344CB8AC3E}">
        <p14:creationId xmlns:p14="http://schemas.microsoft.com/office/powerpoint/2010/main" val="3178775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1143000" y="76200"/>
            <a:ext cx="7793038" cy="1143000"/>
          </a:xfrm>
        </p:spPr>
        <p:txBody>
          <a:bodyPr/>
          <a:lstStyle/>
          <a:p>
            <a:pPr eaLnBrk="1" hangingPunct="1"/>
            <a:r>
              <a:rPr lang="en-US" altLang="en-US"/>
              <a:t>Properties of B-trees</a:t>
            </a:r>
          </a:p>
        </p:txBody>
      </p:sp>
      <p:sp>
        <p:nvSpPr>
          <p:cNvPr id="14339" name="Rectangle 3"/>
          <p:cNvSpPr>
            <a:spLocks noGrp="1"/>
          </p:cNvSpPr>
          <p:nvPr>
            <p:ph idx="1"/>
          </p:nvPr>
        </p:nvSpPr>
        <p:spPr>
          <a:xfrm>
            <a:off x="685800" y="1143000"/>
            <a:ext cx="8153400" cy="5410200"/>
          </a:xfrm>
        </p:spPr>
        <p:txBody>
          <a:bodyPr/>
          <a:lstStyle/>
          <a:p>
            <a:pPr marL="609600" indent="-609600" eaLnBrk="1" hangingPunct="1">
              <a:lnSpc>
                <a:spcPct val="90000"/>
              </a:lnSpc>
              <a:buFont typeface="Wingdings" panose="05000000000000000000" pitchFamily="2" charset="2"/>
              <a:buAutoNum type="arabicPeriod"/>
            </a:pPr>
            <a:endParaRPr lang="en-US" altLang="en-US" sz="1800"/>
          </a:p>
          <a:p>
            <a:pPr marL="609600" indent="-609600" eaLnBrk="1" hangingPunct="1">
              <a:lnSpc>
                <a:spcPct val="90000"/>
              </a:lnSpc>
              <a:buFont typeface="Wingdings" panose="05000000000000000000" pitchFamily="2" charset="2"/>
              <a:buAutoNum type="arabicPeriod"/>
            </a:pPr>
            <a:endParaRPr lang="en-US" altLang="en-US" sz="2400"/>
          </a:p>
          <a:p>
            <a:pPr marL="609600" indent="-609600" eaLnBrk="1" hangingPunct="1">
              <a:lnSpc>
                <a:spcPct val="90000"/>
              </a:lnSpc>
              <a:buFont typeface="Wingdings" panose="05000000000000000000" pitchFamily="2" charset="2"/>
              <a:buAutoNum type="arabicPeriod"/>
            </a:pPr>
            <a:r>
              <a:rPr lang="en-US" altLang="en-US" sz="2400"/>
              <a:t>Every node x has the following fields</a:t>
            </a:r>
          </a:p>
          <a:p>
            <a:pPr marL="990600" lvl="1" indent="-533400" eaLnBrk="1" hangingPunct="1">
              <a:lnSpc>
                <a:spcPct val="90000"/>
              </a:lnSpc>
              <a:buFont typeface="Wingdings 2" panose="05020102010507070707" pitchFamily="18" charset="2"/>
              <a:buNone/>
            </a:pPr>
            <a:r>
              <a:rPr lang="en-US" altLang="en-US" sz="1800">
                <a:solidFill>
                  <a:schemeClr val="accent1"/>
                </a:solidFill>
              </a:rPr>
              <a:t>a.   </a:t>
            </a:r>
            <a:r>
              <a:rPr lang="en-US" altLang="en-US" b="1"/>
              <a:t>x.n: </a:t>
            </a:r>
            <a:r>
              <a:rPr lang="en-US" altLang="en-US"/>
              <a:t>the number of keys currently stored in node x.</a:t>
            </a:r>
          </a:p>
          <a:p>
            <a:pPr marL="990600" lvl="1" indent="-533400" eaLnBrk="1" hangingPunct="1">
              <a:lnSpc>
                <a:spcPct val="90000"/>
              </a:lnSpc>
              <a:buFont typeface="Wingdings 2" panose="05020102010507070707" pitchFamily="18" charset="2"/>
              <a:buNone/>
            </a:pPr>
            <a:r>
              <a:rPr lang="en-US" altLang="en-US"/>
              <a:t>      e.g 1|2|4.n is 3.</a:t>
            </a:r>
          </a:p>
          <a:p>
            <a:pPr marL="990600" lvl="1" indent="-533400" eaLnBrk="1" hangingPunct="1">
              <a:lnSpc>
                <a:spcPct val="90000"/>
              </a:lnSpc>
              <a:buFont typeface="Wingdings 2" panose="05020102010507070707" pitchFamily="18" charset="2"/>
              <a:buNone/>
            </a:pPr>
            <a:r>
              <a:rPr lang="en-US" altLang="en-US" sz="1800">
                <a:solidFill>
                  <a:schemeClr val="accent1"/>
                </a:solidFill>
              </a:rPr>
              <a:t>b. </a:t>
            </a:r>
            <a:r>
              <a:rPr lang="en-US" altLang="en-US"/>
              <a:t>The x.n keys themselves, stored in </a:t>
            </a:r>
            <a:r>
              <a:rPr lang="en-US" altLang="en-US" b="1"/>
              <a:t>non-decreasing order</a:t>
            </a:r>
            <a:r>
              <a:rPr lang="en-US" altLang="en-US"/>
              <a:t> so that   x.key</a:t>
            </a:r>
            <a:r>
              <a:rPr lang="en-US" altLang="en-US" baseline="-25000"/>
              <a:t>1</a:t>
            </a:r>
            <a:r>
              <a:rPr lang="en-US" altLang="en-US"/>
              <a:t> ≤ x.key</a:t>
            </a:r>
            <a:r>
              <a:rPr lang="en-US" altLang="en-US" baseline="-25000"/>
              <a:t>2</a:t>
            </a:r>
            <a:r>
              <a:rPr lang="en-US" altLang="en-US"/>
              <a:t>≤ … ≤ x.key</a:t>
            </a:r>
            <a:r>
              <a:rPr lang="en-US" altLang="en-US" baseline="-25000"/>
              <a:t>x.n</a:t>
            </a:r>
          </a:p>
          <a:p>
            <a:pPr marL="990600" lvl="1" indent="-533400" eaLnBrk="1" hangingPunct="1">
              <a:lnSpc>
                <a:spcPct val="90000"/>
              </a:lnSpc>
              <a:buFont typeface="Wingdings 2" panose="05020102010507070707" pitchFamily="18" charset="2"/>
              <a:buNone/>
            </a:pPr>
            <a:r>
              <a:rPr lang="en-US" altLang="en-US" baseline="-25000"/>
              <a:t> </a:t>
            </a:r>
            <a:r>
              <a:rPr lang="en-US" altLang="en-US"/>
              <a:t>     e.g 1|2|4 are ordered</a:t>
            </a:r>
          </a:p>
          <a:p>
            <a:pPr marL="990600" lvl="1" indent="-533400" eaLnBrk="1" hangingPunct="1">
              <a:lnSpc>
                <a:spcPct val="90000"/>
              </a:lnSpc>
              <a:buFont typeface="Wingdings 2" panose="05020102010507070707" pitchFamily="18" charset="2"/>
              <a:buNone/>
            </a:pPr>
            <a:r>
              <a:rPr lang="en-US" altLang="en-US" sz="1800">
                <a:solidFill>
                  <a:schemeClr val="accent1"/>
                </a:solidFill>
              </a:rPr>
              <a:t>c. </a:t>
            </a:r>
            <a:r>
              <a:rPr lang="en-US" altLang="en-US" b="1"/>
              <a:t>x.leaf, </a:t>
            </a:r>
            <a:r>
              <a:rPr lang="en-US" altLang="en-US"/>
              <a:t>a boolean that is TRUE if x is a leaf and FALSE otherwise.</a:t>
            </a:r>
          </a:p>
          <a:p>
            <a:pPr marL="990600" lvl="1" indent="-533400" eaLnBrk="1" hangingPunct="1">
              <a:lnSpc>
                <a:spcPct val="90000"/>
              </a:lnSpc>
              <a:buFont typeface="Wingdings" panose="05000000000000000000" pitchFamily="2" charset="2"/>
              <a:buAutoNum type="alphaLcPeriod"/>
            </a:pPr>
            <a:endParaRPr lang="en-US" altLang="en-US"/>
          </a:p>
          <a:p>
            <a:pPr marL="609600" indent="-609600" eaLnBrk="1" hangingPunct="1">
              <a:lnSpc>
                <a:spcPct val="90000"/>
              </a:lnSpc>
              <a:buFont typeface="Wingdings" panose="05000000000000000000" pitchFamily="2" charset="2"/>
              <a:buNone/>
            </a:pPr>
            <a:endParaRPr lang="en-US" altLang="en-US" sz="1600"/>
          </a:p>
          <a:p>
            <a:pPr marL="609600" indent="-609600" eaLnBrk="1" hangingPunct="1">
              <a:lnSpc>
                <a:spcPct val="90000"/>
              </a:lnSpc>
              <a:buFont typeface="Wingdings" panose="05000000000000000000" pitchFamily="2" charset="2"/>
              <a:buNone/>
            </a:pPr>
            <a:r>
              <a:rPr lang="en-US" altLang="en-US" sz="1600"/>
              <a:t>       </a:t>
            </a:r>
          </a:p>
        </p:txBody>
      </p:sp>
      <p:sp>
        <p:nvSpPr>
          <p:cNvPr id="2" name="Slide Number Placeholder 1">
            <a:extLst>
              <a:ext uri="{FF2B5EF4-FFF2-40B4-BE49-F238E27FC236}">
                <a16:creationId xmlns:a16="http://schemas.microsoft.com/office/drawing/2014/main" id="{A9D2B644-769E-4DB1-BC76-75D79FAF548F}"/>
              </a:ext>
            </a:extLst>
          </p:cNvPr>
          <p:cNvSpPr>
            <a:spLocks noGrp="1"/>
          </p:cNvSpPr>
          <p:nvPr>
            <p:ph type="sldNum" sz="quarter" idx="12"/>
          </p:nvPr>
        </p:nvSpPr>
        <p:spPr/>
        <p:txBody>
          <a:bodyPr/>
          <a:lstStyle/>
          <a:p>
            <a:pPr>
              <a:defRPr/>
            </a:pPr>
            <a:fld id="{77233E13-5E5D-4386-B7A5-A77E07560BD1}" type="slidenum">
              <a:rPr lang="en-US" altLang="en-US" smtClean="0"/>
              <a:pPr>
                <a:defRPr/>
              </a:pPr>
              <a:t>10</a:t>
            </a:fld>
            <a:endParaRPr lang="en-US" alt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447800"/>
            <a:ext cx="7772400" cy="5029200"/>
          </a:xfrm>
        </p:spPr>
        <p:txBody>
          <a:bodyPr/>
          <a:lstStyle/>
          <a:p>
            <a:pPr marL="457200" indent="-457200" algn="just">
              <a:buFont typeface="+mj-lt"/>
              <a:buAutoNum type="arabicPeriod" startAt="2"/>
              <a:defRPr/>
            </a:pPr>
            <a:r>
              <a:rPr lang="en-US" altLang="en-US" sz="2400" dirty="0"/>
              <a:t>Each internal (=non-leaf) node contains x.n+1 pointers x.c</a:t>
            </a:r>
            <a:r>
              <a:rPr lang="en-US" altLang="en-US" sz="2400" baseline="-25000" dirty="0"/>
              <a:t>1</a:t>
            </a:r>
            <a:r>
              <a:rPr lang="en-US" altLang="en-US" sz="2400" dirty="0"/>
              <a:t>, x.c</a:t>
            </a:r>
            <a:r>
              <a:rPr lang="en-US" altLang="en-US" sz="2400" baseline="-25000" dirty="0"/>
              <a:t>2</a:t>
            </a:r>
            <a:r>
              <a:rPr lang="en-US" altLang="en-US" sz="2400" dirty="0"/>
              <a:t>, …, x.c</a:t>
            </a:r>
            <a:r>
              <a:rPr lang="en-US" altLang="en-US" sz="2400" baseline="-25000" dirty="0"/>
              <a:t>x.n+1</a:t>
            </a:r>
            <a:r>
              <a:rPr lang="en-US" altLang="en-US" sz="2400" dirty="0"/>
              <a:t> to children.                                    </a:t>
            </a:r>
          </a:p>
          <a:p>
            <a:pPr marL="457200" indent="-457200" algn="just">
              <a:buFont typeface="+mj-lt"/>
              <a:buAutoNum type="arabicPeriod" startAt="2"/>
              <a:defRPr/>
            </a:pPr>
            <a:r>
              <a:rPr lang="en-US" altLang="en-US" sz="2400" dirty="0"/>
              <a:t>Leaf nodes have no such pointers.</a:t>
            </a:r>
          </a:p>
          <a:p>
            <a:pPr marL="457200" indent="-457200" algn="just">
              <a:buFont typeface="+mj-lt"/>
              <a:buAutoNum type="arabicPeriod" startAt="2"/>
              <a:defRPr/>
            </a:pPr>
            <a:endParaRPr lang="en-US" altLang="en-US" sz="2400" dirty="0"/>
          </a:p>
          <a:p>
            <a:pPr marL="457200" indent="-457200" algn="just">
              <a:buFont typeface="+mj-lt"/>
              <a:buAutoNum type="arabicPeriod" startAt="2"/>
              <a:defRPr/>
            </a:pPr>
            <a:r>
              <a:rPr lang="en-US" altLang="en-US" sz="2400" dirty="0"/>
              <a:t>The keys </a:t>
            </a:r>
            <a:r>
              <a:rPr lang="en-US" altLang="en-US" sz="2400" dirty="0" err="1"/>
              <a:t>x.key</a:t>
            </a:r>
            <a:r>
              <a:rPr lang="en-US" altLang="en-US" sz="2400" baseline="-25000" dirty="0" err="1"/>
              <a:t>i</a:t>
            </a:r>
            <a:r>
              <a:rPr lang="en-US" altLang="en-US" sz="2400" dirty="0"/>
              <a:t> separate the ranges of keys stored in each </a:t>
            </a:r>
            <a:r>
              <a:rPr lang="en-US" altLang="en-US" sz="2400" dirty="0" err="1"/>
              <a:t>subtree</a:t>
            </a:r>
            <a:r>
              <a:rPr lang="en-US" altLang="en-US" sz="2400" dirty="0"/>
              <a:t>: if </a:t>
            </a:r>
            <a:r>
              <a:rPr lang="en-US" altLang="en-US" sz="2400" dirty="0" err="1"/>
              <a:t>k</a:t>
            </a:r>
            <a:r>
              <a:rPr lang="en-US" altLang="en-US" sz="2400" baseline="-25000" dirty="0" err="1"/>
              <a:t>i</a:t>
            </a:r>
            <a:r>
              <a:rPr lang="en-US" altLang="en-US" sz="2400" dirty="0"/>
              <a:t> is any key stored in the </a:t>
            </a:r>
            <a:r>
              <a:rPr lang="en-US" altLang="en-US" sz="2400" dirty="0" err="1"/>
              <a:t>subtree</a:t>
            </a:r>
            <a:r>
              <a:rPr lang="en-US" altLang="en-US" sz="2400" dirty="0"/>
              <a:t> with root x.c</a:t>
            </a:r>
            <a:r>
              <a:rPr lang="en-US" altLang="en-US" sz="2400" baseline="-25000" dirty="0"/>
              <a:t>i</a:t>
            </a:r>
            <a:r>
              <a:rPr lang="en-US" altLang="en-US" sz="2400" dirty="0"/>
              <a:t> then                </a:t>
            </a:r>
          </a:p>
          <a:p>
            <a:pPr algn="just">
              <a:buFont typeface="Wingdings 2" panose="05020102010507070707" pitchFamily="18" charset="2"/>
              <a:buNone/>
              <a:defRPr/>
            </a:pPr>
            <a:r>
              <a:rPr lang="en-US" altLang="en-US" sz="2400" dirty="0"/>
              <a:t>      k</a:t>
            </a:r>
            <a:r>
              <a:rPr lang="en-US" altLang="en-US" sz="2400" baseline="-25000" dirty="0"/>
              <a:t>1</a:t>
            </a:r>
            <a:r>
              <a:rPr lang="en-US" altLang="en-US" sz="2400" dirty="0"/>
              <a:t> ≤ x.key</a:t>
            </a:r>
            <a:r>
              <a:rPr lang="en-US" altLang="en-US" sz="2400" baseline="-25000" dirty="0"/>
              <a:t>1</a:t>
            </a:r>
            <a:r>
              <a:rPr lang="en-US" altLang="en-US" sz="2400" dirty="0"/>
              <a:t> ≤ k</a:t>
            </a:r>
            <a:r>
              <a:rPr lang="en-US" altLang="en-US" sz="2400" baseline="-25000" dirty="0"/>
              <a:t>2 </a:t>
            </a:r>
            <a:r>
              <a:rPr lang="en-US" altLang="en-US" sz="2400" dirty="0"/>
              <a:t>≤ x.key</a:t>
            </a:r>
            <a:r>
              <a:rPr lang="en-US" altLang="en-US" sz="2400" baseline="-25000" dirty="0"/>
              <a:t>2</a:t>
            </a:r>
            <a:r>
              <a:rPr lang="en-US" altLang="en-US" sz="2400" dirty="0"/>
              <a:t> ≤ … ≤ </a:t>
            </a:r>
            <a:r>
              <a:rPr lang="en-US" altLang="en-US" sz="2400" dirty="0" err="1"/>
              <a:t>x.key</a:t>
            </a:r>
            <a:r>
              <a:rPr lang="en-US" altLang="en-US" sz="2400" baseline="-25000" dirty="0" err="1"/>
              <a:t>x.n</a:t>
            </a:r>
            <a:r>
              <a:rPr lang="en-US" altLang="en-US" sz="2400" dirty="0"/>
              <a:t> ≤ k</a:t>
            </a:r>
            <a:r>
              <a:rPr lang="en-US" altLang="en-US" sz="2400" baseline="-25000" dirty="0"/>
              <a:t>x.n+1 </a:t>
            </a:r>
            <a:endParaRPr lang="en-US" altLang="en-US" sz="2400" dirty="0"/>
          </a:p>
          <a:p>
            <a:pPr algn="just">
              <a:buFont typeface="Wingdings 2" panose="05020102010507070707" pitchFamily="18" charset="2"/>
              <a:buNone/>
              <a:defRPr/>
            </a:pPr>
            <a:r>
              <a:rPr lang="en-US" altLang="en-US" sz="2400" dirty="0"/>
              <a:t>      </a:t>
            </a:r>
            <a:r>
              <a:rPr lang="en-US" altLang="en-US" sz="2400" dirty="0" err="1"/>
              <a:t>e.g</a:t>
            </a:r>
            <a:r>
              <a:rPr lang="en-US" altLang="en-US" sz="2400" dirty="0"/>
              <a:t>  consider 6|12 node</a:t>
            </a:r>
          </a:p>
          <a:p>
            <a:pPr algn="just">
              <a:defRPr/>
            </a:pPr>
            <a:endParaRPr lang="en-US" sz="2400" dirty="0"/>
          </a:p>
        </p:txBody>
      </p:sp>
      <p:sp>
        <p:nvSpPr>
          <p:cNvPr id="2" name="Slide Number Placeholder 1">
            <a:extLst>
              <a:ext uri="{FF2B5EF4-FFF2-40B4-BE49-F238E27FC236}">
                <a16:creationId xmlns:a16="http://schemas.microsoft.com/office/drawing/2014/main" id="{9E4AB70B-1035-4929-8E6F-B5554914AB89}"/>
              </a:ext>
            </a:extLst>
          </p:cNvPr>
          <p:cNvSpPr>
            <a:spLocks noGrp="1"/>
          </p:cNvSpPr>
          <p:nvPr>
            <p:ph type="sldNum" sz="quarter" idx="12"/>
          </p:nvPr>
        </p:nvSpPr>
        <p:spPr/>
        <p:txBody>
          <a:bodyPr/>
          <a:lstStyle/>
          <a:p>
            <a:pPr>
              <a:defRPr/>
            </a:pPr>
            <a:fld id="{77233E13-5E5D-4386-B7A5-A77E07560BD1}" type="slidenum">
              <a:rPr lang="en-US" altLang="en-US" smtClean="0"/>
              <a:pPr>
                <a:defRPr/>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447800"/>
            <a:ext cx="7772400" cy="5029200"/>
          </a:xfrm>
        </p:spPr>
        <p:txBody>
          <a:bodyPr/>
          <a:lstStyle/>
          <a:p>
            <a:pPr marL="609600" indent="-609600" algn="just" eaLnBrk="1" hangingPunct="1">
              <a:lnSpc>
                <a:spcPct val="90000"/>
              </a:lnSpc>
              <a:buFont typeface="+mj-lt"/>
              <a:buAutoNum type="arabicPeriod" startAt="5"/>
              <a:defRPr/>
            </a:pPr>
            <a:r>
              <a:rPr lang="en-US" altLang="en-US" sz="2000" dirty="0"/>
              <a:t>All leaves have the same depth, which is the tree’s height h. </a:t>
            </a:r>
            <a:r>
              <a:rPr lang="en-US" altLang="en-US" sz="2000" b="1" dirty="0"/>
              <a:t>(Balance Tree)</a:t>
            </a:r>
          </a:p>
          <a:p>
            <a:pPr marL="609600" indent="-609600" algn="just" eaLnBrk="1" hangingPunct="1">
              <a:lnSpc>
                <a:spcPct val="90000"/>
              </a:lnSpc>
              <a:buFont typeface="Wingdings 2" panose="05020102010507070707" pitchFamily="18" charset="2"/>
              <a:buNone/>
              <a:defRPr/>
            </a:pPr>
            <a:r>
              <a:rPr lang="en-US" altLang="en-US" sz="2000" dirty="0"/>
              <a:t>        An integer t </a:t>
            </a:r>
            <a:r>
              <a:rPr lang="en-US" altLang="en-US" sz="2000" dirty="0">
                <a:sym typeface="Symbol" pitchFamily="18" charset="2"/>
              </a:rPr>
              <a:t>&gt; 1 is called the minimum degree of the B-tree:</a:t>
            </a:r>
          </a:p>
          <a:p>
            <a:pPr marL="990600" lvl="1" indent="-533400" algn="just" eaLnBrk="1" hangingPunct="1">
              <a:lnSpc>
                <a:spcPct val="90000"/>
              </a:lnSpc>
              <a:buFont typeface="Wingdings" pitchFamily="2" charset="2"/>
              <a:buAutoNum type="alphaLcPeriod"/>
              <a:defRPr/>
            </a:pPr>
            <a:r>
              <a:rPr lang="en-US" altLang="en-US" sz="2000" dirty="0">
                <a:sym typeface="Symbol" pitchFamily="18" charset="2"/>
              </a:rPr>
              <a:t>Every node other than the root must have at least </a:t>
            </a:r>
            <a:r>
              <a:rPr lang="en-US" altLang="en-US" sz="2000" b="1" dirty="0">
                <a:sym typeface="Symbol" pitchFamily="18" charset="2"/>
              </a:rPr>
              <a:t>t-1</a:t>
            </a:r>
            <a:r>
              <a:rPr lang="en-US" altLang="en-US" sz="2000" dirty="0">
                <a:sym typeface="Symbol" pitchFamily="18" charset="2"/>
              </a:rPr>
              <a:t> keys. Every internal node other than the root has at least t children. If the tree is non-empty the root must have at least one key.</a:t>
            </a:r>
          </a:p>
          <a:p>
            <a:pPr marL="990600" lvl="1" indent="-533400" algn="just" eaLnBrk="1" hangingPunct="1">
              <a:lnSpc>
                <a:spcPct val="90000"/>
              </a:lnSpc>
              <a:buFont typeface="Wingdings" pitchFamily="2" charset="2"/>
              <a:buAutoNum type="alphaLcPeriod"/>
              <a:defRPr/>
            </a:pPr>
            <a:r>
              <a:rPr lang="en-US" altLang="en-US" sz="2000" dirty="0">
                <a:sym typeface="Symbol" pitchFamily="18" charset="2"/>
              </a:rPr>
              <a:t>Every node can contain at most </a:t>
            </a:r>
            <a:r>
              <a:rPr lang="en-US" altLang="en-US" sz="2000" b="1" dirty="0">
                <a:sym typeface="Symbol" pitchFamily="18" charset="2"/>
              </a:rPr>
              <a:t>2t-1</a:t>
            </a:r>
            <a:r>
              <a:rPr lang="en-US" altLang="en-US" sz="2000" dirty="0">
                <a:sym typeface="Symbol" pitchFamily="18" charset="2"/>
              </a:rPr>
              <a:t> keys. Therefore, an internal node can have at most 2t children. A node is said to be full if it contains 2t-1 keys</a:t>
            </a:r>
            <a:r>
              <a:rPr lang="en-US" altLang="en-US" dirty="0">
                <a:sym typeface="Symbol" pitchFamily="18" charset="2"/>
              </a:rPr>
              <a:t>.</a:t>
            </a:r>
          </a:p>
          <a:p>
            <a:pPr marL="609600" indent="-609600" algn="just" eaLnBrk="1" hangingPunct="1">
              <a:lnSpc>
                <a:spcPct val="90000"/>
              </a:lnSpc>
              <a:buFont typeface="Wingdings" pitchFamily="2" charset="2"/>
              <a:buNone/>
              <a:defRPr/>
            </a:pPr>
            <a:r>
              <a:rPr lang="en-US" altLang="en-US" sz="2400" dirty="0"/>
              <a:t>              </a:t>
            </a:r>
          </a:p>
          <a:p>
            <a:pPr algn="just">
              <a:defRPr/>
            </a:pPr>
            <a:endParaRPr lang="en-US" dirty="0"/>
          </a:p>
        </p:txBody>
      </p:sp>
      <p:graphicFrame>
        <p:nvGraphicFramePr>
          <p:cNvPr id="4" name="Table 3"/>
          <p:cNvGraphicFramePr>
            <a:graphicFrameLocks noGrp="1"/>
          </p:cNvGraphicFramePr>
          <p:nvPr/>
        </p:nvGraphicFramePr>
        <p:xfrm>
          <a:off x="2743200" y="4419600"/>
          <a:ext cx="5791200" cy="2566272"/>
        </p:xfrm>
        <a:graphic>
          <a:graphicData uri="http://schemas.openxmlformats.org/drawingml/2006/table">
            <a:tbl>
              <a:tblPr firstRow="1" bandRow="1">
                <a:tableStyleId>{5940675A-B579-460E-94D1-54222C63F5DA}</a:tableStyleId>
              </a:tblPr>
              <a:tblGrid>
                <a:gridCol w="1864963">
                  <a:extLst>
                    <a:ext uri="{9D8B030D-6E8A-4147-A177-3AD203B41FA5}">
                      <a16:colId xmlns:a16="http://schemas.microsoft.com/office/drawing/2014/main" val="20000"/>
                    </a:ext>
                  </a:extLst>
                </a:gridCol>
                <a:gridCol w="1995837">
                  <a:extLst>
                    <a:ext uri="{9D8B030D-6E8A-4147-A177-3AD203B41FA5}">
                      <a16:colId xmlns:a16="http://schemas.microsoft.com/office/drawing/2014/main" val="20001"/>
                    </a:ext>
                  </a:extLst>
                </a:gridCol>
                <a:gridCol w="1930400">
                  <a:extLst>
                    <a:ext uri="{9D8B030D-6E8A-4147-A177-3AD203B41FA5}">
                      <a16:colId xmlns:a16="http://schemas.microsoft.com/office/drawing/2014/main" val="20002"/>
                    </a:ext>
                  </a:extLst>
                </a:gridCol>
              </a:tblGrid>
              <a:tr h="432583">
                <a:tc>
                  <a:txBody>
                    <a:bodyPr/>
                    <a:lstStyle/>
                    <a:p>
                      <a:endParaRPr lang="en-US" sz="2100" dirty="0"/>
                    </a:p>
                  </a:txBody>
                  <a:tcPr marT="53332" marB="53332"/>
                </a:tc>
                <a:tc>
                  <a:txBody>
                    <a:bodyPr/>
                    <a:lstStyle/>
                    <a:p>
                      <a:pPr marL="0" algn="l" rtl="0" eaLnBrk="1" latinLnBrk="0" hangingPunct="1"/>
                      <a:r>
                        <a:rPr kumimoji="0" lang="en-US" sz="2100" b="1" kern="1200" dirty="0">
                          <a:solidFill>
                            <a:schemeClr val="tx1"/>
                          </a:solidFill>
                          <a:latin typeface="+mn-lt"/>
                          <a:ea typeface="+mn-ea"/>
                          <a:cs typeface="+mn-cs"/>
                        </a:rPr>
                        <a:t>min</a:t>
                      </a:r>
                    </a:p>
                  </a:txBody>
                  <a:tcPr marT="53332" marB="53332"/>
                </a:tc>
                <a:tc>
                  <a:txBody>
                    <a:bodyPr/>
                    <a:lstStyle/>
                    <a:p>
                      <a:pPr marL="0" algn="l" rtl="0" eaLnBrk="1" latinLnBrk="0" hangingPunct="1"/>
                      <a:r>
                        <a:rPr kumimoji="0" lang="en-US" sz="2100" b="1" kern="1200" dirty="0">
                          <a:solidFill>
                            <a:schemeClr val="tx1"/>
                          </a:solidFill>
                          <a:latin typeface="+mn-lt"/>
                          <a:ea typeface="+mn-ea"/>
                          <a:cs typeface="+mn-cs"/>
                        </a:rPr>
                        <a:t>max</a:t>
                      </a:r>
                    </a:p>
                  </a:txBody>
                  <a:tcPr marT="53332" marB="53332"/>
                </a:tc>
                <a:extLst>
                  <a:ext uri="{0D108BD9-81ED-4DB2-BD59-A6C34878D82A}">
                    <a16:rowId xmlns:a16="http://schemas.microsoft.com/office/drawing/2014/main" val="10000"/>
                  </a:ext>
                </a:extLst>
              </a:tr>
              <a:tr h="1066905">
                <a:tc>
                  <a:txBody>
                    <a:bodyPr/>
                    <a:lstStyle/>
                    <a:p>
                      <a:r>
                        <a:rPr lang="en-US" sz="2100" b="1" dirty="0"/>
                        <a:t>Children</a:t>
                      </a:r>
                    </a:p>
                  </a:txBody>
                  <a:tcPr marT="53332" marB="53332"/>
                </a:tc>
                <a:tc>
                  <a:txBody>
                    <a:bodyPr/>
                    <a:lstStyle/>
                    <a:p>
                      <a:r>
                        <a:rPr lang="en-US" sz="2100" dirty="0"/>
                        <a:t>t (all internal nodes except root node )</a:t>
                      </a:r>
                    </a:p>
                  </a:txBody>
                  <a:tcPr marT="53332" marB="53332"/>
                </a:tc>
                <a:tc>
                  <a:txBody>
                    <a:bodyPr/>
                    <a:lstStyle/>
                    <a:p>
                      <a:r>
                        <a:rPr lang="en-US" sz="2100" dirty="0"/>
                        <a:t>2t or m(all internal nodes )</a:t>
                      </a:r>
                    </a:p>
                  </a:txBody>
                  <a:tcPr marT="53332" marB="53332"/>
                </a:tc>
                <a:extLst>
                  <a:ext uri="{0D108BD9-81ED-4DB2-BD59-A6C34878D82A}">
                    <a16:rowId xmlns:a16="http://schemas.microsoft.com/office/drawing/2014/main" val="10001"/>
                  </a:ext>
                </a:extLst>
              </a:tr>
              <a:tr h="746825">
                <a:tc>
                  <a:txBody>
                    <a:bodyPr/>
                    <a:lstStyle/>
                    <a:p>
                      <a:pPr marL="0" algn="l" rtl="0" eaLnBrk="1" latinLnBrk="0" hangingPunct="1"/>
                      <a:r>
                        <a:rPr kumimoji="0" lang="en-US" sz="2100" b="1" kern="1200" dirty="0">
                          <a:solidFill>
                            <a:schemeClr val="tx1"/>
                          </a:solidFill>
                          <a:latin typeface="+mn-lt"/>
                          <a:ea typeface="+mn-ea"/>
                          <a:cs typeface="+mn-cs"/>
                        </a:rPr>
                        <a:t>Keys</a:t>
                      </a:r>
                    </a:p>
                  </a:txBody>
                  <a:tcPr marT="53332" marB="53332"/>
                </a:tc>
                <a:tc>
                  <a:txBody>
                    <a:bodyPr/>
                    <a:lstStyle/>
                    <a:p>
                      <a:r>
                        <a:rPr lang="en-US" sz="2100" dirty="0"/>
                        <a:t>t-1(all nodes except root node)</a:t>
                      </a:r>
                    </a:p>
                  </a:txBody>
                  <a:tcPr marT="53332" marB="53332"/>
                </a:tc>
                <a:tc>
                  <a:txBody>
                    <a:bodyPr/>
                    <a:lstStyle/>
                    <a:p>
                      <a:r>
                        <a:rPr lang="en-US" sz="2100" dirty="0"/>
                        <a:t>2t-1</a:t>
                      </a:r>
                    </a:p>
                  </a:txBody>
                  <a:tcPr marT="53332" marB="53332"/>
                </a:tc>
                <a:extLst>
                  <a:ext uri="{0D108BD9-81ED-4DB2-BD59-A6C34878D82A}">
                    <a16:rowId xmlns:a16="http://schemas.microsoft.com/office/drawing/2014/main" val="10002"/>
                  </a:ext>
                </a:extLst>
              </a:tr>
            </a:tbl>
          </a:graphicData>
        </a:graphic>
      </p:graphicFrame>
      <p:sp>
        <p:nvSpPr>
          <p:cNvPr id="2" name="Slide Number Placeholder 1">
            <a:extLst>
              <a:ext uri="{FF2B5EF4-FFF2-40B4-BE49-F238E27FC236}">
                <a16:creationId xmlns:a16="http://schemas.microsoft.com/office/drawing/2014/main" id="{A64F55CF-D035-499E-A9D7-5583A5442D7F}"/>
              </a:ext>
            </a:extLst>
          </p:cNvPr>
          <p:cNvSpPr>
            <a:spLocks noGrp="1"/>
          </p:cNvSpPr>
          <p:nvPr>
            <p:ph type="sldNum" sz="quarter" idx="12"/>
          </p:nvPr>
        </p:nvSpPr>
        <p:spPr/>
        <p:txBody>
          <a:bodyPr/>
          <a:lstStyle/>
          <a:p>
            <a:pPr>
              <a:defRPr/>
            </a:pPr>
            <a:fld id="{77233E13-5E5D-4386-B7A5-A77E07560BD1}" type="slidenum">
              <a:rPr lang="en-US" altLang="en-US" smtClean="0"/>
              <a:pPr>
                <a:defRPr/>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a:t>B tree Overall properties </a:t>
            </a:r>
          </a:p>
        </p:txBody>
      </p:sp>
      <p:sp>
        <p:nvSpPr>
          <p:cNvPr id="19459" name="Content Placeholder 2"/>
          <p:cNvSpPr>
            <a:spLocks noGrp="1"/>
          </p:cNvSpPr>
          <p:nvPr>
            <p:ph idx="1"/>
          </p:nvPr>
        </p:nvSpPr>
        <p:spPr/>
        <p:txBody>
          <a:bodyPr/>
          <a:lstStyle/>
          <a:p>
            <a:r>
              <a:rPr lang="en-US" altLang="en-US"/>
              <a:t>Balance tree m-way tree</a:t>
            </a:r>
          </a:p>
          <a:p>
            <a:r>
              <a:rPr lang="en-US" altLang="en-US"/>
              <a:t>More than 2 Childs but actually its balance tree (BST)</a:t>
            </a:r>
          </a:p>
          <a:p>
            <a:r>
              <a:rPr lang="en-US" altLang="en-US"/>
              <a:t>All leaf nodes must be at same level 2,3,4 or k</a:t>
            </a:r>
          </a:p>
          <a:p>
            <a:r>
              <a:rPr lang="en-US" altLang="en-US"/>
              <a:t>Always add items to the leaf node</a:t>
            </a:r>
          </a:p>
          <a:p>
            <a:r>
              <a:rPr lang="en-US" altLang="en-US"/>
              <a:t>All order of m leaf have following properties </a:t>
            </a:r>
          </a:p>
          <a:p>
            <a:pPr lvl="1"/>
            <a:r>
              <a:rPr lang="en-US" altLang="en-US"/>
              <a:t>Ever node has at most m Childs  </a:t>
            </a:r>
          </a:p>
          <a:p>
            <a:pPr lvl="1"/>
            <a:r>
              <a:rPr lang="en-US" altLang="en-US"/>
              <a:t>Min  children could be zero for leaf, 2 for root and ceil of (</a:t>
            </a:r>
            <a:br>
              <a:rPr lang="en-US" altLang="en-US"/>
            </a:br>
            <a:r>
              <a:rPr lang="en-US" altLang="en-US"/>
              <a:t>m/2) for all other nodes</a:t>
            </a:r>
          </a:p>
          <a:p>
            <a:pPr lvl="1"/>
            <a:r>
              <a:rPr lang="en-US" altLang="en-US"/>
              <a:t>Every node has m-1 keys (values)</a:t>
            </a:r>
          </a:p>
          <a:p>
            <a:pPr lvl="1"/>
            <a:r>
              <a:rPr lang="en-US" altLang="en-US"/>
              <a:t>Min keys for root will be 1 </a:t>
            </a:r>
          </a:p>
          <a:p>
            <a:pPr lvl="1"/>
            <a:r>
              <a:rPr lang="en-US" altLang="en-US"/>
              <a:t>All other nodes will have ceilof(m/2)-1</a:t>
            </a:r>
          </a:p>
        </p:txBody>
      </p:sp>
      <p:sp>
        <p:nvSpPr>
          <p:cNvPr id="2" name="Slide Number Placeholder 1">
            <a:extLst>
              <a:ext uri="{FF2B5EF4-FFF2-40B4-BE49-F238E27FC236}">
                <a16:creationId xmlns:a16="http://schemas.microsoft.com/office/drawing/2014/main" id="{FC488336-B6E3-487B-AA9B-5B60F56C8D07}"/>
              </a:ext>
            </a:extLst>
          </p:cNvPr>
          <p:cNvSpPr>
            <a:spLocks noGrp="1"/>
          </p:cNvSpPr>
          <p:nvPr>
            <p:ph type="sldNum" sz="quarter" idx="12"/>
          </p:nvPr>
        </p:nvSpPr>
        <p:spPr/>
        <p:txBody>
          <a:bodyPr/>
          <a:lstStyle/>
          <a:p>
            <a:pPr>
              <a:defRPr/>
            </a:pPr>
            <a:fld id="{77233E13-5E5D-4386-B7A5-A77E07560BD1}" type="slidenum">
              <a:rPr lang="en-US" altLang="en-US" smtClean="0"/>
              <a:pPr>
                <a:defRPr/>
              </a:pPr>
              <a:t>13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additive="base">
                                        <p:cTn id="7" dur="500" fill="hold"/>
                                        <p:tgtEl>
                                          <p:spTgt spid="19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459">
                                            <p:txEl>
                                              <p:pRg st="1" end="1"/>
                                            </p:txEl>
                                          </p:spTgt>
                                        </p:tgtEl>
                                        <p:attrNameLst>
                                          <p:attrName>style.visibility</p:attrName>
                                        </p:attrNameLst>
                                      </p:cBhvr>
                                      <p:to>
                                        <p:strVal val="visible"/>
                                      </p:to>
                                    </p:set>
                                    <p:anim calcmode="lin" valueType="num">
                                      <p:cBhvr additive="base">
                                        <p:cTn id="13" dur="500" fill="hold"/>
                                        <p:tgtEl>
                                          <p:spTgt spid="194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459">
                                            <p:txEl>
                                              <p:pRg st="2" end="2"/>
                                            </p:txEl>
                                          </p:spTgt>
                                        </p:tgtEl>
                                        <p:attrNameLst>
                                          <p:attrName>style.visibility</p:attrName>
                                        </p:attrNameLst>
                                      </p:cBhvr>
                                      <p:to>
                                        <p:strVal val="visible"/>
                                      </p:to>
                                    </p:set>
                                    <p:anim calcmode="lin" valueType="num">
                                      <p:cBhvr additive="base">
                                        <p:cTn id="19" dur="500" fill="hold"/>
                                        <p:tgtEl>
                                          <p:spTgt spid="194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4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459">
                                            <p:txEl>
                                              <p:pRg st="3" end="3"/>
                                            </p:txEl>
                                          </p:spTgt>
                                        </p:tgtEl>
                                        <p:attrNameLst>
                                          <p:attrName>style.visibility</p:attrName>
                                        </p:attrNameLst>
                                      </p:cBhvr>
                                      <p:to>
                                        <p:strVal val="visible"/>
                                      </p:to>
                                    </p:set>
                                    <p:anim calcmode="lin" valueType="num">
                                      <p:cBhvr additive="base">
                                        <p:cTn id="25" dur="500" fill="hold"/>
                                        <p:tgtEl>
                                          <p:spTgt spid="1945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4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459">
                                            <p:txEl>
                                              <p:pRg st="4" end="4"/>
                                            </p:txEl>
                                          </p:spTgt>
                                        </p:tgtEl>
                                        <p:attrNameLst>
                                          <p:attrName>style.visibility</p:attrName>
                                        </p:attrNameLst>
                                      </p:cBhvr>
                                      <p:to>
                                        <p:strVal val="visible"/>
                                      </p:to>
                                    </p:set>
                                    <p:anim calcmode="lin" valueType="num">
                                      <p:cBhvr additive="base">
                                        <p:cTn id="31" dur="500" fill="hold"/>
                                        <p:tgtEl>
                                          <p:spTgt spid="1945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4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459">
                                            <p:txEl>
                                              <p:pRg st="5" end="5"/>
                                            </p:txEl>
                                          </p:spTgt>
                                        </p:tgtEl>
                                        <p:attrNameLst>
                                          <p:attrName>style.visibility</p:attrName>
                                        </p:attrNameLst>
                                      </p:cBhvr>
                                      <p:to>
                                        <p:strVal val="visible"/>
                                      </p:to>
                                    </p:set>
                                    <p:anim calcmode="lin" valueType="num">
                                      <p:cBhvr additive="base">
                                        <p:cTn id="37" dur="500" fill="hold"/>
                                        <p:tgtEl>
                                          <p:spTgt spid="1945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4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9459">
                                            <p:txEl>
                                              <p:pRg st="6" end="6"/>
                                            </p:txEl>
                                          </p:spTgt>
                                        </p:tgtEl>
                                        <p:attrNameLst>
                                          <p:attrName>style.visibility</p:attrName>
                                        </p:attrNameLst>
                                      </p:cBhvr>
                                      <p:to>
                                        <p:strVal val="visible"/>
                                      </p:to>
                                    </p:set>
                                    <p:anim calcmode="lin" valueType="num">
                                      <p:cBhvr additive="base">
                                        <p:cTn id="43" dur="500" fill="hold"/>
                                        <p:tgtEl>
                                          <p:spTgt spid="1945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45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9459">
                                            <p:txEl>
                                              <p:pRg st="7" end="7"/>
                                            </p:txEl>
                                          </p:spTgt>
                                        </p:tgtEl>
                                        <p:attrNameLst>
                                          <p:attrName>style.visibility</p:attrName>
                                        </p:attrNameLst>
                                      </p:cBhvr>
                                      <p:to>
                                        <p:strVal val="visible"/>
                                      </p:to>
                                    </p:set>
                                    <p:anim calcmode="lin" valueType="num">
                                      <p:cBhvr additive="base">
                                        <p:cTn id="49" dur="500" fill="hold"/>
                                        <p:tgtEl>
                                          <p:spTgt spid="1945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945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9459">
                                            <p:txEl>
                                              <p:pRg st="8" end="8"/>
                                            </p:txEl>
                                          </p:spTgt>
                                        </p:tgtEl>
                                        <p:attrNameLst>
                                          <p:attrName>style.visibility</p:attrName>
                                        </p:attrNameLst>
                                      </p:cBhvr>
                                      <p:to>
                                        <p:strVal val="visible"/>
                                      </p:to>
                                    </p:set>
                                    <p:anim calcmode="lin" valueType="num">
                                      <p:cBhvr additive="base">
                                        <p:cTn id="55" dur="500" fill="hold"/>
                                        <p:tgtEl>
                                          <p:spTgt spid="1945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945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9459">
                                            <p:txEl>
                                              <p:pRg st="9" end="9"/>
                                            </p:txEl>
                                          </p:spTgt>
                                        </p:tgtEl>
                                        <p:attrNameLst>
                                          <p:attrName>style.visibility</p:attrName>
                                        </p:attrNameLst>
                                      </p:cBhvr>
                                      <p:to>
                                        <p:strVal val="visible"/>
                                      </p:to>
                                    </p:set>
                                    <p:anim calcmode="lin" valueType="num">
                                      <p:cBhvr additive="base">
                                        <p:cTn id="61" dur="500" fill="hold"/>
                                        <p:tgtEl>
                                          <p:spTgt spid="19459">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945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a:t>M way B-tree</a:t>
            </a:r>
          </a:p>
        </p:txBody>
      </p:sp>
      <p:sp>
        <p:nvSpPr>
          <p:cNvPr id="20483" name="Content Placeholder 2"/>
          <p:cNvSpPr>
            <a:spLocks noGrp="1"/>
          </p:cNvSpPr>
          <p:nvPr>
            <p:ph idx="1"/>
          </p:nvPr>
        </p:nvSpPr>
        <p:spPr/>
        <p:txBody>
          <a:bodyPr>
            <a:normAutofit fontScale="92500" lnSpcReduction="10000"/>
          </a:bodyPr>
          <a:lstStyle/>
          <a:p>
            <a:pPr>
              <a:lnSpc>
                <a:spcPct val="90000"/>
              </a:lnSpc>
              <a:buClr>
                <a:schemeClr val="bg2"/>
              </a:buClr>
            </a:pPr>
            <a:endParaRPr lang="en-US" altLang="en-US" sz="2400" b="1" i="1">
              <a:hlinkClick r:id="rId2"/>
            </a:endParaRPr>
          </a:p>
          <a:p>
            <a:pPr>
              <a:lnSpc>
                <a:spcPct val="90000"/>
              </a:lnSpc>
              <a:buClr>
                <a:schemeClr val="bg2"/>
              </a:buClr>
            </a:pPr>
            <a:r>
              <a:rPr lang="en-US" altLang="en-US" sz="2400" b="1" i="1">
                <a:hlinkClick r:id="rId2"/>
              </a:rPr>
              <a:t>5 way tree</a:t>
            </a:r>
            <a:endParaRPr lang="en-US" altLang="en-US" sz="2400"/>
          </a:p>
          <a:p>
            <a:pPr>
              <a:lnSpc>
                <a:spcPct val="90000"/>
              </a:lnSpc>
              <a:buFont typeface="Wingdings" panose="05000000000000000000" pitchFamily="2" charset="2"/>
              <a:buNone/>
            </a:pPr>
            <a:r>
              <a:rPr lang="en-US" altLang="en-US" sz="2400"/>
              <a:t>   </a:t>
            </a:r>
            <a:r>
              <a:rPr lang="en-US" altLang="en-US" sz="2400" b="1" i="1"/>
              <a:t>A B-tree of order 5, that is, internal nodes can have children three, four or five children</a:t>
            </a:r>
          </a:p>
          <a:p>
            <a:pPr>
              <a:lnSpc>
                <a:spcPct val="90000"/>
              </a:lnSpc>
              <a:buFont typeface="Wingdings" panose="05000000000000000000" pitchFamily="2" charset="2"/>
              <a:buNone/>
            </a:pPr>
            <a:r>
              <a:rPr lang="en-US" altLang="en-US" sz="2400" b="1" i="1"/>
              <a:t>    	m-1 nodes max keys</a:t>
            </a:r>
          </a:p>
          <a:p>
            <a:pPr>
              <a:lnSpc>
                <a:spcPct val="90000"/>
              </a:lnSpc>
              <a:buFont typeface="Wingdings" panose="05000000000000000000" pitchFamily="2" charset="2"/>
              <a:buNone/>
            </a:pPr>
            <a:endParaRPr lang="en-US" altLang="en-US" sz="2400" i="1"/>
          </a:p>
          <a:p>
            <a:pPr>
              <a:lnSpc>
                <a:spcPct val="90000"/>
              </a:lnSpc>
              <a:buClr>
                <a:schemeClr val="bg2"/>
              </a:buClr>
              <a:buSzPct val="165000"/>
              <a:buFontTx/>
              <a:buChar char="•"/>
            </a:pPr>
            <a:r>
              <a:rPr lang="en-US" altLang="en-US" sz="2400"/>
              <a:t> </a:t>
            </a:r>
            <a:r>
              <a:rPr lang="en-US" altLang="en-US" sz="2400" b="1" i="1">
                <a:hlinkClick r:id="rId3"/>
              </a:rPr>
              <a:t>3 way tree</a:t>
            </a:r>
            <a:endParaRPr lang="en-US" altLang="en-US" sz="2400" b="1" i="1"/>
          </a:p>
          <a:p>
            <a:pPr>
              <a:lnSpc>
                <a:spcPct val="90000"/>
              </a:lnSpc>
              <a:buFont typeface="Wingdings" panose="05000000000000000000" pitchFamily="2" charset="2"/>
              <a:buNone/>
            </a:pPr>
            <a:r>
              <a:rPr lang="en-US" altLang="en-US" sz="2400" i="1"/>
              <a:t>     </a:t>
            </a:r>
            <a:r>
              <a:rPr lang="en-US" altLang="en-US" sz="2400" b="1" i="1"/>
              <a:t>A B-tree of order 3, that is, internal nodes can have two or three children. </a:t>
            </a:r>
          </a:p>
          <a:p>
            <a:pPr>
              <a:lnSpc>
                <a:spcPct val="90000"/>
              </a:lnSpc>
              <a:buFont typeface="Wingdings" panose="05000000000000000000" pitchFamily="2" charset="2"/>
              <a:buNone/>
            </a:pPr>
            <a:r>
              <a:rPr lang="en-US" altLang="en-US" sz="2400" b="1" i="1"/>
              <a:t>   		m-1 nodes max keys</a:t>
            </a:r>
          </a:p>
          <a:p>
            <a:pPr>
              <a:lnSpc>
                <a:spcPct val="90000"/>
              </a:lnSpc>
              <a:buFont typeface="Wingdings" panose="05000000000000000000" pitchFamily="2" charset="2"/>
              <a:buNone/>
            </a:pPr>
            <a:endParaRPr lang="en-US" altLang="en-US" sz="2400" b="1" i="1">
              <a:solidFill>
                <a:srgbClr val="FF0000"/>
              </a:solidFill>
            </a:endParaRPr>
          </a:p>
          <a:p>
            <a:pPr>
              <a:lnSpc>
                <a:spcPct val="90000"/>
              </a:lnSpc>
              <a:buFont typeface="Wingdings" panose="05000000000000000000" pitchFamily="2" charset="2"/>
              <a:buNone/>
            </a:pPr>
            <a:r>
              <a:rPr lang="en-US" altLang="en-US" sz="2400" b="1" i="1">
                <a:solidFill>
                  <a:srgbClr val="FF0000"/>
                </a:solidFill>
              </a:rPr>
              <a:t>                 </a:t>
            </a:r>
            <a:endParaRPr lang="en-US" altLang="en-US"/>
          </a:p>
        </p:txBody>
      </p:sp>
      <p:sp>
        <p:nvSpPr>
          <p:cNvPr id="2" name="Slide Number Placeholder 1">
            <a:extLst>
              <a:ext uri="{FF2B5EF4-FFF2-40B4-BE49-F238E27FC236}">
                <a16:creationId xmlns:a16="http://schemas.microsoft.com/office/drawing/2014/main" id="{396F4474-5B74-4175-93BA-69F7DFBEF55D}"/>
              </a:ext>
            </a:extLst>
          </p:cNvPr>
          <p:cNvSpPr>
            <a:spLocks noGrp="1"/>
          </p:cNvSpPr>
          <p:nvPr>
            <p:ph type="sldNum" sz="quarter" idx="12"/>
          </p:nvPr>
        </p:nvSpPr>
        <p:spPr/>
        <p:txBody>
          <a:bodyPr/>
          <a:lstStyle/>
          <a:p>
            <a:pPr>
              <a:defRPr/>
            </a:pPr>
            <a:fld id="{77233E13-5E5D-4386-B7A5-A77E07560BD1}" type="slidenum">
              <a:rPr lang="en-US" altLang="en-US" smtClean="0"/>
              <a:pPr>
                <a:defRPr/>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a:t>Insertion into B-tree</a:t>
            </a:r>
          </a:p>
        </p:txBody>
      </p:sp>
      <p:sp>
        <p:nvSpPr>
          <p:cNvPr id="3" name="Content Placeholder 2"/>
          <p:cNvSpPr>
            <a:spLocks noGrp="1"/>
          </p:cNvSpPr>
          <p:nvPr>
            <p:ph idx="1"/>
          </p:nvPr>
        </p:nvSpPr>
        <p:spPr>
          <a:xfrm>
            <a:off x="914400" y="1447800"/>
            <a:ext cx="7772400" cy="5105400"/>
          </a:xfrm>
        </p:spPr>
        <p:txBody>
          <a:bodyPr/>
          <a:lstStyle/>
          <a:p>
            <a:pPr algn="just">
              <a:defRPr/>
            </a:pPr>
            <a:endParaRPr lang="en-US" dirty="0"/>
          </a:p>
          <a:p>
            <a:pPr marL="514350" indent="-514350" algn="just">
              <a:buFont typeface="+mj-lt"/>
              <a:buAutoNum type="arabicPeriod"/>
              <a:defRPr/>
            </a:pPr>
            <a:r>
              <a:rPr lang="en-US" dirty="0"/>
              <a:t>Using Search Procedure for M-way trees, find leaf node to which X should be added</a:t>
            </a:r>
          </a:p>
          <a:p>
            <a:pPr marL="514350" indent="-514350" algn="just">
              <a:buFont typeface="+mj-lt"/>
              <a:buAutoNum type="arabicPeriod"/>
              <a:defRPr/>
            </a:pPr>
            <a:endParaRPr lang="en-US" dirty="0"/>
          </a:p>
          <a:p>
            <a:pPr marL="514350" indent="-514350" algn="just">
              <a:buFont typeface="+mj-lt"/>
              <a:buAutoNum type="arabicPeriod"/>
              <a:defRPr/>
            </a:pPr>
            <a:r>
              <a:rPr lang="en-US" dirty="0"/>
              <a:t>Add X to this node this node in the appropriate place among the values already there. Being a leaf node there are no sub trees to worry about.</a:t>
            </a:r>
          </a:p>
          <a:p>
            <a:pPr marL="514350" indent="-514350" algn="just">
              <a:buFont typeface="+mj-lt"/>
              <a:buAutoNum type="arabicPeriod"/>
              <a:defRPr/>
            </a:pPr>
            <a:endParaRPr lang="en-US" dirty="0"/>
          </a:p>
          <a:p>
            <a:pPr marL="514350" indent="-514350" algn="just">
              <a:buFont typeface="+mj-lt"/>
              <a:buAutoNum type="arabicPeriod"/>
              <a:defRPr/>
            </a:pPr>
            <a:r>
              <a:rPr lang="en-US" dirty="0"/>
              <a:t>If there are M-1 or fewer values in the node after adding X, then we are finished</a:t>
            </a:r>
          </a:p>
          <a:p>
            <a:pPr algn="just">
              <a:buFont typeface="Wingdings 2" panose="05020102010507070707" pitchFamily="18" charset="2"/>
              <a:buNone/>
              <a:defRPr/>
            </a:pPr>
            <a:r>
              <a:rPr lang="en-US" dirty="0"/>
              <a:t> </a:t>
            </a:r>
          </a:p>
          <a:p>
            <a:pPr algn="just">
              <a:buFont typeface="Wingdings 2" panose="05020102010507070707" pitchFamily="18" charset="2"/>
              <a:buNone/>
              <a:defRPr/>
            </a:pPr>
            <a:endParaRPr lang="en-US" dirty="0"/>
          </a:p>
        </p:txBody>
      </p:sp>
      <p:sp>
        <p:nvSpPr>
          <p:cNvPr id="2" name="Slide Number Placeholder 1">
            <a:extLst>
              <a:ext uri="{FF2B5EF4-FFF2-40B4-BE49-F238E27FC236}">
                <a16:creationId xmlns:a16="http://schemas.microsoft.com/office/drawing/2014/main" id="{5858AE90-F0B0-4557-AF60-6321F94802B8}"/>
              </a:ext>
            </a:extLst>
          </p:cNvPr>
          <p:cNvSpPr>
            <a:spLocks noGrp="1"/>
          </p:cNvSpPr>
          <p:nvPr>
            <p:ph type="sldNum" sz="quarter" idx="12"/>
          </p:nvPr>
        </p:nvSpPr>
        <p:spPr/>
        <p:txBody>
          <a:bodyPr/>
          <a:lstStyle/>
          <a:p>
            <a:pPr>
              <a:defRPr/>
            </a:pPr>
            <a:fld id="{77233E13-5E5D-4386-B7A5-A77E07560BD1}" type="slidenum">
              <a:rPr lang="en-US" altLang="en-US" smtClean="0"/>
              <a:pPr>
                <a:defRPr/>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endParaRPr lang="en-US" altLang="en-US"/>
          </a:p>
        </p:txBody>
      </p:sp>
      <p:sp>
        <p:nvSpPr>
          <p:cNvPr id="3" name="Content Placeholder 2"/>
          <p:cNvSpPr>
            <a:spLocks noGrp="1"/>
          </p:cNvSpPr>
          <p:nvPr>
            <p:ph idx="1"/>
          </p:nvPr>
        </p:nvSpPr>
        <p:spPr/>
        <p:txBody>
          <a:bodyPr/>
          <a:lstStyle/>
          <a:p>
            <a:pPr marL="514350" indent="-514350">
              <a:buFont typeface="+mj-lt"/>
              <a:buAutoNum type="arabicPeriod" startAt="4"/>
              <a:defRPr/>
            </a:pPr>
            <a:r>
              <a:rPr lang="en-US" dirty="0"/>
              <a:t>If there are M values after adding X in the node.</a:t>
            </a:r>
          </a:p>
          <a:p>
            <a:pPr lvl="1">
              <a:buFont typeface="Wingdings" pitchFamily="2" charset="2"/>
              <a:buChar char="Ø"/>
              <a:defRPr/>
            </a:pPr>
            <a:r>
              <a:rPr lang="en-US" dirty="0"/>
              <a:t>Split the node into three parts</a:t>
            </a:r>
          </a:p>
          <a:p>
            <a:pPr lvl="2">
              <a:defRPr/>
            </a:pPr>
            <a:r>
              <a:rPr lang="en-US" sz="2400" dirty="0">
                <a:solidFill>
                  <a:srgbClr val="FF0000"/>
                </a:solidFill>
              </a:rPr>
              <a:t>Left : the first (M-1)/2 values</a:t>
            </a:r>
          </a:p>
          <a:p>
            <a:pPr lvl="2">
              <a:defRPr/>
            </a:pPr>
            <a:r>
              <a:rPr lang="en-US" sz="2400" dirty="0">
                <a:solidFill>
                  <a:srgbClr val="FF0000"/>
                </a:solidFill>
              </a:rPr>
              <a:t>Middle : (1+(M-1)/2)</a:t>
            </a:r>
          </a:p>
          <a:p>
            <a:pPr lvl="2">
              <a:defRPr/>
            </a:pPr>
            <a:r>
              <a:rPr lang="en-US" sz="2400" dirty="0">
                <a:solidFill>
                  <a:srgbClr val="FF0000"/>
                </a:solidFill>
              </a:rPr>
              <a:t>Right: the last (M-1)/2 values</a:t>
            </a:r>
          </a:p>
          <a:p>
            <a:pPr lvl="2">
              <a:defRPr/>
            </a:pPr>
            <a:r>
              <a:rPr lang="en-US" sz="2400" dirty="0">
                <a:solidFill>
                  <a:srgbClr val="FF0000"/>
                </a:solidFill>
              </a:rPr>
              <a:t>Move up the middle key</a:t>
            </a:r>
          </a:p>
          <a:p>
            <a:pPr lvl="2">
              <a:buFont typeface="Wingdings 2" panose="05020102010507070707" pitchFamily="18" charset="2"/>
              <a:buNone/>
              <a:defRPr/>
            </a:pPr>
            <a:endParaRPr lang="en-US" sz="2400" dirty="0">
              <a:solidFill>
                <a:schemeClr val="accent2"/>
              </a:solidFill>
            </a:endParaRPr>
          </a:p>
          <a:p>
            <a:pPr lvl="1">
              <a:buFont typeface="Wingdings" pitchFamily="2" charset="2"/>
              <a:buChar char="Ø"/>
              <a:defRPr/>
            </a:pPr>
            <a:r>
              <a:rPr lang="en-US" dirty="0"/>
              <a:t>This strategy might have to be repeated all the way to the top</a:t>
            </a:r>
          </a:p>
          <a:p>
            <a:pPr lvl="1">
              <a:buFont typeface="Wingdings" pitchFamily="2" charset="2"/>
              <a:buChar char="Ø"/>
              <a:defRPr/>
            </a:pPr>
            <a:endParaRPr lang="en-US" dirty="0"/>
          </a:p>
          <a:p>
            <a:pPr lvl="1">
              <a:buFont typeface="Wingdings" pitchFamily="2" charset="2"/>
              <a:buChar char="Ø"/>
              <a:defRPr/>
            </a:pPr>
            <a:r>
              <a:rPr lang="en-US" dirty="0"/>
              <a:t>If necessary, the root is split in two and the middle key is promoted to a new root, making the tree one level higher</a:t>
            </a:r>
          </a:p>
          <a:p>
            <a:pPr>
              <a:buFont typeface="Wingdings 2" panose="05020102010507070707" pitchFamily="18" charset="2"/>
              <a:buNone/>
              <a:defRPr/>
            </a:pPr>
            <a:endParaRPr lang="en-US" dirty="0"/>
          </a:p>
          <a:p>
            <a:pPr>
              <a:defRPr/>
            </a:pPr>
            <a:endParaRPr lang="en-US" dirty="0"/>
          </a:p>
        </p:txBody>
      </p:sp>
      <p:sp>
        <p:nvSpPr>
          <p:cNvPr id="2" name="Slide Number Placeholder 1">
            <a:extLst>
              <a:ext uri="{FF2B5EF4-FFF2-40B4-BE49-F238E27FC236}">
                <a16:creationId xmlns:a16="http://schemas.microsoft.com/office/drawing/2014/main" id="{2EC02A10-74EF-46D4-B2F3-2E2DFFF999BB}"/>
              </a:ext>
            </a:extLst>
          </p:cNvPr>
          <p:cNvSpPr>
            <a:spLocks noGrp="1"/>
          </p:cNvSpPr>
          <p:nvPr>
            <p:ph type="sldNum" sz="quarter" idx="12"/>
          </p:nvPr>
        </p:nvSpPr>
        <p:spPr/>
        <p:txBody>
          <a:bodyPr/>
          <a:lstStyle/>
          <a:p>
            <a:pPr>
              <a:defRPr/>
            </a:pPr>
            <a:fld id="{77233E13-5E5D-4386-B7A5-A77E07560BD1}" type="slidenum">
              <a:rPr lang="en-US" altLang="en-US" smtClean="0"/>
              <a:pPr>
                <a:defRPr/>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p:cNvSpPr>
          <p:nvPr>
            <p:ph type="title"/>
          </p:nvPr>
        </p:nvSpPr>
        <p:spPr/>
        <p:txBody>
          <a:bodyPr/>
          <a:lstStyle/>
          <a:p>
            <a:r>
              <a:rPr lang="en-US" altLang="en-US"/>
              <a:t>Constructing a B-tree</a:t>
            </a:r>
          </a:p>
        </p:txBody>
      </p:sp>
      <p:sp>
        <p:nvSpPr>
          <p:cNvPr id="23556" name="Rectangle 3"/>
          <p:cNvSpPr>
            <a:spLocks noGrp="1"/>
          </p:cNvSpPr>
          <p:nvPr>
            <p:ph idx="1"/>
          </p:nvPr>
        </p:nvSpPr>
        <p:spPr/>
        <p:txBody>
          <a:bodyPr/>
          <a:lstStyle/>
          <a:p>
            <a:pPr>
              <a:lnSpc>
                <a:spcPct val="90000"/>
              </a:lnSpc>
            </a:pPr>
            <a:r>
              <a:rPr lang="en-US" altLang="en-US" dirty="0"/>
              <a:t>Suppose we start with an empty B-tree and keys arrive in the following order:</a:t>
            </a:r>
          </a:p>
          <a:p>
            <a:pPr>
              <a:lnSpc>
                <a:spcPct val="90000"/>
              </a:lnSpc>
            </a:pPr>
            <a:r>
              <a:rPr lang="en-US" altLang="en-US" dirty="0"/>
              <a:t>1  12  8  2  25  6  14  28  17  7  52  16  48  68  3  26  29  53  55  45</a:t>
            </a:r>
          </a:p>
          <a:p>
            <a:pPr>
              <a:lnSpc>
                <a:spcPct val="90000"/>
              </a:lnSpc>
            </a:pPr>
            <a:r>
              <a:rPr lang="en-US" altLang="en-US" dirty="0"/>
              <a:t>We want to construct a B-tree of </a:t>
            </a:r>
            <a:r>
              <a:rPr lang="en-US" altLang="en-US" b="1" dirty="0"/>
              <a:t>order 5</a:t>
            </a:r>
          </a:p>
          <a:p>
            <a:pPr>
              <a:lnSpc>
                <a:spcPct val="90000"/>
              </a:lnSpc>
            </a:pPr>
            <a:r>
              <a:rPr lang="en-US" altLang="en-US" dirty="0"/>
              <a:t>The first four items go into the root:</a:t>
            </a:r>
          </a:p>
          <a:p>
            <a:pPr>
              <a:lnSpc>
                <a:spcPct val="90000"/>
              </a:lnSpc>
              <a:buFont typeface="Wingdings 2" panose="05020102010507070707" pitchFamily="18" charset="2"/>
              <a:buNone/>
            </a:pPr>
            <a:endParaRPr lang="en-US" altLang="en-US" dirty="0"/>
          </a:p>
          <a:p>
            <a:pPr>
              <a:lnSpc>
                <a:spcPct val="90000"/>
              </a:lnSpc>
              <a:buFont typeface="Wingdings 2" panose="05020102010507070707" pitchFamily="18" charset="2"/>
              <a:buNone/>
            </a:pPr>
            <a:endParaRPr lang="en-US" altLang="en-US" dirty="0"/>
          </a:p>
          <a:p>
            <a:pPr>
              <a:lnSpc>
                <a:spcPct val="90000"/>
              </a:lnSpc>
              <a:buFont typeface="Wingdings 2" panose="05020102010507070707" pitchFamily="18" charset="2"/>
              <a:buNone/>
            </a:pPr>
            <a:endParaRPr lang="en-US" altLang="en-US" dirty="0"/>
          </a:p>
          <a:p>
            <a:pPr>
              <a:lnSpc>
                <a:spcPct val="90000"/>
              </a:lnSpc>
            </a:pPr>
            <a:r>
              <a:rPr lang="en-US" altLang="en-US" dirty="0"/>
              <a:t>To put the fifth item in the root (Step 4)</a:t>
            </a:r>
          </a:p>
          <a:p>
            <a:pPr>
              <a:lnSpc>
                <a:spcPct val="90000"/>
              </a:lnSpc>
            </a:pPr>
            <a:r>
              <a:rPr lang="en-US" altLang="en-US" dirty="0"/>
              <a:t>Therefore, when 25 arrives, pick the middle key to make a new root</a:t>
            </a:r>
          </a:p>
          <a:p>
            <a:pPr>
              <a:lnSpc>
                <a:spcPct val="90000"/>
              </a:lnSpc>
            </a:pPr>
            <a:endParaRPr lang="en-US" altLang="en-US" dirty="0"/>
          </a:p>
        </p:txBody>
      </p:sp>
      <p:sp>
        <p:nvSpPr>
          <p:cNvPr id="23555" name="Slide Number Placeholder 4"/>
          <p:cNvSpPr>
            <a:spLocks noGrp="1" noChangeArrowheads="1"/>
          </p:cNvSpPr>
          <p:nvPr>
            <p:ph type="sldNum" sz="quarter" idx="12"/>
          </p:nvPr>
        </p:nvSpPr>
        <p:spPr bwMode="auto">
          <a:xfrm>
            <a:off x="914400" y="6172200"/>
            <a:ext cx="39624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a:fld id="{F499A658-9C34-4F76-A287-ACF3C1814651}" type="slidenum">
              <a:rPr lang="en-US" altLang="en-US" smtClean="0">
                <a:solidFill>
                  <a:schemeClr val="tx2"/>
                </a:solidFill>
              </a:rPr>
              <a:pPr algn="l"/>
              <a:t>17</a:t>
            </a:fld>
            <a:endParaRPr lang="en-US" altLang="en-US">
              <a:solidFill>
                <a:schemeClr val="tx2"/>
              </a:solidFill>
            </a:endParaRPr>
          </a:p>
        </p:txBody>
      </p:sp>
      <p:sp>
        <p:nvSpPr>
          <p:cNvPr id="23558" name="Text Box 4"/>
          <p:cNvSpPr txBox="1">
            <a:spLocks noChangeArrowheads="1"/>
          </p:cNvSpPr>
          <p:nvPr/>
        </p:nvSpPr>
        <p:spPr bwMode="auto">
          <a:xfrm>
            <a:off x="3352800" y="4211638"/>
            <a:ext cx="481013" cy="36036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a:t>
            </a:r>
          </a:p>
        </p:txBody>
      </p:sp>
      <p:sp>
        <p:nvSpPr>
          <p:cNvPr id="23559" name="Text Box 5"/>
          <p:cNvSpPr txBox="1">
            <a:spLocks noChangeArrowheads="1"/>
          </p:cNvSpPr>
          <p:nvPr/>
        </p:nvSpPr>
        <p:spPr bwMode="auto">
          <a:xfrm>
            <a:off x="3833813" y="4211638"/>
            <a:ext cx="477837" cy="36036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2</a:t>
            </a:r>
          </a:p>
        </p:txBody>
      </p:sp>
      <p:sp>
        <p:nvSpPr>
          <p:cNvPr id="23560" name="Text Box 6"/>
          <p:cNvSpPr txBox="1">
            <a:spLocks noChangeArrowheads="1"/>
          </p:cNvSpPr>
          <p:nvPr/>
        </p:nvSpPr>
        <p:spPr bwMode="auto">
          <a:xfrm>
            <a:off x="4311650" y="4211638"/>
            <a:ext cx="477838" cy="36036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8</a:t>
            </a:r>
          </a:p>
        </p:txBody>
      </p:sp>
      <p:sp>
        <p:nvSpPr>
          <p:cNvPr id="23561" name="Text Box 7"/>
          <p:cNvSpPr txBox="1">
            <a:spLocks noChangeArrowheads="1"/>
          </p:cNvSpPr>
          <p:nvPr/>
        </p:nvSpPr>
        <p:spPr bwMode="auto">
          <a:xfrm>
            <a:off x="4789488" y="4211638"/>
            <a:ext cx="479425" cy="36036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12</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Rectangle 2"/>
          <p:cNvSpPr>
            <a:spLocks noGrp="1"/>
          </p:cNvSpPr>
          <p:nvPr>
            <p:ph type="title"/>
          </p:nvPr>
        </p:nvSpPr>
        <p:spPr/>
        <p:txBody>
          <a:bodyPr/>
          <a:lstStyle/>
          <a:p>
            <a:r>
              <a:rPr lang="en-US" altLang="en-US"/>
              <a:t>Constructing a B-tree (contd.)</a:t>
            </a:r>
          </a:p>
        </p:txBody>
      </p:sp>
      <p:sp>
        <p:nvSpPr>
          <p:cNvPr id="24579" name="Slide Number Placeholder 4"/>
          <p:cNvSpPr>
            <a:spLocks noGrp="1" noChangeArrowheads="1"/>
          </p:cNvSpPr>
          <p:nvPr>
            <p:ph type="sldNum" sz="quarter" idx="12"/>
          </p:nvPr>
        </p:nvSpPr>
        <p:spPr bwMode="auto">
          <a:xfrm>
            <a:off x="914400" y="6172200"/>
            <a:ext cx="39624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a:fld id="{CA8CEDD5-2952-4732-99E4-57331F287A57}" type="slidenum">
              <a:rPr lang="en-US" altLang="en-US" smtClean="0">
                <a:solidFill>
                  <a:schemeClr val="tx2"/>
                </a:solidFill>
              </a:rPr>
              <a:pPr algn="l"/>
              <a:t>18</a:t>
            </a:fld>
            <a:endParaRPr lang="en-US" altLang="en-US">
              <a:solidFill>
                <a:schemeClr val="tx2"/>
              </a:solidFill>
            </a:endParaRPr>
          </a:p>
        </p:txBody>
      </p:sp>
      <p:sp>
        <p:nvSpPr>
          <p:cNvPr id="24580" name="Line 10"/>
          <p:cNvSpPr>
            <a:spLocks noChangeShapeType="1"/>
          </p:cNvSpPr>
          <p:nvPr/>
        </p:nvSpPr>
        <p:spPr bwMode="auto">
          <a:xfrm flipH="1">
            <a:off x="3276600" y="2362200"/>
            <a:ext cx="68580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4581" name="Line 11"/>
          <p:cNvSpPr>
            <a:spLocks noChangeShapeType="1"/>
          </p:cNvSpPr>
          <p:nvPr/>
        </p:nvSpPr>
        <p:spPr bwMode="auto">
          <a:xfrm>
            <a:off x="4038600" y="2362200"/>
            <a:ext cx="68580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4583" name="Text Box 5"/>
          <p:cNvSpPr txBox="1">
            <a:spLocks noChangeArrowheads="1"/>
          </p:cNvSpPr>
          <p:nvPr/>
        </p:nvSpPr>
        <p:spPr bwMode="auto">
          <a:xfrm>
            <a:off x="2819400" y="31242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a:t>
            </a:r>
          </a:p>
        </p:txBody>
      </p:sp>
      <p:sp>
        <p:nvSpPr>
          <p:cNvPr id="24584" name="Text Box 6"/>
          <p:cNvSpPr txBox="1">
            <a:spLocks noChangeArrowheads="1"/>
          </p:cNvSpPr>
          <p:nvPr/>
        </p:nvSpPr>
        <p:spPr bwMode="auto">
          <a:xfrm>
            <a:off x="3300413" y="3124200"/>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a:t>
            </a:r>
          </a:p>
        </p:txBody>
      </p:sp>
      <p:sp>
        <p:nvSpPr>
          <p:cNvPr id="24585" name="Text Box 7"/>
          <p:cNvSpPr txBox="1">
            <a:spLocks noChangeArrowheads="1"/>
          </p:cNvSpPr>
          <p:nvPr/>
        </p:nvSpPr>
        <p:spPr bwMode="auto">
          <a:xfrm>
            <a:off x="3778250" y="2133600"/>
            <a:ext cx="477838"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8</a:t>
            </a:r>
          </a:p>
        </p:txBody>
      </p:sp>
      <p:sp>
        <p:nvSpPr>
          <p:cNvPr id="24586" name="Text Box 8"/>
          <p:cNvSpPr txBox="1">
            <a:spLocks noChangeArrowheads="1"/>
          </p:cNvSpPr>
          <p:nvPr/>
        </p:nvSpPr>
        <p:spPr bwMode="auto">
          <a:xfrm>
            <a:off x="4256088" y="3124200"/>
            <a:ext cx="479425"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12</a:t>
            </a:r>
          </a:p>
        </p:txBody>
      </p:sp>
      <p:sp>
        <p:nvSpPr>
          <p:cNvPr id="24587" name="Text Box 9"/>
          <p:cNvSpPr txBox="1">
            <a:spLocks noChangeArrowheads="1"/>
          </p:cNvSpPr>
          <p:nvPr/>
        </p:nvSpPr>
        <p:spPr bwMode="auto">
          <a:xfrm>
            <a:off x="4702175" y="3124200"/>
            <a:ext cx="479425"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25</a:t>
            </a:r>
          </a:p>
        </p:txBody>
      </p:sp>
      <p:grpSp>
        <p:nvGrpSpPr>
          <p:cNvPr id="2" name="Group 23"/>
          <p:cNvGrpSpPr>
            <a:grpSpLocks/>
          </p:cNvGrpSpPr>
          <p:nvPr/>
        </p:nvGrpSpPr>
        <p:grpSpPr bwMode="auto">
          <a:xfrm>
            <a:off x="685800" y="3581400"/>
            <a:ext cx="7848600" cy="2057400"/>
            <a:chOff x="432" y="2256"/>
            <a:chExt cx="4944" cy="1296"/>
          </a:xfrm>
        </p:grpSpPr>
        <p:sp>
          <p:nvSpPr>
            <p:cNvPr id="24589" name="Text Box 12"/>
            <p:cNvSpPr txBox="1">
              <a:spLocks noChangeArrowheads="1"/>
            </p:cNvSpPr>
            <p:nvPr/>
          </p:nvSpPr>
          <p:spPr bwMode="auto">
            <a:xfrm>
              <a:off x="432" y="2256"/>
              <a:ext cx="49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Times New Roman" panose="02020603050405020304" pitchFamily="18" charset="0"/>
                </a:rPr>
                <a:t>6, 14, 28 get added to the leaf nodes:</a:t>
              </a:r>
              <a:endParaRPr lang="en-US" altLang="en-US" sz="2400">
                <a:latin typeface="Times" panose="02020603050405020304" pitchFamily="18" charset="0"/>
              </a:endParaRPr>
            </a:p>
          </p:txBody>
        </p:sp>
        <p:sp>
          <p:nvSpPr>
            <p:cNvPr id="24590" name="Line 13"/>
            <p:cNvSpPr>
              <a:spLocks noChangeShapeType="1"/>
            </p:cNvSpPr>
            <p:nvPr/>
          </p:nvSpPr>
          <p:spPr bwMode="auto">
            <a:xfrm flipH="1">
              <a:off x="2064" y="2845"/>
              <a:ext cx="432"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4591" name="Line 14"/>
            <p:cNvSpPr>
              <a:spLocks noChangeShapeType="1"/>
            </p:cNvSpPr>
            <p:nvPr/>
          </p:nvSpPr>
          <p:spPr bwMode="auto">
            <a:xfrm>
              <a:off x="2544" y="2845"/>
              <a:ext cx="432"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4592" name="Text Box 15"/>
            <p:cNvSpPr txBox="1">
              <a:spLocks noChangeArrowheads="1"/>
            </p:cNvSpPr>
            <p:nvPr/>
          </p:nvSpPr>
          <p:spPr bwMode="auto">
            <a:xfrm>
              <a:off x="1584" y="3325"/>
              <a:ext cx="303" cy="22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a:t>
              </a:r>
            </a:p>
          </p:txBody>
        </p:sp>
        <p:sp>
          <p:nvSpPr>
            <p:cNvPr id="24593" name="Text Box 16"/>
            <p:cNvSpPr txBox="1">
              <a:spLocks noChangeArrowheads="1"/>
            </p:cNvSpPr>
            <p:nvPr/>
          </p:nvSpPr>
          <p:spPr bwMode="auto">
            <a:xfrm>
              <a:off x="1887" y="3325"/>
              <a:ext cx="301" cy="22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a:t>
              </a:r>
            </a:p>
          </p:txBody>
        </p:sp>
        <p:sp>
          <p:nvSpPr>
            <p:cNvPr id="24594" name="Text Box 17"/>
            <p:cNvSpPr txBox="1">
              <a:spLocks noChangeArrowheads="1"/>
            </p:cNvSpPr>
            <p:nvPr/>
          </p:nvSpPr>
          <p:spPr bwMode="auto">
            <a:xfrm>
              <a:off x="2380" y="2701"/>
              <a:ext cx="301" cy="22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8</a:t>
              </a:r>
            </a:p>
          </p:txBody>
        </p:sp>
        <p:sp>
          <p:nvSpPr>
            <p:cNvPr id="24595" name="Text Box 18"/>
            <p:cNvSpPr txBox="1">
              <a:spLocks noChangeArrowheads="1"/>
            </p:cNvSpPr>
            <p:nvPr/>
          </p:nvSpPr>
          <p:spPr bwMode="auto">
            <a:xfrm>
              <a:off x="2681" y="3325"/>
              <a:ext cx="302" cy="22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12</a:t>
              </a:r>
            </a:p>
          </p:txBody>
        </p:sp>
        <p:sp>
          <p:nvSpPr>
            <p:cNvPr id="24596" name="Text Box 19"/>
            <p:cNvSpPr txBox="1">
              <a:spLocks noChangeArrowheads="1"/>
            </p:cNvSpPr>
            <p:nvPr/>
          </p:nvSpPr>
          <p:spPr bwMode="auto">
            <a:xfrm>
              <a:off x="2962" y="3325"/>
              <a:ext cx="302" cy="22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14</a:t>
              </a:r>
            </a:p>
          </p:txBody>
        </p:sp>
        <p:sp>
          <p:nvSpPr>
            <p:cNvPr id="24597" name="Text Box 20"/>
            <p:cNvSpPr txBox="1">
              <a:spLocks noChangeArrowheads="1"/>
            </p:cNvSpPr>
            <p:nvPr/>
          </p:nvSpPr>
          <p:spPr bwMode="auto">
            <a:xfrm>
              <a:off x="2147" y="3325"/>
              <a:ext cx="301" cy="22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6</a:t>
              </a:r>
            </a:p>
          </p:txBody>
        </p:sp>
        <p:sp>
          <p:nvSpPr>
            <p:cNvPr id="24598" name="Text Box 21"/>
            <p:cNvSpPr txBox="1">
              <a:spLocks noChangeArrowheads="1"/>
            </p:cNvSpPr>
            <p:nvPr/>
          </p:nvSpPr>
          <p:spPr bwMode="auto">
            <a:xfrm>
              <a:off x="3264" y="3325"/>
              <a:ext cx="302" cy="22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25</a:t>
              </a:r>
            </a:p>
          </p:txBody>
        </p:sp>
        <p:sp>
          <p:nvSpPr>
            <p:cNvPr id="24599" name="Text Box 22"/>
            <p:cNvSpPr txBox="1">
              <a:spLocks noChangeArrowheads="1"/>
            </p:cNvSpPr>
            <p:nvPr/>
          </p:nvSpPr>
          <p:spPr bwMode="auto">
            <a:xfrm>
              <a:off x="3545" y="3325"/>
              <a:ext cx="302" cy="22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28</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7" name="Rectangle 2"/>
          <p:cNvSpPr>
            <a:spLocks noGrp="1"/>
          </p:cNvSpPr>
          <p:nvPr>
            <p:ph type="title"/>
          </p:nvPr>
        </p:nvSpPr>
        <p:spPr/>
        <p:txBody>
          <a:bodyPr/>
          <a:lstStyle/>
          <a:p>
            <a:r>
              <a:rPr lang="en-US" altLang="en-US"/>
              <a:t>Constructing a B-tree (contd.)</a:t>
            </a:r>
          </a:p>
        </p:txBody>
      </p:sp>
      <p:sp>
        <p:nvSpPr>
          <p:cNvPr id="25603" name="Slide Number Placeholder 3"/>
          <p:cNvSpPr>
            <a:spLocks noGrp="1" noChangeArrowheads="1"/>
          </p:cNvSpPr>
          <p:nvPr>
            <p:ph type="sldNum" sz="quarter" idx="12"/>
          </p:nvPr>
        </p:nvSpPr>
        <p:spPr bwMode="auto">
          <a:xfrm>
            <a:off x="914400" y="6172200"/>
            <a:ext cx="39624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a:fld id="{F09B387D-5834-4FCA-A780-DD3103DDB2B7}" type="slidenum">
              <a:rPr lang="en-US" altLang="en-US" smtClean="0">
                <a:solidFill>
                  <a:schemeClr val="tx2"/>
                </a:solidFill>
              </a:rPr>
              <a:pPr algn="l"/>
              <a:t>19</a:t>
            </a:fld>
            <a:endParaRPr lang="en-US" altLang="en-US">
              <a:solidFill>
                <a:schemeClr val="tx2"/>
              </a:solidFill>
            </a:endParaRPr>
          </a:p>
        </p:txBody>
      </p:sp>
      <p:sp>
        <p:nvSpPr>
          <p:cNvPr id="25604" name="Line 13"/>
          <p:cNvSpPr>
            <a:spLocks noChangeShapeType="1"/>
          </p:cNvSpPr>
          <p:nvPr/>
        </p:nvSpPr>
        <p:spPr bwMode="auto">
          <a:xfrm flipH="1">
            <a:off x="2971800" y="3048000"/>
            <a:ext cx="9144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05" name="Line 14"/>
          <p:cNvSpPr>
            <a:spLocks noChangeShapeType="1"/>
          </p:cNvSpPr>
          <p:nvPr/>
        </p:nvSpPr>
        <p:spPr bwMode="auto">
          <a:xfrm>
            <a:off x="4191000" y="3048000"/>
            <a:ext cx="3810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06" name="Line 15"/>
          <p:cNvSpPr>
            <a:spLocks noChangeShapeType="1"/>
          </p:cNvSpPr>
          <p:nvPr/>
        </p:nvSpPr>
        <p:spPr bwMode="auto">
          <a:xfrm>
            <a:off x="4495800" y="3048000"/>
            <a:ext cx="13716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08" name="Text Box 3"/>
          <p:cNvSpPr txBox="1">
            <a:spLocks noChangeArrowheads="1"/>
          </p:cNvSpPr>
          <p:nvPr/>
        </p:nvSpPr>
        <p:spPr bwMode="auto">
          <a:xfrm>
            <a:off x="457200" y="1752600"/>
            <a:ext cx="8382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Times New Roman" panose="02020603050405020304" pitchFamily="18" charset="0"/>
              </a:rPr>
              <a:t>Adding 17 to the right leaf node would over-fill it, so we take the middle key, promote it (to the root) and split the leaf</a:t>
            </a:r>
          </a:p>
        </p:txBody>
      </p:sp>
      <p:sp>
        <p:nvSpPr>
          <p:cNvPr id="25609" name="Text Box 4"/>
          <p:cNvSpPr txBox="1">
            <a:spLocks noChangeArrowheads="1"/>
          </p:cNvSpPr>
          <p:nvPr/>
        </p:nvSpPr>
        <p:spPr bwMode="auto">
          <a:xfrm>
            <a:off x="3689350" y="26670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8</a:t>
            </a:r>
          </a:p>
        </p:txBody>
      </p:sp>
      <p:sp>
        <p:nvSpPr>
          <p:cNvPr id="25610" name="Text Box 5"/>
          <p:cNvSpPr txBox="1">
            <a:spLocks noChangeArrowheads="1"/>
          </p:cNvSpPr>
          <p:nvPr/>
        </p:nvSpPr>
        <p:spPr bwMode="auto">
          <a:xfrm>
            <a:off x="4170363" y="2667000"/>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17</a:t>
            </a:r>
          </a:p>
        </p:txBody>
      </p:sp>
      <p:sp>
        <p:nvSpPr>
          <p:cNvPr id="25611" name="Text Box 6"/>
          <p:cNvSpPr txBox="1">
            <a:spLocks noChangeArrowheads="1"/>
          </p:cNvSpPr>
          <p:nvPr/>
        </p:nvSpPr>
        <p:spPr bwMode="auto">
          <a:xfrm>
            <a:off x="4070350" y="3602038"/>
            <a:ext cx="481013" cy="36036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12</a:t>
            </a:r>
          </a:p>
        </p:txBody>
      </p:sp>
      <p:sp>
        <p:nvSpPr>
          <p:cNvPr id="25612" name="Text Box 7"/>
          <p:cNvSpPr txBox="1">
            <a:spLocks noChangeArrowheads="1"/>
          </p:cNvSpPr>
          <p:nvPr/>
        </p:nvSpPr>
        <p:spPr bwMode="auto">
          <a:xfrm>
            <a:off x="4551363" y="3602038"/>
            <a:ext cx="477837" cy="36036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14</a:t>
            </a:r>
          </a:p>
        </p:txBody>
      </p:sp>
      <p:sp>
        <p:nvSpPr>
          <p:cNvPr id="25613" name="Text Box 8"/>
          <p:cNvSpPr txBox="1">
            <a:spLocks noChangeArrowheads="1"/>
          </p:cNvSpPr>
          <p:nvPr/>
        </p:nvSpPr>
        <p:spPr bwMode="auto">
          <a:xfrm>
            <a:off x="5365750" y="3602038"/>
            <a:ext cx="481013" cy="36036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25</a:t>
            </a:r>
          </a:p>
        </p:txBody>
      </p:sp>
      <p:sp>
        <p:nvSpPr>
          <p:cNvPr id="25614" name="Text Box 9"/>
          <p:cNvSpPr txBox="1">
            <a:spLocks noChangeArrowheads="1"/>
          </p:cNvSpPr>
          <p:nvPr/>
        </p:nvSpPr>
        <p:spPr bwMode="auto">
          <a:xfrm>
            <a:off x="5846763" y="3602038"/>
            <a:ext cx="477837" cy="36036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28</a:t>
            </a:r>
          </a:p>
        </p:txBody>
      </p:sp>
      <p:sp>
        <p:nvSpPr>
          <p:cNvPr id="25615" name="Text Box 10"/>
          <p:cNvSpPr txBox="1">
            <a:spLocks noChangeArrowheads="1"/>
          </p:cNvSpPr>
          <p:nvPr/>
        </p:nvSpPr>
        <p:spPr bwMode="auto">
          <a:xfrm>
            <a:off x="2286000" y="3602038"/>
            <a:ext cx="481013" cy="36036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a:t>
            </a:r>
          </a:p>
        </p:txBody>
      </p:sp>
      <p:sp>
        <p:nvSpPr>
          <p:cNvPr id="25616" name="Text Box 11"/>
          <p:cNvSpPr txBox="1">
            <a:spLocks noChangeArrowheads="1"/>
          </p:cNvSpPr>
          <p:nvPr/>
        </p:nvSpPr>
        <p:spPr bwMode="auto">
          <a:xfrm>
            <a:off x="2767013" y="3602038"/>
            <a:ext cx="477837" cy="36036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a:t>
            </a:r>
          </a:p>
        </p:txBody>
      </p:sp>
      <p:sp>
        <p:nvSpPr>
          <p:cNvPr id="25617" name="Text Box 12"/>
          <p:cNvSpPr txBox="1">
            <a:spLocks noChangeArrowheads="1"/>
          </p:cNvSpPr>
          <p:nvPr/>
        </p:nvSpPr>
        <p:spPr bwMode="auto">
          <a:xfrm>
            <a:off x="3179763" y="3602038"/>
            <a:ext cx="477837" cy="36036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6</a:t>
            </a:r>
          </a:p>
        </p:txBody>
      </p:sp>
      <p:grpSp>
        <p:nvGrpSpPr>
          <p:cNvPr id="2" name="Group 34"/>
          <p:cNvGrpSpPr>
            <a:grpSpLocks/>
          </p:cNvGrpSpPr>
          <p:nvPr/>
        </p:nvGrpSpPr>
        <p:grpSpPr bwMode="auto">
          <a:xfrm>
            <a:off x="533400" y="4038600"/>
            <a:ext cx="8229600" cy="1828800"/>
            <a:chOff x="336" y="2544"/>
            <a:chExt cx="5184" cy="1152"/>
          </a:xfrm>
        </p:grpSpPr>
        <p:sp>
          <p:nvSpPr>
            <p:cNvPr id="25619" name="Text Box 16"/>
            <p:cNvSpPr txBox="1">
              <a:spLocks noChangeArrowheads="1"/>
            </p:cNvSpPr>
            <p:nvPr/>
          </p:nvSpPr>
          <p:spPr bwMode="auto">
            <a:xfrm>
              <a:off x="336" y="2544"/>
              <a:ext cx="51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Times" panose="02020603050405020304" pitchFamily="18" charset="0"/>
                </a:rPr>
                <a:t>7, 52, 16, 48 get added to the leaf nodes</a:t>
              </a:r>
            </a:p>
          </p:txBody>
        </p:sp>
        <p:sp>
          <p:nvSpPr>
            <p:cNvPr id="25620" name="Line 17"/>
            <p:cNvSpPr>
              <a:spLocks noChangeShapeType="1"/>
            </p:cNvSpPr>
            <p:nvPr/>
          </p:nvSpPr>
          <p:spPr bwMode="auto">
            <a:xfrm flipH="1">
              <a:off x="1392" y="3120"/>
              <a:ext cx="1056"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21" name="Line 18"/>
            <p:cNvSpPr>
              <a:spLocks noChangeShapeType="1"/>
            </p:cNvSpPr>
            <p:nvPr/>
          </p:nvSpPr>
          <p:spPr bwMode="auto">
            <a:xfrm>
              <a:off x="2640" y="3120"/>
              <a:ext cx="0"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22" name="Line 19"/>
            <p:cNvSpPr>
              <a:spLocks noChangeShapeType="1"/>
            </p:cNvSpPr>
            <p:nvPr/>
          </p:nvSpPr>
          <p:spPr bwMode="auto">
            <a:xfrm>
              <a:off x="2832" y="3120"/>
              <a:ext cx="1104"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23" name="Text Box 20"/>
            <p:cNvSpPr txBox="1">
              <a:spLocks noChangeArrowheads="1"/>
            </p:cNvSpPr>
            <p:nvPr/>
          </p:nvSpPr>
          <p:spPr bwMode="auto">
            <a:xfrm>
              <a:off x="2324" y="2880"/>
              <a:ext cx="303" cy="22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8</a:t>
              </a:r>
            </a:p>
          </p:txBody>
        </p:sp>
        <p:sp>
          <p:nvSpPr>
            <p:cNvPr id="25624" name="Text Box 21"/>
            <p:cNvSpPr txBox="1">
              <a:spLocks noChangeArrowheads="1"/>
            </p:cNvSpPr>
            <p:nvPr/>
          </p:nvSpPr>
          <p:spPr bwMode="auto">
            <a:xfrm>
              <a:off x="2627" y="2880"/>
              <a:ext cx="301" cy="22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17</a:t>
              </a:r>
            </a:p>
          </p:txBody>
        </p:sp>
        <p:sp>
          <p:nvSpPr>
            <p:cNvPr id="25625" name="Text Box 22"/>
            <p:cNvSpPr txBox="1">
              <a:spLocks noChangeArrowheads="1"/>
            </p:cNvSpPr>
            <p:nvPr/>
          </p:nvSpPr>
          <p:spPr bwMode="auto">
            <a:xfrm>
              <a:off x="2208" y="3469"/>
              <a:ext cx="303" cy="22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12</a:t>
              </a:r>
            </a:p>
          </p:txBody>
        </p:sp>
        <p:sp>
          <p:nvSpPr>
            <p:cNvPr id="25626" name="Text Box 23"/>
            <p:cNvSpPr txBox="1">
              <a:spLocks noChangeArrowheads="1"/>
            </p:cNvSpPr>
            <p:nvPr/>
          </p:nvSpPr>
          <p:spPr bwMode="auto">
            <a:xfrm>
              <a:off x="2511" y="3469"/>
              <a:ext cx="301" cy="22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14</a:t>
              </a:r>
            </a:p>
          </p:txBody>
        </p:sp>
        <p:sp>
          <p:nvSpPr>
            <p:cNvPr id="25627" name="Text Box 24"/>
            <p:cNvSpPr txBox="1">
              <a:spLocks noChangeArrowheads="1"/>
            </p:cNvSpPr>
            <p:nvPr/>
          </p:nvSpPr>
          <p:spPr bwMode="auto">
            <a:xfrm>
              <a:off x="3380" y="3469"/>
              <a:ext cx="303" cy="22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25</a:t>
              </a:r>
            </a:p>
          </p:txBody>
        </p:sp>
        <p:sp>
          <p:nvSpPr>
            <p:cNvPr id="25628" name="Text Box 25"/>
            <p:cNvSpPr txBox="1">
              <a:spLocks noChangeArrowheads="1"/>
            </p:cNvSpPr>
            <p:nvPr/>
          </p:nvSpPr>
          <p:spPr bwMode="auto">
            <a:xfrm>
              <a:off x="3683" y="3469"/>
              <a:ext cx="301" cy="22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28</a:t>
              </a:r>
            </a:p>
          </p:txBody>
        </p:sp>
        <p:sp>
          <p:nvSpPr>
            <p:cNvPr id="25629" name="Text Box 26"/>
            <p:cNvSpPr txBox="1">
              <a:spLocks noChangeArrowheads="1"/>
            </p:cNvSpPr>
            <p:nvPr/>
          </p:nvSpPr>
          <p:spPr bwMode="auto">
            <a:xfrm>
              <a:off x="816" y="3469"/>
              <a:ext cx="303" cy="22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a:t>
              </a:r>
            </a:p>
          </p:txBody>
        </p:sp>
        <p:sp>
          <p:nvSpPr>
            <p:cNvPr id="25630" name="Text Box 27"/>
            <p:cNvSpPr txBox="1">
              <a:spLocks noChangeArrowheads="1"/>
            </p:cNvSpPr>
            <p:nvPr/>
          </p:nvSpPr>
          <p:spPr bwMode="auto">
            <a:xfrm>
              <a:off x="1119" y="3469"/>
              <a:ext cx="301" cy="22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a:t>
              </a:r>
            </a:p>
          </p:txBody>
        </p:sp>
        <p:sp>
          <p:nvSpPr>
            <p:cNvPr id="25631" name="Text Box 28"/>
            <p:cNvSpPr txBox="1">
              <a:spLocks noChangeArrowheads="1"/>
            </p:cNvSpPr>
            <p:nvPr/>
          </p:nvSpPr>
          <p:spPr bwMode="auto">
            <a:xfrm>
              <a:off x="1379" y="3469"/>
              <a:ext cx="301" cy="22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6</a:t>
              </a:r>
            </a:p>
          </p:txBody>
        </p:sp>
        <p:sp>
          <p:nvSpPr>
            <p:cNvPr id="25632" name="Text Box 29"/>
            <p:cNvSpPr txBox="1">
              <a:spLocks noChangeArrowheads="1"/>
            </p:cNvSpPr>
            <p:nvPr/>
          </p:nvSpPr>
          <p:spPr bwMode="auto">
            <a:xfrm>
              <a:off x="2784" y="3469"/>
              <a:ext cx="301" cy="22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16</a:t>
              </a:r>
            </a:p>
          </p:txBody>
        </p:sp>
        <p:sp>
          <p:nvSpPr>
            <p:cNvPr id="25633" name="Text Box 30"/>
            <p:cNvSpPr txBox="1">
              <a:spLocks noChangeArrowheads="1"/>
            </p:cNvSpPr>
            <p:nvPr/>
          </p:nvSpPr>
          <p:spPr bwMode="auto">
            <a:xfrm>
              <a:off x="3956" y="3469"/>
              <a:ext cx="303" cy="22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48</a:t>
              </a:r>
            </a:p>
          </p:txBody>
        </p:sp>
        <p:sp>
          <p:nvSpPr>
            <p:cNvPr id="25634" name="Text Box 31"/>
            <p:cNvSpPr txBox="1">
              <a:spLocks noChangeArrowheads="1"/>
            </p:cNvSpPr>
            <p:nvPr/>
          </p:nvSpPr>
          <p:spPr bwMode="auto">
            <a:xfrm>
              <a:off x="4259" y="3469"/>
              <a:ext cx="301" cy="22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52</a:t>
              </a:r>
            </a:p>
          </p:txBody>
        </p:sp>
        <p:sp>
          <p:nvSpPr>
            <p:cNvPr id="25635" name="Text Box 33"/>
            <p:cNvSpPr txBox="1">
              <a:spLocks noChangeArrowheads="1"/>
            </p:cNvSpPr>
            <p:nvPr/>
          </p:nvSpPr>
          <p:spPr bwMode="auto">
            <a:xfrm>
              <a:off x="1619" y="3469"/>
              <a:ext cx="301" cy="22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7</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556CE-9332-481E-A569-CC540B4138E8}"/>
              </a:ext>
            </a:extLst>
          </p:cNvPr>
          <p:cNvSpPr>
            <a:spLocks noGrp="1"/>
          </p:cNvSpPr>
          <p:nvPr>
            <p:ph type="title"/>
          </p:nvPr>
        </p:nvSpPr>
        <p:spPr>
          <a:xfrm>
            <a:off x="3733800" y="2590800"/>
            <a:ext cx="1962150" cy="1325563"/>
          </a:xfrm>
        </p:spPr>
        <p:txBody>
          <a:bodyPr>
            <a:normAutofit/>
          </a:bodyPr>
          <a:lstStyle/>
          <a:p>
            <a:r>
              <a:rPr lang="en-US" sz="4800" b="1" dirty="0"/>
              <a:t>B tree</a:t>
            </a:r>
          </a:p>
        </p:txBody>
      </p:sp>
      <p:sp>
        <p:nvSpPr>
          <p:cNvPr id="4" name="Slide Number Placeholder 3">
            <a:extLst>
              <a:ext uri="{FF2B5EF4-FFF2-40B4-BE49-F238E27FC236}">
                <a16:creationId xmlns:a16="http://schemas.microsoft.com/office/drawing/2014/main" id="{61B1B189-ACB2-4048-81E0-E98725A48D88}"/>
              </a:ext>
            </a:extLst>
          </p:cNvPr>
          <p:cNvSpPr>
            <a:spLocks noGrp="1"/>
          </p:cNvSpPr>
          <p:nvPr>
            <p:ph type="sldNum" sz="quarter" idx="12"/>
          </p:nvPr>
        </p:nvSpPr>
        <p:spPr/>
        <p:txBody>
          <a:bodyPr/>
          <a:lstStyle/>
          <a:p>
            <a:pPr>
              <a:defRPr/>
            </a:pPr>
            <a:fld id="{77233E13-5E5D-4386-B7A5-A77E07560BD1}" type="slidenum">
              <a:rPr lang="en-US" altLang="en-US" smtClean="0"/>
              <a:pPr>
                <a:defRPr/>
              </a:pPr>
              <a:t>2</a:t>
            </a:fld>
            <a:endParaRPr lang="en-US" altLang="en-US"/>
          </a:p>
        </p:txBody>
      </p:sp>
    </p:spTree>
    <p:extLst>
      <p:ext uri="{BB962C8B-B14F-4D97-AF65-F5344CB8AC3E}">
        <p14:creationId xmlns:p14="http://schemas.microsoft.com/office/powerpoint/2010/main" val="3614521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3" name="Rectangle 2"/>
          <p:cNvSpPr>
            <a:spLocks noGrp="1"/>
          </p:cNvSpPr>
          <p:nvPr>
            <p:ph type="title"/>
          </p:nvPr>
        </p:nvSpPr>
        <p:spPr/>
        <p:txBody>
          <a:bodyPr/>
          <a:lstStyle/>
          <a:p>
            <a:r>
              <a:rPr lang="en-US" altLang="en-US"/>
              <a:t>Constructing a B-tree (contd.)</a:t>
            </a:r>
          </a:p>
        </p:txBody>
      </p:sp>
      <p:sp>
        <p:nvSpPr>
          <p:cNvPr id="26627" name="Slide Number Placeholder 3"/>
          <p:cNvSpPr>
            <a:spLocks noGrp="1" noChangeArrowheads="1"/>
          </p:cNvSpPr>
          <p:nvPr>
            <p:ph type="sldNum" sz="quarter" idx="12"/>
          </p:nvPr>
        </p:nvSpPr>
        <p:spPr bwMode="auto">
          <a:xfrm>
            <a:off x="914400" y="6172200"/>
            <a:ext cx="39624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a:fld id="{F42DDEA6-217C-48AA-A2F4-878FE9BE634F}" type="slidenum">
              <a:rPr lang="en-US" altLang="en-US" smtClean="0">
                <a:solidFill>
                  <a:schemeClr val="tx2"/>
                </a:solidFill>
              </a:rPr>
              <a:pPr algn="l"/>
              <a:t>20</a:t>
            </a:fld>
            <a:endParaRPr lang="en-US" altLang="en-US">
              <a:solidFill>
                <a:schemeClr val="tx2"/>
              </a:solidFill>
            </a:endParaRPr>
          </a:p>
        </p:txBody>
      </p:sp>
      <p:sp>
        <p:nvSpPr>
          <p:cNvPr id="26628" name="Line 23"/>
          <p:cNvSpPr>
            <a:spLocks noChangeShapeType="1"/>
          </p:cNvSpPr>
          <p:nvPr/>
        </p:nvSpPr>
        <p:spPr bwMode="auto">
          <a:xfrm flipH="1">
            <a:off x="1219200" y="3505200"/>
            <a:ext cx="198120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6629" name="Line 24"/>
          <p:cNvSpPr>
            <a:spLocks noChangeShapeType="1"/>
          </p:cNvSpPr>
          <p:nvPr/>
        </p:nvSpPr>
        <p:spPr bwMode="auto">
          <a:xfrm flipH="1">
            <a:off x="2362200" y="3505200"/>
            <a:ext cx="121920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6630" name="Line 25"/>
          <p:cNvSpPr>
            <a:spLocks noChangeShapeType="1"/>
          </p:cNvSpPr>
          <p:nvPr/>
        </p:nvSpPr>
        <p:spPr bwMode="auto">
          <a:xfrm flipH="1">
            <a:off x="3657600" y="3505200"/>
            <a:ext cx="30480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6631" name="Line 26"/>
          <p:cNvSpPr>
            <a:spLocks noChangeShapeType="1"/>
          </p:cNvSpPr>
          <p:nvPr/>
        </p:nvSpPr>
        <p:spPr bwMode="auto">
          <a:xfrm>
            <a:off x="4495800" y="3505200"/>
            <a:ext cx="91440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6632" name="Line 27"/>
          <p:cNvSpPr>
            <a:spLocks noChangeShapeType="1"/>
          </p:cNvSpPr>
          <p:nvPr/>
        </p:nvSpPr>
        <p:spPr bwMode="auto">
          <a:xfrm>
            <a:off x="4800600" y="3505200"/>
            <a:ext cx="274320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6634" name="Text Box 3"/>
          <p:cNvSpPr txBox="1">
            <a:spLocks noChangeArrowheads="1"/>
          </p:cNvSpPr>
          <p:nvPr/>
        </p:nvSpPr>
        <p:spPr bwMode="auto">
          <a:xfrm>
            <a:off x="304800" y="1752600"/>
            <a:ext cx="8534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Times" panose="02020603050405020304" pitchFamily="18" charset="0"/>
              </a:rPr>
              <a:t>Adding 68 causes us to split the right most leaf, promoting 48 to the root, and adding 3 causes us to split the left most leaf, promoting 3 to the root; 26, 29, 53, 55 then go into the leaves</a:t>
            </a:r>
          </a:p>
        </p:txBody>
      </p:sp>
      <p:sp>
        <p:nvSpPr>
          <p:cNvPr id="26635" name="Text Box 4"/>
          <p:cNvSpPr txBox="1">
            <a:spLocks noChangeArrowheads="1"/>
          </p:cNvSpPr>
          <p:nvPr/>
        </p:nvSpPr>
        <p:spPr bwMode="auto">
          <a:xfrm>
            <a:off x="3048000" y="31242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3</a:t>
            </a:r>
          </a:p>
        </p:txBody>
      </p:sp>
      <p:sp>
        <p:nvSpPr>
          <p:cNvPr id="26636" name="Text Box 5"/>
          <p:cNvSpPr txBox="1">
            <a:spLocks noChangeArrowheads="1"/>
          </p:cNvSpPr>
          <p:nvPr/>
        </p:nvSpPr>
        <p:spPr bwMode="auto">
          <a:xfrm>
            <a:off x="3529013" y="3124200"/>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8</a:t>
            </a:r>
          </a:p>
        </p:txBody>
      </p:sp>
      <p:sp>
        <p:nvSpPr>
          <p:cNvPr id="26637" name="Text Box 6"/>
          <p:cNvSpPr txBox="1">
            <a:spLocks noChangeArrowheads="1"/>
          </p:cNvSpPr>
          <p:nvPr/>
        </p:nvSpPr>
        <p:spPr bwMode="auto">
          <a:xfrm>
            <a:off x="3962400" y="31242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17</a:t>
            </a:r>
          </a:p>
        </p:txBody>
      </p:sp>
      <p:sp>
        <p:nvSpPr>
          <p:cNvPr id="26638" name="Text Box 7"/>
          <p:cNvSpPr txBox="1">
            <a:spLocks noChangeArrowheads="1"/>
          </p:cNvSpPr>
          <p:nvPr/>
        </p:nvSpPr>
        <p:spPr bwMode="auto">
          <a:xfrm>
            <a:off x="4443413" y="3124200"/>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48</a:t>
            </a:r>
          </a:p>
        </p:txBody>
      </p:sp>
      <p:sp>
        <p:nvSpPr>
          <p:cNvPr id="26639" name="Text Box 8"/>
          <p:cNvSpPr txBox="1">
            <a:spLocks noChangeArrowheads="1"/>
          </p:cNvSpPr>
          <p:nvPr/>
        </p:nvSpPr>
        <p:spPr bwMode="auto">
          <a:xfrm>
            <a:off x="6584950" y="4287838"/>
            <a:ext cx="481013" cy="36036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52</a:t>
            </a:r>
          </a:p>
        </p:txBody>
      </p:sp>
      <p:sp>
        <p:nvSpPr>
          <p:cNvPr id="26640" name="Text Box 9"/>
          <p:cNvSpPr txBox="1">
            <a:spLocks noChangeArrowheads="1"/>
          </p:cNvSpPr>
          <p:nvPr/>
        </p:nvSpPr>
        <p:spPr bwMode="auto">
          <a:xfrm>
            <a:off x="7065963" y="4287838"/>
            <a:ext cx="477837" cy="36036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53</a:t>
            </a:r>
          </a:p>
        </p:txBody>
      </p:sp>
      <p:sp>
        <p:nvSpPr>
          <p:cNvPr id="26641" name="Text Box 10"/>
          <p:cNvSpPr txBox="1">
            <a:spLocks noChangeArrowheads="1"/>
          </p:cNvSpPr>
          <p:nvPr/>
        </p:nvSpPr>
        <p:spPr bwMode="auto">
          <a:xfrm>
            <a:off x="7499350" y="4287838"/>
            <a:ext cx="481013" cy="36036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55</a:t>
            </a:r>
          </a:p>
        </p:txBody>
      </p:sp>
      <p:sp>
        <p:nvSpPr>
          <p:cNvPr id="26642" name="Text Box 11"/>
          <p:cNvSpPr txBox="1">
            <a:spLocks noChangeArrowheads="1"/>
          </p:cNvSpPr>
          <p:nvPr/>
        </p:nvSpPr>
        <p:spPr bwMode="auto">
          <a:xfrm>
            <a:off x="7980363" y="4287838"/>
            <a:ext cx="477837" cy="36036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68</a:t>
            </a:r>
          </a:p>
        </p:txBody>
      </p:sp>
      <p:sp>
        <p:nvSpPr>
          <p:cNvPr id="26643" name="Text Box 12"/>
          <p:cNvSpPr txBox="1">
            <a:spLocks noChangeArrowheads="1"/>
          </p:cNvSpPr>
          <p:nvPr/>
        </p:nvSpPr>
        <p:spPr bwMode="auto">
          <a:xfrm>
            <a:off x="4495800" y="4287838"/>
            <a:ext cx="481013" cy="36036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25</a:t>
            </a:r>
          </a:p>
        </p:txBody>
      </p:sp>
      <p:sp>
        <p:nvSpPr>
          <p:cNvPr id="26644" name="Text Box 13"/>
          <p:cNvSpPr txBox="1">
            <a:spLocks noChangeArrowheads="1"/>
          </p:cNvSpPr>
          <p:nvPr/>
        </p:nvSpPr>
        <p:spPr bwMode="auto">
          <a:xfrm>
            <a:off x="4976813" y="4287838"/>
            <a:ext cx="477837" cy="36036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26</a:t>
            </a:r>
          </a:p>
        </p:txBody>
      </p:sp>
      <p:sp>
        <p:nvSpPr>
          <p:cNvPr id="26645" name="Text Box 14"/>
          <p:cNvSpPr txBox="1">
            <a:spLocks noChangeArrowheads="1"/>
          </p:cNvSpPr>
          <p:nvPr/>
        </p:nvSpPr>
        <p:spPr bwMode="auto">
          <a:xfrm>
            <a:off x="5410200" y="4287838"/>
            <a:ext cx="481013" cy="36036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28</a:t>
            </a:r>
          </a:p>
        </p:txBody>
      </p:sp>
      <p:sp>
        <p:nvSpPr>
          <p:cNvPr id="26646" name="Text Box 15"/>
          <p:cNvSpPr txBox="1">
            <a:spLocks noChangeArrowheads="1"/>
          </p:cNvSpPr>
          <p:nvPr/>
        </p:nvSpPr>
        <p:spPr bwMode="auto">
          <a:xfrm>
            <a:off x="5891213" y="4287838"/>
            <a:ext cx="477837" cy="36036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29</a:t>
            </a:r>
          </a:p>
        </p:txBody>
      </p:sp>
      <p:sp>
        <p:nvSpPr>
          <p:cNvPr id="26647" name="Text Box 16"/>
          <p:cNvSpPr txBox="1">
            <a:spLocks noChangeArrowheads="1"/>
          </p:cNvSpPr>
          <p:nvPr/>
        </p:nvSpPr>
        <p:spPr bwMode="auto">
          <a:xfrm>
            <a:off x="685800" y="42672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a:t>
            </a:r>
          </a:p>
        </p:txBody>
      </p:sp>
      <p:sp>
        <p:nvSpPr>
          <p:cNvPr id="26648" name="Text Box 17"/>
          <p:cNvSpPr txBox="1">
            <a:spLocks noChangeArrowheads="1"/>
          </p:cNvSpPr>
          <p:nvPr/>
        </p:nvSpPr>
        <p:spPr bwMode="auto">
          <a:xfrm>
            <a:off x="1166813" y="4267200"/>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a:t>
            </a:r>
          </a:p>
        </p:txBody>
      </p:sp>
      <p:sp>
        <p:nvSpPr>
          <p:cNvPr id="26649" name="Text Box 18"/>
          <p:cNvSpPr txBox="1">
            <a:spLocks noChangeArrowheads="1"/>
          </p:cNvSpPr>
          <p:nvPr/>
        </p:nvSpPr>
        <p:spPr bwMode="auto">
          <a:xfrm>
            <a:off x="1860550" y="42672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6</a:t>
            </a:r>
          </a:p>
        </p:txBody>
      </p:sp>
      <p:sp>
        <p:nvSpPr>
          <p:cNvPr id="26650" name="Text Box 19"/>
          <p:cNvSpPr txBox="1">
            <a:spLocks noChangeArrowheads="1"/>
          </p:cNvSpPr>
          <p:nvPr/>
        </p:nvSpPr>
        <p:spPr bwMode="auto">
          <a:xfrm>
            <a:off x="2341563" y="4267200"/>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7</a:t>
            </a:r>
          </a:p>
        </p:txBody>
      </p:sp>
      <p:sp>
        <p:nvSpPr>
          <p:cNvPr id="26651" name="Text Box 20"/>
          <p:cNvSpPr txBox="1">
            <a:spLocks noChangeArrowheads="1"/>
          </p:cNvSpPr>
          <p:nvPr/>
        </p:nvSpPr>
        <p:spPr bwMode="auto">
          <a:xfrm>
            <a:off x="2971800" y="42672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12</a:t>
            </a:r>
          </a:p>
        </p:txBody>
      </p:sp>
      <p:sp>
        <p:nvSpPr>
          <p:cNvPr id="26652" name="Text Box 21"/>
          <p:cNvSpPr txBox="1">
            <a:spLocks noChangeArrowheads="1"/>
          </p:cNvSpPr>
          <p:nvPr/>
        </p:nvSpPr>
        <p:spPr bwMode="auto">
          <a:xfrm>
            <a:off x="3452813" y="4267200"/>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14</a:t>
            </a:r>
          </a:p>
        </p:txBody>
      </p:sp>
      <p:sp>
        <p:nvSpPr>
          <p:cNvPr id="26653" name="Text Box 22"/>
          <p:cNvSpPr txBox="1">
            <a:spLocks noChangeArrowheads="1"/>
          </p:cNvSpPr>
          <p:nvPr/>
        </p:nvSpPr>
        <p:spPr bwMode="auto">
          <a:xfrm>
            <a:off x="3886200" y="4267200"/>
            <a:ext cx="477838"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16</a:t>
            </a:r>
          </a:p>
        </p:txBody>
      </p:sp>
      <p:grpSp>
        <p:nvGrpSpPr>
          <p:cNvPr id="2" name="Group 34"/>
          <p:cNvGrpSpPr>
            <a:grpSpLocks/>
          </p:cNvGrpSpPr>
          <p:nvPr/>
        </p:nvGrpSpPr>
        <p:grpSpPr bwMode="auto">
          <a:xfrm>
            <a:off x="381000" y="4876800"/>
            <a:ext cx="8305800" cy="1066800"/>
            <a:chOff x="240" y="3072"/>
            <a:chExt cx="5232" cy="672"/>
          </a:xfrm>
        </p:grpSpPr>
        <p:sp>
          <p:nvSpPr>
            <p:cNvPr id="26655" name="Text Box 28"/>
            <p:cNvSpPr txBox="1">
              <a:spLocks noChangeArrowheads="1"/>
            </p:cNvSpPr>
            <p:nvPr/>
          </p:nvSpPr>
          <p:spPr bwMode="auto">
            <a:xfrm>
              <a:off x="240" y="3072"/>
              <a:ext cx="23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dirty="0">
                  <a:latin typeface="Times New Roman" panose="02020603050405020304" pitchFamily="18" charset="0"/>
                </a:rPr>
                <a:t>Adding 45 causes a split of</a:t>
              </a:r>
              <a:r>
                <a:rPr lang="en-US" altLang="en-US" sz="2400" dirty="0">
                  <a:latin typeface="Times" panose="02020603050405020304" pitchFamily="18" charset="0"/>
                </a:rPr>
                <a:t> </a:t>
              </a:r>
            </a:p>
          </p:txBody>
        </p:sp>
        <p:sp>
          <p:nvSpPr>
            <p:cNvPr id="26656" name="Text Box 29"/>
            <p:cNvSpPr txBox="1">
              <a:spLocks noChangeArrowheads="1"/>
            </p:cNvSpPr>
            <p:nvPr/>
          </p:nvSpPr>
          <p:spPr bwMode="auto">
            <a:xfrm>
              <a:off x="2496" y="3120"/>
              <a:ext cx="303" cy="22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25</a:t>
              </a:r>
            </a:p>
          </p:txBody>
        </p:sp>
        <p:sp>
          <p:nvSpPr>
            <p:cNvPr id="26657" name="Text Box 30"/>
            <p:cNvSpPr txBox="1">
              <a:spLocks noChangeArrowheads="1"/>
            </p:cNvSpPr>
            <p:nvPr/>
          </p:nvSpPr>
          <p:spPr bwMode="auto">
            <a:xfrm>
              <a:off x="2799" y="3120"/>
              <a:ext cx="301" cy="22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26</a:t>
              </a:r>
            </a:p>
          </p:txBody>
        </p:sp>
        <p:sp>
          <p:nvSpPr>
            <p:cNvPr id="26658" name="Text Box 31"/>
            <p:cNvSpPr txBox="1">
              <a:spLocks noChangeArrowheads="1"/>
            </p:cNvSpPr>
            <p:nvPr/>
          </p:nvSpPr>
          <p:spPr bwMode="auto">
            <a:xfrm>
              <a:off x="3072" y="3120"/>
              <a:ext cx="303" cy="22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28</a:t>
              </a:r>
            </a:p>
          </p:txBody>
        </p:sp>
        <p:sp>
          <p:nvSpPr>
            <p:cNvPr id="26659" name="Text Box 32"/>
            <p:cNvSpPr txBox="1">
              <a:spLocks noChangeArrowheads="1"/>
            </p:cNvSpPr>
            <p:nvPr/>
          </p:nvSpPr>
          <p:spPr bwMode="auto">
            <a:xfrm>
              <a:off x="3375" y="3120"/>
              <a:ext cx="301" cy="22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29</a:t>
              </a:r>
            </a:p>
          </p:txBody>
        </p:sp>
        <p:sp>
          <p:nvSpPr>
            <p:cNvPr id="26660" name="Text Box 33"/>
            <p:cNvSpPr txBox="1">
              <a:spLocks noChangeArrowheads="1"/>
            </p:cNvSpPr>
            <p:nvPr/>
          </p:nvSpPr>
          <p:spPr bwMode="auto">
            <a:xfrm>
              <a:off x="240" y="3456"/>
              <a:ext cx="52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Times New Roman" panose="02020603050405020304" pitchFamily="18" charset="0"/>
                </a:rPr>
                <a:t>and promoting 28 to the root then causes the root to split</a:t>
              </a:r>
              <a:endParaRPr lang="en-US" altLang="en-US" sz="2400">
                <a:latin typeface="Times"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0" name="Rectangle 2"/>
          <p:cNvSpPr>
            <a:spLocks noGrp="1"/>
          </p:cNvSpPr>
          <p:nvPr>
            <p:ph type="title"/>
          </p:nvPr>
        </p:nvSpPr>
        <p:spPr/>
        <p:txBody>
          <a:bodyPr/>
          <a:lstStyle/>
          <a:p>
            <a:r>
              <a:rPr lang="en-US" altLang="en-US"/>
              <a:t>Constructing a B-tree (contd.)</a:t>
            </a:r>
          </a:p>
        </p:txBody>
      </p:sp>
      <p:sp>
        <p:nvSpPr>
          <p:cNvPr id="27651" name="Slide Number Placeholder 3"/>
          <p:cNvSpPr>
            <a:spLocks noGrp="1" noChangeArrowheads="1"/>
          </p:cNvSpPr>
          <p:nvPr>
            <p:ph type="sldNum" sz="quarter" idx="12"/>
          </p:nvPr>
        </p:nvSpPr>
        <p:spPr bwMode="auto">
          <a:xfrm>
            <a:off x="914400" y="6172200"/>
            <a:ext cx="39624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a:fld id="{FF526A33-F56C-49B8-929D-FE3D26668C81}" type="slidenum">
              <a:rPr lang="en-US" altLang="en-US" smtClean="0">
                <a:solidFill>
                  <a:schemeClr val="tx2"/>
                </a:solidFill>
              </a:rPr>
              <a:pPr algn="l"/>
              <a:t>21</a:t>
            </a:fld>
            <a:endParaRPr lang="en-US" altLang="en-US">
              <a:solidFill>
                <a:schemeClr val="tx2"/>
              </a:solidFill>
            </a:endParaRPr>
          </a:p>
        </p:txBody>
      </p:sp>
      <p:sp>
        <p:nvSpPr>
          <p:cNvPr id="27652" name="Line 25"/>
          <p:cNvSpPr>
            <a:spLocks noChangeShapeType="1"/>
          </p:cNvSpPr>
          <p:nvPr/>
        </p:nvSpPr>
        <p:spPr bwMode="auto">
          <a:xfrm flipH="1">
            <a:off x="762000" y="3352800"/>
            <a:ext cx="13716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3" name="Line 26"/>
          <p:cNvSpPr>
            <a:spLocks noChangeShapeType="1"/>
          </p:cNvSpPr>
          <p:nvPr/>
        </p:nvSpPr>
        <p:spPr bwMode="auto">
          <a:xfrm flipH="1">
            <a:off x="1981200" y="3352800"/>
            <a:ext cx="4572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4" name="Line 27"/>
          <p:cNvSpPr>
            <a:spLocks noChangeShapeType="1"/>
          </p:cNvSpPr>
          <p:nvPr/>
        </p:nvSpPr>
        <p:spPr bwMode="auto">
          <a:xfrm>
            <a:off x="2819400" y="3352800"/>
            <a:ext cx="5334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5" name="Line 28"/>
          <p:cNvSpPr>
            <a:spLocks noChangeShapeType="1"/>
          </p:cNvSpPr>
          <p:nvPr/>
        </p:nvSpPr>
        <p:spPr bwMode="auto">
          <a:xfrm flipH="1">
            <a:off x="4724400" y="3352800"/>
            <a:ext cx="9906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6" name="Line 29"/>
          <p:cNvSpPr>
            <a:spLocks noChangeShapeType="1"/>
          </p:cNvSpPr>
          <p:nvPr/>
        </p:nvSpPr>
        <p:spPr bwMode="auto">
          <a:xfrm flipH="1">
            <a:off x="5943600" y="3352800"/>
            <a:ext cx="1524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7" name="Line 30"/>
          <p:cNvSpPr>
            <a:spLocks noChangeShapeType="1"/>
          </p:cNvSpPr>
          <p:nvPr/>
        </p:nvSpPr>
        <p:spPr bwMode="auto">
          <a:xfrm>
            <a:off x="6400800" y="3352800"/>
            <a:ext cx="12192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8" name="Line 23"/>
          <p:cNvSpPr>
            <a:spLocks noChangeShapeType="1"/>
          </p:cNvSpPr>
          <p:nvPr/>
        </p:nvSpPr>
        <p:spPr bwMode="auto">
          <a:xfrm flipH="1">
            <a:off x="2438400" y="2438400"/>
            <a:ext cx="14478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59" name="Line 24"/>
          <p:cNvSpPr>
            <a:spLocks noChangeShapeType="1"/>
          </p:cNvSpPr>
          <p:nvPr/>
        </p:nvSpPr>
        <p:spPr bwMode="auto">
          <a:xfrm>
            <a:off x="4114800" y="2438400"/>
            <a:ext cx="19812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61" name="Text Box 3"/>
          <p:cNvSpPr txBox="1">
            <a:spLocks noChangeArrowheads="1"/>
          </p:cNvSpPr>
          <p:nvPr/>
        </p:nvSpPr>
        <p:spPr bwMode="auto">
          <a:xfrm>
            <a:off x="3778250" y="2133600"/>
            <a:ext cx="477838"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17</a:t>
            </a:r>
          </a:p>
        </p:txBody>
      </p:sp>
      <p:sp>
        <p:nvSpPr>
          <p:cNvPr id="27662" name="Text Box 4"/>
          <p:cNvSpPr txBox="1">
            <a:spLocks noChangeArrowheads="1"/>
          </p:cNvSpPr>
          <p:nvPr/>
        </p:nvSpPr>
        <p:spPr bwMode="auto">
          <a:xfrm>
            <a:off x="1957388" y="2971800"/>
            <a:ext cx="481012"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3</a:t>
            </a:r>
          </a:p>
        </p:txBody>
      </p:sp>
      <p:sp>
        <p:nvSpPr>
          <p:cNvPr id="27663" name="Text Box 5"/>
          <p:cNvSpPr txBox="1">
            <a:spLocks noChangeArrowheads="1"/>
          </p:cNvSpPr>
          <p:nvPr/>
        </p:nvSpPr>
        <p:spPr bwMode="auto">
          <a:xfrm>
            <a:off x="2438400" y="2971800"/>
            <a:ext cx="477838"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8</a:t>
            </a:r>
          </a:p>
        </p:txBody>
      </p:sp>
      <p:sp>
        <p:nvSpPr>
          <p:cNvPr id="27664" name="Text Box 6"/>
          <p:cNvSpPr txBox="1">
            <a:spLocks noChangeArrowheads="1"/>
          </p:cNvSpPr>
          <p:nvPr/>
        </p:nvSpPr>
        <p:spPr bwMode="auto">
          <a:xfrm>
            <a:off x="5614988" y="2971800"/>
            <a:ext cx="481012"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28</a:t>
            </a:r>
          </a:p>
        </p:txBody>
      </p:sp>
      <p:sp>
        <p:nvSpPr>
          <p:cNvPr id="27665" name="Text Box 7"/>
          <p:cNvSpPr txBox="1">
            <a:spLocks noChangeArrowheads="1"/>
          </p:cNvSpPr>
          <p:nvPr/>
        </p:nvSpPr>
        <p:spPr bwMode="auto">
          <a:xfrm>
            <a:off x="6096000" y="2971800"/>
            <a:ext cx="477838"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48</a:t>
            </a:r>
          </a:p>
        </p:txBody>
      </p:sp>
      <p:sp>
        <p:nvSpPr>
          <p:cNvPr id="27666" name="Text Box 8"/>
          <p:cNvSpPr txBox="1">
            <a:spLocks noChangeArrowheads="1"/>
          </p:cNvSpPr>
          <p:nvPr/>
        </p:nvSpPr>
        <p:spPr bwMode="auto">
          <a:xfrm>
            <a:off x="304800" y="42672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a:t>
            </a:r>
          </a:p>
        </p:txBody>
      </p:sp>
      <p:sp>
        <p:nvSpPr>
          <p:cNvPr id="27667" name="Text Box 9"/>
          <p:cNvSpPr txBox="1">
            <a:spLocks noChangeArrowheads="1"/>
          </p:cNvSpPr>
          <p:nvPr/>
        </p:nvSpPr>
        <p:spPr bwMode="auto">
          <a:xfrm>
            <a:off x="785813" y="4267200"/>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a:t>
            </a:r>
          </a:p>
        </p:txBody>
      </p:sp>
      <p:sp>
        <p:nvSpPr>
          <p:cNvPr id="27668" name="Text Box 10"/>
          <p:cNvSpPr txBox="1">
            <a:spLocks noChangeArrowheads="1"/>
          </p:cNvSpPr>
          <p:nvPr/>
        </p:nvSpPr>
        <p:spPr bwMode="auto">
          <a:xfrm>
            <a:off x="1524000" y="42672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6</a:t>
            </a:r>
          </a:p>
        </p:txBody>
      </p:sp>
      <p:sp>
        <p:nvSpPr>
          <p:cNvPr id="27669" name="Text Box 11"/>
          <p:cNvSpPr txBox="1">
            <a:spLocks noChangeArrowheads="1"/>
          </p:cNvSpPr>
          <p:nvPr/>
        </p:nvSpPr>
        <p:spPr bwMode="auto">
          <a:xfrm>
            <a:off x="2005013" y="4267200"/>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7</a:t>
            </a:r>
          </a:p>
        </p:txBody>
      </p:sp>
      <p:sp>
        <p:nvSpPr>
          <p:cNvPr id="27670" name="Text Box 12"/>
          <p:cNvSpPr txBox="1">
            <a:spLocks noChangeArrowheads="1"/>
          </p:cNvSpPr>
          <p:nvPr/>
        </p:nvSpPr>
        <p:spPr bwMode="auto">
          <a:xfrm>
            <a:off x="2667000" y="42672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12</a:t>
            </a:r>
          </a:p>
        </p:txBody>
      </p:sp>
      <p:sp>
        <p:nvSpPr>
          <p:cNvPr id="27671" name="Text Box 13"/>
          <p:cNvSpPr txBox="1">
            <a:spLocks noChangeArrowheads="1"/>
          </p:cNvSpPr>
          <p:nvPr/>
        </p:nvSpPr>
        <p:spPr bwMode="auto">
          <a:xfrm>
            <a:off x="3148013" y="4267200"/>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14</a:t>
            </a:r>
          </a:p>
        </p:txBody>
      </p:sp>
      <p:sp>
        <p:nvSpPr>
          <p:cNvPr id="27672" name="Text Box 14"/>
          <p:cNvSpPr txBox="1">
            <a:spLocks noChangeArrowheads="1"/>
          </p:cNvSpPr>
          <p:nvPr/>
        </p:nvSpPr>
        <p:spPr bwMode="auto">
          <a:xfrm>
            <a:off x="3581400" y="4267200"/>
            <a:ext cx="477838"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16</a:t>
            </a:r>
          </a:p>
        </p:txBody>
      </p:sp>
      <p:sp>
        <p:nvSpPr>
          <p:cNvPr id="27673" name="Text Box 15"/>
          <p:cNvSpPr txBox="1">
            <a:spLocks noChangeArrowheads="1"/>
          </p:cNvSpPr>
          <p:nvPr/>
        </p:nvSpPr>
        <p:spPr bwMode="auto">
          <a:xfrm>
            <a:off x="6737350" y="42672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52</a:t>
            </a:r>
          </a:p>
        </p:txBody>
      </p:sp>
      <p:sp>
        <p:nvSpPr>
          <p:cNvPr id="27674" name="Text Box 16"/>
          <p:cNvSpPr txBox="1">
            <a:spLocks noChangeArrowheads="1"/>
          </p:cNvSpPr>
          <p:nvPr/>
        </p:nvSpPr>
        <p:spPr bwMode="auto">
          <a:xfrm>
            <a:off x="7218363" y="4267200"/>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53</a:t>
            </a:r>
          </a:p>
        </p:txBody>
      </p:sp>
      <p:sp>
        <p:nvSpPr>
          <p:cNvPr id="27675" name="Text Box 17"/>
          <p:cNvSpPr txBox="1">
            <a:spLocks noChangeArrowheads="1"/>
          </p:cNvSpPr>
          <p:nvPr/>
        </p:nvSpPr>
        <p:spPr bwMode="auto">
          <a:xfrm>
            <a:off x="7651750" y="42672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55</a:t>
            </a:r>
          </a:p>
        </p:txBody>
      </p:sp>
      <p:sp>
        <p:nvSpPr>
          <p:cNvPr id="27676" name="Text Box 18"/>
          <p:cNvSpPr txBox="1">
            <a:spLocks noChangeArrowheads="1"/>
          </p:cNvSpPr>
          <p:nvPr/>
        </p:nvSpPr>
        <p:spPr bwMode="auto">
          <a:xfrm>
            <a:off x="8132763" y="4267200"/>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68</a:t>
            </a:r>
          </a:p>
        </p:txBody>
      </p:sp>
      <p:sp>
        <p:nvSpPr>
          <p:cNvPr id="27677" name="Text Box 19"/>
          <p:cNvSpPr txBox="1">
            <a:spLocks noChangeArrowheads="1"/>
          </p:cNvSpPr>
          <p:nvPr/>
        </p:nvSpPr>
        <p:spPr bwMode="auto">
          <a:xfrm>
            <a:off x="4267200" y="42672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25</a:t>
            </a:r>
          </a:p>
        </p:txBody>
      </p:sp>
      <p:sp>
        <p:nvSpPr>
          <p:cNvPr id="27678" name="Text Box 20"/>
          <p:cNvSpPr txBox="1">
            <a:spLocks noChangeArrowheads="1"/>
          </p:cNvSpPr>
          <p:nvPr/>
        </p:nvSpPr>
        <p:spPr bwMode="auto">
          <a:xfrm>
            <a:off x="4748213" y="4267200"/>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26</a:t>
            </a:r>
          </a:p>
        </p:txBody>
      </p:sp>
      <p:sp>
        <p:nvSpPr>
          <p:cNvPr id="27679" name="Text Box 21"/>
          <p:cNvSpPr txBox="1">
            <a:spLocks noChangeArrowheads="1"/>
          </p:cNvSpPr>
          <p:nvPr/>
        </p:nvSpPr>
        <p:spPr bwMode="auto">
          <a:xfrm>
            <a:off x="5486400" y="42672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29</a:t>
            </a:r>
          </a:p>
        </p:txBody>
      </p:sp>
      <p:sp>
        <p:nvSpPr>
          <p:cNvPr id="27680" name="Text Box 22"/>
          <p:cNvSpPr txBox="1">
            <a:spLocks noChangeArrowheads="1"/>
          </p:cNvSpPr>
          <p:nvPr/>
        </p:nvSpPr>
        <p:spPr bwMode="auto">
          <a:xfrm>
            <a:off x="5967413" y="4267200"/>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45</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p:cNvSpPr>
          <p:nvPr>
            <p:ph type="title"/>
          </p:nvPr>
        </p:nvSpPr>
        <p:spPr/>
        <p:txBody>
          <a:bodyPr/>
          <a:lstStyle/>
          <a:p>
            <a:r>
              <a:rPr lang="en-GB" altLang="en-US"/>
              <a:t>Exercise in Inserting a B-Tree</a:t>
            </a:r>
          </a:p>
        </p:txBody>
      </p:sp>
      <p:sp>
        <p:nvSpPr>
          <p:cNvPr id="28677" name="Rectangle 3"/>
          <p:cNvSpPr>
            <a:spLocks noGrp="1"/>
          </p:cNvSpPr>
          <p:nvPr>
            <p:ph idx="1"/>
          </p:nvPr>
        </p:nvSpPr>
        <p:spPr/>
        <p:txBody>
          <a:bodyPr/>
          <a:lstStyle/>
          <a:p>
            <a:endParaRPr lang="en-GB" altLang="en-US"/>
          </a:p>
          <a:p>
            <a:r>
              <a:rPr lang="en-GB" altLang="en-US"/>
              <a:t>Insert the following Letters to a 3-way B-tree:</a:t>
            </a:r>
          </a:p>
          <a:p>
            <a:pPr>
              <a:buFont typeface="Wingdings 2" panose="05020102010507070707" pitchFamily="18" charset="2"/>
              <a:buNone/>
            </a:pPr>
            <a:endParaRPr lang="en-GB" altLang="en-US"/>
          </a:p>
          <a:p>
            <a:pPr>
              <a:buFont typeface="Wingdings 2" panose="05020102010507070707" pitchFamily="18" charset="2"/>
              <a:buNone/>
            </a:pPr>
            <a:r>
              <a:rPr lang="en-GB" altLang="en-US"/>
              <a:t>     C N G A H E K Q M F W L T </a:t>
            </a:r>
          </a:p>
          <a:p>
            <a:pPr>
              <a:buFont typeface="Wingdings 2" panose="05020102010507070707" pitchFamily="18" charset="2"/>
              <a:buNone/>
            </a:pPr>
            <a:r>
              <a:rPr lang="en-GB" altLang="en-US"/>
              <a:t> </a:t>
            </a:r>
          </a:p>
        </p:txBody>
      </p:sp>
      <p:sp>
        <p:nvSpPr>
          <p:cNvPr id="28675" name="Slide Number Placeholder 4"/>
          <p:cNvSpPr>
            <a:spLocks noGrp="1" noChangeArrowheads="1"/>
          </p:cNvSpPr>
          <p:nvPr>
            <p:ph type="sldNum" sz="quarter" idx="12"/>
          </p:nvPr>
        </p:nvSpPr>
        <p:spPr bwMode="auto">
          <a:xfrm>
            <a:off x="914400" y="6172200"/>
            <a:ext cx="39624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a:fld id="{5E1098CA-5CE4-4E09-AFD0-A236A9197216}" type="slidenum">
              <a:rPr lang="en-US" altLang="en-US" smtClean="0">
                <a:solidFill>
                  <a:schemeClr val="tx2"/>
                </a:solidFill>
              </a:rPr>
              <a:pPr algn="l"/>
              <a:t>22</a:t>
            </a:fld>
            <a:endParaRPr lang="en-US" altLang="en-US">
              <a:solidFill>
                <a:schemeClr val="tx2"/>
              </a:solidFill>
            </a:endParaRPr>
          </a:p>
        </p:txBody>
      </p:sp>
      <p:pic>
        <p:nvPicPr>
          <p:cNvPr id="28678" name="Picture 5" descr="boy-writing-clip-art-952095.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352800"/>
            <a:ext cx="2819400" cy="22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a:t>Analysis of B-Tree</a:t>
            </a:r>
          </a:p>
        </p:txBody>
      </p:sp>
      <p:sp>
        <p:nvSpPr>
          <p:cNvPr id="30723" name="Content Placeholder 2"/>
          <p:cNvSpPr>
            <a:spLocks noGrp="1"/>
          </p:cNvSpPr>
          <p:nvPr>
            <p:ph idx="1"/>
          </p:nvPr>
        </p:nvSpPr>
        <p:spPr/>
        <p:txBody>
          <a:bodyPr/>
          <a:lstStyle/>
          <a:p>
            <a:pPr>
              <a:buFont typeface="Wingdings 2" panose="05020102010507070707" pitchFamily="18" charset="2"/>
              <a:buNone/>
            </a:pPr>
            <a:r>
              <a:rPr lang="en-US" altLang="en-US" dirty="0"/>
              <a:t> </a:t>
            </a:r>
          </a:p>
          <a:p>
            <a:r>
              <a:rPr lang="en-US" altLang="en-US" dirty="0"/>
              <a:t>Two Principle component of running time :</a:t>
            </a:r>
          </a:p>
          <a:p>
            <a:pPr lvl="1"/>
            <a:r>
              <a:rPr lang="en-US" altLang="en-US" dirty="0"/>
              <a:t>The number of disc accesses</a:t>
            </a:r>
          </a:p>
          <a:p>
            <a:pPr lvl="1"/>
            <a:r>
              <a:rPr lang="en-US" altLang="en-US" dirty="0"/>
              <a:t>The CPU computing time</a:t>
            </a:r>
          </a:p>
        </p:txBody>
      </p:sp>
      <p:sp>
        <p:nvSpPr>
          <p:cNvPr id="2" name="Slide Number Placeholder 1">
            <a:extLst>
              <a:ext uri="{FF2B5EF4-FFF2-40B4-BE49-F238E27FC236}">
                <a16:creationId xmlns:a16="http://schemas.microsoft.com/office/drawing/2014/main" id="{A50D2DD4-8C4F-4F3D-AEB5-9ADFAF19D9E6}"/>
              </a:ext>
            </a:extLst>
          </p:cNvPr>
          <p:cNvSpPr>
            <a:spLocks noGrp="1"/>
          </p:cNvSpPr>
          <p:nvPr>
            <p:ph type="sldNum" sz="quarter" idx="12"/>
          </p:nvPr>
        </p:nvSpPr>
        <p:spPr/>
        <p:txBody>
          <a:bodyPr/>
          <a:lstStyle/>
          <a:p>
            <a:pPr>
              <a:defRPr/>
            </a:pPr>
            <a:fld id="{77233E13-5E5D-4386-B7A5-A77E07560BD1}" type="slidenum">
              <a:rPr lang="en-US" altLang="en-US" smtClean="0"/>
              <a:pPr>
                <a:defRPr/>
              </a:pPr>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a:t>B-Tree-Search </a:t>
            </a:r>
          </a:p>
        </p:txBody>
      </p:sp>
      <p:pic>
        <p:nvPicPr>
          <p:cNvPr id="32771" name="Content Placeholder 4" descr="B tree search.pn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447800" y="1752600"/>
            <a:ext cx="5410200" cy="3695700"/>
          </a:xfrm>
        </p:spPr>
      </p:pic>
      <p:sp>
        <p:nvSpPr>
          <p:cNvPr id="2" name="Slide Number Placeholder 1">
            <a:extLst>
              <a:ext uri="{FF2B5EF4-FFF2-40B4-BE49-F238E27FC236}">
                <a16:creationId xmlns:a16="http://schemas.microsoft.com/office/drawing/2014/main" id="{386318E3-4CF3-4173-B0C0-3E5DFF97B8C0}"/>
              </a:ext>
            </a:extLst>
          </p:cNvPr>
          <p:cNvSpPr>
            <a:spLocks noGrp="1"/>
          </p:cNvSpPr>
          <p:nvPr>
            <p:ph type="sldNum" sz="quarter" idx="12"/>
          </p:nvPr>
        </p:nvSpPr>
        <p:spPr/>
        <p:txBody>
          <a:bodyPr/>
          <a:lstStyle/>
          <a:p>
            <a:pPr>
              <a:defRPr/>
            </a:pPr>
            <a:fld id="{0F4FE25D-FED7-4A82-8EAC-8B3F141E6EBB}" type="slidenum">
              <a:rPr lang="en-US" altLang="en-US" smtClean="0"/>
              <a:pPr>
                <a:defRPr/>
              </a:pPr>
              <a:t>24</a:t>
            </a:fld>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04" name="Rectangle 2"/>
          <p:cNvSpPr>
            <a:spLocks noGrp="1"/>
          </p:cNvSpPr>
          <p:nvPr>
            <p:ph type="title"/>
          </p:nvPr>
        </p:nvSpPr>
        <p:spPr/>
        <p:txBody>
          <a:bodyPr/>
          <a:lstStyle/>
          <a:p>
            <a:r>
              <a:rPr lang="en-US" altLang="en-US"/>
              <a:t>Search 55</a:t>
            </a:r>
          </a:p>
        </p:txBody>
      </p:sp>
      <p:sp>
        <p:nvSpPr>
          <p:cNvPr id="33795" name="Slide Number Placeholder 3"/>
          <p:cNvSpPr>
            <a:spLocks noGrp="1" noChangeArrowheads="1"/>
          </p:cNvSpPr>
          <p:nvPr>
            <p:ph type="sldNum" sz="quarter" idx="12"/>
          </p:nvPr>
        </p:nvSpPr>
        <p:spPr bwMode="auto">
          <a:xfrm>
            <a:off x="914400" y="6172200"/>
            <a:ext cx="39624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a:fld id="{8320FCFD-2147-46C1-9F4D-191098B4A0B5}" type="slidenum">
              <a:rPr lang="en-US" altLang="en-US" smtClean="0">
                <a:solidFill>
                  <a:schemeClr val="tx2"/>
                </a:solidFill>
              </a:rPr>
              <a:pPr algn="l"/>
              <a:t>25</a:t>
            </a:fld>
            <a:endParaRPr lang="en-US" altLang="en-US">
              <a:solidFill>
                <a:schemeClr val="tx2"/>
              </a:solidFill>
            </a:endParaRPr>
          </a:p>
        </p:txBody>
      </p:sp>
      <p:sp>
        <p:nvSpPr>
          <p:cNvPr id="33796" name="Line 25"/>
          <p:cNvSpPr>
            <a:spLocks noChangeShapeType="1"/>
          </p:cNvSpPr>
          <p:nvPr/>
        </p:nvSpPr>
        <p:spPr bwMode="auto">
          <a:xfrm flipH="1">
            <a:off x="762000" y="3352800"/>
            <a:ext cx="13716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797" name="Line 26"/>
          <p:cNvSpPr>
            <a:spLocks noChangeShapeType="1"/>
          </p:cNvSpPr>
          <p:nvPr/>
        </p:nvSpPr>
        <p:spPr bwMode="auto">
          <a:xfrm flipH="1">
            <a:off x="1981200" y="3352800"/>
            <a:ext cx="4572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798" name="Line 27"/>
          <p:cNvSpPr>
            <a:spLocks noChangeShapeType="1"/>
          </p:cNvSpPr>
          <p:nvPr/>
        </p:nvSpPr>
        <p:spPr bwMode="auto">
          <a:xfrm>
            <a:off x="2819400" y="3352800"/>
            <a:ext cx="5334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799" name="Line 28"/>
          <p:cNvSpPr>
            <a:spLocks noChangeShapeType="1"/>
          </p:cNvSpPr>
          <p:nvPr/>
        </p:nvSpPr>
        <p:spPr bwMode="auto">
          <a:xfrm flipH="1">
            <a:off x="4724400" y="3352800"/>
            <a:ext cx="9906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800" name="Line 29"/>
          <p:cNvSpPr>
            <a:spLocks noChangeShapeType="1"/>
          </p:cNvSpPr>
          <p:nvPr/>
        </p:nvSpPr>
        <p:spPr bwMode="auto">
          <a:xfrm flipH="1">
            <a:off x="5943600" y="3352800"/>
            <a:ext cx="1524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801" name="Line 30"/>
          <p:cNvSpPr>
            <a:spLocks noChangeShapeType="1"/>
          </p:cNvSpPr>
          <p:nvPr/>
        </p:nvSpPr>
        <p:spPr bwMode="auto">
          <a:xfrm>
            <a:off x="6400800" y="3352800"/>
            <a:ext cx="1219200" cy="106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802" name="Line 23"/>
          <p:cNvSpPr>
            <a:spLocks noChangeShapeType="1"/>
          </p:cNvSpPr>
          <p:nvPr/>
        </p:nvSpPr>
        <p:spPr bwMode="auto">
          <a:xfrm flipH="1">
            <a:off x="2438400" y="2438400"/>
            <a:ext cx="14478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803" name="Line 24"/>
          <p:cNvSpPr>
            <a:spLocks noChangeShapeType="1"/>
          </p:cNvSpPr>
          <p:nvPr/>
        </p:nvSpPr>
        <p:spPr bwMode="auto">
          <a:xfrm>
            <a:off x="4114800" y="2438400"/>
            <a:ext cx="19812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805" name="Text Box 3"/>
          <p:cNvSpPr txBox="1">
            <a:spLocks noChangeArrowheads="1"/>
          </p:cNvSpPr>
          <p:nvPr/>
        </p:nvSpPr>
        <p:spPr bwMode="auto">
          <a:xfrm>
            <a:off x="3778250" y="2133600"/>
            <a:ext cx="477838"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17</a:t>
            </a:r>
          </a:p>
        </p:txBody>
      </p:sp>
      <p:sp>
        <p:nvSpPr>
          <p:cNvPr id="33806" name="Text Box 4"/>
          <p:cNvSpPr txBox="1">
            <a:spLocks noChangeArrowheads="1"/>
          </p:cNvSpPr>
          <p:nvPr/>
        </p:nvSpPr>
        <p:spPr bwMode="auto">
          <a:xfrm>
            <a:off x="1957388" y="2971800"/>
            <a:ext cx="481012"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3</a:t>
            </a:r>
          </a:p>
        </p:txBody>
      </p:sp>
      <p:sp>
        <p:nvSpPr>
          <p:cNvPr id="33807" name="Text Box 5"/>
          <p:cNvSpPr txBox="1">
            <a:spLocks noChangeArrowheads="1"/>
          </p:cNvSpPr>
          <p:nvPr/>
        </p:nvSpPr>
        <p:spPr bwMode="auto">
          <a:xfrm>
            <a:off x="2438400" y="2971800"/>
            <a:ext cx="477838"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8</a:t>
            </a:r>
          </a:p>
        </p:txBody>
      </p:sp>
      <p:sp>
        <p:nvSpPr>
          <p:cNvPr id="33808" name="Text Box 6"/>
          <p:cNvSpPr txBox="1">
            <a:spLocks noChangeArrowheads="1"/>
          </p:cNvSpPr>
          <p:nvPr/>
        </p:nvSpPr>
        <p:spPr bwMode="auto">
          <a:xfrm>
            <a:off x="5614988" y="2971800"/>
            <a:ext cx="481012"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28</a:t>
            </a:r>
          </a:p>
        </p:txBody>
      </p:sp>
      <p:sp>
        <p:nvSpPr>
          <p:cNvPr id="33809" name="Text Box 7"/>
          <p:cNvSpPr txBox="1">
            <a:spLocks noChangeArrowheads="1"/>
          </p:cNvSpPr>
          <p:nvPr/>
        </p:nvSpPr>
        <p:spPr bwMode="auto">
          <a:xfrm>
            <a:off x="6096000" y="2971800"/>
            <a:ext cx="477838"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48</a:t>
            </a:r>
          </a:p>
        </p:txBody>
      </p:sp>
      <p:sp>
        <p:nvSpPr>
          <p:cNvPr id="33810" name="Text Box 8"/>
          <p:cNvSpPr txBox="1">
            <a:spLocks noChangeArrowheads="1"/>
          </p:cNvSpPr>
          <p:nvPr/>
        </p:nvSpPr>
        <p:spPr bwMode="auto">
          <a:xfrm>
            <a:off x="304800" y="42672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a:t>
            </a:r>
          </a:p>
        </p:txBody>
      </p:sp>
      <p:sp>
        <p:nvSpPr>
          <p:cNvPr id="33811" name="Text Box 9"/>
          <p:cNvSpPr txBox="1">
            <a:spLocks noChangeArrowheads="1"/>
          </p:cNvSpPr>
          <p:nvPr/>
        </p:nvSpPr>
        <p:spPr bwMode="auto">
          <a:xfrm>
            <a:off x="785813" y="4267200"/>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a:t>
            </a:r>
          </a:p>
        </p:txBody>
      </p:sp>
      <p:sp>
        <p:nvSpPr>
          <p:cNvPr id="33812" name="Text Box 10"/>
          <p:cNvSpPr txBox="1">
            <a:spLocks noChangeArrowheads="1"/>
          </p:cNvSpPr>
          <p:nvPr/>
        </p:nvSpPr>
        <p:spPr bwMode="auto">
          <a:xfrm>
            <a:off x="1524000" y="42672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6</a:t>
            </a:r>
          </a:p>
        </p:txBody>
      </p:sp>
      <p:sp>
        <p:nvSpPr>
          <p:cNvPr id="33813" name="Text Box 11"/>
          <p:cNvSpPr txBox="1">
            <a:spLocks noChangeArrowheads="1"/>
          </p:cNvSpPr>
          <p:nvPr/>
        </p:nvSpPr>
        <p:spPr bwMode="auto">
          <a:xfrm>
            <a:off x="2005013" y="4267200"/>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7</a:t>
            </a:r>
          </a:p>
        </p:txBody>
      </p:sp>
      <p:sp>
        <p:nvSpPr>
          <p:cNvPr id="33814" name="Text Box 12"/>
          <p:cNvSpPr txBox="1">
            <a:spLocks noChangeArrowheads="1"/>
          </p:cNvSpPr>
          <p:nvPr/>
        </p:nvSpPr>
        <p:spPr bwMode="auto">
          <a:xfrm>
            <a:off x="2667000" y="42672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12</a:t>
            </a:r>
          </a:p>
        </p:txBody>
      </p:sp>
      <p:sp>
        <p:nvSpPr>
          <p:cNvPr id="33815" name="Text Box 13"/>
          <p:cNvSpPr txBox="1">
            <a:spLocks noChangeArrowheads="1"/>
          </p:cNvSpPr>
          <p:nvPr/>
        </p:nvSpPr>
        <p:spPr bwMode="auto">
          <a:xfrm>
            <a:off x="3148013" y="4267200"/>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14</a:t>
            </a:r>
          </a:p>
        </p:txBody>
      </p:sp>
      <p:sp>
        <p:nvSpPr>
          <p:cNvPr id="33816" name="Text Box 14"/>
          <p:cNvSpPr txBox="1">
            <a:spLocks noChangeArrowheads="1"/>
          </p:cNvSpPr>
          <p:nvPr/>
        </p:nvSpPr>
        <p:spPr bwMode="auto">
          <a:xfrm>
            <a:off x="3581400" y="4267200"/>
            <a:ext cx="477838"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16</a:t>
            </a:r>
          </a:p>
        </p:txBody>
      </p:sp>
      <p:sp>
        <p:nvSpPr>
          <p:cNvPr id="33817" name="Text Box 15"/>
          <p:cNvSpPr txBox="1">
            <a:spLocks noChangeArrowheads="1"/>
          </p:cNvSpPr>
          <p:nvPr/>
        </p:nvSpPr>
        <p:spPr bwMode="auto">
          <a:xfrm>
            <a:off x="6737350" y="42672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52</a:t>
            </a:r>
          </a:p>
        </p:txBody>
      </p:sp>
      <p:sp>
        <p:nvSpPr>
          <p:cNvPr id="33818" name="Text Box 16"/>
          <p:cNvSpPr txBox="1">
            <a:spLocks noChangeArrowheads="1"/>
          </p:cNvSpPr>
          <p:nvPr/>
        </p:nvSpPr>
        <p:spPr bwMode="auto">
          <a:xfrm>
            <a:off x="7218363" y="4267200"/>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53</a:t>
            </a:r>
          </a:p>
        </p:txBody>
      </p:sp>
      <p:sp>
        <p:nvSpPr>
          <p:cNvPr id="33819" name="Text Box 17"/>
          <p:cNvSpPr txBox="1">
            <a:spLocks noChangeArrowheads="1"/>
          </p:cNvSpPr>
          <p:nvPr/>
        </p:nvSpPr>
        <p:spPr bwMode="auto">
          <a:xfrm>
            <a:off x="7651750" y="42672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55</a:t>
            </a:r>
          </a:p>
        </p:txBody>
      </p:sp>
      <p:sp>
        <p:nvSpPr>
          <p:cNvPr id="33820" name="Text Box 18"/>
          <p:cNvSpPr txBox="1">
            <a:spLocks noChangeArrowheads="1"/>
          </p:cNvSpPr>
          <p:nvPr/>
        </p:nvSpPr>
        <p:spPr bwMode="auto">
          <a:xfrm>
            <a:off x="8132763" y="4267200"/>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68</a:t>
            </a:r>
          </a:p>
        </p:txBody>
      </p:sp>
      <p:sp>
        <p:nvSpPr>
          <p:cNvPr id="33821" name="Text Box 19"/>
          <p:cNvSpPr txBox="1">
            <a:spLocks noChangeArrowheads="1"/>
          </p:cNvSpPr>
          <p:nvPr/>
        </p:nvSpPr>
        <p:spPr bwMode="auto">
          <a:xfrm>
            <a:off x="4267200" y="42672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25</a:t>
            </a:r>
          </a:p>
        </p:txBody>
      </p:sp>
      <p:sp>
        <p:nvSpPr>
          <p:cNvPr id="33822" name="Text Box 20"/>
          <p:cNvSpPr txBox="1">
            <a:spLocks noChangeArrowheads="1"/>
          </p:cNvSpPr>
          <p:nvPr/>
        </p:nvSpPr>
        <p:spPr bwMode="auto">
          <a:xfrm>
            <a:off x="4748213" y="4267200"/>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26</a:t>
            </a:r>
          </a:p>
        </p:txBody>
      </p:sp>
      <p:sp>
        <p:nvSpPr>
          <p:cNvPr id="33823" name="Text Box 21"/>
          <p:cNvSpPr txBox="1">
            <a:spLocks noChangeArrowheads="1"/>
          </p:cNvSpPr>
          <p:nvPr/>
        </p:nvSpPr>
        <p:spPr bwMode="auto">
          <a:xfrm>
            <a:off x="5486400" y="4267200"/>
            <a:ext cx="481013"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29</a:t>
            </a:r>
          </a:p>
        </p:txBody>
      </p:sp>
      <p:sp>
        <p:nvSpPr>
          <p:cNvPr id="33824" name="Text Box 22"/>
          <p:cNvSpPr txBox="1">
            <a:spLocks noChangeArrowheads="1"/>
          </p:cNvSpPr>
          <p:nvPr/>
        </p:nvSpPr>
        <p:spPr bwMode="auto">
          <a:xfrm>
            <a:off x="5967413" y="4267200"/>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45</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a:t>Analysis of B-Tree</a:t>
            </a:r>
          </a:p>
        </p:txBody>
      </p:sp>
      <p:sp>
        <p:nvSpPr>
          <p:cNvPr id="34819" name="Content Placeholder 2"/>
          <p:cNvSpPr>
            <a:spLocks noGrp="1"/>
          </p:cNvSpPr>
          <p:nvPr>
            <p:ph sz="half" idx="1"/>
          </p:nvPr>
        </p:nvSpPr>
        <p:spPr>
          <a:xfrm>
            <a:off x="457200" y="1447800"/>
            <a:ext cx="8382000" cy="4572000"/>
          </a:xfrm>
        </p:spPr>
        <p:txBody>
          <a:bodyPr/>
          <a:lstStyle/>
          <a:p>
            <a:pPr algn="just"/>
            <a:endParaRPr lang="en-US" altLang="en-US"/>
          </a:p>
          <a:p>
            <a:pPr algn="just"/>
            <a:r>
              <a:rPr lang="en-US" altLang="en-US"/>
              <a:t>We adopt two conventions:</a:t>
            </a:r>
          </a:p>
          <a:p>
            <a:pPr algn="just"/>
            <a:endParaRPr lang="en-US" altLang="en-US"/>
          </a:p>
          <a:p>
            <a:pPr lvl="1" algn="just"/>
            <a:r>
              <a:rPr lang="en-US" altLang="en-US"/>
              <a:t>The root of the B-tree is always in main memory, so that we never need to perform a DISK-READ on the root; we do have to perform a DISK-WRITE of the root, however, whenever the root node is changed.</a:t>
            </a:r>
          </a:p>
          <a:p>
            <a:pPr lvl="1"/>
            <a:r>
              <a:rPr lang="en-US" altLang="en-US"/>
              <a:t> Any nodes that are passed as parameters must already have had a DISK-READ operation performed on them.</a:t>
            </a:r>
          </a:p>
        </p:txBody>
      </p:sp>
      <p:sp>
        <p:nvSpPr>
          <p:cNvPr id="2" name="Slide Number Placeholder 1">
            <a:extLst>
              <a:ext uri="{FF2B5EF4-FFF2-40B4-BE49-F238E27FC236}">
                <a16:creationId xmlns:a16="http://schemas.microsoft.com/office/drawing/2014/main" id="{2C97D205-1453-4BD3-884D-DEA881A478F1}"/>
              </a:ext>
            </a:extLst>
          </p:cNvPr>
          <p:cNvSpPr>
            <a:spLocks noGrp="1"/>
          </p:cNvSpPr>
          <p:nvPr>
            <p:ph type="sldNum" sz="quarter" idx="12"/>
          </p:nvPr>
        </p:nvSpPr>
        <p:spPr/>
        <p:txBody>
          <a:bodyPr/>
          <a:lstStyle/>
          <a:p>
            <a:pPr>
              <a:defRPr/>
            </a:pPr>
            <a:fld id="{0F4FE25D-FED7-4A82-8EAC-8B3F141E6EBB}" type="slidenum">
              <a:rPr lang="en-US" altLang="en-US" smtClean="0"/>
              <a:pPr>
                <a:defRPr/>
              </a:pPr>
              <a:t>26</a:t>
            </a:fld>
            <a:endParaRPr lang="en-US" altLang="en-US"/>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a:t>Analysis of B-Tree Search</a:t>
            </a:r>
          </a:p>
        </p:txBody>
      </p:sp>
      <p:sp>
        <p:nvSpPr>
          <p:cNvPr id="35843" name="Content Placeholder 2"/>
          <p:cNvSpPr>
            <a:spLocks noGrp="1"/>
          </p:cNvSpPr>
          <p:nvPr>
            <p:ph sz="half" idx="1"/>
          </p:nvPr>
        </p:nvSpPr>
        <p:spPr>
          <a:xfrm>
            <a:off x="914400" y="1447800"/>
            <a:ext cx="7620000" cy="4572000"/>
          </a:xfrm>
        </p:spPr>
        <p:txBody>
          <a:bodyPr/>
          <a:lstStyle/>
          <a:p>
            <a:pPr algn="just"/>
            <a:r>
              <a:rPr lang="en-US" altLang="en-US" b="1"/>
              <a:t>Number of Disk access</a:t>
            </a:r>
          </a:p>
          <a:p>
            <a:pPr lvl="1" algn="just"/>
            <a:r>
              <a:rPr lang="en-US" altLang="en-US"/>
              <a:t>The B-TREE-SEARCH procedure accesses disk O(h)= O(log</a:t>
            </a:r>
            <a:r>
              <a:rPr lang="en-US" altLang="en-US" baseline="-25000"/>
              <a:t>t</a:t>
            </a:r>
            <a:r>
              <a:rPr lang="en-US" altLang="en-US"/>
              <a:t> n) , where h is the height of the B-tree and n is the number of keys in the B-tree.</a:t>
            </a:r>
          </a:p>
          <a:p>
            <a:pPr lvl="1" algn="just">
              <a:buFont typeface="Wingdings 2" panose="05020102010507070707" pitchFamily="18" charset="2"/>
              <a:buNone/>
            </a:pPr>
            <a:endParaRPr lang="en-US" altLang="en-US"/>
          </a:p>
          <a:p>
            <a:pPr algn="just"/>
            <a:r>
              <a:rPr lang="en-US" altLang="en-US" b="1"/>
              <a:t>CPU  time</a:t>
            </a:r>
          </a:p>
          <a:p>
            <a:pPr lvl="1" algn="just"/>
            <a:r>
              <a:rPr lang="en-US" altLang="en-US"/>
              <a:t>Since x.n &lt; 2t, the while loop of lines 2–3 takes O(t)  time within each node</a:t>
            </a:r>
          </a:p>
          <a:p>
            <a:pPr lvl="1" algn="just"/>
            <a:r>
              <a:rPr lang="en-US" altLang="en-US"/>
              <a:t>the total CPU  time is O(th)=O(t log</a:t>
            </a:r>
            <a:r>
              <a:rPr lang="en-US" altLang="en-US" baseline="-25000"/>
              <a:t>t</a:t>
            </a:r>
            <a:r>
              <a:rPr lang="en-US" altLang="en-US"/>
              <a:t>n).</a:t>
            </a:r>
          </a:p>
        </p:txBody>
      </p:sp>
      <p:sp>
        <p:nvSpPr>
          <p:cNvPr id="2" name="Slide Number Placeholder 1">
            <a:extLst>
              <a:ext uri="{FF2B5EF4-FFF2-40B4-BE49-F238E27FC236}">
                <a16:creationId xmlns:a16="http://schemas.microsoft.com/office/drawing/2014/main" id="{BD5BE4B6-8D14-4836-B2D7-0C64536B803B}"/>
              </a:ext>
            </a:extLst>
          </p:cNvPr>
          <p:cNvSpPr>
            <a:spLocks noGrp="1"/>
          </p:cNvSpPr>
          <p:nvPr>
            <p:ph type="sldNum" sz="quarter" idx="12"/>
          </p:nvPr>
        </p:nvSpPr>
        <p:spPr/>
        <p:txBody>
          <a:bodyPr/>
          <a:lstStyle/>
          <a:p>
            <a:pPr>
              <a:defRPr/>
            </a:pPr>
            <a:fld id="{0F4FE25D-FED7-4A82-8EAC-8B3F141E6EBB}" type="slidenum">
              <a:rPr lang="en-US" altLang="en-US" smtClean="0"/>
              <a:pPr>
                <a:defRPr/>
              </a:pPr>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a:t>Creating an empty B-tree</a:t>
            </a:r>
          </a:p>
        </p:txBody>
      </p:sp>
      <p:pic>
        <p:nvPicPr>
          <p:cNvPr id="36867" name="Content Placeholder 4" descr="create.pn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990600" y="1447800"/>
            <a:ext cx="4711700" cy="2743200"/>
          </a:xfrm>
        </p:spPr>
      </p:pic>
      <p:sp>
        <p:nvSpPr>
          <p:cNvPr id="36868" name="Rectangle 3"/>
          <p:cNvSpPr>
            <a:spLocks noChangeArrowheads="1"/>
          </p:cNvSpPr>
          <p:nvPr/>
        </p:nvSpPr>
        <p:spPr bwMode="auto">
          <a:xfrm>
            <a:off x="609600" y="4572000"/>
            <a:ext cx="7772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Allocate node () returns a </a:t>
            </a:r>
            <a:r>
              <a:rPr lang="en-US" altLang="en-US" b="1"/>
              <a:t>node</a:t>
            </a:r>
            <a:r>
              <a:rPr lang="en-US" altLang="en-US"/>
              <a:t> and ensure that each </a:t>
            </a:r>
            <a:r>
              <a:rPr lang="en-US" altLang="en-US" b="1"/>
              <a:t>node</a:t>
            </a:r>
            <a:r>
              <a:rPr lang="en-US" altLang="en-US"/>
              <a:t> has a unique "address" on the disk.</a:t>
            </a:r>
          </a:p>
        </p:txBody>
      </p:sp>
      <p:sp>
        <p:nvSpPr>
          <p:cNvPr id="2" name="Slide Number Placeholder 1">
            <a:extLst>
              <a:ext uri="{FF2B5EF4-FFF2-40B4-BE49-F238E27FC236}">
                <a16:creationId xmlns:a16="http://schemas.microsoft.com/office/drawing/2014/main" id="{D43C147D-C31E-43C2-9628-AE62D075CB1F}"/>
              </a:ext>
            </a:extLst>
          </p:cNvPr>
          <p:cNvSpPr>
            <a:spLocks noGrp="1"/>
          </p:cNvSpPr>
          <p:nvPr>
            <p:ph type="sldNum" sz="quarter" idx="12"/>
          </p:nvPr>
        </p:nvSpPr>
        <p:spPr/>
        <p:txBody>
          <a:bodyPr/>
          <a:lstStyle/>
          <a:p>
            <a:pPr>
              <a:defRPr/>
            </a:pPr>
            <a:fld id="{0F4FE25D-FED7-4A82-8EAC-8B3F141E6EBB}" type="slidenum">
              <a:rPr lang="en-US" altLang="en-US" smtClean="0"/>
              <a:pPr>
                <a:defRPr/>
              </a:pPr>
              <a:t>28</a:t>
            </a:fld>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a:t>Analysis of B –Tree Create</a:t>
            </a:r>
          </a:p>
        </p:txBody>
      </p:sp>
      <p:sp>
        <p:nvSpPr>
          <p:cNvPr id="37891" name="Content Placeholder 2"/>
          <p:cNvSpPr>
            <a:spLocks noGrp="1"/>
          </p:cNvSpPr>
          <p:nvPr>
            <p:ph sz="half" idx="1"/>
          </p:nvPr>
        </p:nvSpPr>
        <p:spPr>
          <a:xfrm>
            <a:off x="914400" y="1447800"/>
            <a:ext cx="7620000" cy="4572000"/>
          </a:xfrm>
        </p:spPr>
        <p:txBody>
          <a:bodyPr/>
          <a:lstStyle/>
          <a:p>
            <a:r>
              <a:rPr lang="en-US" altLang="en-US" b="1"/>
              <a:t>Disk operation</a:t>
            </a:r>
          </a:p>
          <a:p>
            <a:pPr>
              <a:buFont typeface="Wingdings 2" panose="05020102010507070707" pitchFamily="18" charset="2"/>
              <a:buNone/>
            </a:pPr>
            <a:r>
              <a:rPr lang="en-US" altLang="en-US"/>
              <a:t>O(1)</a:t>
            </a:r>
          </a:p>
          <a:p>
            <a:pPr>
              <a:buFont typeface="Wingdings 2" panose="05020102010507070707" pitchFamily="18" charset="2"/>
              <a:buNone/>
            </a:pPr>
            <a:endParaRPr lang="en-US" altLang="en-US" b="1"/>
          </a:p>
          <a:p>
            <a:r>
              <a:rPr lang="en-US" altLang="en-US" b="1"/>
              <a:t>CPU Time</a:t>
            </a:r>
          </a:p>
          <a:p>
            <a:pPr>
              <a:buFont typeface="Wingdings 2" panose="05020102010507070707" pitchFamily="18" charset="2"/>
              <a:buNone/>
            </a:pPr>
            <a:r>
              <a:rPr lang="en-US" altLang="en-US"/>
              <a:t>O(1)</a:t>
            </a:r>
          </a:p>
          <a:p>
            <a:endParaRPr lang="en-US" altLang="en-US"/>
          </a:p>
        </p:txBody>
      </p:sp>
      <p:sp>
        <p:nvSpPr>
          <p:cNvPr id="2" name="Slide Number Placeholder 1">
            <a:extLst>
              <a:ext uri="{FF2B5EF4-FFF2-40B4-BE49-F238E27FC236}">
                <a16:creationId xmlns:a16="http://schemas.microsoft.com/office/drawing/2014/main" id="{7DCEB583-EE6E-4127-87F1-D62C1BD936E1}"/>
              </a:ext>
            </a:extLst>
          </p:cNvPr>
          <p:cNvSpPr>
            <a:spLocks noGrp="1"/>
          </p:cNvSpPr>
          <p:nvPr>
            <p:ph type="sldNum" sz="quarter" idx="12"/>
          </p:nvPr>
        </p:nvSpPr>
        <p:spPr/>
        <p:txBody>
          <a:bodyPr/>
          <a:lstStyle/>
          <a:p>
            <a:pPr>
              <a:defRPr/>
            </a:pPr>
            <a:fld id="{0F4FE25D-FED7-4A82-8EAC-8B3F141E6EBB}" type="slidenum">
              <a:rPr lang="en-US" altLang="en-US" smtClean="0"/>
              <a:pPr>
                <a:defRPr/>
              </a:pPr>
              <a:t>29</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p:cNvSpPr>
            <a:spLocks noGrp="1"/>
          </p:cNvSpPr>
          <p:nvPr>
            <p:ph type="title"/>
          </p:nvPr>
        </p:nvSpPr>
        <p:spPr>
          <a:xfrm>
            <a:off x="628650" y="365127"/>
            <a:ext cx="7886700" cy="549274"/>
          </a:xfrm>
        </p:spPr>
        <p:txBody>
          <a:bodyPr>
            <a:noAutofit/>
          </a:bodyPr>
          <a:lstStyle/>
          <a:p>
            <a:pPr algn="l" eaLnBrk="1" hangingPunct="1">
              <a:lnSpc>
                <a:spcPts val="4138"/>
              </a:lnSpc>
            </a:pPr>
            <a:r>
              <a:rPr lang="en-US" altLang="en-US" sz="3200" b="1" dirty="0">
                <a:solidFill>
                  <a:schemeClr val="tx1"/>
                </a:solidFill>
                <a:latin typeface="+mn-lt"/>
                <a:cs typeface="Courier New" panose="02070309020205020404" pitchFamily="49" charset="0"/>
              </a:rPr>
              <a:t>Tree basics recall</a:t>
            </a:r>
            <a:endParaRPr altLang="en-US" sz="3200" b="1" dirty="0">
              <a:solidFill>
                <a:schemeClr val="tx1"/>
              </a:solidFill>
              <a:latin typeface="+mn-lt"/>
              <a:cs typeface="Courier New" panose="02070309020205020404" pitchFamily="49" charset="0"/>
            </a:endParaRPr>
          </a:p>
        </p:txBody>
      </p:sp>
      <p:sp>
        <p:nvSpPr>
          <p:cNvPr id="2" name="Content Placeholder 1">
            <a:extLst>
              <a:ext uri="{FF2B5EF4-FFF2-40B4-BE49-F238E27FC236}">
                <a16:creationId xmlns:a16="http://schemas.microsoft.com/office/drawing/2014/main" id="{E2723C67-D320-45E8-9D34-02B212A99E76}"/>
              </a:ext>
            </a:extLst>
          </p:cNvPr>
          <p:cNvSpPr>
            <a:spLocks noGrp="1"/>
          </p:cNvSpPr>
          <p:nvPr>
            <p:ph idx="1"/>
          </p:nvPr>
        </p:nvSpPr>
        <p:spPr>
          <a:xfrm>
            <a:off x="628650" y="914401"/>
            <a:ext cx="7886700" cy="5262562"/>
          </a:xfrm>
        </p:spPr>
        <p:txBody>
          <a:bodyPr/>
          <a:lstStyle/>
          <a:p>
            <a:r>
              <a:rPr lang="en-US" dirty="0"/>
              <a:t>Tree                      </a:t>
            </a:r>
            <a:r>
              <a:rPr lang="en-US" dirty="0" err="1"/>
              <a:t>Linklist</a:t>
            </a:r>
            <a:r>
              <a:rPr lang="en-US" dirty="0"/>
              <a:t>  connected nodes. </a:t>
            </a:r>
          </a:p>
          <a:p>
            <a:r>
              <a:rPr lang="en-US" dirty="0"/>
              <a:t>Roots</a:t>
            </a:r>
          </a:p>
          <a:p>
            <a:r>
              <a:rPr lang="en-US" dirty="0"/>
              <a:t>Nodes</a:t>
            </a:r>
          </a:p>
          <a:p>
            <a:r>
              <a:rPr lang="en-US" dirty="0"/>
              <a:t>Leaf Node</a:t>
            </a:r>
          </a:p>
          <a:p>
            <a:r>
              <a:rPr lang="en-US" dirty="0"/>
              <a:t>Keys Node Data</a:t>
            </a:r>
          </a:p>
          <a:p>
            <a:r>
              <a:rPr lang="en-US" dirty="0"/>
              <a:t>Pointer</a:t>
            </a:r>
          </a:p>
          <a:p>
            <a:r>
              <a:rPr lang="en-US" dirty="0"/>
              <a:t>Height</a:t>
            </a:r>
          </a:p>
          <a:p>
            <a:r>
              <a:rPr lang="en-US" dirty="0"/>
              <a:t>Depth</a:t>
            </a:r>
          </a:p>
          <a:p>
            <a:r>
              <a:rPr lang="en-US" dirty="0"/>
              <a:t>Levels</a:t>
            </a:r>
          </a:p>
          <a:p>
            <a:r>
              <a:rPr lang="en-US" dirty="0"/>
              <a:t>Binary tree . Maximum 2 </a:t>
            </a:r>
            <a:r>
              <a:rPr lang="en-US" dirty="0" err="1"/>
              <a:t>childs</a:t>
            </a:r>
            <a:r>
              <a:rPr lang="en-US" dirty="0"/>
              <a:t>. Min? 0 </a:t>
            </a:r>
          </a:p>
          <a:p>
            <a:r>
              <a:rPr lang="en-US" dirty="0"/>
              <a:t>BST.  </a:t>
            </a:r>
          </a:p>
          <a:p>
            <a:r>
              <a:rPr lang="en-US" dirty="0" err="1"/>
              <a:t>Skewedddddd</a:t>
            </a:r>
            <a:endParaRPr lang="en-US" dirty="0"/>
          </a:p>
          <a:p>
            <a:r>
              <a:rPr lang="en-US" dirty="0"/>
              <a:t>AVL  balanced</a:t>
            </a:r>
          </a:p>
        </p:txBody>
      </p:sp>
      <p:sp>
        <p:nvSpPr>
          <p:cNvPr id="7172" name="Slide Number Placeholder 1"/>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842A4C1-9B35-4022-94F8-F34468FF8E6D}" type="slidenum">
              <a:rPr lang="en-US" altLang="en-US" smtClean="0">
                <a:solidFill>
                  <a:srgbClr val="FFFFFF"/>
                </a:solidFill>
                <a:latin typeface="Franklin Gothic Book" panose="020B0503020102020204" pitchFamily="34" charset="0"/>
              </a:rPr>
              <a:pPr/>
              <a:t>3</a:t>
            </a:fld>
            <a:endParaRPr lang="en-US" altLang="en-US">
              <a:solidFill>
                <a:srgbClr val="FFFFFF"/>
              </a:solidFill>
              <a:latin typeface="Franklin Gothic Book" panose="020B0503020102020204" pitchFamily="34" charset="0"/>
            </a:endParaRPr>
          </a:p>
        </p:txBody>
      </p:sp>
      <p:sp>
        <p:nvSpPr>
          <p:cNvPr id="5" name="Content Placeholder 4">
            <a:extLst>
              <a:ext uri="{FF2B5EF4-FFF2-40B4-BE49-F238E27FC236}">
                <a16:creationId xmlns:a16="http://schemas.microsoft.com/office/drawing/2014/main" id="{CEBBD4F4-CD0D-4AA5-8B66-A3014F144C13}"/>
              </a:ext>
            </a:extLst>
          </p:cNvPr>
          <p:cNvSpPr txBox="1">
            <a:spLocks/>
          </p:cNvSpPr>
          <p:nvPr/>
        </p:nvSpPr>
        <p:spPr>
          <a:xfrm>
            <a:off x="5867400" y="1064418"/>
            <a:ext cx="2647950" cy="4729163"/>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en-US"/>
              <a:t>Tree</a:t>
            </a:r>
          </a:p>
          <a:p>
            <a:pPr fontAlgn="auto">
              <a:spcAft>
                <a:spcPts val="0"/>
              </a:spcAft>
            </a:pPr>
            <a:r>
              <a:rPr lang="en-US"/>
              <a:t>Nodes</a:t>
            </a:r>
          </a:p>
          <a:p>
            <a:pPr fontAlgn="auto">
              <a:spcAft>
                <a:spcPts val="0"/>
              </a:spcAft>
            </a:pPr>
            <a:r>
              <a:rPr lang="en-US"/>
              <a:t>Root</a:t>
            </a:r>
          </a:p>
          <a:p>
            <a:pPr fontAlgn="auto">
              <a:spcAft>
                <a:spcPts val="0"/>
              </a:spcAft>
            </a:pPr>
            <a:r>
              <a:rPr lang="en-US"/>
              <a:t>Leaf nodes</a:t>
            </a:r>
          </a:p>
          <a:p>
            <a:pPr fontAlgn="auto">
              <a:spcAft>
                <a:spcPts val="0"/>
              </a:spcAft>
            </a:pPr>
            <a:r>
              <a:rPr lang="en-US"/>
              <a:t>Node = Data, Pointer</a:t>
            </a:r>
          </a:p>
          <a:p>
            <a:pPr fontAlgn="auto">
              <a:spcAft>
                <a:spcPts val="0"/>
              </a:spcAft>
            </a:pPr>
            <a:r>
              <a:rPr lang="en-US"/>
              <a:t>Linklist</a:t>
            </a:r>
          </a:p>
          <a:p>
            <a:pPr fontAlgn="auto">
              <a:spcAft>
                <a:spcPts val="0"/>
              </a:spcAft>
            </a:pPr>
            <a:r>
              <a:rPr lang="en-US"/>
              <a:t>Height</a:t>
            </a:r>
          </a:p>
          <a:p>
            <a:pPr fontAlgn="auto">
              <a:spcAft>
                <a:spcPts val="0"/>
              </a:spcAft>
            </a:pPr>
            <a:r>
              <a:rPr lang="en-US"/>
              <a:t>Depth</a:t>
            </a:r>
          </a:p>
          <a:p>
            <a:pPr fontAlgn="auto">
              <a:spcAft>
                <a:spcPts val="0"/>
              </a:spcAft>
            </a:pPr>
            <a:r>
              <a:rPr lang="en-US"/>
              <a:t>Level..</a:t>
            </a:r>
          </a:p>
          <a:p>
            <a:pPr fontAlgn="auto">
              <a:spcAft>
                <a:spcPts val="0"/>
              </a:spcAft>
            </a:pPr>
            <a:r>
              <a:rPr lang="en-US"/>
              <a:t>Binary tree</a:t>
            </a:r>
          </a:p>
          <a:p>
            <a:pPr fontAlgn="auto">
              <a:spcAft>
                <a:spcPts val="0"/>
              </a:spcAft>
            </a:pPr>
            <a:r>
              <a:rPr lang="en-US"/>
              <a:t>BST.. </a:t>
            </a:r>
          </a:p>
          <a:p>
            <a:pPr fontAlgn="auto">
              <a:spcAft>
                <a:spcPts val="0"/>
              </a:spcAft>
            </a:pPr>
            <a:r>
              <a:rPr lang="en-US"/>
              <a:t>Skewwwd tree</a:t>
            </a:r>
          </a:p>
          <a:p>
            <a:pPr fontAlgn="auto">
              <a:spcAft>
                <a:spcPts val="0"/>
              </a:spcAft>
            </a:pPr>
            <a:r>
              <a:rPr lang="en-US"/>
              <a:t>AVL  balanced  </a:t>
            </a:r>
            <a:endParaRPr lang="en-US" dirty="0"/>
          </a:p>
        </p:txBody>
      </p:sp>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dirty="0"/>
              <a:t>        Self study</a:t>
            </a:r>
          </a:p>
        </p:txBody>
      </p:sp>
      <p:sp>
        <p:nvSpPr>
          <p:cNvPr id="39939" name="Content Placeholder 2"/>
          <p:cNvSpPr>
            <a:spLocks noGrp="1"/>
          </p:cNvSpPr>
          <p:nvPr>
            <p:ph sz="half" idx="1"/>
          </p:nvPr>
        </p:nvSpPr>
        <p:spPr>
          <a:xfrm>
            <a:off x="914400" y="1447800"/>
            <a:ext cx="7924800" cy="4572000"/>
          </a:xfrm>
        </p:spPr>
        <p:txBody>
          <a:bodyPr/>
          <a:lstStyle/>
          <a:p>
            <a:pPr algn="just"/>
            <a:endParaRPr lang="en-US" altLang="en-US"/>
          </a:p>
          <a:p>
            <a:pPr algn="just"/>
            <a:r>
              <a:rPr lang="en-US" altLang="en-US">
                <a:solidFill>
                  <a:srgbClr val="FF0000"/>
                </a:solidFill>
              </a:rPr>
              <a:t>Read code for the insertion in a B tree (CLRS pages : Chapter 18 p 491 t0 495)</a:t>
            </a:r>
          </a:p>
          <a:p>
            <a:pPr algn="just"/>
            <a:r>
              <a:rPr lang="en-US" altLang="en-US">
                <a:solidFill>
                  <a:srgbClr val="FF0000"/>
                </a:solidFill>
              </a:rPr>
              <a:t>Analysis of pseudo code should be O(th)</a:t>
            </a:r>
          </a:p>
          <a:p>
            <a:pPr algn="just">
              <a:buFont typeface="Wingdings 2" panose="05020102010507070707" pitchFamily="18" charset="2"/>
              <a:buNone/>
            </a:pPr>
            <a:endParaRPr lang="en-US" altLang="en-US" b="1">
              <a:solidFill>
                <a:srgbClr val="FF0000"/>
              </a:solidFill>
            </a:endParaRPr>
          </a:p>
          <a:p>
            <a:pPr algn="just"/>
            <a:endParaRPr lang="en-US" altLang="en-US">
              <a:solidFill>
                <a:srgbClr val="FF0000"/>
              </a:solidFill>
            </a:endParaRPr>
          </a:p>
          <a:p>
            <a:pPr algn="just"/>
            <a:endParaRPr lang="en-US" altLang="en-US">
              <a:solidFill>
                <a:srgbClr val="FF0000"/>
              </a:solidFill>
            </a:endParaRPr>
          </a:p>
          <a:p>
            <a:pPr algn="just"/>
            <a:endParaRPr lang="en-US" altLang="en-US">
              <a:solidFill>
                <a:srgbClr val="FF0000"/>
              </a:solidFill>
            </a:endParaRPr>
          </a:p>
        </p:txBody>
      </p:sp>
      <p:pic>
        <p:nvPicPr>
          <p:cNvPr id="39941"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a:xfrm>
            <a:off x="4629150" y="2425224"/>
            <a:ext cx="3886200" cy="3152140"/>
          </a:xfrm>
          <a:noFill/>
        </p:spPr>
      </p:pic>
      <p:pic>
        <p:nvPicPr>
          <p:cNvPr id="3994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2850" y="76201"/>
            <a:ext cx="1752600"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3A5FF21-3F83-4089-92D4-7D690AB13468}"/>
              </a:ext>
            </a:extLst>
          </p:cNvPr>
          <p:cNvSpPr>
            <a:spLocks noGrp="1"/>
          </p:cNvSpPr>
          <p:nvPr>
            <p:ph type="sldNum" sz="quarter" idx="12"/>
          </p:nvPr>
        </p:nvSpPr>
        <p:spPr/>
        <p:txBody>
          <a:bodyPr/>
          <a:lstStyle/>
          <a:p>
            <a:pPr>
              <a:defRPr/>
            </a:pPr>
            <a:fld id="{0F4FE25D-FED7-4A82-8EAC-8B3F141E6EBB}" type="slidenum">
              <a:rPr lang="en-US" altLang="en-US" smtClean="0"/>
              <a:pPr>
                <a:defRPr/>
              </a:pPr>
              <a:t>30</a:t>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a:t>Contd..</a:t>
            </a:r>
          </a:p>
        </p:txBody>
      </p:sp>
      <p:sp>
        <p:nvSpPr>
          <p:cNvPr id="41987" name="Content Placeholder 2"/>
          <p:cNvSpPr>
            <a:spLocks noGrp="1"/>
          </p:cNvSpPr>
          <p:nvPr>
            <p:ph sz="half" idx="1"/>
          </p:nvPr>
        </p:nvSpPr>
        <p:spPr>
          <a:xfrm>
            <a:off x="914400" y="1447800"/>
            <a:ext cx="7543800" cy="4572000"/>
          </a:xfrm>
        </p:spPr>
        <p:txBody>
          <a:bodyPr/>
          <a:lstStyle/>
          <a:p>
            <a:r>
              <a:rPr lang="en-US" altLang="en-US" sz="1800"/>
              <a:t>It is actually a proactive insertion algorithm where before going down to a node, we split it if it is full.</a:t>
            </a:r>
          </a:p>
          <a:p>
            <a:r>
              <a:rPr lang="en-US" altLang="en-US" sz="1800"/>
              <a:t> The advantage of splitting before is, we never traverse a node twice. If we don’t split a node before going down to it and split it only if new key is inserted (reactive), we may end up traversing all nodes again from leaf to root.</a:t>
            </a:r>
          </a:p>
          <a:p>
            <a:r>
              <a:rPr lang="en-US" altLang="en-US" sz="1800"/>
              <a:t> This happens in cases when all nodes on the path from root to leaf are full. So when we come to the leaf node, we split it and move a key up. Moving a key up will cause a split in parent node (because parent was already full). </a:t>
            </a:r>
          </a:p>
          <a:p>
            <a:r>
              <a:rPr lang="en-US" altLang="en-US" sz="1800"/>
              <a:t>This cascading effect never happens in this proactive insertion algorithm. </a:t>
            </a:r>
          </a:p>
          <a:p>
            <a:r>
              <a:rPr lang="en-US" altLang="en-US" sz="1800"/>
              <a:t>There is a disadvantage of this proactive insertion though, we may do unnecessary splits.</a:t>
            </a:r>
          </a:p>
        </p:txBody>
      </p:sp>
      <p:sp>
        <p:nvSpPr>
          <p:cNvPr id="2" name="Slide Number Placeholder 1">
            <a:extLst>
              <a:ext uri="{FF2B5EF4-FFF2-40B4-BE49-F238E27FC236}">
                <a16:creationId xmlns:a16="http://schemas.microsoft.com/office/drawing/2014/main" id="{0244D96F-1E48-4F91-86E9-F97182DD2944}"/>
              </a:ext>
            </a:extLst>
          </p:cNvPr>
          <p:cNvSpPr>
            <a:spLocks noGrp="1"/>
          </p:cNvSpPr>
          <p:nvPr>
            <p:ph type="sldNum" sz="quarter" idx="12"/>
          </p:nvPr>
        </p:nvSpPr>
        <p:spPr/>
        <p:txBody>
          <a:bodyPr/>
          <a:lstStyle/>
          <a:p>
            <a:pPr>
              <a:defRPr/>
            </a:pPr>
            <a:fld id="{0F4FE25D-FED7-4A82-8EAC-8B3F141E6EBB}" type="slidenum">
              <a:rPr lang="en-US" altLang="en-US" smtClean="0"/>
              <a:pPr>
                <a:defRPr/>
              </a:pPr>
              <a:t>31</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E2397-C239-478A-B233-E87D9F777D68}"/>
              </a:ext>
            </a:extLst>
          </p:cNvPr>
          <p:cNvSpPr>
            <a:spLocks noGrp="1"/>
          </p:cNvSpPr>
          <p:nvPr>
            <p:ph type="title"/>
          </p:nvPr>
        </p:nvSpPr>
        <p:spPr/>
        <p:txBody>
          <a:bodyPr/>
          <a:lstStyle/>
          <a:p>
            <a:r>
              <a:rPr lang="en-US" dirty="0"/>
              <a:t>B tree</a:t>
            </a:r>
          </a:p>
        </p:txBody>
      </p:sp>
      <p:sp>
        <p:nvSpPr>
          <p:cNvPr id="3" name="Content Placeholder 2">
            <a:extLst>
              <a:ext uri="{FF2B5EF4-FFF2-40B4-BE49-F238E27FC236}">
                <a16:creationId xmlns:a16="http://schemas.microsoft.com/office/drawing/2014/main" id="{D7470FCF-EDDA-46DC-A1CB-BAF1A117B02C}"/>
              </a:ext>
            </a:extLst>
          </p:cNvPr>
          <p:cNvSpPr>
            <a:spLocks noGrp="1"/>
          </p:cNvSpPr>
          <p:nvPr>
            <p:ph idx="1"/>
          </p:nvPr>
        </p:nvSpPr>
        <p:spPr/>
        <p:txBody>
          <a:bodyPr/>
          <a:lstStyle/>
          <a:p>
            <a:r>
              <a:rPr lang="en-US" dirty="0"/>
              <a:t>Order tree</a:t>
            </a:r>
          </a:p>
          <a:p>
            <a:r>
              <a:rPr lang="en-US" dirty="0"/>
              <a:t>M- way Tree</a:t>
            </a:r>
          </a:p>
          <a:p>
            <a:r>
              <a:rPr lang="en-US" dirty="0"/>
              <a:t>3-way tree. 5 way tree, 4 way tree..</a:t>
            </a:r>
          </a:p>
          <a:p>
            <a:r>
              <a:rPr lang="en-US" dirty="0"/>
              <a:t>BST :  </a:t>
            </a:r>
          </a:p>
          <a:p>
            <a:r>
              <a:rPr lang="en-US" dirty="0"/>
              <a:t>More </a:t>
            </a:r>
            <a:r>
              <a:rPr lang="en-US" dirty="0" err="1"/>
              <a:t>thn</a:t>
            </a:r>
            <a:r>
              <a:rPr lang="en-US" dirty="0"/>
              <a:t> 2 </a:t>
            </a:r>
            <a:r>
              <a:rPr lang="en-US" dirty="0" err="1"/>
              <a:t>childs</a:t>
            </a:r>
            <a:r>
              <a:rPr lang="en-US" dirty="0"/>
              <a:t>.</a:t>
            </a:r>
          </a:p>
          <a:p>
            <a:r>
              <a:rPr lang="en-US" dirty="0"/>
              <a:t>More then 1 keys..</a:t>
            </a:r>
          </a:p>
          <a:p>
            <a:r>
              <a:rPr lang="en-US" dirty="0"/>
              <a:t>Sorted Form..</a:t>
            </a:r>
          </a:p>
          <a:p>
            <a:r>
              <a:rPr lang="en-US" dirty="0"/>
              <a:t>Same Level, Leaf Nodes..</a:t>
            </a:r>
          </a:p>
          <a:p>
            <a:r>
              <a:rPr lang="en-US" dirty="0"/>
              <a:t>Insertion Leaf node.</a:t>
            </a:r>
          </a:p>
          <a:p>
            <a:endParaRPr lang="en-US" dirty="0"/>
          </a:p>
        </p:txBody>
      </p:sp>
      <p:sp>
        <p:nvSpPr>
          <p:cNvPr id="4" name="Slide Number Placeholder 3">
            <a:extLst>
              <a:ext uri="{FF2B5EF4-FFF2-40B4-BE49-F238E27FC236}">
                <a16:creationId xmlns:a16="http://schemas.microsoft.com/office/drawing/2014/main" id="{0809065A-7B3C-4DA9-A3D3-B8D76BD34C85}"/>
              </a:ext>
            </a:extLst>
          </p:cNvPr>
          <p:cNvSpPr>
            <a:spLocks noGrp="1"/>
          </p:cNvSpPr>
          <p:nvPr>
            <p:ph type="sldNum" sz="quarter" idx="12"/>
          </p:nvPr>
        </p:nvSpPr>
        <p:spPr/>
        <p:txBody>
          <a:bodyPr/>
          <a:lstStyle/>
          <a:p>
            <a:pPr>
              <a:defRPr/>
            </a:pPr>
            <a:fld id="{77233E13-5E5D-4386-B7A5-A77E07560BD1}" type="slidenum">
              <a:rPr lang="en-US" altLang="en-US" smtClean="0"/>
              <a:pPr>
                <a:defRPr/>
              </a:pPr>
              <a:t>4</a:t>
            </a:fld>
            <a:endParaRPr lang="en-US" altLang="en-US"/>
          </a:p>
        </p:txBody>
      </p:sp>
      <p:sp>
        <p:nvSpPr>
          <p:cNvPr id="5" name="Content Placeholder 2">
            <a:extLst>
              <a:ext uri="{FF2B5EF4-FFF2-40B4-BE49-F238E27FC236}">
                <a16:creationId xmlns:a16="http://schemas.microsoft.com/office/drawing/2014/main" id="{5C12E107-08F9-43D9-846E-9D6189325823}"/>
              </a:ext>
            </a:extLst>
          </p:cNvPr>
          <p:cNvSpPr txBox="1">
            <a:spLocks/>
          </p:cNvSpPr>
          <p:nvPr/>
        </p:nvSpPr>
        <p:spPr>
          <a:xfrm>
            <a:off x="4800600" y="1825625"/>
            <a:ext cx="3714750" cy="435133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en-US"/>
              <a:t>Order tree</a:t>
            </a:r>
          </a:p>
          <a:p>
            <a:pPr fontAlgn="auto">
              <a:spcAft>
                <a:spcPts val="0"/>
              </a:spcAft>
            </a:pPr>
            <a:r>
              <a:rPr lang="en-US"/>
              <a:t>M-way tree..</a:t>
            </a:r>
          </a:p>
          <a:p>
            <a:pPr fontAlgn="auto">
              <a:spcAft>
                <a:spcPts val="0"/>
              </a:spcAft>
            </a:pPr>
            <a:r>
              <a:rPr lang="en-US"/>
              <a:t>3-way , 5-way.. 4-way..</a:t>
            </a:r>
          </a:p>
          <a:p>
            <a:pPr fontAlgn="auto">
              <a:spcAft>
                <a:spcPts val="0"/>
              </a:spcAft>
            </a:pPr>
            <a:r>
              <a:rPr lang="en-US"/>
              <a:t>BST.. </a:t>
            </a:r>
          </a:p>
          <a:p>
            <a:pPr fontAlgn="auto">
              <a:spcAft>
                <a:spcPts val="0"/>
              </a:spcAft>
            </a:pPr>
            <a:r>
              <a:rPr lang="en-US"/>
              <a:t>More then 2 childs possible..</a:t>
            </a:r>
          </a:p>
          <a:p>
            <a:pPr fontAlgn="auto">
              <a:spcAft>
                <a:spcPts val="0"/>
              </a:spcAft>
            </a:pPr>
            <a:r>
              <a:rPr lang="en-US"/>
              <a:t>More than 1 values…</a:t>
            </a:r>
          </a:p>
          <a:p>
            <a:pPr fontAlgn="auto">
              <a:spcAft>
                <a:spcPts val="0"/>
              </a:spcAft>
            </a:pPr>
            <a:r>
              <a:rPr lang="en-US"/>
              <a:t>Sorted form..</a:t>
            </a:r>
          </a:p>
          <a:p>
            <a:pPr fontAlgn="auto">
              <a:spcAft>
                <a:spcPts val="0"/>
              </a:spcAft>
            </a:pPr>
            <a:r>
              <a:rPr lang="en-US"/>
              <a:t>Leaf nodes Insertion..</a:t>
            </a:r>
          </a:p>
          <a:p>
            <a:pPr fontAlgn="auto">
              <a:spcAft>
                <a:spcPts val="0"/>
              </a:spcAft>
            </a:pPr>
            <a:r>
              <a:rPr lang="en-US"/>
              <a:t>Leaf nodes at same level..</a:t>
            </a:r>
          </a:p>
          <a:p>
            <a:pPr fontAlgn="auto">
              <a:spcAft>
                <a:spcPts val="0"/>
              </a:spcAft>
            </a:pPr>
            <a:endParaRPr lang="en-US" dirty="0"/>
          </a:p>
        </p:txBody>
      </p:sp>
    </p:spTree>
    <p:extLst>
      <p:ext uri="{BB962C8B-B14F-4D97-AF65-F5344CB8AC3E}">
        <p14:creationId xmlns:p14="http://schemas.microsoft.com/office/powerpoint/2010/main" val="1902552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E2010-163F-45C4-9504-37CC20734E56}"/>
              </a:ext>
            </a:extLst>
          </p:cNvPr>
          <p:cNvSpPr>
            <a:spLocks noGrp="1"/>
          </p:cNvSpPr>
          <p:nvPr>
            <p:ph type="title"/>
          </p:nvPr>
        </p:nvSpPr>
        <p:spPr>
          <a:xfrm>
            <a:off x="628650" y="323561"/>
            <a:ext cx="7886700" cy="1325563"/>
          </a:xfrm>
        </p:spPr>
        <p:txBody>
          <a:bodyPr/>
          <a:lstStyle/>
          <a:p>
            <a:r>
              <a:rPr lang="en-US" dirty="0"/>
              <a:t>B tree</a:t>
            </a:r>
          </a:p>
        </p:txBody>
      </p:sp>
      <p:sp>
        <p:nvSpPr>
          <p:cNvPr id="3" name="Content Placeholder 2">
            <a:extLst>
              <a:ext uri="{FF2B5EF4-FFF2-40B4-BE49-F238E27FC236}">
                <a16:creationId xmlns:a16="http://schemas.microsoft.com/office/drawing/2014/main" id="{37E9FF3C-C36A-4690-8B0A-4BA4E3E96A40}"/>
              </a:ext>
            </a:extLst>
          </p:cNvPr>
          <p:cNvSpPr>
            <a:spLocks noGrp="1"/>
          </p:cNvSpPr>
          <p:nvPr>
            <p:ph idx="1"/>
          </p:nvPr>
        </p:nvSpPr>
        <p:spPr>
          <a:xfrm>
            <a:off x="628650" y="1524001"/>
            <a:ext cx="7677150" cy="5181600"/>
          </a:xfrm>
        </p:spPr>
        <p:txBody>
          <a:bodyPr>
            <a:normAutofit/>
          </a:bodyPr>
          <a:lstStyle/>
          <a:p>
            <a:r>
              <a:rPr lang="en-US" dirty="0"/>
              <a:t>Max Children = m</a:t>
            </a:r>
          </a:p>
          <a:p>
            <a:r>
              <a:rPr lang="en-US" dirty="0"/>
              <a:t>Min Children = Ciel (m/2)</a:t>
            </a:r>
          </a:p>
          <a:p>
            <a:endParaRPr lang="en-US" dirty="0"/>
          </a:p>
          <a:p>
            <a:r>
              <a:rPr lang="en-US" dirty="0"/>
              <a:t>Max Keys = m-1</a:t>
            </a:r>
          </a:p>
          <a:p>
            <a:r>
              <a:rPr lang="en-US" dirty="0"/>
              <a:t>Min Keys = Ciel (m/2) – 1</a:t>
            </a:r>
          </a:p>
          <a:p>
            <a:endParaRPr lang="en-US" dirty="0"/>
          </a:p>
          <a:p>
            <a:r>
              <a:rPr lang="en-US" dirty="0"/>
              <a:t>For order 5, or 5-way tree</a:t>
            </a:r>
          </a:p>
          <a:p>
            <a:endParaRPr lang="en-US" dirty="0"/>
          </a:p>
          <a:p>
            <a:r>
              <a:rPr lang="en-US" dirty="0"/>
              <a:t>Max children = 5</a:t>
            </a:r>
          </a:p>
          <a:p>
            <a:r>
              <a:rPr lang="en-US" dirty="0"/>
              <a:t>Min children = 3</a:t>
            </a:r>
          </a:p>
          <a:p>
            <a:endParaRPr lang="en-US" dirty="0"/>
          </a:p>
          <a:p>
            <a:r>
              <a:rPr lang="en-US" dirty="0"/>
              <a:t>Max keys = 4</a:t>
            </a:r>
          </a:p>
          <a:p>
            <a:r>
              <a:rPr lang="en-US" dirty="0"/>
              <a:t>Min keys = 2</a:t>
            </a:r>
          </a:p>
        </p:txBody>
      </p:sp>
    </p:spTree>
    <p:extLst>
      <p:ext uri="{BB962C8B-B14F-4D97-AF65-F5344CB8AC3E}">
        <p14:creationId xmlns:p14="http://schemas.microsoft.com/office/powerpoint/2010/main" val="3311538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3F2E2-18CE-4C9F-8E35-B591B199730C}"/>
              </a:ext>
            </a:extLst>
          </p:cNvPr>
          <p:cNvSpPr>
            <a:spLocks noGrp="1"/>
          </p:cNvSpPr>
          <p:nvPr>
            <p:ph type="title"/>
          </p:nvPr>
        </p:nvSpPr>
        <p:spPr/>
        <p:txBody>
          <a:bodyPr/>
          <a:lstStyle/>
          <a:p>
            <a:r>
              <a:rPr lang="en-US" dirty="0"/>
              <a:t>B tree</a:t>
            </a:r>
          </a:p>
        </p:txBody>
      </p:sp>
      <p:sp>
        <p:nvSpPr>
          <p:cNvPr id="3" name="Content Placeholder 2">
            <a:extLst>
              <a:ext uri="{FF2B5EF4-FFF2-40B4-BE49-F238E27FC236}">
                <a16:creationId xmlns:a16="http://schemas.microsoft.com/office/drawing/2014/main" id="{31BFA0BD-3FE3-419F-9F8A-768C89EE9000}"/>
              </a:ext>
            </a:extLst>
          </p:cNvPr>
          <p:cNvSpPr>
            <a:spLocks noGrp="1"/>
          </p:cNvSpPr>
          <p:nvPr>
            <p:ph idx="1"/>
          </p:nvPr>
        </p:nvSpPr>
        <p:spPr>
          <a:xfrm>
            <a:off x="457200" y="1703752"/>
            <a:ext cx="3695700" cy="3584575"/>
          </a:xfrm>
        </p:spPr>
        <p:txBody>
          <a:bodyPr>
            <a:normAutofit fontScale="92500" lnSpcReduction="10000"/>
          </a:bodyPr>
          <a:lstStyle/>
          <a:p>
            <a:r>
              <a:rPr lang="en-US" dirty="0"/>
              <a:t>M-way tree..     5-way tree</a:t>
            </a:r>
          </a:p>
          <a:p>
            <a:r>
              <a:rPr lang="en-US" dirty="0"/>
              <a:t>Max Child = m    5</a:t>
            </a:r>
          </a:p>
          <a:p>
            <a:r>
              <a:rPr lang="en-US" dirty="0"/>
              <a:t>Min child = Leaf = 0</a:t>
            </a:r>
          </a:p>
          <a:p>
            <a:r>
              <a:rPr lang="en-US" dirty="0"/>
              <a:t>                   root = 2</a:t>
            </a:r>
          </a:p>
          <a:p>
            <a:r>
              <a:rPr lang="en-US" dirty="0"/>
              <a:t>                  Internal nodes.. = m/2 ceil..   5/2 = 2.5 = 3</a:t>
            </a:r>
          </a:p>
          <a:p>
            <a:endParaRPr lang="en-US" dirty="0"/>
          </a:p>
          <a:p>
            <a:r>
              <a:rPr lang="en-US" dirty="0"/>
              <a:t>Max keys = m-1 = 5-1 = 4</a:t>
            </a:r>
          </a:p>
          <a:p>
            <a:r>
              <a:rPr lang="en-US" dirty="0"/>
              <a:t>Min Keys = root = 1</a:t>
            </a:r>
          </a:p>
          <a:p>
            <a:r>
              <a:rPr lang="en-US" dirty="0"/>
              <a:t>All other nodes =  m/2 </a:t>
            </a:r>
            <a:r>
              <a:rPr lang="en-US" dirty="0" err="1"/>
              <a:t>ciel</a:t>
            </a:r>
            <a:r>
              <a:rPr lang="en-US" dirty="0"/>
              <a:t> – 1 =  5/2 </a:t>
            </a:r>
            <a:r>
              <a:rPr lang="en-US" dirty="0" err="1"/>
              <a:t>ciel</a:t>
            </a:r>
            <a:r>
              <a:rPr lang="en-US" dirty="0"/>
              <a:t> -1 = 3-1 = 2</a:t>
            </a:r>
          </a:p>
          <a:p>
            <a:endParaRPr lang="en-US" dirty="0"/>
          </a:p>
          <a:p>
            <a:endParaRPr lang="en-US" dirty="0"/>
          </a:p>
        </p:txBody>
      </p:sp>
      <p:sp>
        <p:nvSpPr>
          <p:cNvPr id="4" name="Slide Number Placeholder 3">
            <a:extLst>
              <a:ext uri="{FF2B5EF4-FFF2-40B4-BE49-F238E27FC236}">
                <a16:creationId xmlns:a16="http://schemas.microsoft.com/office/drawing/2014/main" id="{396D1F64-D1EE-4EBB-9229-365CB5AB9280}"/>
              </a:ext>
            </a:extLst>
          </p:cNvPr>
          <p:cNvSpPr>
            <a:spLocks noGrp="1"/>
          </p:cNvSpPr>
          <p:nvPr>
            <p:ph type="sldNum" sz="quarter" idx="12"/>
          </p:nvPr>
        </p:nvSpPr>
        <p:spPr/>
        <p:txBody>
          <a:bodyPr/>
          <a:lstStyle/>
          <a:p>
            <a:pPr>
              <a:defRPr/>
            </a:pPr>
            <a:fld id="{77233E13-5E5D-4386-B7A5-A77E07560BD1}" type="slidenum">
              <a:rPr lang="en-US" altLang="en-US" smtClean="0"/>
              <a:pPr>
                <a:defRPr/>
              </a:pPr>
              <a:t>6</a:t>
            </a:fld>
            <a:endParaRPr lang="en-US" altLang="en-US"/>
          </a:p>
        </p:txBody>
      </p:sp>
      <p:sp>
        <p:nvSpPr>
          <p:cNvPr id="5" name="Content Placeholder 2">
            <a:extLst>
              <a:ext uri="{FF2B5EF4-FFF2-40B4-BE49-F238E27FC236}">
                <a16:creationId xmlns:a16="http://schemas.microsoft.com/office/drawing/2014/main" id="{A8F5CC36-797A-41EF-BB88-ECB2E606C044}"/>
              </a:ext>
            </a:extLst>
          </p:cNvPr>
          <p:cNvSpPr txBox="1">
            <a:spLocks/>
          </p:cNvSpPr>
          <p:nvPr/>
        </p:nvSpPr>
        <p:spPr>
          <a:xfrm>
            <a:off x="5527221" y="1524000"/>
            <a:ext cx="3638550" cy="3584575"/>
          </a:xfrm>
          <a:prstGeom prst="rect">
            <a:avLst/>
          </a:prstGeom>
        </p:spPr>
        <p:txBody>
          <a:bodyPr vert="horz" lIns="91440" tIns="45720" rIns="91440" bIns="45720" rtlCol="0">
            <a:normAutofit fontScale="925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en-US" dirty="0"/>
              <a:t>M-way tree..     3 way tree</a:t>
            </a:r>
          </a:p>
          <a:p>
            <a:pPr fontAlgn="auto">
              <a:spcAft>
                <a:spcPts val="0"/>
              </a:spcAft>
            </a:pPr>
            <a:r>
              <a:rPr lang="en-US" dirty="0"/>
              <a:t>Max Children  = m =  3</a:t>
            </a:r>
          </a:p>
          <a:p>
            <a:pPr fontAlgn="auto">
              <a:spcAft>
                <a:spcPts val="0"/>
              </a:spcAft>
            </a:pPr>
            <a:r>
              <a:rPr lang="en-US" dirty="0"/>
              <a:t>Min child = Leaf node = 0</a:t>
            </a:r>
          </a:p>
          <a:p>
            <a:pPr fontAlgn="auto">
              <a:spcAft>
                <a:spcPts val="0"/>
              </a:spcAft>
            </a:pPr>
            <a:r>
              <a:rPr lang="en-US" dirty="0"/>
              <a:t>                    Root = 2</a:t>
            </a:r>
          </a:p>
          <a:p>
            <a:pPr fontAlgn="auto">
              <a:spcAft>
                <a:spcPts val="0"/>
              </a:spcAft>
            </a:pPr>
            <a:r>
              <a:rPr lang="en-US" dirty="0"/>
              <a:t>Internal nodes = m/2  Ciel.. /2 = 1.5 = 2</a:t>
            </a:r>
          </a:p>
          <a:p>
            <a:pPr fontAlgn="auto">
              <a:spcAft>
                <a:spcPts val="0"/>
              </a:spcAft>
            </a:pPr>
            <a:endParaRPr lang="en-US" dirty="0"/>
          </a:p>
          <a:p>
            <a:pPr fontAlgn="auto">
              <a:spcAft>
                <a:spcPts val="0"/>
              </a:spcAft>
            </a:pPr>
            <a:r>
              <a:rPr lang="en-US" dirty="0"/>
              <a:t>Max Keys = m-1 =3  -1 = 2</a:t>
            </a:r>
          </a:p>
          <a:p>
            <a:pPr fontAlgn="auto">
              <a:spcAft>
                <a:spcPts val="0"/>
              </a:spcAft>
            </a:pPr>
            <a:r>
              <a:rPr lang="en-US" dirty="0"/>
              <a:t>Min keys  =  Root = 1</a:t>
            </a:r>
          </a:p>
          <a:p>
            <a:pPr fontAlgn="auto">
              <a:spcAft>
                <a:spcPts val="0"/>
              </a:spcAft>
            </a:pPr>
            <a:r>
              <a:rPr lang="en-US" dirty="0"/>
              <a:t>All other nodes = m/2 </a:t>
            </a:r>
            <a:r>
              <a:rPr lang="en-US" dirty="0" err="1"/>
              <a:t>ciel</a:t>
            </a:r>
            <a:r>
              <a:rPr lang="en-US" dirty="0"/>
              <a:t> -1  = 3/2 ceil -1  = 2-1 = 1</a:t>
            </a:r>
          </a:p>
          <a:p>
            <a:pPr fontAlgn="auto">
              <a:spcAft>
                <a:spcPts val="0"/>
              </a:spcAft>
            </a:pPr>
            <a:endParaRPr lang="en-US" dirty="0"/>
          </a:p>
          <a:p>
            <a:pPr fontAlgn="auto">
              <a:spcAft>
                <a:spcPts val="0"/>
              </a:spcAft>
            </a:pPr>
            <a:endParaRPr lang="en-US" dirty="0"/>
          </a:p>
        </p:txBody>
      </p:sp>
    </p:spTree>
    <p:extLst>
      <p:ext uri="{BB962C8B-B14F-4D97-AF65-F5344CB8AC3E}">
        <p14:creationId xmlns:p14="http://schemas.microsoft.com/office/powerpoint/2010/main" val="1374000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tLang="en-US"/>
              <a:t>Today’s Lecture</a:t>
            </a:r>
          </a:p>
        </p:txBody>
      </p:sp>
      <p:sp>
        <p:nvSpPr>
          <p:cNvPr id="8195" name="Content Placeholder 2"/>
          <p:cNvSpPr>
            <a:spLocks noGrp="1"/>
          </p:cNvSpPr>
          <p:nvPr>
            <p:ph idx="1"/>
          </p:nvPr>
        </p:nvSpPr>
        <p:spPr/>
        <p:txBody>
          <a:bodyPr/>
          <a:lstStyle/>
          <a:p>
            <a:pPr eaLnBrk="1" hangingPunct="1">
              <a:buFont typeface="Wingdings 2" panose="05020102010507070707" pitchFamily="18" charset="2"/>
              <a:buNone/>
            </a:pPr>
            <a:endParaRPr lang="en-US" altLang="en-US" dirty="0"/>
          </a:p>
          <a:p>
            <a:pPr eaLnBrk="1" hangingPunct="1"/>
            <a:r>
              <a:rPr lang="en-US" altLang="en-US" dirty="0"/>
              <a:t>Introduction to B tree</a:t>
            </a:r>
          </a:p>
          <a:p>
            <a:pPr eaLnBrk="1" hangingPunct="1"/>
            <a:r>
              <a:rPr lang="en-US" altLang="en-US" dirty="0"/>
              <a:t>Properties of B tree</a:t>
            </a:r>
          </a:p>
          <a:p>
            <a:pPr eaLnBrk="1" hangingPunct="1"/>
            <a:r>
              <a:rPr lang="en-US" altLang="en-US" dirty="0"/>
              <a:t>Insertion into B tree</a:t>
            </a:r>
          </a:p>
          <a:p>
            <a:pPr eaLnBrk="1" hangingPunct="1"/>
            <a:r>
              <a:rPr lang="en-US" altLang="en-US" dirty="0"/>
              <a:t>Examples</a:t>
            </a:r>
          </a:p>
          <a:p>
            <a:pPr eaLnBrk="1" hangingPunct="1"/>
            <a:endParaRPr lang="en-US" altLang="en-US" dirty="0"/>
          </a:p>
        </p:txBody>
      </p:sp>
      <p:sp>
        <p:nvSpPr>
          <p:cNvPr id="2" name="Slide Number Placeholder 1">
            <a:extLst>
              <a:ext uri="{FF2B5EF4-FFF2-40B4-BE49-F238E27FC236}">
                <a16:creationId xmlns:a16="http://schemas.microsoft.com/office/drawing/2014/main" id="{4E4D4941-49FF-4D0C-8142-84A1EBE2AC21}"/>
              </a:ext>
            </a:extLst>
          </p:cNvPr>
          <p:cNvSpPr>
            <a:spLocks noGrp="1"/>
          </p:cNvSpPr>
          <p:nvPr>
            <p:ph type="sldNum" sz="quarter" idx="12"/>
          </p:nvPr>
        </p:nvSpPr>
        <p:spPr/>
        <p:txBody>
          <a:bodyPr/>
          <a:lstStyle/>
          <a:p>
            <a:pPr>
              <a:defRPr/>
            </a:pPr>
            <a:fld id="{77233E13-5E5D-4386-B7A5-A77E07560BD1}" type="slidenum">
              <a:rPr lang="en-US" altLang="en-US" smtClean="0"/>
              <a:pPr>
                <a:defRPr/>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a:t>Definition of a B-tree</a:t>
            </a:r>
          </a:p>
        </p:txBody>
      </p:sp>
      <p:sp>
        <p:nvSpPr>
          <p:cNvPr id="10243" name="Content Placeholder 2"/>
          <p:cNvSpPr>
            <a:spLocks noGrp="1"/>
          </p:cNvSpPr>
          <p:nvPr>
            <p:ph idx="1"/>
          </p:nvPr>
        </p:nvSpPr>
        <p:spPr/>
        <p:txBody>
          <a:bodyPr>
            <a:normAutofit lnSpcReduction="10000"/>
          </a:bodyPr>
          <a:lstStyle/>
          <a:p>
            <a:pPr algn="just">
              <a:lnSpc>
                <a:spcPct val="90000"/>
              </a:lnSpc>
            </a:pPr>
            <a:r>
              <a:rPr lang="en-US" altLang="en-US" sz="2400"/>
              <a:t>A self balancing tree in which every node has between  m/2  and m children and all leaf nodes are at same height. m is the order of B tree. The root may have as few as 2 children. Where m=2t and t is the branching factor that should be greater than 1. </a:t>
            </a:r>
          </a:p>
          <a:p>
            <a:pPr algn="just">
              <a:lnSpc>
                <a:spcPct val="90000"/>
              </a:lnSpc>
            </a:pPr>
            <a:endParaRPr lang="en-US" altLang="en-US" sz="2400"/>
          </a:p>
          <a:p>
            <a:pPr algn="just">
              <a:lnSpc>
                <a:spcPct val="90000"/>
              </a:lnSpc>
            </a:pPr>
            <a:r>
              <a:rPr lang="en-US" altLang="en-US" sz="2400"/>
              <a:t>This is a good structure if much of the tree is in slow memory (disk), since the height, and hence the number of accesses, can be kept small, say one or two, by picking a large m. </a:t>
            </a:r>
          </a:p>
          <a:p>
            <a:pPr algn="just">
              <a:lnSpc>
                <a:spcPct val="90000"/>
              </a:lnSpc>
            </a:pPr>
            <a:endParaRPr lang="en-US" altLang="en-US" sz="2400"/>
          </a:p>
          <a:p>
            <a:pPr algn="just">
              <a:lnSpc>
                <a:spcPct val="90000"/>
              </a:lnSpc>
            </a:pPr>
            <a:r>
              <a:rPr lang="en-US" altLang="en-US" sz="2400"/>
              <a:t> M is the maximum number of children of nodes in a B-tree. </a:t>
            </a:r>
          </a:p>
          <a:p>
            <a:pPr algn="just"/>
            <a:endParaRPr lang="en-US" altLang="en-US" sz="1800"/>
          </a:p>
          <a:p>
            <a:pPr algn="just"/>
            <a:endParaRPr lang="en-US" altLang="en-US" sz="1800"/>
          </a:p>
        </p:txBody>
      </p:sp>
      <p:sp>
        <p:nvSpPr>
          <p:cNvPr id="2" name="Slide Number Placeholder 1">
            <a:extLst>
              <a:ext uri="{FF2B5EF4-FFF2-40B4-BE49-F238E27FC236}">
                <a16:creationId xmlns:a16="http://schemas.microsoft.com/office/drawing/2014/main" id="{5A9CEBEB-E10C-455C-8697-2AE96F4C309A}"/>
              </a:ext>
            </a:extLst>
          </p:cNvPr>
          <p:cNvSpPr>
            <a:spLocks noGrp="1"/>
          </p:cNvSpPr>
          <p:nvPr>
            <p:ph type="sldNum" sz="quarter" idx="12"/>
          </p:nvPr>
        </p:nvSpPr>
        <p:spPr/>
        <p:txBody>
          <a:bodyPr/>
          <a:lstStyle/>
          <a:p>
            <a:pPr>
              <a:defRPr/>
            </a:pPr>
            <a:fld id="{77233E13-5E5D-4386-B7A5-A77E07560BD1}" type="slidenum">
              <a:rPr lang="en-US" altLang="en-US" smtClean="0"/>
              <a:pPr>
                <a:defRPr/>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2"/>
          <p:cNvSpPr>
            <a:spLocks noGrp="1"/>
          </p:cNvSpPr>
          <p:nvPr>
            <p:ph type="title"/>
          </p:nvPr>
        </p:nvSpPr>
        <p:spPr/>
        <p:txBody>
          <a:bodyPr/>
          <a:lstStyle/>
          <a:p>
            <a:r>
              <a:rPr lang="en-US" altLang="en-US"/>
              <a:t>An example B-Tree</a:t>
            </a:r>
          </a:p>
        </p:txBody>
      </p:sp>
      <p:sp>
        <p:nvSpPr>
          <p:cNvPr id="12291" name="Slide Number Placeholder 3"/>
          <p:cNvSpPr>
            <a:spLocks noGrp="1" noChangeArrowheads="1"/>
          </p:cNvSpPr>
          <p:nvPr>
            <p:ph type="sldNum" sz="quarter" idx="12"/>
          </p:nvPr>
        </p:nvSpPr>
        <p:spPr bwMode="auto">
          <a:xfrm>
            <a:off x="914400" y="6172200"/>
            <a:ext cx="39624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a:fld id="{817A5736-B459-4923-92D6-FC1EDF329F1B}" type="slidenum">
              <a:rPr lang="en-US" altLang="en-US" smtClean="0">
                <a:solidFill>
                  <a:schemeClr val="tx2"/>
                </a:solidFill>
              </a:rPr>
              <a:pPr algn="l"/>
              <a:t>9</a:t>
            </a:fld>
            <a:endParaRPr lang="en-US" altLang="en-US">
              <a:solidFill>
                <a:schemeClr val="tx2"/>
              </a:solidFill>
            </a:endParaRPr>
          </a:p>
        </p:txBody>
      </p:sp>
      <p:sp>
        <p:nvSpPr>
          <p:cNvPr id="12292" name="Line 137"/>
          <p:cNvSpPr>
            <a:spLocks noChangeShapeType="1"/>
          </p:cNvSpPr>
          <p:nvPr/>
        </p:nvSpPr>
        <p:spPr bwMode="auto">
          <a:xfrm flipV="1">
            <a:off x="7924800" y="3810000"/>
            <a:ext cx="609600" cy="1524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293" name="Line 136"/>
          <p:cNvSpPr>
            <a:spLocks noChangeShapeType="1"/>
          </p:cNvSpPr>
          <p:nvPr/>
        </p:nvSpPr>
        <p:spPr bwMode="auto">
          <a:xfrm flipV="1">
            <a:off x="3810000" y="3810000"/>
            <a:ext cx="3810000" cy="1600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295" name="Line 3"/>
          <p:cNvSpPr>
            <a:spLocks noChangeShapeType="1"/>
          </p:cNvSpPr>
          <p:nvPr/>
        </p:nvSpPr>
        <p:spPr bwMode="auto">
          <a:xfrm flipH="1">
            <a:off x="1577975" y="2316163"/>
            <a:ext cx="1797050" cy="241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6" name="Line 4"/>
          <p:cNvSpPr>
            <a:spLocks noChangeShapeType="1"/>
          </p:cNvSpPr>
          <p:nvPr/>
        </p:nvSpPr>
        <p:spPr bwMode="auto">
          <a:xfrm>
            <a:off x="3810000" y="2286000"/>
            <a:ext cx="3995738" cy="14938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7" name="Line 5"/>
          <p:cNvSpPr>
            <a:spLocks noChangeShapeType="1"/>
          </p:cNvSpPr>
          <p:nvPr/>
        </p:nvSpPr>
        <p:spPr bwMode="auto">
          <a:xfrm>
            <a:off x="2286000" y="2743200"/>
            <a:ext cx="2667000" cy="990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8" name="Line 6"/>
          <p:cNvSpPr>
            <a:spLocks noChangeShapeType="1"/>
          </p:cNvSpPr>
          <p:nvPr/>
        </p:nvSpPr>
        <p:spPr bwMode="auto">
          <a:xfrm>
            <a:off x="1752600" y="2743200"/>
            <a:ext cx="1219200" cy="1066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9" name="Line 7"/>
          <p:cNvSpPr>
            <a:spLocks noChangeShapeType="1"/>
          </p:cNvSpPr>
          <p:nvPr/>
        </p:nvSpPr>
        <p:spPr bwMode="auto">
          <a:xfrm flipH="1">
            <a:off x="1219200" y="2817813"/>
            <a:ext cx="120650" cy="992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0" name="Line 8"/>
          <p:cNvSpPr>
            <a:spLocks noChangeShapeType="1"/>
          </p:cNvSpPr>
          <p:nvPr/>
        </p:nvSpPr>
        <p:spPr bwMode="auto">
          <a:xfrm flipH="1">
            <a:off x="5867400" y="3810000"/>
            <a:ext cx="2209800" cy="1371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1" name="Line 9"/>
          <p:cNvSpPr>
            <a:spLocks noChangeShapeType="1"/>
          </p:cNvSpPr>
          <p:nvPr/>
        </p:nvSpPr>
        <p:spPr bwMode="auto">
          <a:xfrm flipH="1">
            <a:off x="1828800" y="3810000"/>
            <a:ext cx="5257800" cy="15240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2" name="Text Box 31"/>
          <p:cNvSpPr txBox="1">
            <a:spLocks noChangeArrowheads="1"/>
          </p:cNvSpPr>
          <p:nvPr/>
        </p:nvSpPr>
        <p:spPr bwMode="auto">
          <a:xfrm>
            <a:off x="7566025" y="3429000"/>
            <a:ext cx="477838"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51</a:t>
            </a:r>
          </a:p>
        </p:txBody>
      </p:sp>
      <p:sp>
        <p:nvSpPr>
          <p:cNvPr id="12303" name="Text Box 32"/>
          <p:cNvSpPr txBox="1">
            <a:spLocks noChangeArrowheads="1"/>
          </p:cNvSpPr>
          <p:nvPr/>
        </p:nvSpPr>
        <p:spPr bwMode="auto">
          <a:xfrm>
            <a:off x="8043863" y="3429000"/>
            <a:ext cx="479425"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62</a:t>
            </a:r>
          </a:p>
        </p:txBody>
      </p:sp>
      <p:sp>
        <p:nvSpPr>
          <p:cNvPr id="12304" name="Text Box 33"/>
          <p:cNvSpPr txBox="1">
            <a:spLocks noChangeArrowheads="1"/>
          </p:cNvSpPr>
          <p:nvPr/>
        </p:nvSpPr>
        <p:spPr bwMode="auto">
          <a:xfrm>
            <a:off x="7085013" y="3429000"/>
            <a:ext cx="481012"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42</a:t>
            </a:r>
          </a:p>
        </p:txBody>
      </p:sp>
      <p:sp>
        <p:nvSpPr>
          <p:cNvPr id="12305" name="Text Box 57"/>
          <p:cNvSpPr txBox="1">
            <a:spLocks noChangeArrowheads="1"/>
          </p:cNvSpPr>
          <p:nvPr/>
        </p:nvSpPr>
        <p:spPr bwMode="auto">
          <a:xfrm>
            <a:off x="1371600" y="2403475"/>
            <a:ext cx="477838"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6</a:t>
            </a:r>
          </a:p>
        </p:txBody>
      </p:sp>
      <p:sp>
        <p:nvSpPr>
          <p:cNvPr id="12306" name="Text Box 58"/>
          <p:cNvSpPr txBox="1">
            <a:spLocks noChangeArrowheads="1"/>
          </p:cNvSpPr>
          <p:nvPr/>
        </p:nvSpPr>
        <p:spPr bwMode="auto">
          <a:xfrm>
            <a:off x="1817688" y="2403475"/>
            <a:ext cx="477837"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12</a:t>
            </a:r>
          </a:p>
        </p:txBody>
      </p:sp>
      <p:sp>
        <p:nvSpPr>
          <p:cNvPr id="12307" name="Text Box 73"/>
          <p:cNvSpPr txBox="1">
            <a:spLocks noChangeArrowheads="1"/>
          </p:cNvSpPr>
          <p:nvPr/>
        </p:nvSpPr>
        <p:spPr bwMode="auto">
          <a:xfrm>
            <a:off x="3375025" y="1905000"/>
            <a:ext cx="477838" cy="3603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26</a:t>
            </a:r>
          </a:p>
        </p:txBody>
      </p:sp>
      <p:sp>
        <p:nvSpPr>
          <p:cNvPr id="12308" name="Text Box 49"/>
          <p:cNvSpPr txBox="1">
            <a:spLocks noChangeArrowheads="1"/>
          </p:cNvSpPr>
          <p:nvPr/>
        </p:nvSpPr>
        <p:spPr bwMode="auto">
          <a:xfrm>
            <a:off x="5648325" y="5207000"/>
            <a:ext cx="481013" cy="358775"/>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55</a:t>
            </a:r>
          </a:p>
          <a:p>
            <a:endParaRPr lang="en-US" altLang="en-US" sz="1600">
              <a:latin typeface="Times New Roman" panose="02020603050405020304" pitchFamily="18" charset="0"/>
            </a:endParaRPr>
          </a:p>
        </p:txBody>
      </p:sp>
      <p:sp>
        <p:nvSpPr>
          <p:cNvPr id="12309" name="Text Box 50"/>
          <p:cNvSpPr txBox="1">
            <a:spLocks noChangeArrowheads="1"/>
          </p:cNvSpPr>
          <p:nvPr/>
        </p:nvSpPr>
        <p:spPr bwMode="auto">
          <a:xfrm>
            <a:off x="6129338" y="5207000"/>
            <a:ext cx="477837" cy="358775"/>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60</a:t>
            </a:r>
          </a:p>
          <a:p>
            <a:endParaRPr lang="en-US" altLang="en-US" sz="1600">
              <a:latin typeface="Times New Roman" panose="02020603050405020304" pitchFamily="18" charset="0"/>
            </a:endParaRPr>
          </a:p>
        </p:txBody>
      </p:sp>
      <p:sp>
        <p:nvSpPr>
          <p:cNvPr id="12310" name="Text Box 51"/>
          <p:cNvSpPr txBox="1">
            <a:spLocks noChangeArrowheads="1"/>
          </p:cNvSpPr>
          <p:nvPr/>
        </p:nvSpPr>
        <p:spPr bwMode="auto">
          <a:xfrm>
            <a:off x="7716838" y="5216525"/>
            <a:ext cx="481012" cy="358775"/>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70</a:t>
            </a:r>
          </a:p>
          <a:p>
            <a:endParaRPr lang="en-US" altLang="en-US" sz="1600">
              <a:latin typeface="Times New Roman" panose="02020603050405020304" pitchFamily="18" charset="0"/>
            </a:endParaRPr>
          </a:p>
        </p:txBody>
      </p:sp>
      <p:sp>
        <p:nvSpPr>
          <p:cNvPr id="12311" name="Text Box 52"/>
          <p:cNvSpPr txBox="1">
            <a:spLocks noChangeArrowheads="1"/>
          </p:cNvSpPr>
          <p:nvPr/>
        </p:nvSpPr>
        <p:spPr bwMode="auto">
          <a:xfrm>
            <a:off x="7239000" y="5216525"/>
            <a:ext cx="477838" cy="358775"/>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64</a:t>
            </a:r>
          </a:p>
          <a:p>
            <a:endParaRPr lang="en-US" altLang="en-US" sz="1600">
              <a:latin typeface="Times New Roman" panose="02020603050405020304" pitchFamily="18" charset="0"/>
            </a:endParaRPr>
          </a:p>
        </p:txBody>
      </p:sp>
      <p:sp>
        <p:nvSpPr>
          <p:cNvPr id="12312" name="Text Box 53"/>
          <p:cNvSpPr txBox="1">
            <a:spLocks noChangeArrowheads="1"/>
          </p:cNvSpPr>
          <p:nvPr/>
        </p:nvSpPr>
        <p:spPr bwMode="auto">
          <a:xfrm>
            <a:off x="8197850" y="5216525"/>
            <a:ext cx="477838" cy="358775"/>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90</a:t>
            </a:r>
          </a:p>
          <a:p>
            <a:endParaRPr lang="en-US" altLang="en-US" sz="1600">
              <a:latin typeface="Times New Roman" panose="02020603050405020304" pitchFamily="18" charset="0"/>
            </a:endParaRPr>
          </a:p>
        </p:txBody>
      </p:sp>
      <p:sp>
        <p:nvSpPr>
          <p:cNvPr id="12313" name="Text Box 56"/>
          <p:cNvSpPr txBox="1">
            <a:spLocks noChangeArrowheads="1"/>
          </p:cNvSpPr>
          <p:nvPr/>
        </p:nvSpPr>
        <p:spPr bwMode="auto">
          <a:xfrm>
            <a:off x="3090863" y="5207000"/>
            <a:ext cx="477837" cy="358775"/>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45</a:t>
            </a:r>
          </a:p>
          <a:p>
            <a:endParaRPr lang="en-US" altLang="en-US" sz="1600">
              <a:latin typeface="Times New Roman" panose="02020603050405020304" pitchFamily="18" charset="0"/>
            </a:endParaRPr>
          </a:p>
        </p:txBody>
      </p:sp>
      <p:sp>
        <p:nvSpPr>
          <p:cNvPr id="12314" name="Text Box 59"/>
          <p:cNvSpPr txBox="1">
            <a:spLocks noChangeArrowheads="1"/>
          </p:cNvSpPr>
          <p:nvPr/>
        </p:nvSpPr>
        <p:spPr bwMode="auto">
          <a:xfrm>
            <a:off x="392113" y="3636963"/>
            <a:ext cx="477837" cy="36036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a:t>
            </a:r>
          </a:p>
        </p:txBody>
      </p:sp>
      <p:sp>
        <p:nvSpPr>
          <p:cNvPr id="12315" name="Text Box 60"/>
          <p:cNvSpPr txBox="1">
            <a:spLocks noChangeArrowheads="1"/>
          </p:cNvSpPr>
          <p:nvPr/>
        </p:nvSpPr>
        <p:spPr bwMode="auto">
          <a:xfrm>
            <a:off x="869950" y="3636963"/>
            <a:ext cx="479425" cy="36036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a:t>
            </a:r>
          </a:p>
        </p:txBody>
      </p:sp>
      <p:sp>
        <p:nvSpPr>
          <p:cNvPr id="12316" name="Text Box 61"/>
          <p:cNvSpPr txBox="1">
            <a:spLocks noChangeArrowheads="1"/>
          </p:cNvSpPr>
          <p:nvPr/>
        </p:nvSpPr>
        <p:spPr bwMode="auto">
          <a:xfrm>
            <a:off x="1349375" y="3636963"/>
            <a:ext cx="477838" cy="36036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4</a:t>
            </a:r>
          </a:p>
        </p:txBody>
      </p:sp>
      <p:sp>
        <p:nvSpPr>
          <p:cNvPr id="12317" name="Text Box 62"/>
          <p:cNvSpPr txBox="1">
            <a:spLocks noChangeArrowheads="1"/>
          </p:cNvSpPr>
          <p:nvPr/>
        </p:nvSpPr>
        <p:spPr bwMode="auto">
          <a:xfrm>
            <a:off x="2460625" y="3636963"/>
            <a:ext cx="477838" cy="36036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7</a:t>
            </a:r>
          </a:p>
        </p:txBody>
      </p:sp>
      <p:sp>
        <p:nvSpPr>
          <p:cNvPr id="12318" name="Text Box 63"/>
          <p:cNvSpPr txBox="1">
            <a:spLocks noChangeArrowheads="1"/>
          </p:cNvSpPr>
          <p:nvPr/>
        </p:nvSpPr>
        <p:spPr bwMode="auto">
          <a:xfrm>
            <a:off x="2938463" y="3636963"/>
            <a:ext cx="479425" cy="36036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8</a:t>
            </a:r>
          </a:p>
        </p:txBody>
      </p:sp>
      <p:sp>
        <p:nvSpPr>
          <p:cNvPr id="12319" name="Text Box 64"/>
          <p:cNvSpPr txBox="1">
            <a:spLocks noChangeArrowheads="1"/>
          </p:cNvSpPr>
          <p:nvPr/>
        </p:nvSpPr>
        <p:spPr bwMode="auto">
          <a:xfrm>
            <a:off x="3994150" y="3636963"/>
            <a:ext cx="481013" cy="36036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Times New Roman" panose="02020603050405020304" pitchFamily="18" charset="0"/>
              </a:rPr>
              <a:t>13</a:t>
            </a:r>
          </a:p>
        </p:txBody>
      </p:sp>
      <p:sp>
        <p:nvSpPr>
          <p:cNvPr id="12320" name="Text Box 65"/>
          <p:cNvSpPr txBox="1">
            <a:spLocks noChangeArrowheads="1"/>
          </p:cNvSpPr>
          <p:nvPr/>
        </p:nvSpPr>
        <p:spPr bwMode="auto">
          <a:xfrm>
            <a:off x="4475163" y="3636963"/>
            <a:ext cx="477837" cy="36036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15</a:t>
            </a:r>
          </a:p>
        </p:txBody>
      </p:sp>
      <p:sp>
        <p:nvSpPr>
          <p:cNvPr id="12321" name="Text Box 66"/>
          <p:cNvSpPr txBox="1">
            <a:spLocks noChangeArrowheads="1"/>
          </p:cNvSpPr>
          <p:nvPr/>
        </p:nvSpPr>
        <p:spPr bwMode="auto">
          <a:xfrm>
            <a:off x="4953000" y="3636963"/>
            <a:ext cx="477838" cy="36036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18</a:t>
            </a:r>
          </a:p>
        </p:txBody>
      </p:sp>
      <p:sp>
        <p:nvSpPr>
          <p:cNvPr id="12322" name="Text Box 67"/>
          <p:cNvSpPr txBox="1">
            <a:spLocks noChangeArrowheads="1"/>
          </p:cNvSpPr>
          <p:nvPr/>
        </p:nvSpPr>
        <p:spPr bwMode="auto">
          <a:xfrm>
            <a:off x="5430838" y="3636963"/>
            <a:ext cx="479425" cy="36036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25</a:t>
            </a:r>
          </a:p>
        </p:txBody>
      </p:sp>
      <p:sp>
        <p:nvSpPr>
          <p:cNvPr id="12323" name="Text Box 68"/>
          <p:cNvSpPr txBox="1">
            <a:spLocks noChangeArrowheads="1"/>
          </p:cNvSpPr>
          <p:nvPr/>
        </p:nvSpPr>
        <p:spPr bwMode="auto">
          <a:xfrm>
            <a:off x="1362075" y="5207000"/>
            <a:ext cx="477838" cy="358775"/>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27</a:t>
            </a:r>
          </a:p>
          <a:p>
            <a:endParaRPr lang="en-US" altLang="en-US" sz="1600">
              <a:latin typeface="Times New Roman" panose="02020603050405020304" pitchFamily="18" charset="0"/>
            </a:endParaRPr>
          </a:p>
        </p:txBody>
      </p:sp>
      <p:sp>
        <p:nvSpPr>
          <p:cNvPr id="12324" name="Text Box 69"/>
          <p:cNvSpPr txBox="1">
            <a:spLocks noChangeArrowheads="1"/>
          </p:cNvSpPr>
          <p:nvPr/>
        </p:nvSpPr>
        <p:spPr bwMode="auto">
          <a:xfrm>
            <a:off x="1839913" y="5207000"/>
            <a:ext cx="477837" cy="358775"/>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29</a:t>
            </a:r>
          </a:p>
          <a:p>
            <a:endParaRPr lang="en-US" altLang="en-US" sz="1600">
              <a:latin typeface="Times New Roman" panose="02020603050405020304" pitchFamily="18" charset="0"/>
            </a:endParaRPr>
          </a:p>
        </p:txBody>
      </p:sp>
      <p:sp>
        <p:nvSpPr>
          <p:cNvPr id="12325" name="Text Box 70"/>
          <p:cNvSpPr txBox="1">
            <a:spLocks noChangeArrowheads="1"/>
          </p:cNvSpPr>
          <p:nvPr/>
        </p:nvSpPr>
        <p:spPr bwMode="auto">
          <a:xfrm>
            <a:off x="3568700" y="5207000"/>
            <a:ext cx="481013" cy="358775"/>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46</a:t>
            </a:r>
          </a:p>
          <a:p>
            <a:endParaRPr lang="en-US" altLang="en-US" sz="1600">
              <a:latin typeface="Times New Roman" panose="02020603050405020304" pitchFamily="18" charset="0"/>
            </a:endParaRPr>
          </a:p>
        </p:txBody>
      </p:sp>
      <p:sp>
        <p:nvSpPr>
          <p:cNvPr id="12326" name="Text Box 71"/>
          <p:cNvSpPr txBox="1">
            <a:spLocks noChangeArrowheads="1"/>
          </p:cNvSpPr>
          <p:nvPr/>
        </p:nvSpPr>
        <p:spPr bwMode="auto">
          <a:xfrm>
            <a:off x="4049713" y="5207000"/>
            <a:ext cx="477837" cy="358775"/>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48</a:t>
            </a:r>
          </a:p>
          <a:p>
            <a:endParaRPr lang="en-US" altLang="en-US" sz="1600">
              <a:latin typeface="Times New Roman" panose="02020603050405020304" pitchFamily="18" charset="0"/>
            </a:endParaRPr>
          </a:p>
        </p:txBody>
      </p:sp>
      <p:sp>
        <p:nvSpPr>
          <p:cNvPr id="12327" name="Text Box 72"/>
          <p:cNvSpPr txBox="1">
            <a:spLocks noChangeArrowheads="1"/>
          </p:cNvSpPr>
          <p:nvPr/>
        </p:nvSpPr>
        <p:spPr bwMode="auto">
          <a:xfrm>
            <a:off x="5170488" y="5207000"/>
            <a:ext cx="477837" cy="358775"/>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53</a:t>
            </a:r>
          </a:p>
          <a:p>
            <a:endParaRPr lang="en-US" altLang="en-US" sz="1600">
              <a:latin typeface="Times New Roman" panose="02020603050405020304" pitchFamily="18" charset="0"/>
            </a:endParaRPr>
          </a:p>
        </p:txBody>
      </p:sp>
      <p:sp>
        <p:nvSpPr>
          <p:cNvPr id="12328" name="Text Box 144"/>
          <p:cNvSpPr txBox="1">
            <a:spLocks noChangeArrowheads="1"/>
          </p:cNvSpPr>
          <p:nvPr/>
        </p:nvSpPr>
        <p:spPr bwMode="auto">
          <a:xfrm>
            <a:off x="6172200" y="1905000"/>
            <a:ext cx="2667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A B-tree of </a:t>
            </a:r>
            <a:r>
              <a:rPr lang="en-US" altLang="en-US" b="1"/>
              <a:t>order 5</a:t>
            </a:r>
            <a:endParaRPr lang="en-US" altLang="en-US" sz="2400">
              <a:latin typeface="Times" panose="02020603050405020304" pitchFamily="18" charset="0"/>
            </a:endParaRPr>
          </a:p>
        </p:txBody>
      </p:sp>
      <p:sp>
        <p:nvSpPr>
          <p:cNvPr id="29841" name="Text Box 145"/>
          <p:cNvSpPr txBox="1">
            <a:spLocks noChangeArrowheads="1"/>
          </p:cNvSpPr>
          <p:nvPr/>
        </p:nvSpPr>
        <p:spPr bwMode="auto">
          <a:xfrm>
            <a:off x="441325" y="5851525"/>
            <a:ext cx="4195763" cy="336550"/>
          </a:xfrm>
          <a:prstGeom prst="rect">
            <a:avLst/>
          </a:prstGeom>
          <a:noFill/>
          <a:ln>
            <a:noFill/>
          </a:ln>
          <a:effectLst/>
        </p:spPr>
        <p:txBody>
          <a:bodyPr wrap="none">
            <a:spAutoFit/>
          </a:bodyPr>
          <a:lstStyle/>
          <a:p>
            <a:pPr>
              <a:defRPr/>
            </a:pPr>
            <a:r>
              <a:rPr lang="en-GB" sz="1600" i="1">
                <a:effectLst>
                  <a:outerShdw blurRad="38100" dist="38100" dir="2700000" algn="tl">
                    <a:srgbClr val="C0C0C0"/>
                  </a:outerShdw>
                </a:effectLst>
              </a:rPr>
              <a:t>Note that all the leaves are at the same level</a:t>
            </a:r>
            <a:endParaRPr lang="en-GB" sz="2800" i="1">
              <a:effectLst>
                <a:outerShdw blurRad="38100" dist="38100" dir="2700000" algn="tl">
                  <a:srgbClr val="C0C0C0"/>
                </a:outerShdw>
              </a:effectLs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1986</Words>
  <Application>Microsoft Office PowerPoint</Application>
  <PresentationFormat>On-screen Show (4:3)</PresentationFormat>
  <Paragraphs>402</Paragraphs>
  <Slides>31</Slides>
  <Notes>11</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Arial</vt:lpstr>
      <vt:lpstr>Calibri</vt:lpstr>
      <vt:lpstr>Calibri Light</vt:lpstr>
      <vt:lpstr>Franklin Gothic Book</vt:lpstr>
      <vt:lpstr>Garamond</vt:lpstr>
      <vt:lpstr>Times</vt:lpstr>
      <vt:lpstr>Times New Roman</vt:lpstr>
      <vt:lpstr>Wingdings</vt:lpstr>
      <vt:lpstr>Wingdings 2</vt:lpstr>
      <vt:lpstr>Office Theme</vt:lpstr>
      <vt:lpstr>CS302 Design and Analysis of Algorithm </vt:lpstr>
      <vt:lpstr>B tree</vt:lpstr>
      <vt:lpstr>Tree basics recall</vt:lpstr>
      <vt:lpstr>B tree</vt:lpstr>
      <vt:lpstr>B tree</vt:lpstr>
      <vt:lpstr>B tree</vt:lpstr>
      <vt:lpstr>Today’s Lecture</vt:lpstr>
      <vt:lpstr>Definition of a B-tree</vt:lpstr>
      <vt:lpstr>An example B-Tree</vt:lpstr>
      <vt:lpstr>Properties of B-trees</vt:lpstr>
      <vt:lpstr>PowerPoint Presentation</vt:lpstr>
      <vt:lpstr>PowerPoint Presentation</vt:lpstr>
      <vt:lpstr>B tree Overall properties </vt:lpstr>
      <vt:lpstr>M way B-tree</vt:lpstr>
      <vt:lpstr>Insertion into B-tree</vt:lpstr>
      <vt:lpstr>PowerPoint Presentation</vt:lpstr>
      <vt:lpstr>Constructing a B-tree</vt:lpstr>
      <vt:lpstr>Constructing a B-tree (contd.)</vt:lpstr>
      <vt:lpstr>Constructing a B-tree (contd.)</vt:lpstr>
      <vt:lpstr>Constructing a B-tree (contd.)</vt:lpstr>
      <vt:lpstr>Constructing a B-tree (contd.)</vt:lpstr>
      <vt:lpstr>Exercise in Inserting a B-Tree</vt:lpstr>
      <vt:lpstr>Analysis of B-Tree</vt:lpstr>
      <vt:lpstr>B-Tree-Search </vt:lpstr>
      <vt:lpstr>Search 55</vt:lpstr>
      <vt:lpstr>Analysis of B-Tree</vt:lpstr>
      <vt:lpstr>Analysis of B-Tree Search</vt:lpstr>
      <vt:lpstr>Creating an empty B-tree</vt:lpstr>
      <vt:lpstr>Analysis of B –Tree Create</vt:lpstr>
      <vt:lpstr>        Self study</vt:lpstr>
      <vt:lpstr>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2019-10-19T08:09:03Z</dcterms:created>
  <dcterms:modified xsi:type="dcterms:W3CDTF">2021-05-19T03:10:22Z</dcterms:modified>
</cp:coreProperties>
</file>