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05" r:id="rId1"/>
  </p:sldMasterIdLst>
  <p:notesMasterIdLst>
    <p:notesMasterId r:id="rId42"/>
  </p:notesMasterIdLst>
  <p:sldIdLst>
    <p:sldId id="748" r:id="rId2"/>
    <p:sldId id="278" r:id="rId3"/>
    <p:sldId id="279"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3366"/>
    <a:srgbClr val="D1B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5" autoAdjust="0"/>
    <p:restoredTop sz="94728" autoAdjust="0"/>
  </p:normalViewPr>
  <p:slideViewPr>
    <p:cSldViewPr>
      <p:cViewPr varScale="1">
        <p:scale>
          <a:sx n="69" d="100"/>
          <a:sy n="69" d="100"/>
        </p:scale>
        <p:origin x="12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CB836FF-D302-440C-BD39-79E8B5E521ED}" type="datetimeFigureOut">
              <a:rPr lang="en-US"/>
              <a:pPr>
                <a:defRPr/>
              </a:pPr>
              <a:t>25-May-21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6CFFBC3-5E51-4CB7-86C6-1A08E2B2B2E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F6230F09-1CEC-4272-A2D1-4C2D4A521B4A}"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pPr marL="0" marR="0" lvl="0" indent="0" algn="r" defTabSz="966788"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90026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B65531-9BFA-4494-912D-071C3905BFFB}" type="slidenum">
              <a:rPr lang="en-US" altLang="en-US"/>
              <a:pPr>
                <a:defRPr/>
              </a:pPr>
              <a:t>‹#›</a:t>
            </a:fld>
            <a:endParaRPr lang="en-US" altLang="en-US"/>
          </a:p>
        </p:txBody>
      </p:sp>
    </p:spTree>
    <p:extLst>
      <p:ext uri="{BB962C8B-B14F-4D97-AF65-F5344CB8AC3E}">
        <p14:creationId xmlns:p14="http://schemas.microsoft.com/office/powerpoint/2010/main" val="51662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E9AF41-1128-410D-8761-F93A9FED6040}" type="slidenum">
              <a:rPr lang="en-US" altLang="en-US"/>
              <a:pPr>
                <a:defRPr/>
              </a:pPr>
              <a:t>‹#›</a:t>
            </a:fld>
            <a:endParaRPr lang="en-US" altLang="en-US"/>
          </a:p>
        </p:txBody>
      </p:sp>
    </p:spTree>
    <p:extLst>
      <p:ext uri="{BB962C8B-B14F-4D97-AF65-F5344CB8AC3E}">
        <p14:creationId xmlns:p14="http://schemas.microsoft.com/office/powerpoint/2010/main" val="29914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9CD55E-80A2-432A-80EC-4CBE90E54413}" type="slidenum">
              <a:rPr lang="en-US" altLang="en-US"/>
              <a:pPr>
                <a:defRPr/>
              </a:pPr>
              <a:t>‹#›</a:t>
            </a:fld>
            <a:endParaRPr lang="en-US" altLang="en-US"/>
          </a:p>
        </p:txBody>
      </p:sp>
    </p:spTree>
    <p:extLst>
      <p:ext uri="{BB962C8B-B14F-4D97-AF65-F5344CB8AC3E}">
        <p14:creationId xmlns:p14="http://schemas.microsoft.com/office/powerpoint/2010/main" val="117048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970866-3305-476C-AAC4-B3317698D852}" type="slidenum">
              <a:rPr lang="en-US" altLang="en-US"/>
              <a:pPr>
                <a:defRPr/>
              </a:pPr>
              <a:t>‹#›</a:t>
            </a:fld>
            <a:endParaRPr lang="en-US" altLang="en-US"/>
          </a:p>
        </p:txBody>
      </p:sp>
    </p:spTree>
    <p:extLst>
      <p:ext uri="{BB962C8B-B14F-4D97-AF65-F5344CB8AC3E}">
        <p14:creationId xmlns:p14="http://schemas.microsoft.com/office/powerpoint/2010/main" val="237962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B1A610-72F6-4268-B115-EBC3388E068B}" type="slidenum">
              <a:rPr lang="en-US" altLang="en-US"/>
              <a:pPr>
                <a:defRPr/>
              </a:pPr>
              <a:t>‹#›</a:t>
            </a:fld>
            <a:endParaRPr lang="en-US" altLang="en-US"/>
          </a:p>
        </p:txBody>
      </p:sp>
    </p:spTree>
    <p:extLst>
      <p:ext uri="{BB962C8B-B14F-4D97-AF65-F5344CB8AC3E}">
        <p14:creationId xmlns:p14="http://schemas.microsoft.com/office/powerpoint/2010/main" val="145011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EE9A31-9402-4225-9636-EA7C7832C03E}" type="slidenum">
              <a:rPr lang="en-US" altLang="en-US"/>
              <a:pPr>
                <a:defRPr/>
              </a:pPr>
              <a:t>‹#›</a:t>
            </a:fld>
            <a:endParaRPr lang="en-US" altLang="en-US"/>
          </a:p>
        </p:txBody>
      </p:sp>
    </p:spTree>
    <p:extLst>
      <p:ext uri="{BB962C8B-B14F-4D97-AF65-F5344CB8AC3E}">
        <p14:creationId xmlns:p14="http://schemas.microsoft.com/office/powerpoint/2010/main" val="353334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8565B55-F935-482F-827E-C6CAAEEACCE7}" type="slidenum">
              <a:rPr lang="en-US" altLang="en-US"/>
              <a:pPr>
                <a:defRPr/>
              </a:pPr>
              <a:t>‹#›</a:t>
            </a:fld>
            <a:endParaRPr lang="en-US" altLang="en-US"/>
          </a:p>
        </p:txBody>
      </p:sp>
    </p:spTree>
    <p:extLst>
      <p:ext uri="{BB962C8B-B14F-4D97-AF65-F5344CB8AC3E}">
        <p14:creationId xmlns:p14="http://schemas.microsoft.com/office/powerpoint/2010/main" val="280116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82A4700-A8DC-403A-A11C-BDE41C1CCFB5}" type="slidenum">
              <a:rPr lang="en-US" altLang="en-US"/>
              <a:pPr>
                <a:defRPr/>
              </a:pPr>
              <a:t>‹#›</a:t>
            </a:fld>
            <a:endParaRPr lang="en-US" altLang="en-US"/>
          </a:p>
        </p:txBody>
      </p:sp>
    </p:spTree>
    <p:extLst>
      <p:ext uri="{BB962C8B-B14F-4D97-AF65-F5344CB8AC3E}">
        <p14:creationId xmlns:p14="http://schemas.microsoft.com/office/powerpoint/2010/main" val="137879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3B163D-F350-49B1-A8F3-A32BDB775610}" type="slidenum">
              <a:rPr lang="en-US" altLang="en-US"/>
              <a:pPr>
                <a:defRPr/>
              </a:pPr>
              <a:t>‹#›</a:t>
            </a:fld>
            <a:endParaRPr lang="en-US" altLang="en-US"/>
          </a:p>
        </p:txBody>
      </p:sp>
    </p:spTree>
    <p:extLst>
      <p:ext uri="{BB962C8B-B14F-4D97-AF65-F5344CB8AC3E}">
        <p14:creationId xmlns:p14="http://schemas.microsoft.com/office/powerpoint/2010/main" val="17917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C3B5B6-46CA-49A4-A57B-B66DD9C4BFC3}" type="slidenum">
              <a:rPr lang="en-US" altLang="en-US"/>
              <a:pPr>
                <a:defRPr/>
              </a:pPr>
              <a:t>‹#›</a:t>
            </a:fld>
            <a:endParaRPr lang="en-US" altLang="en-US"/>
          </a:p>
        </p:txBody>
      </p:sp>
    </p:spTree>
    <p:extLst>
      <p:ext uri="{BB962C8B-B14F-4D97-AF65-F5344CB8AC3E}">
        <p14:creationId xmlns:p14="http://schemas.microsoft.com/office/powerpoint/2010/main" val="154000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7D7E47A-1DBD-42F9-B253-FBBC21E1D740}" type="slidenum">
              <a:rPr lang="en-US" altLang="en-US"/>
              <a:pPr>
                <a:defRPr/>
              </a:pPr>
              <a:t>‹#›</a:t>
            </a:fld>
            <a:endParaRPr lang="en-US" altLang="en-US"/>
          </a:p>
        </p:txBody>
      </p:sp>
    </p:spTree>
    <p:extLst>
      <p:ext uri="{BB962C8B-B14F-4D97-AF65-F5344CB8AC3E}">
        <p14:creationId xmlns:p14="http://schemas.microsoft.com/office/powerpoint/2010/main" val="359476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EC2D1DC0-3D2D-43F3-A804-CBD3AEE261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90600" y="2514600"/>
            <a:ext cx="7412165" cy="1152149"/>
          </a:xfrm>
        </p:spPr>
        <p:txBody>
          <a:bodyPr>
            <a:normAutofit/>
          </a:bodyPr>
          <a:lstStyle/>
          <a:p>
            <a:r>
              <a:rPr lang="en-US" altLang="en-US" sz="3600" dirty="0"/>
              <a:t>CS302</a:t>
            </a:r>
            <a:br>
              <a:rPr lang="en-US" altLang="en-US" sz="3600" dirty="0"/>
            </a:br>
            <a:r>
              <a:rPr lang="en-US" altLang="en-US" sz="3600" dirty="0"/>
              <a:t>Design and Analysis of Algorithm </a:t>
            </a:r>
          </a:p>
        </p:txBody>
      </p:sp>
      <p:sp>
        <p:nvSpPr>
          <p:cNvPr id="5125" name="Rectangle 5"/>
          <p:cNvSpPr>
            <a:spLocks noChangeArrowheads="1"/>
          </p:cNvSpPr>
          <p:nvPr/>
        </p:nvSpPr>
        <p:spPr bwMode="auto">
          <a:xfrm>
            <a:off x="4506182" y="3882449"/>
            <a:ext cx="67541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Gill Sans"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Gill Sans"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Gill Sans"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Gill Sans"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9pPr>
          </a:lstStyle>
          <a:p>
            <a:pPr marL="342900" marR="0" lvl="0" indent="-342900" algn="l" defTabSz="914400" rtl="0" eaLnBrk="1" fontAlgn="base" latinLnBrk="0" hangingPunct="1">
              <a:lnSpc>
                <a:spcPct val="80000"/>
              </a:lnSpc>
              <a:spcBef>
                <a:spcPct val="20000"/>
              </a:spcBef>
              <a:spcAft>
                <a:spcPct val="0"/>
              </a:spcAft>
              <a:buClr>
                <a:srgbClr val="EEECE1"/>
              </a:buClr>
              <a:buSzPct val="75000"/>
              <a:buFont typeface="Wingdings" panose="05000000000000000000" pitchFamily="2" charset="2"/>
              <a:buNone/>
              <a:tabLst/>
              <a:defRPr/>
            </a:pPr>
            <a:r>
              <a:rPr kumimoji="0" lang="en-US" altLang="zh-CN" sz="4000" b="1" i="0" u="none" strike="noStrike" kern="1200" cap="none" spc="0" normalizeH="0" baseline="0" noProof="0" dirty="0">
                <a:ln>
                  <a:noFill/>
                </a:ln>
                <a:solidFill>
                  <a:prstClr val="black"/>
                </a:solidFill>
                <a:effectLst/>
                <a:uLnTx/>
                <a:uFillTx/>
                <a:latin typeface="Garamond" panose="02020404030301010803" pitchFamily="18" charset="0"/>
                <a:ea typeface="宋体" panose="02010600030101010101" pitchFamily="2" charset="-122"/>
                <a:cs typeface="Arial" panose="020B0604020202020204" pitchFamily="34" charset="0"/>
              </a:rPr>
              <a:t>13</a:t>
            </a:r>
          </a:p>
        </p:txBody>
      </p:sp>
    </p:spTree>
    <p:extLst>
      <p:ext uri="{BB962C8B-B14F-4D97-AF65-F5344CB8AC3E}">
        <p14:creationId xmlns:p14="http://schemas.microsoft.com/office/powerpoint/2010/main" val="317877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2- Leaf node contains minimum number of keys</a:t>
            </a:r>
            <a:br>
              <a:rPr lang="en-US" sz="2400" dirty="0"/>
            </a:br>
            <a:r>
              <a:rPr lang="en-US" sz="2400" dirty="0"/>
              <a:t>for example </a:t>
            </a:r>
            <a:r>
              <a:rPr lang="en-US" sz="2400" b="1" dirty="0"/>
              <a:t>delete 14</a:t>
            </a:r>
            <a:r>
              <a:rPr lang="en-US" sz="2400" dirty="0"/>
              <a:t>,</a:t>
            </a:r>
            <a:br>
              <a:rPr lang="en-US" sz="2400" dirty="0"/>
            </a:br>
            <a:r>
              <a:rPr lang="en-US" sz="2400" dirty="0"/>
              <a:t>here you cannot delete simple 14 because resulting tree will violate property of minimum no. of keys</a:t>
            </a:r>
            <a:br>
              <a:rPr lang="en-US" sz="2400" dirty="0"/>
            </a:br>
            <a:br>
              <a:rPr lang="en-US" sz="2400" dirty="0"/>
            </a:br>
            <a:r>
              <a:rPr lang="en-US" sz="2400" b="1" dirty="0" err="1"/>
              <a:t>i</a:t>
            </a:r>
            <a:r>
              <a:rPr lang="en-US" sz="2400" b="1" dirty="0"/>
              <a:t>- Borrow from Immediate Left node (Sibling)</a:t>
            </a:r>
            <a:br>
              <a:rPr lang="en-US" sz="2400" dirty="0"/>
            </a:br>
            <a:r>
              <a:rPr lang="en-US" sz="2400" dirty="0"/>
              <a:t>can he borrow ? Yes , With the help of parent, maximum value will go up and parent will go down.</a:t>
            </a:r>
          </a:p>
        </p:txBody>
      </p:sp>
      <p:sp>
        <p:nvSpPr>
          <p:cNvPr id="2765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10</a:t>
            </a:fld>
            <a:endParaRPr lang="en-US" altLang="en-US">
              <a:solidFill>
                <a:schemeClr val="tx2"/>
              </a:solidFill>
            </a:endParaRPr>
          </a:p>
        </p:txBody>
      </p:sp>
      <p:sp>
        <p:nvSpPr>
          <p:cNvPr id="27652" name="Line 25"/>
          <p:cNvSpPr>
            <a:spLocks noChangeShapeType="1"/>
          </p:cNvSpPr>
          <p:nvPr/>
        </p:nvSpPr>
        <p:spPr bwMode="auto">
          <a:xfrm flipH="1">
            <a:off x="792706"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2164306" y="41910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a:off x="3002506" y="41910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907506" y="41910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6126706" y="41910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583906" y="41910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961356"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7662" name="Text Box 4"/>
          <p:cNvSpPr txBox="1">
            <a:spLocks noChangeArrowheads="1"/>
          </p:cNvSpPr>
          <p:nvPr/>
        </p:nvSpPr>
        <p:spPr bwMode="auto">
          <a:xfrm>
            <a:off x="21404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621506" y="3810000"/>
            <a:ext cx="477838"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a:t>
            </a:r>
          </a:p>
        </p:txBody>
      </p:sp>
      <p:sp>
        <p:nvSpPr>
          <p:cNvPr id="27664" name="Text Box 6"/>
          <p:cNvSpPr txBox="1">
            <a:spLocks noChangeArrowheads="1"/>
          </p:cNvSpPr>
          <p:nvPr/>
        </p:nvSpPr>
        <p:spPr bwMode="auto">
          <a:xfrm>
            <a:off x="57980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279106" y="3810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7666" name="Text Box 8"/>
          <p:cNvSpPr txBox="1">
            <a:spLocks noChangeArrowheads="1"/>
          </p:cNvSpPr>
          <p:nvPr/>
        </p:nvSpPr>
        <p:spPr bwMode="auto">
          <a:xfrm>
            <a:off x="50299"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a:t>
            </a:r>
          </a:p>
        </p:txBody>
      </p:sp>
      <p:sp>
        <p:nvSpPr>
          <p:cNvPr id="27667" name="Text Box 9"/>
          <p:cNvSpPr txBox="1">
            <a:spLocks noChangeArrowheads="1"/>
          </p:cNvSpPr>
          <p:nvPr/>
        </p:nvSpPr>
        <p:spPr bwMode="auto">
          <a:xfrm>
            <a:off x="548775" y="5124448"/>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a:t>
            </a:r>
          </a:p>
        </p:txBody>
      </p:sp>
      <p:sp>
        <p:nvSpPr>
          <p:cNvPr id="27668" name="Text Box 10"/>
          <p:cNvSpPr txBox="1">
            <a:spLocks noChangeArrowheads="1"/>
          </p:cNvSpPr>
          <p:nvPr/>
        </p:nvSpPr>
        <p:spPr bwMode="auto">
          <a:xfrm>
            <a:off x="17071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a:t>
            </a:r>
          </a:p>
        </p:txBody>
      </p:sp>
      <p:sp>
        <p:nvSpPr>
          <p:cNvPr id="27671" name="Text Box 13"/>
          <p:cNvSpPr txBox="1">
            <a:spLocks noChangeArrowheads="1"/>
          </p:cNvSpPr>
          <p:nvPr/>
        </p:nvSpPr>
        <p:spPr bwMode="auto">
          <a:xfrm>
            <a:off x="3274762" y="5105399"/>
            <a:ext cx="477837" cy="3222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a:t>
            </a:r>
          </a:p>
        </p:txBody>
      </p:sp>
      <p:sp>
        <p:nvSpPr>
          <p:cNvPr id="27672" name="Text Box 14"/>
          <p:cNvSpPr txBox="1">
            <a:spLocks noChangeArrowheads="1"/>
          </p:cNvSpPr>
          <p:nvPr/>
        </p:nvSpPr>
        <p:spPr bwMode="auto">
          <a:xfrm>
            <a:off x="3764506" y="51054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7673" name="Text Box 15"/>
          <p:cNvSpPr txBox="1">
            <a:spLocks noChangeArrowheads="1"/>
          </p:cNvSpPr>
          <p:nvPr/>
        </p:nvSpPr>
        <p:spPr bwMode="auto">
          <a:xfrm>
            <a:off x="69204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74" name="Text Box 16"/>
          <p:cNvSpPr txBox="1">
            <a:spLocks noChangeArrowheads="1"/>
          </p:cNvSpPr>
          <p:nvPr/>
        </p:nvSpPr>
        <p:spPr bwMode="auto">
          <a:xfrm>
            <a:off x="74014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8348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7676" name="Text Box 18"/>
          <p:cNvSpPr txBox="1">
            <a:spLocks noChangeArrowheads="1"/>
          </p:cNvSpPr>
          <p:nvPr/>
        </p:nvSpPr>
        <p:spPr bwMode="auto">
          <a:xfrm>
            <a:off x="83158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7677" name="Text Box 19"/>
          <p:cNvSpPr txBox="1">
            <a:spLocks noChangeArrowheads="1"/>
          </p:cNvSpPr>
          <p:nvPr/>
        </p:nvSpPr>
        <p:spPr bwMode="auto">
          <a:xfrm>
            <a:off x="44503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9313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6695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27680" name="Text Box 22"/>
          <p:cNvSpPr txBox="1">
            <a:spLocks noChangeArrowheads="1"/>
          </p:cNvSpPr>
          <p:nvPr/>
        </p:nvSpPr>
        <p:spPr bwMode="auto">
          <a:xfrm>
            <a:off x="61505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
        <p:nvSpPr>
          <p:cNvPr id="31" name="Text Box 9">
            <a:extLst>
              <a:ext uri="{FF2B5EF4-FFF2-40B4-BE49-F238E27FC236}">
                <a16:creationId xmlns:a16="http://schemas.microsoft.com/office/drawing/2014/main" id="{C8BADF9D-4CCA-457F-8FB9-125B99F4D304}"/>
              </a:ext>
            </a:extLst>
          </p:cNvPr>
          <p:cNvSpPr txBox="1">
            <a:spLocks noChangeArrowheads="1"/>
          </p:cNvSpPr>
          <p:nvPr/>
        </p:nvSpPr>
        <p:spPr bwMode="auto">
          <a:xfrm>
            <a:off x="1200193"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a:t>
            </a:r>
          </a:p>
        </p:txBody>
      </p:sp>
    </p:spTree>
    <p:extLst>
      <p:ext uri="{BB962C8B-B14F-4D97-AF65-F5344CB8AC3E}">
        <p14:creationId xmlns:p14="http://schemas.microsoft.com/office/powerpoint/2010/main" val="268016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2- Leaf node contains minimum number of keys</a:t>
            </a:r>
            <a:br>
              <a:rPr lang="en-US" sz="2400" dirty="0"/>
            </a:br>
            <a:r>
              <a:rPr lang="en-US" sz="2400" dirty="0"/>
              <a:t>for example </a:t>
            </a:r>
            <a:r>
              <a:rPr lang="en-US" sz="2400" b="1" dirty="0"/>
              <a:t>delete 29</a:t>
            </a:r>
            <a:r>
              <a:rPr lang="en-US" sz="2400" dirty="0"/>
              <a:t>,</a:t>
            </a:r>
            <a:br>
              <a:rPr lang="en-US" sz="2400" dirty="0"/>
            </a:br>
            <a:r>
              <a:rPr lang="en-US" sz="2400" dirty="0"/>
              <a:t>here you cannot delete simple 29 because resulting tree will violate property of minimum no. of keys</a:t>
            </a:r>
            <a:br>
              <a:rPr lang="en-US" sz="2400" dirty="0"/>
            </a:br>
            <a:br>
              <a:rPr lang="en-US" sz="2400" dirty="0"/>
            </a:br>
            <a:r>
              <a:rPr lang="en-US" sz="2400" b="1" dirty="0"/>
              <a:t>ii- Borrow from Immediate Right node (Sibling)</a:t>
            </a:r>
            <a:br>
              <a:rPr lang="en-US" sz="2400" dirty="0"/>
            </a:br>
            <a:r>
              <a:rPr lang="en-US" sz="2400" dirty="0"/>
              <a:t>can he borrow ? Yes</a:t>
            </a:r>
          </a:p>
        </p:txBody>
      </p:sp>
      <p:sp>
        <p:nvSpPr>
          <p:cNvPr id="2765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11</a:t>
            </a:fld>
            <a:endParaRPr lang="en-US" altLang="en-US">
              <a:solidFill>
                <a:schemeClr val="tx2"/>
              </a:solidFill>
            </a:endParaRPr>
          </a:p>
        </p:txBody>
      </p:sp>
      <p:sp>
        <p:nvSpPr>
          <p:cNvPr id="27652" name="Line 25"/>
          <p:cNvSpPr>
            <a:spLocks noChangeShapeType="1"/>
          </p:cNvSpPr>
          <p:nvPr/>
        </p:nvSpPr>
        <p:spPr bwMode="auto">
          <a:xfrm flipH="1">
            <a:off x="792706"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2164306" y="41910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a:off x="3002506" y="41910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907506" y="41910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6126706" y="41910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583906" y="41910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961356"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7662" name="Text Box 4"/>
          <p:cNvSpPr txBox="1">
            <a:spLocks noChangeArrowheads="1"/>
          </p:cNvSpPr>
          <p:nvPr/>
        </p:nvSpPr>
        <p:spPr bwMode="auto">
          <a:xfrm>
            <a:off x="21404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6215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a:t>
            </a:r>
          </a:p>
        </p:txBody>
      </p:sp>
      <p:sp>
        <p:nvSpPr>
          <p:cNvPr id="27664" name="Text Box 6"/>
          <p:cNvSpPr txBox="1">
            <a:spLocks noChangeArrowheads="1"/>
          </p:cNvSpPr>
          <p:nvPr/>
        </p:nvSpPr>
        <p:spPr bwMode="auto">
          <a:xfrm>
            <a:off x="57980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279106" y="3810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7666" name="Text Box 8"/>
          <p:cNvSpPr txBox="1">
            <a:spLocks noChangeArrowheads="1"/>
          </p:cNvSpPr>
          <p:nvPr/>
        </p:nvSpPr>
        <p:spPr bwMode="auto">
          <a:xfrm>
            <a:off x="50299"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a:t>
            </a:r>
          </a:p>
        </p:txBody>
      </p:sp>
      <p:sp>
        <p:nvSpPr>
          <p:cNvPr id="27667" name="Text Box 9"/>
          <p:cNvSpPr txBox="1">
            <a:spLocks noChangeArrowheads="1"/>
          </p:cNvSpPr>
          <p:nvPr/>
        </p:nvSpPr>
        <p:spPr bwMode="auto">
          <a:xfrm>
            <a:off x="548775" y="5124448"/>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a:t>
            </a:r>
          </a:p>
        </p:txBody>
      </p:sp>
      <p:sp>
        <p:nvSpPr>
          <p:cNvPr id="27668" name="Text Box 10"/>
          <p:cNvSpPr txBox="1">
            <a:spLocks noChangeArrowheads="1"/>
          </p:cNvSpPr>
          <p:nvPr/>
        </p:nvSpPr>
        <p:spPr bwMode="auto">
          <a:xfrm>
            <a:off x="17071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a:t>
            </a:r>
          </a:p>
        </p:txBody>
      </p:sp>
      <p:sp>
        <p:nvSpPr>
          <p:cNvPr id="27671" name="Text Box 13"/>
          <p:cNvSpPr txBox="1">
            <a:spLocks noChangeArrowheads="1"/>
          </p:cNvSpPr>
          <p:nvPr/>
        </p:nvSpPr>
        <p:spPr bwMode="auto">
          <a:xfrm>
            <a:off x="3274762" y="5105399"/>
            <a:ext cx="477837" cy="3222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a:t>
            </a:r>
          </a:p>
        </p:txBody>
      </p:sp>
      <p:sp>
        <p:nvSpPr>
          <p:cNvPr id="27672" name="Text Box 14"/>
          <p:cNvSpPr txBox="1">
            <a:spLocks noChangeArrowheads="1"/>
          </p:cNvSpPr>
          <p:nvPr/>
        </p:nvSpPr>
        <p:spPr bwMode="auto">
          <a:xfrm>
            <a:off x="3764506" y="51054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7673" name="Text Box 15"/>
          <p:cNvSpPr txBox="1">
            <a:spLocks noChangeArrowheads="1"/>
          </p:cNvSpPr>
          <p:nvPr/>
        </p:nvSpPr>
        <p:spPr bwMode="auto">
          <a:xfrm>
            <a:off x="69204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74" name="Text Box 16"/>
          <p:cNvSpPr txBox="1">
            <a:spLocks noChangeArrowheads="1"/>
          </p:cNvSpPr>
          <p:nvPr/>
        </p:nvSpPr>
        <p:spPr bwMode="auto">
          <a:xfrm>
            <a:off x="74014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8348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7676" name="Text Box 18"/>
          <p:cNvSpPr txBox="1">
            <a:spLocks noChangeArrowheads="1"/>
          </p:cNvSpPr>
          <p:nvPr/>
        </p:nvSpPr>
        <p:spPr bwMode="auto">
          <a:xfrm>
            <a:off x="83158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7677" name="Text Box 19"/>
          <p:cNvSpPr txBox="1">
            <a:spLocks noChangeArrowheads="1"/>
          </p:cNvSpPr>
          <p:nvPr/>
        </p:nvSpPr>
        <p:spPr bwMode="auto">
          <a:xfrm>
            <a:off x="44503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9313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669506" y="5105400"/>
            <a:ext cx="481013" cy="360363"/>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29</a:t>
            </a:r>
          </a:p>
        </p:txBody>
      </p:sp>
      <p:sp>
        <p:nvSpPr>
          <p:cNvPr id="27680" name="Text Box 22"/>
          <p:cNvSpPr txBox="1">
            <a:spLocks noChangeArrowheads="1"/>
          </p:cNvSpPr>
          <p:nvPr/>
        </p:nvSpPr>
        <p:spPr bwMode="auto">
          <a:xfrm>
            <a:off x="61505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
        <p:nvSpPr>
          <p:cNvPr id="31" name="Text Box 9">
            <a:extLst>
              <a:ext uri="{FF2B5EF4-FFF2-40B4-BE49-F238E27FC236}">
                <a16:creationId xmlns:a16="http://schemas.microsoft.com/office/drawing/2014/main" id="{C8BADF9D-4CCA-457F-8FB9-125B99F4D304}"/>
              </a:ext>
            </a:extLst>
          </p:cNvPr>
          <p:cNvSpPr txBox="1">
            <a:spLocks noChangeArrowheads="1"/>
          </p:cNvSpPr>
          <p:nvPr/>
        </p:nvSpPr>
        <p:spPr bwMode="auto">
          <a:xfrm>
            <a:off x="1200193"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a:t>
            </a:r>
          </a:p>
        </p:txBody>
      </p:sp>
    </p:spTree>
    <p:extLst>
      <p:ext uri="{BB962C8B-B14F-4D97-AF65-F5344CB8AC3E}">
        <p14:creationId xmlns:p14="http://schemas.microsoft.com/office/powerpoint/2010/main" val="231813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2- Leaf node contains minimum number of keys</a:t>
            </a:r>
            <a:br>
              <a:rPr lang="en-US" sz="2400" dirty="0"/>
            </a:br>
            <a:r>
              <a:rPr lang="en-US" sz="2400" dirty="0"/>
              <a:t>for example </a:t>
            </a:r>
            <a:r>
              <a:rPr lang="en-US" sz="2400" b="1" dirty="0"/>
              <a:t>delete 29</a:t>
            </a:r>
            <a:r>
              <a:rPr lang="en-US" sz="2400" dirty="0"/>
              <a:t>,</a:t>
            </a:r>
            <a:br>
              <a:rPr lang="en-US" sz="2400" dirty="0"/>
            </a:br>
            <a:r>
              <a:rPr lang="en-US" sz="2400" dirty="0"/>
              <a:t>here you cannot delete simple 29 because resulting tree will violate property of minimum no. of keys</a:t>
            </a:r>
            <a:br>
              <a:rPr lang="en-US" sz="2400" dirty="0"/>
            </a:br>
            <a:br>
              <a:rPr lang="en-US" sz="2400" dirty="0"/>
            </a:br>
            <a:r>
              <a:rPr lang="en-US" sz="2400" b="1" dirty="0"/>
              <a:t>ii- Borrow from Immediate Right node (Sibling)</a:t>
            </a:r>
            <a:br>
              <a:rPr lang="en-US" sz="2400" dirty="0"/>
            </a:br>
            <a:r>
              <a:rPr lang="en-US" sz="2400" dirty="0"/>
              <a:t>can he borrow ? Yes , With the help of parent, minimum value will go up and parent will go down.</a:t>
            </a:r>
          </a:p>
        </p:txBody>
      </p:sp>
      <p:sp>
        <p:nvSpPr>
          <p:cNvPr id="2765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12</a:t>
            </a:fld>
            <a:endParaRPr lang="en-US" altLang="en-US">
              <a:solidFill>
                <a:schemeClr val="tx2"/>
              </a:solidFill>
            </a:endParaRPr>
          </a:p>
        </p:txBody>
      </p:sp>
      <p:sp>
        <p:nvSpPr>
          <p:cNvPr id="27652" name="Line 25"/>
          <p:cNvSpPr>
            <a:spLocks noChangeShapeType="1"/>
          </p:cNvSpPr>
          <p:nvPr/>
        </p:nvSpPr>
        <p:spPr bwMode="auto">
          <a:xfrm flipH="1">
            <a:off x="792706"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2164306" y="41910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a:off x="3002506" y="41910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907506" y="41910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6126706" y="41910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583906" y="41910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961356"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7662" name="Text Box 4"/>
          <p:cNvSpPr txBox="1">
            <a:spLocks noChangeArrowheads="1"/>
          </p:cNvSpPr>
          <p:nvPr/>
        </p:nvSpPr>
        <p:spPr bwMode="auto">
          <a:xfrm>
            <a:off x="21404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6215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a:t>
            </a:r>
          </a:p>
        </p:txBody>
      </p:sp>
      <p:sp>
        <p:nvSpPr>
          <p:cNvPr id="27664" name="Text Box 6"/>
          <p:cNvSpPr txBox="1">
            <a:spLocks noChangeArrowheads="1"/>
          </p:cNvSpPr>
          <p:nvPr/>
        </p:nvSpPr>
        <p:spPr bwMode="auto">
          <a:xfrm>
            <a:off x="57980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279106" y="3810000"/>
            <a:ext cx="477838"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66" name="Text Box 8"/>
          <p:cNvSpPr txBox="1">
            <a:spLocks noChangeArrowheads="1"/>
          </p:cNvSpPr>
          <p:nvPr/>
        </p:nvSpPr>
        <p:spPr bwMode="auto">
          <a:xfrm>
            <a:off x="50299"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a:t>
            </a:r>
          </a:p>
        </p:txBody>
      </p:sp>
      <p:sp>
        <p:nvSpPr>
          <p:cNvPr id="27667" name="Text Box 9"/>
          <p:cNvSpPr txBox="1">
            <a:spLocks noChangeArrowheads="1"/>
          </p:cNvSpPr>
          <p:nvPr/>
        </p:nvSpPr>
        <p:spPr bwMode="auto">
          <a:xfrm>
            <a:off x="548775" y="5124448"/>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a:t>
            </a:r>
          </a:p>
        </p:txBody>
      </p:sp>
      <p:sp>
        <p:nvSpPr>
          <p:cNvPr id="27668" name="Text Box 10"/>
          <p:cNvSpPr txBox="1">
            <a:spLocks noChangeArrowheads="1"/>
          </p:cNvSpPr>
          <p:nvPr/>
        </p:nvSpPr>
        <p:spPr bwMode="auto">
          <a:xfrm>
            <a:off x="17071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a:t>
            </a:r>
          </a:p>
        </p:txBody>
      </p:sp>
      <p:sp>
        <p:nvSpPr>
          <p:cNvPr id="27671" name="Text Box 13"/>
          <p:cNvSpPr txBox="1">
            <a:spLocks noChangeArrowheads="1"/>
          </p:cNvSpPr>
          <p:nvPr/>
        </p:nvSpPr>
        <p:spPr bwMode="auto">
          <a:xfrm>
            <a:off x="3274762" y="5105399"/>
            <a:ext cx="477837" cy="3222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a:t>
            </a:r>
          </a:p>
        </p:txBody>
      </p:sp>
      <p:sp>
        <p:nvSpPr>
          <p:cNvPr id="27672" name="Text Box 14"/>
          <p:cNvSpPr txBox="1">
            <a:spLocks noChangeArrowheads="1"/>
          </p:cNvSpPr>
          <p:nvPr/>
        </p:nvSpPr>
        <p:spPr bwMode="auto">
          <a:xfrm>
            <a:off x="3764506" y="51054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7674" name="Text Box 16"/>
          <p:cNvSpPr txBox="1">
            <a:spLocks noChangeArrowheads="1"/>
          </p:cNvSpPr>
          <p:nvPr/>
        </p:nvSpPr>
        <p:spPr bwMode="auto">
          <a:xfrm>
            <a:off x="74014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8348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7676" name="Text Box 18"/>
          <p:cNvSpPr txBox="1">
            <a:spLocks noChangeArrowheads="1"/>
          </p:cNvSpPr>
          <p:nvPr/>
        </p:nvSpPr>
        <p:spPr bwMode="auto">
          <a:xfrm>
            <a:off x="83158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7677" name="Text Box 19"/>
          <p:cNvSpPr txBox="1">
            <a:spLocks noChangeArrowheads="1"/>
          </p:cNvSpPr>
          <p:nvPr/>
        </p:nvSpPr>
        <p:spPr bwMode="auto">
          <a:xfrm>
            <a:off x="44503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9313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669506" y="5105400"/>
            <a:ext cx="481013"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a:t>
            </a:r>
          </a:p>
        </p:txBody>
      </p:sp>
      <p:sp>
        <p:nvSpPr>
          <p:cNvPr id="27680" name="Text Box 22"/>
          <p:cNvSpPr txBox="1">
            <a:spLocks noChangeArrowheads="1"/>
          </p:cNvSpPr>
          <p:nvPr/>
        </p:nvSpPr>
        <p:spPr bwMode="auto">
          <a:xfrm>
            <a:off x="6150519" y="5105400"/>
            <a:ext cx="477837"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48</a:t>
            </a:r>
          </a:p>
        </p:txBody>
      </p:sp>
      <p:sp>
        <p:nvSpPr>
          <p:cNvPr id="31" name="Text Box 9">
            <a:extLst>
              <a:ext uri="{FF2B5EF4-FFF2-40B4-BE49-F238E27FC236}">
                <a16:creationId xmlns:a16="http://schemas.microsoft.com/office/drawing/2014/main" id="{C8BADF9D-4CCA-457F-8FB9-125B99F4D304}"/>
              </a:ext>
            </a:extLst>
          </p:cNvPr>
          <p:cNvSpPr txBox="1">
            <a:spLocks noChangeArrowheads="1"/>
          </p:cNvSpPr>
          <p:nvPr/>
        </p:nvSpPr>
        <p:spPr bwMode="auto">
          <a:xfrm>
            <a:off x="1200193"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a:t>
            </a:r>
          </a:p>
        </p:txBody>
      </p:sp>
    </p:spTree>
    <p:extLst>
      <p:ext uri="{BB962C8B-B14F-4D97-AF65-F5344CB8AC3E}">
        <p14:creationId xmlns:p14="http://schemas.microsoft.com/office/powerpoint/2010/main" val="67965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2- Leaf node contains minimum number of keys</a:t>
            </a:r>
            <a:br>
              <a:rPr lang="en-US" sz="2400" dirty="0"/>
            </a:br>
            <a:r>
              <a:rPr lang="en-US" sz="2400" dirty="0"/>
              <a:t>for example </a:t>
            </a:r>
            <a:r>
              <a:rPr lang="en-US" sz="2400" b="1" dirty="0"/>
              <a:t>delete 45</a:t>
            </a:r>
            <a:r>
              <a:rPr lang="en-US" sz="2400" dirty="0"/>
              <a:t>,</a:t>
            </a:r>
            <a:br>
              <a:rPr lang="en-US" sz="2400" dirty="0"/>
            </a:br>
            <a:r>
              <a:rPr lang="en-US" sz="2400" dirty="0"/>
              <a:t>here you cannot delete simple 45 because resulting tree will violate property of minimum no. of keys</a:t>
            </a:r>
            <a:br>
              <a:rPr lang="en-US" sz="2400" dirty="0"/>
            </a:br>
            <a:br>
              <a:rPr lang="en-US" sz="2400" dirty="0"/>
            </a:br>
            <a:r>
              <a:rPr lang="en-US" sz="2400" b="1" dirty="0"/>
              <a:t>iii- Neither left nor right (Sibling) can help, you can not borrow</a:t>
            </a:r>
            <a:br>
              <a:rPr lang="en-US" sz="2400" dirty="0"/>
            </a:br>
            <a:endParaRPr lang="en-US" sz="2400" dirty="0"/>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13</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907506" y="41910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6126706" y="41910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769871" y="4170363"/>
            <a:ext cx="152400" cy="8588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961356"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24</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309813" y="3790951"/>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a:t>
            </a:r>
          </a:p>
        </p:txBody>
      </p:sp>
      <p:sp>
        <p:nvSpPr>
          <p:cNvPr id="27664" name="Text Box 6"/>
          <p:cNvSpPr txBox="1">
            <a:spLocks noChangeArrowheads="1"/>
          </p:cNvSpPr>
          <p:nvPr/>
        </p:nvSpPr>
        <p:spPr bwMode="auto">
          <a:xfrm>
            <a:off x="57980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66" name="Text Box 8"/>
          <p:cNvSpPr txBox="1">
            <a:spLocks noChangeArrowheads="1"/>
          </p:cNvSpPr>
          <p:nvPr/>
        </p:nvSpPr>
        <p:spPr bwMode="auto">
          <a:xfrm>
            <a:off x="-12249"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a:t>
            </a:r>
          </a:p>
        </p:txBody>
      </p:sp>
      <p:sp>
        <p:nvSpPr>
          <p:cNvPr id="27667" name="Text Box 9"/>
          <p:cNvSpPr txBox="1">
            <a:spLocks noChangeArrowheads="1"/>
          </p:cNvSpPr>
          <p:nvPr/>
        </p:nvSpPr>
        <p:spPr bwMode="auto">
          <a:xfrm>
            <a:off x="486227" y="5124448"/>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a:t>
            </a:r>
          </a:p>
        </p:txBody>
      </p:sp>
      <p:sp>
        <p:nvSpPr>
          <p:cNvPr id="27668" name="Text Box 10"/>
          <p:cNvSpPr txBox="1">
            <a:spLocks noChangeArrowheads="1"/>
          </p:cNvSpPr>
          <p:nvPr/>
        </p:nvSpPr>
        <p:spPr bwMode="auto">
          <a:xfrm>
            <a:off x="1644558"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a:t>
            </a:r>
          </a:p>
        </p:txBody>
      </p:sp>
      <p:sp>
        <p:nvSpPr>
          <p:cNvPr id="27671" name="Text Box 13"/>
          <p:cNvSpPr txBox="1">
            <a:spLocks noChangeArrowheads="1"/>
          </p:cNvSpPr>
          <p:nvPr/>
        </p:nvSpPr>
        <p:spPr bwMode="auto">
          <a:xfrm>
            <a:off x="2220685" y="5124448"/>
            <a:ext cx="477837" cy="34131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a:t>
            </a:r>
          </a:p>
        </p:txBody>
      </p:sp>
      <p:sp>
        <p:nvSpPr>
          <p:cNvPr id="27672" name="Text Box 14"/>
          <p:cNvSpPr txBox="1">
            <a:spLocks noChangeArrowheads="1"/>
          </p:cNvSpPr>
          <p:nvPr/>
        </p:nvSpPr>
        <p:spPr bwMode="auto">
          <a:xfrm>
            <a:off x="3839662" y="5105399"/>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18</a:t>
            </a:r>
          </a:p>
        </p:txBody>
      </p:sp>
      <p:sp>
        <p:nvSpPr>
          <p:cNvPr id="27674" name="Text Box 16"/>
          <p:cNvSpPr txBox="1">
            <a:spLocks noChangeArrowheads="1"/>
          </p:cNvSpPr>
          <p:nvPr/>
        </p:nvSpPr>
        <p:spPr bwMode="auto">
          <a:xfrm>
            <a:off x="6892925"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395662" y="5105399"/>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55</a:t>
            </a:r>
          </a:p>
        </p:txBody>
      </p:sp>
      <p:sp>
        <p:nvSpPr>
          <p:cNvPr id="27676" name="Text Box 18"/>
          <p:cNvSpPr txBox="1">
            <a:spLocks noChangeArrowheads="1"/>
          </p:cNvSpPr>
          <p:nvPr/>
        </p:nvSpPr>
        <p:spPr bwMode="auto">
          <a:xfrm>
            <a:off x="8048103" y="5159374"/>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63</a:t>
            </a:r>
          </a:p>
        </p:txBody>
      </p:sp>
      <p:sp>
        <p:nvSpPr>
          <p:cNvPr id="27677" name="Text Box 19"/>
          <p:cNvSpPr txBox="1">
            <a:spLocks noChangeArrowheads="1"/>
          </p:cNvSpPr>
          <p:nvPr/>
        </p:nvSpPr>
        <p:spPr bwMode="auto">
          <a:xfrm>
            <a:off x="44503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9313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669506" y="5105400"/>
            <a:ext cx="481013" cy="360363"/>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a:t>
            </a:r>
          </a:p>
        </p:txBody>
      </p:sp>
      <p:sp>
        <p:nvSpPr>
          <p:cNvPr id="27680" name="Text Box 22"/>
          <p:cNvSpPr txBox="1">
            <a:spLocks noChangeArrowheads="1"/>
          </p:cNvSpPr>
          <p:nvPr/>
        </p:nvSpPr>
        <p:spPr bwMode="auto">
          <a:xfrm>
            <a:off x="6150519" y="5105400"/>
            <a:ext cx="477837"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48</a:t>
            </a:r>
          </a:p>
        </p:txBody>
      </p:sp>
      <p:sp>
        <p:nvSpPr>
          <p:cNvPr id="31" name="Text Box 9">
            <a:extLst>
              <a:ext uri="{FF2B5EF4-FFF2-40B4-BE49-F238E27FC236}">
                <a16:creationId xmlns:a16="http://schemas.microsoft.com/office/drawing/2014/main" id="{C8BADF9D-4CCA-457F-8FB9-125B99F4D304}"/>
              </a:ext>
            </a:extLst>
          </p:cNvPr>
          <p:cNvSpPr txBox="1">
            <a:spLocks noChangeArrowheads="1"/>
          </p:cNvSpPr>
          <p:nvPr/>
        </p:nvSpPr>
        <p:spPr bwMode="auto">
          <a:xfrm>
            <a:off x="1137645"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95337" y="3790951"/>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15</a:t>
            </a:r>
          </a:p>
        </p:txBody>
      </p:sp>
      <p:sp>
        <p:nvSpPr>
          <p:cNvPr id="32" name="Text Box 13">
            <a:extLst>
              <a:ext uri="{FF2B5EF4-FFF2-40B4-BE49-F238E27FC236}">
                <a16:creationId xmlns:a16="http://schemas.microsoft.com/office/drawing/2014/main" id="{D141117B-71D9-4B7B-9629-EE4ED033B14C}"/>
              </a:ext>
            </a:extLst>
          </p:cNvPr>
          <p:cNvSpPr txBox="1">
            <a:spLocks noChangeArrowheads="1"/>
          </p:cNvSpPr>
          <p:nvPr/>
        </p:nvSpPr>
        <p:spPr bwMode="auto">
          <a:xfrm>
            <a:off x="2715577" y="5124449"/>
            <a:ext cx="477837" cy="360362"/>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a:t>
            </a:r>
          </a:p>
        </p:txBody>
      </p:sp>
      <p:sp>
        <p:nvSpPr>
          <p:cNvPr id="33" name="Text Box 14">
            <a:extLst>
              <a:ext uri="{FF2B5EF4-FFF2-40B4-BE49-F238E27FC236}">
                <a16:creationId xmlns:a16="http://schemas.microsoft.com/office/drawing/2014/main" id="{35A3530B-08F2-439D-9B75-50D379EAD148}"/>
              </a:ext>
            </a:extLst>
          </p:cNvPr>
          <p:cNvSpPr txBox="1">
            <a:spLocks noChangeArrowheads="1"/>
          </p:cNvSpPr>
          <p:nvPr/>
        </p:nvSpPr>
        <p:spPr bwMode="auto">
          <a:xfrm>
            <a:off x="3405503" y="5105399"/>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16</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8297" y="4173536"/>
            <a:ext cx="106553" cy="8763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18">
            <a:extLst>
              <a:ext uri="{FF2B5EF4-FFF2-40B4-BE49-F238E27FC236}">
                <a16:creationId xmlns:a16="http://schemas.microsoft.com/office/drawing/2014/main" id="{9203A987-5A8F-4AE9-A692-01F285003938}"/>
              </a:ext>
            </a:extLst>
          </p:cNvPr>
          <p:cNvSpPr txBox="1">
            <a:spLocks noChangeArrowheads="1"/>
          </p:cNvSpPr>
          <p:nvPr/>
        </p:nvSpPr>
        <p:spPr bwMode="auto">
          <a:xfrm>
            <a:off x="8522924" y="5159374"/>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68</a:t>
            </a:r>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59</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186840" y="4092574"/>
            <a:ext cx="98985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75585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2- Leaf node contains minimum number of keys</a:t>
            </a:r>
            <a:br>
              <a:rPr lang="en-US" sz="2400" dirty="0"/>
            </a:br>
            <a:r>
              <a:rPr lang="en-US" sz="2400" dirty="0"/>
              <a:t>for example delete 45,</a:t>
            </a:r>
            <a:br>
              <a:rPr lang="en-US" sz="2400" dirty="0"/>
            </a:br>
            <a:r>
              <a:rPr lang="en-US" sz="2400" dirty="0"/>
              <a:t>here you cannot delete simple 29 because resulting tree will violate property of minimum no. of keys</a:t>
            </a:r>
            <a:br>
              <a:rPr lang="en-US" sz="2400" dirty="0"/>
            </a:br>
            <a:br>
              <a:rPr lang="en-US" sz="2400" dirty="0"/>
            </a:br>
            <a:r>
              <a:rPr lang="en-US" sz="2400" b="1" dirty="0"/>
              <a:t>iii- Neither left nor right (Sibling) can help, you can not borrow</a:t>
            </a:r>
            <a:br>
              <a:rPr lang="en-US" sz="2400" dirty="0"/>
            </a:br>
            <a:r>
              <a:rPr lang="en-US" sz="2400" dirty="0"/>
              <a:t>In this case merge with left or right siblings and parent will come down, we merging with left siblings</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14</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4828484" y="4191000"/>
            <a:ext cx="1450622" cy="8763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769871" y="4170363"/>
            <a:ext cx="152400" cy="8588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961356"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24</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309813" y="3790951"/>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66" name="Text Box 8"/>
          <p:cNvSpPr txBox="1">
            <a:spLocks noChangeArrowheads="1"/>
          </p:cNvSpPr>
          <p:nvPr/>
        </p:nvSpPr>
        <p:spPr bwMode="auto">
          <a:xfrm>
            <a:off x="-12249"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a:t>
            </a:r>
          </a:p>
        </p:txBody>
      </p:sp>
      <p:sp>
        <p:nvSpPr>
          <p:cNvPr id="27667" name="Text Box 9"/>
          <p:cNvSpPr txBox="1">
            <a:spLocks noChangeArrowheads="1"/>
          </p:cNvSpPr>
          <p:nvPr/>
        </p:nvSpPr>
        <p:spPr bwMode="auto">
          <a:xfrm>
            <a:off x="486227" y="5124448"/>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a:t>
            </a:r>
          </a:p>
        </p:txBody>
      </p:sp>
      <p:sp>
        <p:nvSpPr>
          <p:cNvPr id="27668" name="Text Box 10"/>
          <p:cNvSpPr txBox="1">
            <a:spLocks noChangeArrowheads="1"/>
          </p:cNvSpPr>
          <p:nvPr/>
        </p:nvSpPr>
        <p:spPr bwMode="auto">
          <a:xfrm>
            <a:off x="1644558"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a:t>
            </a:r>
          </a:p>
        </p:txBody>
      </p:sp>
      <p:sp>
        <p:nvSpPr>
          <p:cNvPr id="27671" name="Text Box 13"/>
          <p:cNvSpPr txBox="1">
            <a:spLocks noChangeArrowheads="1"/>
          </p:cNvSpPr>
          <p:nvPr/>
        </p:nvSpPr>
        <p:spPr bwMode="auto">
          <a:xfrm>
            <a:off x="2220685" y="5124448"/>
            <a:ext cx="477837" cy="34131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a:t>
            </a:r>
          </a:p>
        </p:txBody>
      </p:sp>
      <p:sp>
        <p:nvSpPr>
          <p:cNvPr id="27672" name="Text Box 14"/>
          <p:cNvSpPr txBox="1">
            <a:spLocks noChangeArrowheads="1"/>
          </p:cNvSpPr>
          <p:nvPr/>
        </p:nvSpPr>
        <p:spPr bwMode="auto">
          <a:xfrm>
            <a:off x="3839662" y="5105399"/>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18</a:t>
            </a:r>
          </a:p>
        </p:txBody>
      </p:sp>
      <p:sp>
        <p:nvSpPr>
          <p:cNvPr id="27674" name="Text Box 16"/>
          <p:cNvSpPr txBox="1">
            <a:spLocks noChangeArrowheads="1"/>
          </p:cNvSpPr>
          <p:nvPr/>
        </p:nvSpPr>
        <p:spPr bwMode="auto">
          <a:xfrm>
            <a:off x="6892925"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395662" y="5105399"/>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55</a:t>
            </a:r>
          </a:p>
        </p:txBody>
      </p:sp>
      <p:sp>
        <p:nvSpPr>
          <p:cNvPr id="27676" name="Text Box 18"/>
          <p:cNvSpPr txBox="1">
            <a:spLocks noChangeArrowheads="1"/>
          </p:cNvSpPr>
          <p:nvPr/>
        </p:nvSpPr>
        <p:spPr bwMode="auto">
          <a:xfrm>
            <a:off x="8048103" y="5159374"/>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63</a:t>
            </a:r>
          </a:p>
        </p:txBody>
      </p:sp>
      <p:sp>
        <p:nvSpPr>
          <p:cNvPr id="27677" name="Text Box 19"/>
          <p:cNvSpPr txBox="1">
            <a:spLocks noChangeArrowheads="1"/>
          </p:cNvSpPr>
          <p:nvPr/>
        </p:nvSpPr>
        <p:spPr bwMode="auto">
          <a:xfrm>
            <a:off x="4450306" y="5105400"/>
            <a:ext cx="481013"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25</a:t>
            </a:r>
          </a:p>
        </p:txBody>
      </p:sp>
      <p:sp>
        <p:nvSpPr>
          <p:cNvPr id="27678" name="Text Box 20"/>
          <p:cNvSpPr txBox="1">
            <a:spLocks noChangeArrowheads="1"/>
          </p:cNvSpPr>
          <p:nvPr/>
        </p:nvSpPr>
        <p:spPr bwMode="auto">
          <a:xfrm>
            <a:off x="4931319" y="5105400"/>
            <a:ext cx="477837"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26</a:t>
            </a:r>
          </a:p>
        </p:txBody>
      </p:sp>
      <p:sp>
        <p:nvSpPr>
          <p:cNvPr id="27679" name="Text Box 21"/>
          <p:cNvSpPr txBox="1">
            <a:spLocks noChangeArrowheads="1"/>
          </p:cNvSpPr>
          <p:nvPr/>
        </p:nvSpPr>
        <p:spPr bwMode="auto">
          <a:xfrm>
            <a:off x="5374801" y="5114923"/>
            <a:ext cx="481013"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28</a:t>
            </a:r>
          </a:p>
        </p:txBody>
      </p:sp>
      <p:sp>
        <p:nvSpPr>
          <p:cNvPr id="27680" name="Text Box 22"/>
          <p:cNvSpPr txBox="1">
            <a:spLocks noChangeArrowheads="1"/>
          </p:cNvSpPr>
          <p:nvPr/>
        </p:nvSpPr>
        <p:spPr bwMode="auto">
          <a:xfrm>
            <a:off x="5849591" y="5105399"/>
            <a:ext cx="477837"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48</a:t>
            </a:r>
          </a:p>
        </p:txBody>
      </p:sp>
      <p:sp>
        <p:nvSpPr>
          <p:cNvPr id="31" name="Text Box 9">
            <a:extLst>
              <a:ext uri="{FF2B5EF4-FFF2-40B4-BE49-F238E27FC236}">
                <a16:creationId xmlns:a16="http://schemas.microsoft.com/office/drawing/2014/main" id="{C8BADF9D-4CCA-457F-8FB9-125B99F4D304}"/>
              </a:ext>
            </a:extLst>
          </p:cNvPr>
          <p:cNvSpPr txBox="1">
            <a:spLocks noChangeArrowheads="1"/>
          </p:cNvSpPr>
          <p:nvPr/>
        </p:nvSpPr>
        <p:spPr bwMode="auto">
          <a:xfrm>
            <a:off x="1137645"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95337" y="3790951"/>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15</a:t>
            </a:r>
          </a:p>
        </p:txBody>
      </p:sp>
      <p:sp>
        <p:nvSpPr>
          <p:cNvPr id="32" name="Text Box 13">
            <a:extLst>
              <a:ext uri="{FF2B5EF4-FFF2-40B4-BE49-F238E27FC236}">
                <a16:creationId xmlns:a16="http://schemas.microsoft.com/office/drawing/2014/main" id="{D141117B-71D9-4B7B-9629-EE4ED033B14C}"/>
              </a:ext>
            </a:extLst>
          </p:cNvPr>
          <p:cNvSpPr txBox="1">
            <a:spLocks noChangeArrowheads="1"/>
          </p:cNvSpPr>
          <p:nvPr/>
        </p:nvSpPr>
        <p:spPr bwMode="auto">
          <a:xfrm>
            <a:off x="2715577" y="5124449"/>
            <a:ext cx="477837" cy="360362"/>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a:t>
            </a:r>
          </a:p>
        </p:txBody>
      </p:sp>
      <p:sp>
        <p:nvSpPr>
          <p:cNvPr id="33" name="Text Box 14">
            <a:extLst>
              <a:ext uri="{FF2B5EF4-FFF2-40B4-BE49-F238E27FC236}">
                <a16:creationId xmlns:a16="http://schemas.microsoft.com/office/drawing/2014/main" id="{35A3530B-08F2-439D-9B75-50D379EAD148}"/>
              </a:ext>
            </a:extLst>
          </p:cNvPr>
          <p:cNvSpPr txBox="1">
            <a:spLocks noChangeArrowheads="1"/>
          </p:cNvSpPr>
          <p:nvPr/>
        </p:nvSpPr>
        <p:spPr bwMode="auto">
          <a:xfrm>
            <a:off x="3405503" y="5105399"/>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16</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8297" y="4173536"/>
            <a:ext cx="106553" cy="8763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18">
            <a:extLst>
              <a:ext uri="{FF2B5EF4-FFF2-40B4-BE49-F238E27FC236}">
                <a16:creationId xmlns:a16="http://schemas.microsoft.com/office/drawing/2014/main" id="{9203A987-5A8F-4AE9-A692-01F285003938}"/>
              </a:ext>
            </a:extLst>
          </p:cNvPr>
          <p:cNvSpPr txBox="1">
            <a:spLocks noChangeArrowheads="1"/>
          </p:cNvSpPr>
          <p:nvPr/>
        </p:nvSpPr>
        <p:spPr bwMode="auto">
          <a:xfrm>
            <a:off x="8522924" y="5159374"/>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68</a:t>
            </a:r>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59</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186840" y="4092574"/>
            <a:ext cx="98985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89538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DCB5-8BB9-45F8-9787-E9AB9B585E87}"/>
              </a:ext>
            </a:extLst>
          </p:cNvPr>
          <p:cNvSpPr>
            <a:spLocks noGrp="1"/>
          </p:cNvSpPr>
          <p:nvPr>
            <p:ph type="title"/>
          </p:nvPr>
        </p:nvSpPr>
        <p:spPr/>
        <p:txBody>
          <a:bodyPr/>
          <a:lstStyle/>
          <a:p>
            <a:r>
              <a:rPr lang="en-US" dirty="0">
                <a:highlight>
                  <a:srgbClr val="00FFFF"/>
                </a:highlight>
              </a:rPr>
              <a:t>2- Target Key -&gt; Internal Node</a:t>
            </a:r>
            <a:br>
              <a:rPr lang="en-US" dirty="0"/>
            </a:br>
            <a:endParaRPr lang="en-US" dirty="0"/>
          </a:p>
        </p:txBody>
      </p:sp>
      <p:sp>
        <p:nvSpPr>
          <p:cNvPr id="3" name="Content Placeholder 2">
            <a:extLst>
              <a:ext uri="{FF2B5EF4-FFF2-40B4-BE49-F238E27FC236}">
                <a16:creationId xmlns:a16="http://schemas.microsoft.com/office/drawing/2014/main" id="{9407D106-34BD-4D04-A024-8E13FF07A9EC}"/>
              </a:ext>
            </a:extLst>
          </p:cNvPr>
          <p:cNvSpPr>
            <a:spLocks noGrp="1"/>
          </p:cNvSpPr>
          <p:nvPr>
            <p:ph idx="1"/>
          </p:nvPr>
        </p:nvSpPr>
        <p:spPr>
          <a:xfrm>
            <a:off x="600941" y="2133600"/>
            <a:ext cx="7886700" cy="1625600"/>
          </a:xfrm>
        </p:spPr>
        <p:txBody>
          <a:bodyPr>
            <a:normAutofit/>
          </a:bodyPr>
          <a:lstStyle/>
          <a:p>
            <a:r>
              <a:rPr lang="en-US" dirty="0"/>
              <a:t>1- </a:t>
            </a:r>
            <a:r>
              <a:rPr lang="en-US" dirty="0" err="1"/>
              <a:t>Inorder</a:t>
            </a:r>
            <a:r>
              <a:rPr lang="en-US" dirty="0"/>
              <a:t> Predecessor</a:t>
            </a:r>
          </a:p>
          <a:p>
            <a:r>
              <a:rPr lang="en-US" dirty="0"/>
              <a:t>2- </a:t>
            </a:r>
            <a:r>
              <a:rPr lang="en-US" dirty="0" err="1"/>
              <a:t>Inorder</a:t>
            </a:r>
            <a:r>
              <a:rPr lang="en-US" dirty="0"/>
              <a:t> Successor</a:t>
            </a:r>
          </a:p>
          <a:p>
            <a:r>
              <a:rPr lang="en-US" dirty="0"/>
              <a:t>3- Merge Case</a:t>
            </a:r>
          </a:p>
        </p:txBody>
      </p:sp>
    </p:spTree>
    <p:extLst>
      <p:ext uri="{BB962C8B-B14F-4D97-AF65-F5344CB8AC3E}">
        <p14:creationId xmlns:p14="http://schemas.microsoft.com/office/powerpoint/2010/main" val="261053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1- </a:t>
            </a:r>
            <a:r>
              <a:rPr lang="en-US" sz="2400" b="1" dirty="0" err="1">
                <a:highlight>
                  <a:srgbClr val="FFFF00"/>
                </a:highlight>
              </a:rPr>
              <a:t>Inorder</a:t>
            </a:r>
            <a:r>
              <a:rPr lang="en-US" sz="2400" b="1" dirty="0">
                <a:highlight>
                  <a:srgbClr val="FFFF00"/>
                </a:highlight>
              </a:rPr>
              <a:t> </a:t>
            </a:r>
            <a:r>
              <a:rPr lang="en-US" sz="2400" dirty="0">
                <a:highlight>
                  <a:srgbClr val="FFFF00"/>
                </a:highlight>
              </a:rPr>
              <a:t>Predecessor</a:t>
            </a:r>
            <a:br>
              <a:rPr lang="en-US" sz="2400" dirty="0"/>
            </a:br>
            <a:r>
              <a:rPr lang="en-US" sz="2400" dirty="0"/>
              <a:t>for example delete 70,</a:t>
            </a:r>
            <a:br>
              <a:rPr lang="en-US" sz="2400" dirty="0"/>
            </a:br>
            <a:r>
              <a:rPr lang="en-US" sz="2400" dirty="0"/>
              <a:t>70 is in Internal node, yes</a:t>
            </a:r>
            <a:br>
              <a:rPr lang="en-US" sz="2400" dirty="0"/>
            </a:br>
            <a:br>
              <a:rPr lang="en-US" sz="2400" dirty="0"/>
            </a:br>
            <a:r>
              <a:rPr lang="en-US" sz="2400" dirty="0"/>
              <a:t>70 have left and right child, Check maximum value in left sub tree. That is 68 and this node helps so replace.</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16</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80</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4" y="5102770"/>
            <a:ext cx="1462429"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100, 110, 111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70</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95</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186840" y="4092574"/>
            <a:ext cx="891934" cy="989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5">
            <a:extLst>
              <a:ext uri="{FF2B5EF4-FFF2-40B4-BE49-F238E27FC236}">
                <a16:creationId xmlns:a16="http://schemas.microsoft.com/office/drawing/2014/main" id="{BE1B7DBA-5A7B-4F19-8FFB-F08A6D917B4D}"/>
              </a:ext>
            </a:extLst>
          </p:cNvPr>
          <p:cNvSpPr txBox="1">
            <a:spLocks noChangeArrowheads="1"/>
          </p:cNvSpPr>
          <p:nvPr/>
        </p:nvSpPr>
        <p:spPr bwMode="auto">
          <a:xfrm>
            <a:off x="3342039" y="3810001"/>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77</a:t>
            </a:r>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15, 15, 16, 27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 </a:t>
            </a:r>
            <a:r>
              <a:rPr lang="en-US" altLang="en-US" sz="1600" dirty="0">
                <a:solidFill>
                  <a:srgbClr val="00B050"/>
                </a:solidFill>
                <a:latin typeface="Times New Roman" panose="02020603050405020304" pitchFamily="18" charset="0"/>
              </a:rPr>
              <a:t>68</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678255" y="5124775"/>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a:t>
            </a:r>
          </a:p>
        </p:txBody>
      </p:sp>
      <p:sp>
        <p:nvSpPr>
          <p:cNvPr id="42" name="Text Box 8">
            <a:extLst>
              <a:ext uri="{FF2B5EF4-FFF2-40B4-BE49-F238E27FC236}">
                <a16:creationId xmlns:a16="http://schemas.microsoft.com/office/drawing/2014/main" id="{EB16D3AB-924C-45AC-BBBF-2DB1E25A49C8}"/>
              </a:ext>
            </a:extLst>
          </p:cNvPr>
          <p:cNvSpPr txBox="1">
            <a:spLocks noChangeArrowheads="1"/>
          </p:cNvSpPr>
          <p:nvPr/>
        </p:nvSpPr>
        <p:spPr bwMode="auto">
          <a:xfrm>
            <a:off x="4493935" y="5111141"/>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78. 79</a:t>
            </a:r>
          </a:p>
        </p:txBody>
      </p:sp>
      <p:sp>
        <p:nvSpPr>
          <p:cNvPr id="43" name="Line 27">
            <a:extLst>
              <a:ext uri="{FF2B5EF4-FFF2-40B4-BE49-F238E27FC236}">
                <a16:creationId xmlns:a16="http://schemas.microsoft.com/office/drawing/2014/main" id="{428B4F42-03A6-4EE5-9689-A8C5EAB0C1D6}"/>
              </a:ext>
            </a:extLst>
          </p:cNvPr>
          <p:cNvSpPr>
            <a:spLocks noChangeShapeType="1"/>
          </p:cNvSpPr>
          <p:nvPr/>
        </p:nvSpPr>
        <p:spPr bwMode="auto">
          <a:xfrm>
            <a:off x="3909988" y="4187823"/>
            <a:ext cx="729217" cy="944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301094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1- </a:t>
            </a:r>
            <a:r>
              <a:rPr lang="en-US" sz="2400" b="1" dirty="0" err="1">
                <a:highlight>
                  <a:srgbClr val="FFFF00"/>
                </a:highlight>
              </a:rPr>
              <a:t>Inorder</a:t>
            </a:r>
            <a:r>
              <a:rPr lang="en-US" sz="2400" b="1" dirty="0">
                <a:highlight>
                  <a:srgbClr val="FFFF00"/>
                </a:highlight>
              </a:rPr>
              <a:t> </a:t>
            </a:r>
            <a:r>
              <a:rPr lang="en-US" sz="2400" dirty="0">
                <a:highlight>
                  <a:srgbClr val="FFFF00"/>
                </a:highlight>
              </a:rPr>
              <a:t>Predecessor</a:t>
            </a:r>
            <a:br>
              <a:rPr lang="en-US" sz="2400" dirty="0"/>
            </a:br>
            <a:r>
              <a:rPr lang="en-US" sz="2400" dirty="0"/>
              <a:t>for example delete 70,</a:t>
            </a:r>
            <a:br>
              <a:rPr lang="en-US" sz="2400" dirty="0"/>
            </a:br>
            <a:r>
              <a:rPr lang="en-US" sz="2400" dirty="0"/>
              <a:t>70 is in Internal node, yes</a:t>
            </a:r>
            <a:br>
              <a:rPr lang="en-US" sz="2400" dirty="0"/>
            </a:br>
            <a:br>
              <a:rPr lang="en-US" sz="2400" dirty="0"/>
            </a:br>
            <a:r>
              <a:rPr lang="en-US" sz="2400" dirty="0"/>
              <a:t>70 have left and right child, Check maximum value in left sub tree. That is 68 and this node helps so replace and delete 70</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17</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80</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4" y="5102770"/>
            <a:ext cx="1462429"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100, 110, 111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95</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186840" y="4092574"/>
            <a:ext cx="891934" cy="989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5">
            <a:extLst>
              <a:ext uri="{FF2B5EF4-FFF2-40B4-BE49-F238E27FC236}">
                <a16:creationId xmlns:a16="http://schemas.microsoft.com/office/drawing/2014/main" id="{BE1B7DBA-5A7B-4F19-8FFB-F08A6D917B4D}"/>
              </a:ext>
            </a:extLst>
          </p:cNvPr>
          <p:cNvSpPr txBox="1">
            <a:spLocks noChangeArrowheads="1"/>
          </p:cNvSpPr>
          <p:nvPr/>
        </p:nvSpPr>
        <p:spPr bwMode="auto">
          <a:xfrm>
            <a:off x="3342039" y="3810001"/>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77</a:t>
            </a:r>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15, 15, 16, 27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678255" y="5124775"/>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a:t>
            </a:r>
          </a:p>
        </p:txBody>
      </p:sp>
      <p:sp>
        <p:nvSpPr>
          <p:cNvPr id="42" name="Text Box 8">
            <a:extLst>
              <a:ext uri="{FF2B5EF4-FFF2-40B4-BE49-F238E27FC236}">
                <a16:creationId xmlns:a16="http://schemas.microsoft.com/office/drawing/2014/main" id="{EB16D3AB-924C-45AC-BBBF-2DB1E25A49C8}"/>
              </a:ext>
            </a:extLst>
          </p:cNvPr>
          <p:cNvSpPr txBox="1">
            <a:spLocks noChangeArrowheads="1"/>
          </p:cNvSpPr>
          <p:nvPr/>
        </p:nvSpPr>
        <p:spPr bwMode="auto">
          <a:xfrm>
            <a:off x="4493935" y="5111141"/>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78. 79</a:t>
            </a:r>
          </a:p>
        </p:txBody>
      </p:sp>
      <p:sp>
        <p:nvSpPr>
          <p:cNvPr id="43" name="Line 27">
            <a:extLst>
              <a:ext uri="{FF2B5EF4-FFF2-40B4-BE49-F238E27FC236}">
                <a16:creationId xmlns:a16="http://schemas.microsoft.com/office/drawing/2014/main" id="{428B4F42-03A6-4EE5-9689-A8C5EAB0C1D6}"/>
              </a:ext>
            </a:extLst>
          </p:cNvPr>
          <p:cNvSpPr>
            <a:spLocks noChangeShapeType="1"/>
          </p:cNvSpPr>
          <p:nvPr/>
        </p:nvSpPr>
        <p:spPr bwMode="auto">
          <a:xfrm>
            <a:off x="3909988" y="4187823"/>
            <a:ext cx="729217" cy="944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171767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2- </a:t>
            </a:r>
            <a:r>
              <a:rPr lang="en-US" sz="2400" b="1" dirty="0" err="1">
                <a:highlight>
                  <a:srgbClr val="FFFF00"/>
                </a:highlight>
              </a:rPr>
              <a:t>Inorder</a:t>
            </a:r>
            <a:r>
              <a:rPr lang="en-US" sz="2400" b="1" dirty="0">
                <a:highlight>
                  <a:srgbClr val="FFFF00"/>
                </a:highlight>
              </a:rPr>
              <a:t> </a:t>
            </a:r>
            <a:r>
              <a:rPr lang="en-US" sz="2400" b="1" dirty="0" err="1">
                <a:highlight>
                  <a:srgbClr val="FFFF00"/>
                </a:highlight>
              </a:rPr>
              <a:t>Succesor</a:t>
            </a:r>
            <a:br>
              <a:rPr lang="en-US" sz="2400" dirty="0"/>
            </a:br>
            <a:r>
              <a:rPr lang="en-US" sz="2400" dirty="0"/>
              <a:t>for example delete 95,</a:t>
            </a:r>
            <a:br>
              <a:rPr lang="en-US" sz="2400" dirty="0"/>
            </a:br>
            <a:r>
              <a:rPr lang="en-US" sz="2400" dirty="0"/>
              <a:t>95 is in Internal node, yes</a:t>
            </a:r>
            <a:br>
              <a:rPr lang="en-US" sz="2400" dirty="0"/>
            </a:br>
            <a:br>
              <a:rPr lang="en-US" sz="2400" dirty="0"/>
            </a:br>
            <a:r>
              <a:rPr lang="en-US" sz="2400" dirty="0"/>
              <a:t>95 have left and right child, Check minimum value in right sub tree. That is 100 and this node helps so replace and delete 95</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18</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80</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4" y="5102770"/>
            <a:ext cx="1462429"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B050"/>
                </a:solidFill>
                <a:latin typeface="Times New Roman" panose="02020603050405020304" pitchFamily="18" charset="0"/>
              </a:rPr>
              <a:t>100</a:t>
            </a:r>
            <a:r>
              <a:rPr lang="en-US" altLang="en-US" sz="1600" dirty="0">
                <a:latin typeface="Times New Roman" panose="02020603050405020304" pitchFamily="18" charset="0"/>
              </a:rPr>
              <a:t>, 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477837" cy="360363"/>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95</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186840" y="4092574"/>
            <a:ext cx="891934" cy="989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5">
            <a:extLst>
              <a:ext uri="{FF2B5EF4-FFF2-40B4-BE49-F238E27FC236}">
                <a16:creationId xmlns:a16="http://schemas.microsoft.com/office/drawing/2014/main" id="{BE1B7DBA-5A7B-4F19-8FFB-F08A6D917B4D}"/>
              </a:ext>
            </a:extLst>
          </p:cNvPr>
          <p:cNvSpPr txBox="1">
            <a:spLocks noChangeArrowheads="1"/>
          </p:cNvSpPr>
          <p:nvPr/>
        </p:nvSpPr>
        <p:spPr bwMode="auto">
          <a:xfrm>
            <a:off x="3342039" y="3810001"/>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77</a:t>
            </a:r>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15, 15, 16, 27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678255" y="5124775"/>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a:t>
            </a:r>
          </a:p>
        </p:txBody>
      </p:sp>
      <p:sp>
        <p:nvSpPr>
          <p:cNvPr id="42" name="Text Box 8">
            <a:extLst>
              <a:ext uri="{FF2B5EF4-FFF2-40B4-BE49-F238E27FC236}">
                <a16:creationId xmlns:a16="http://schemas.microsoft.com/office/drawing/2014/main" id="{EB16D3AB-924C-45AC-BBBF-2DB1E25A49C8}"/>
              </a:ext>
            </a:extLst>
          </p:cNvPr>
          <p:cNvSpPr txBox="1">
            <a:spLocks noChangeArrowheads="1"/>
          </p:cNvSpPr>
          <p:nvPr/>
        </p:nvSpPr>
        <p:spPr bwMode="auto">
          <a:xfrm>
            <a:off x="4493935" y="5111141"/>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78. 79</a:t>
            </a:r>
          </a:p>
        </p:txBody>
      </p:sp>
      <p:sp>
        <p:nvSpPr>
          <p:cNvPr id="43" name="Line 27">
            <a:extLst>
              <a:ext uri="{FF2B5EF4-FFF2-40B4-BE49-F238E27FC236}">
                <a16:creationId xmlns:a16="http://schemas.microsoft.com/office/drawing/2014/main" id="{428B4F42-03A6-4EE5-9689-A8C5EAB0C1D6}"/>
              </a:ext>
            </a:extLst>
          </p:cNvPr>
          <p:cNvSpPr>
            <a:spLocks noChangeShapeType="1"/>
          </p:cNvSpPr>
          <p:nvPr/>
        </p:nvSpPr>
        <p:spPr bwMode="auto">
          <a:xfrm>
            <a:off x="3909988" y="4187823"/>
            <a:ext cx="729217" cy="944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284937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2- </a:t>
            </a:r>
            <a:r>
              <a:rPr lang="en-US" sz="2400" b="1" dirty="0" err="1">
                <a:highlight>
                  <a:srgbClr val="FFFF00"/>
                </a:highlight>
              </a:rPr>
              <a:t>Inorder</a:t>
            </a:r>
            <a:r>
              <a:rPr lang="en-US" sz="2400" b="1" dirty="0">
                <a:highlight>
                  <a:srgbClr val="FFFF00"/>
                </a:highlight>
              </a:rPr>
              <a:t> </a:t>
            </a:r>
            <a:r>
              <a:rPr lang="en-US" sz="2400" b="1" dirty="0" err="1">
                <a:highlight>
                  <a:srgbClr val="FFFF00"/>
                </a:highlight>
              </a:rPr>
              <a:t>Succesor</a:t>
            </a:r>
            <a:br>
              <a:rPr lang="en-US" sz="2400" dirty="0"/>
            </a:br>
            <a:r>
              <a:rPr lang="en-US" sz="2400" dirty="0"/>
              <a:t>for example delete 95,</a:t>
            </a:r>
            <a:br>
              <a:rPr lang="en-US" sz="2400" dirty="0"/>
            </a:br>
            <a:r>
              <a:rPr lang="en-US" sz="2400" dirty="0"/>
              <a:t>95 is in Internal node, yes</a:t>
            </a:r>
            <a:br>
              <a:rPr lang="en-US" sz="2400" dirty="0"/>
            </a:br>
            <a:br>
              <a:rPr lang="en-US" sz="2400" dirty="0"/>
            </a:br>
            <a:r>
              <a:rPr lang="en-US" sz="2400" dirty="0"/>
              <a:t>95 have left and right child, Check minimum value in right sub tree. That is 100 and this node helps so replace and delete 95</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19</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80</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5" y="5102770"/>
            <a:ext cx="1111874" cy="3902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614794" cy="360225"/>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315198" y="4170224"/>
            <a:ext cx="763575" cy="9115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5">
            <a:extLst>
              <a:ext uri="{FF2B5EF4-FFF2-40B4-BE49-F238E27FC236}">
                <a16:creationId xmlns:a16="http://schemas.microsoft.com/office/drawing/2014/main" id="{BE1B7DBA-5A7B-4F19-8FFB-F08A6D917B4D}"/>
              </a:ext>
            </a:extLst>
          </p:cNvPr>
          <p:cNvSpPr txBox="1">
            <a:spLocks noChangeArrowheads="1"/>
          </p:cNvSpPr>
          <p:nvPr/>
        </p:nvSpPr>
        <p:spPr bwMode="auto">
          <a:xfrm>
            <a:off x="3342039" y="3810001"/>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77</a:t>
            </a:r>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15, 15, 16, 27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678255" y="5124775"/>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a:t>
            </a:r>
          </a:p>
        </p:txBody>
      </p:sp>
      <p:sp>
        <p:nvSpPr>
          <p:cNvPr id="42" name="Text Box 8">
            <a:extLst>
              <a:ext uri="{FF2B5EF4-FFF2-40B4-BE49-F238E27FC236}">
                <a16:creationId xmlns:a16="http://schemas.microsoft.com/office/drawing/2014/main" id="{EB16D3AB-924C-45AC-BBBF-2DB1E25A49C8}"/>
              </a:ext>
            </a:extLst>
          </p:cNvPr>
          <p:cNvSpPr txBox="1">
            <a:spLocks noChangeArrowheads="1"/>
          </p:cNvSpPr>
          <p:nvPr/>
        </p:nvSpPr>
        <p:spPr bwMode="auto">
          <a:xfrm>
            <a:off x="4493935" y="5111141"/>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78. 79</a:t>
            </a:r>
          </a:p>
        </p:txBody>
      </p:sp>
      <p:sp>
        <p:nvSpPr>
          <p:cNvPr id="43" name="Line 27">
            <a:extLst>
              <a:ext uri="{FF2B5EF4-FFF2-40B4-BE49-F238E27FC236}">
                <a16:creationId xmlns:a16="http://schemas.microsoft.com/office/drawing/2014/main" id="{428B4F42-03A6-4EE5-9689-A8C5EAB0C1D6}"/>
              </a:ext>
            </a:extLst>
          </p:cNvPr>
          <p:cNvSpPr>
            <a:spLocks noChangeShapeType="1"/>
          </p:cNvSpPr>
          <p:nvPr/>
        </p:nvSpPr>
        <p:spPr bwMode="auto">
          <a:xfrm>
            <a:off x="3909988" y="4187823"/>
            <a:ext cx="729217" cy="944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119305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7D0177-DBF8-4A44-A9C8-B83C8472B893}" type="slidenum">
              <a:rPr lang="en-US" altLang="en-US">
                <a:solidFill>
                  <a:srgbClr val="FFFFFF"/>
                </a:solidFill>
                <a:latin typeface="Franklin Gothic Book" panose="020B0503020102020204" pitchFamily="34" charset="0"/>
              </a:rPr>
              <a:pPr/>
              <a:t>2</a:t>
            </a:fld>
            <a:endParaRPr lang="en-US" altLang="en-US">
              <a:solidFill>
                <a:srgbClr val="FFFFFF"/>
              </a:solidFill>
              <a:latin typeface="Franklin Gothic Book" panose="020B0503020102020204" pitchFamily="34" charset="0"/>
            </a:endParaRPr>
          </a:p>
        </p:txBody>
      </p:sp>
      <p:sp>
        <p:nvSpPr>
          <p:cNvPr id="3075" name="Rectangle 5"/>
          <p:cNvSpPr>
            <a:spLocks noChangeArrowheads="1"/>
          </p:cNvSpPr>
          <p:nvPr/>
        </p:nvSpPr>
        <p:spPr bwMode="auto">
          <a:xfrm>
            <a:off x="2819400" y="3429000"/>
            <a:ext cx="457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CA" altLang="en-US" sz="5400" b="1">
                <a:solidFill>
                  <a:srgbClr val="562213"/>
                </a:solidFill>
                <a:latin typeface="Courier New" panose="02070309020205020404" pitchFamily="49" charset="0"/>
                <a:cs typeface="Courier New" panose="02070309020205020404" pitchFamily="49" charset="0"/>
              </a:rPr>
              <a:t>B Tree 2 </a:t>
            </a:r>
            <a:br>
              <a:rPr lang="en-CA" altLang="en-US" sz="5400" b="1">
                <a:solidFill>
                  <a:srgbClr val="562213"/>
                </a:solidFill>
                <a:latin typeface="Courier New" panose="02070309020205020404" pitchFamily="49" charset="0"/>
                <a:cs typeface="Courier New" panose="02070309020205020404" pitchFamily="49" charset="0"/>
              </a:rPr>
            </a:br>
            <a:endParaRPr lang="en-US" altLang="en-US" sz="5400">
              <a:latin typeface="Courier New" panose="02070309020205020404" pitchFamily="49" charset="0"/>
              <a:cs typeface="Courier New" panose="02070309020205020404" pitchFamily="49" charset="0"/>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3- Merge Case</a:t>
            </a:r>
            <a:br>
              <a:rPr lang="en-US" sz="2400" dirty="0"/>
            </a:br>
            <a:r>
              <a:rPr lang="en-US" sz="2400" dirty="0"/>
              <a:t>for example delete 77,</a:t>
            </a:r>
            <a:br>
              <a:rPr lang="en-US" sz="2400" dirty="0"/>
            </a:br>
            <a:r>
              <a:rPr lang="en-US" sz="2400" dirty="0"/>
              <a:t>77 is in Internal node, yes</a:t>
            </a:r>
            <a:br>
              <a:rPr lang="en-US" sz="2400" dirty="0"/>
            </a:br>
            <a:br>
              <a:rPr lang="en-US" sz="2400" dirty="0"/>
            </a:br>
            <a:r>
              <a:rPr lang="en-US" sz="2400" dirty="0"/>
              <a:t>77 have left and right child, Now both of its child's cannot helps. In this case we will merge the child also parent will merge and then delete the key.</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20</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80</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5" y="5102770"/>
            <a:ext cx="1111874" cy="3902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614794" cy="360225"/>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315198" y="4170224"/>
            <a:ext cx="763575" cy="9115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5">
            <a:extLst>
              <a:ext uri="{FF2B5EF4-FFF2-40B4-BE49-F238E27FC236}">
                <a16:creationId xmlns:a16="http://schemas.microsoft.com/office/drawing/2014/main" id="{BE1B7DBA-5A7B-4F19-8FFB-F08A6D917B4D}"/>
              </a:ext>
            </a:extLst>
          </p:cNvPr>
          <p:cNvSpPr txBox="1">
            <a:spLocks noChangeArrowheads="1"/>
          </p:cNvSpPr>
          <p:nvPr/>
        </p:nvSpPr>
        <p:spPr bwMode="auto">
          <a:xfrm>
            <a:off x="3342039" y="3810001"/>
            <a:ext cx="557463" cy="380999"/>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77</a:t>
            </a:r>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15, 15, 16, 27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678255" y="5124775"/>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B050"/>
                </a:solidFill>
                <a:latin typeface="Times New Roman" panose="02020603050405020304" pitchFamily="18" charset="0"/>
              </a:rPr>
              <a:t>73, 75</a:t>
            </a:r>
          </a:p>
        </p:txBody>
      </p:sp>
      <p:sp>
        <p:nvSpPr>
          <p:cNvPr id="42" name="Text Box 8">
            <a:extLst>
              <a:ext uri="{FF2B5EF4-FFF2-40B4-BE49-F238E27FC236}">
                <a16:creationId xmlns:a16="http://schemas.microsoft.com/office/drawing/2014/main" id="{EB16D3AB-924C-45AC-BBBF-2DB1E25A49C8}"/>
              </a:ext>
            </a:extLst>
          </p:cNvPr>
          <p:cNvSpPr txBox="1">
            <a:spLocks noChangeArrowheads="1"/>
          </p:cNvSpPr>
          <p:nvPr/>
        </p:nvSpPr>
        <p:spPr bwMode="auto">
          <a:xfrm>
            <a:off x="4493935" y="5111141"/>
            <a:ext cx="73406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B050"/>
                </a:solidFill>
                <a:latin typeface="Times New Roman" panose="02020603050405020304" pitchFamily="18" charset="0"/>
              </a:rPr>
              <a:t>78. 79</a:t>
            </a:r>
          </a:p>
        </p:txBody>
      </p:sp>
      <p:sp>
        <p:nvSpPr>
          <p:cNvPr id="43" name="Line 27">
            <a:extLst>
              <a:ext uri="{FF2B5EF4-FFF2-40B4-BE49-F238E27FC236}">
                <a16:creationId xmlns:a16="http://schemas.microsoft.com/office/drawing/2014/main" id="{428B4F42-03A6-4EE5-9689-A8C5EAB0C1D6}"/>
              </a:ext>
            </a:extLst>
          </p:cNvPr>
          <p:cNvSpPr>
            <a:spLocks noChangeShapeType="1"/>
          </p:cNvSpPr>
          <p:nvPr/>
        </p:nvSpPr>
        <p:spPr bwMode="auto">
          <a:xfrm>
            <a:off x="3909988" y="4187823"/>
            <a:ext cx="729217" cy="944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1390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FFFF00"/>
                </a:highlight>
              </a:rPr>
              <a:t>3- Merge Case</a:t>
            </a:r>
            <a:br>
              <a:rPr lang="en-US" sz="2400" dirty="0"/>
            </a:br>
            <a:r>
              <a:rPr lang="en-US" sz="2400" dirty="0"/>
              <a:t>for example delete 77,</a:t>
            </a:r>
            <a:br>
              <a:rPr lang="en-US" sz="2400" dirty="0"/>
            </a:br>
            <a:r>
              <a:rPr lang="en-US" sz="2400" dirty="0"/>
              <a:t>77 is in Internal node, yes</a:t>
            </a:r>
            <a:br>
              <a:rPr lang="en-US" sz="2400" dirty="0"/>
            </a:br>
            <a:br>
              <a:rPr lang="en-US" sz="2400" dirty="0"/>
            </a:br>
            <a:r>
              <a:rPr lang="en-US" sz="2400" dirty="0"/>
              <a:t>77 have left and right child, Now both of its child's cannot helps. In this case we will merge the child also parent will merge and then delete the key.</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21</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80</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5" y="5102770"/>
            <a:ext cx="1111874" cy="3902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614794" cy="360225"/>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315198" y="4170224"/>
            <a:ext cx="763575" cy="9115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14, 15, 16, 27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678255" y="5124775"/>
            <a:ext cx="1447800" cy="26478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73, 75, 78, 79</a:t>
            </a:r>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213051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00FFFF"/>
                </a:highlight>
              </a:rPr>
              <a:t>3- Target node is Root</a:t>
            </a:r>
            <a:br>
              <a:rPr lang="en-US" sz="2400" dirty="0"/>
            </a:br>
            <a:r>
              <a:rPr lang="en-US" sz="2400" dirty="0"/>
              <a:t>for example delete 80,</a:t>
            </a:r>
            <a:br>
              <a:rPr lang="en-US" sz="2400" dirty="0"/>
            </a:br>
            <a:r>
              <a:rPr lang="en-US" sz="2400" dirty="0"/>
              <a:t>80 is Root node, yes</a:t>
            </a:r>
            <a:br>
              <a:rPr lang="en-US" sz="2400" dirty="0"/>
            </a:br>
            <a:br>
              <a:rPr lang="en-US" sz="2400" dirty="0"/>
            </a:br>
            <a:r>
              <a:rPr lang="en-US" sz="2400" dirty="0"/>
              <a:t>80 have left and right child, Now check for in order predecessor or in order successor which ever helps otherwise merge.</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22</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80</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5" y="5102770"/>
            <a:ext cx="1111874" cy="3902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614794" cy="360225"/>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315198" y="4170224"/>
            <a:ext cx="763575" cy="9115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14, 15, 16, 27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463891" y="5124775"/>
            <a:ext cx="1447800" cy="33715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73, 75, 78, </a:t>
            </a:r>
            <a:r>
              <a:rPr lang="en-US" altLang="en-US" sz="1600" dirty="0">
                <a:solidFill>
                  <a:srgbClr val="00B050"/>
                </a:solidFill>
                <a:latin typeface="Times New Roman" panose="02020603050405020304" pitchFamily="18" charset="0"/>
              </a:rPr>
              <a:t>79</a:t>
            </a:r>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87631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714626"/>
          </a:xfrm>
        </p:spPr>
        <p:txBody>
          <a:bodyPr/>
          <a:lstStyle/>
          <a:p>
            <a:r>
              <a:rPr lang="en-US" sz="2400" b="1" dirty="0">
                <a:highlight>
                  <a:srgbClr val="00FFFF"/>
                </a:highlight>
              </a:rPr>
              <a:t>3- Target node is Root- cont.</a:t>
            </a:r>
            <a:br>
              <a:rPr lang="en-US" sz="2400" dirty="0"/>
            </a:br>
            <a:r>
              <a:rPr lang="en-US" sz="2400" dirty="0"/>
              <a:t>for example delete 80,</a:t>
            </a:r>
            <a:br>
              <a:rPr lang="en-US" sz="2400" dirty="0"/>
            </a:br>
            <a:r>
              <a:rPr lang="en-US" sz="2400" dirty="0"/>
              <a:t>80 is Root node, yes</a:t>
            </a:r>
            <a:br>
              <a:rPr lang="en-US" sz="2400" dirty="0"/>
            </a:br>
            <a:br>
              <a:rPr lang="en-US" sz="2400" dirty="0"/>
            </a:br>
            <a:r>
              <a:rPr lang="en-US" sz="2400" dirty="0"/>
              <a:t>80 have left and right child, Now check for in order predecessor or in order successor which ever helps otherwise merge.</a:t>
            </a:r>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23</a:t>
            </a:fld>
            <a:endParaRPr lang="en-US" altLang="en-US" dirty="0">
              <a:solidFill>
                <a:schemeClr val="tx2"/>
              </a:solidFill>
            </a:endParaRPr>
          </a:p>
        </p:txBody>
      </p:sp>
      <p:sp>
        <p:nvSpPr>
          <p:cNvPr id="27652" name="Line 25"/>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4038600" y="2971800"/>
            <a:ext cx="477838" cy="360363"/>
          </a:xfrm>
          <a:prstGeom prst="rect">
            <a:avLst/>
          </a:prstGeom>
          <a:solidFill>
            <a:srgbClr val="00B05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79</a:t>
            </a:r>
          </a:p>
        </p:txBody>
      </p:sp>
      <p:sp>
        <p:nvSpPr>
          <p:cNvPr id="27662" name="Text Box 4"/>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27663" name="Text Box 5"/>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27665" name="Text Box 7"/>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27666" name="Text Box 8"/>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27675" name="Text Box 17"/>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27676" name="Text Box 18"/>
          <p:cNvSpPr txBox="1">
            <a:spLocks noChangeArrowheads="1"/>
          </p:cNvSpPr>
          <p:nvPr/>
        </p:nvSpPr>
        <p:spPr bwMode="auto">
          <a:xfrm>
            <a:off x="7384665" y="5102770"/>
            <a:ext cx="1111874" cy="3902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110, 111</a:t>
            </a:r>
          </a:p>
        </p:txBody>
      </p:sp>
      <p:sp>
        <p:nvSpPr>
          <p:cNvPr id="30" name="Text Box 5">
            <a:extLst>
              <a:ext uri="{FF2B5EF4-FFF2-40B4-BE49-F238E27FC236}">
                <a16:creationId xmlns:a16="http://schemas.microsoft.com/office/drawing/2014/main" id="{E469DE91-2679-4F68-BF27-AC35804CD615}"/>
              </a:ext>
            </a:extLst>
          </p:cNvPr>
          <p:cNvSpPr txBox="1">
            <a:spLocks noChangeArrowheads="1"/>
          </p:cNvSpPr>
          <p:nvPr/>
        </p:nvSpPr>
        <p:spPr bwMode="auto">
          <a:xfrm>
            <a:off x="2757509" y="3809999"/>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34" name="Line 27">
            <a:extLst>
              <a:ext uri="{FF2B5EF4-FFF2-40B4-BE49-F238E27FC236}">
                <a16:creationId xmlns:a16="http://schemas.microsoft.com/office/drawing/2014/main" id="{5974566E-7181-47BE-B729-C4DAD389DB70}"/>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18">
            <a:extLst>
              <a:ext uri="{FF2B5EF4-FFF2-40B4-BE49-F238E27FC236}">
                <a16:creationId xmlns:a16="http://schemas.microsoft.com/office/drawing/2014/main" id="{30B0584C-C383-4165-ABA7-9064A4968F26}"/>
              </a:ext>
            </a:extLst>
          </p:cNvPr>
          <p:cNvSpPr txBox="1">
            <a:spLocks noChangeArrowheads="1"/>
          </p:cNvSpPr>
          <p:nvPr/>
        </p:nvSpPr>
        <p:spPr bwMode="auto">
          <a:xfrm>
            <a:off x="6769871" y="3809999"/>
            <a:ext cx="614794" cy="360225"/>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a:t>
            </a:r>
          </a:p>
        </p:txBody>
      </p:sp>
      <p:sp>
        <p:nvSpPr>
          <p:cNvPr id="37" name="Line 30">
            <a:extLst>
              <a:ext uri="{FF2B5EF4-FFF2-40B4-BE49-F238E27FC236}">
                <a16:creationId xmlns:a16="http://schemas.microsoft.com/office/drawing/2014/main" id="{18ACAF01-A14F-4259-A040-1FBA259CF135}"/>
              </a:ext>
            </a:extLst>
          </p:cNvPr>
          <p:cNvSpPr>
            <a:spLocks noChangeShapeType="1"/>
          </p:cNvSpPr>
          <p:nvPr/>
        </p:nvSpPr>
        <p:spPr bwMode="auto">
          <a:xfrm>
            <a:off x="7315198" y="4170224"/>
            <a:ext cx="763575" cy="9115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8">
            <a:extLst>
              <a:ext uri="{FF2B5EF4-FFF2-40B4-BE49-F238E27FC236}">
                <a16:creationId xmlns:a16="http://schemas.microsoft.com/office/drawing/2014/main" id="{B99A7965-F2D9-482F-AD2F-058BD4D439F8}"/>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14, 15, 16, 27</a:t>
            </a:r>
          </a:p>
        </p:txBody>
      </p:sp>
      <p:sp>
        <p:nvSpPr>
          <p:cNvPr id="40" name="Text Box 8">
            <a:extLst>
              <a:ext uri="{FF2B5EF4-FFF2-40B4-BE49-F238E27FC236}">
                <a16:creationId xmlns:a16="http://schemas.microsoft.com/office/drawing/2014/main" id="{470E8FC5-7D07-41CB-AFB7-AE8B02561394}"/>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41" name="Text Box 8">
            <a:extLst>
              <a:ext uri="{FF2B5EF4-FFF2-40B4-BE49-F238E27FC236}">
                <a16:creationId xmlns:a16="http://schemas.microsoft.com/office/drawing/2014/main" id="{EE8E5FB8-E247-41AE-9040-75AD806ED1E6}"/>
              </a:ext>
            </a:extLst>
          </p:cNvPr>
          <p:cNvSpPr txBox="1">
            <a:spLocks noChangeArrowheads="1"/>
          </p:cNvSpPr>
          <p:nvPr/>
        </p:nvSpPr>
        <p:spPr bwMode="auto">
          <a:xfrm>
            <a:off x="3463891" y="5124775"/>
            <a:ext cx="1108109" cy="34672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73, 75, 78</a:t>
            </a:r>
            <a:endParaRPr lang="en-US" altLang="en-US" sz="1600" dirty="0">
              <a:solidFill>
                <a:srgbClr val="00B050"/>
              </a:solidFill>
              <a:latin typeface="Times New Roman" panose="02020603050405020304" pitchFamily="18" charset="0"/>
            </a:endParaRPr>
          </a:p>
        </p:txBody>
      </p:sp>
      <p:sp>
        <p:nvSpPr>
          <p:cNvPr id="44" name="Text Box 8">
            <a:extLst>
              <a:ext uri="{FF2B5EF4-FFF2-40B4-BE49-F238E27FC236}">
                <a16:creationId xmlns:a16="http://schemas.microsoft.com/office/drawing/2014/main" id="{B52BA723-A297-40DB-95BA-803C0CD95500}"/>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189689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736041" y="384969"/>
            <a:ext cx="7886700" cy="1066800"/>
          </a:xfrm>
        </p:spPr>
        <p:txBody>
          <a:bodyPr/>
          <a:lstStyle/>
          <a:p>
            <a:r>
              <a:rPr lang="en-US" sz="2400" b="1" dirty="0">
                <a:highlight>
                  <a:srgbClr val="00FFFF"/>
                </a:highlight>
              </a:rPr>
              <a:t>Home work.  </a:t>
            </a:r>
            <a:br>
              <a:rPr lang="en-US" sz="2400" b="1" dirty="0">
                <a:highlight>
                  <a:srgbClr val="FFFF00"/>
                </a:highlight>
              </a:rPr>
            </a:br>
            <a:r>
              <a:rPr lang="en-US" sz="2400" b="1" dirty="0">
                <a:highlight>
                  <a:srgbClr val="FFFF00"/>
                </a:highlight>
              </a:rPr>
              <a:t>Delete, 100, 6, 27, 60, 16, 50, </a:t>
            </a:r>
            <a:br>
              <a:rPr lang="en-US" sz="2400" dirty="0"/>
            </a:br>
            <a:endParaRPr lang="en-US" sz="2400" dirty="0"/>
          </a:p>
        </p:txBody>
      </p:sp>
      <p:sp>
        <p:nvSpPr>
          <p:cNvPr id="27651" name="Slide Number Placeholder 3"/>
          <p:cNvSpPr>
            <a:spLocks noGrp="1" noChangeArrowheads="1"/>
          </p:cNvSpPr>
          <p:nvPr>
            <p:ph type="sldNum" sz="quarter" idx="12"/>
          </p:nvPr>
        </p:nvSpPr>
        <p:spPr bwMode="auto">
          <a:xfrm>
            <a:off x="914400" y="6172199"/>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24</a:t>
            </a:fld>
            <a:endParaRPr lang="en-US" altLang="en-US" dirty="0">
              <a:solidFill>
                <a:schemeClr val="tx2"/>
              </a:solidFill>
            </a:endParaRPr>
          </a:p>
        </p:txBody>
      </p:sp>
      <p:sp>
        <p:nvSpPr>
          <p:cNvPr id="26" name="Line 25">
            <a:extLst>
              <a:ext uri="{FF2B5EF4-FFF2-40B4-BE49-F238E27FC236}">
                <a16:creationId xmlns:a16="http://schemas.microsoft.com/office/drawing/2014/main" id="{D5A982CA-5F47-43C8-A2AB-FE5A2291182D}"/>
              </a:ext>
            </a:extLst>
          </p:cNvPr>
          <p:cNvSpPr>
            <a:spLocks noChangeShapeType="1"/>
          </p:cNvSpPr>
          <p:nvPr/>
        </p:nvSpPr>
        <p:spPr bwMode="auto">
          <a:xfrm flipH="1">
            <a:off x="563063"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a:extLst>
              <a:ext uri="{FF2B5EF4-FFF2-40B4-BE49-F238E27FC236}">
                <a16:creationId xmlns:a16="http://schemas.microsoft.com/office/drawing/2014/main" id="{88985C72-B1DF-4072-90D2-76F7420A3B8C}"/>
              </a:ext>
            </a:extLst>
          </p:cNvPr>
          <p:cNvSpPr>
            <a:spLocks noChangeShapeType="1"/>
          </p:cNvSpPr>
          <p:nvPr/>
        </p:nvSpPr>
        <p:spPr bwMode="auto">
          <a:xfrm flipH="1">
            <a:off x="1615482" y="4191000"/>
            <a:ext cx="700181"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a:extLst>
              <a:ext uri="{FF2B5EF4-FFF2-40B4-BE49-F238E27FC236}">
                <a16:creationId xmlns:a16="http://schemas.microsoft.com/office/drawing/2014/main" id="{D40C4262-AD22-4FFB-BEC9-434993C85540}"/>
              </a:ext>
            </a:extLst>
          </p:cNvPr>
          <p:cNvSpPr>
            <a:spLocks noChangeShapeType="1"/>
          </p:cNvSpPr>
          <p:nvPr/>
        </p:nvSpPr>
        <p:spPr bwMode="auto">
          <a:xfrm flipH="1">
            <a:off x="2676755" y="4191000"/>
            <a:ext cx="80754"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9">
            <a:extLst>
              <a:ext uri="{FF2B5EF4-FFF2-40B4-BE49-F238E27FC236}">
                <a16:creationId xmlns:a16="http://schemas.microsoft.com/office/drawing/2014/main" id="{1D1EED02-5B5C-4407-9CC2-3B7FD5D461E2}"/>
              </a:ext>
            </a:extLst>
          </p:cNvPr>
          <p:cNvSpPr>
            <a:spLocks noChangeShapeType="1"/>
          </p:cNvSpPr>
          <p:nvPr/>
        </p:nvSpPr>
        <p:spPr bwMode="auto">
          <a:xfrm flipH="1">
            <a:off x="5981850" y="4190999"/>
            <a:ext cx="297254" cy="9026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0">
            <a:extLst>
              <a:ext uri="{FF2B5EF4-FFF2-40B4-BE49-F238E27FC236}">
                <a16:creationId xmlns:a16="http://schemas.microsoft.com/office/drawing/2014/main" id="{090D531E-F07D-4DB0-BF96-294A8F1EBC69}"/>
              </a:ext>
            </a:extLst>
          </p:cNvPr>
          <p:cNvSpPr>
            <a:spLocks noChangeShapeType="1"/>
          </p:cNvSpPr>
          <p:nvPr/>
        </p:nvSpPr>
        <p:spPr bwMode="auto">
          <a:xfrm flipH="1">
            <a:off x="6756943" y="4170363"/>
            <a:ext cx="12927" cy="9623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3">
            <a:extLst>
              <a:ext uri="{FF2B5EF4-FFF2-40B4-BE49-F238E27FC236}">
                <a16:creationId xmlns:a16="http://schemas.microsoft.com/office/drawing/2014/main" id="{A5D99714-2148-4FB1-8AFA-449F26AEA66C}"/>
              </a:ext>
            </a:extLst>
          </p:cNvPr>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4">
            <a:extLst>
              <a:ext uri="{FF2B5EF4-FFF2-40B4-BE49-F238E27FC236}">
                <a16:creationId xmlns:a16="http://schemas.microsoft.com/office/drawing/2014/main" id="{7057BA1E-D271-4998-8292-1B8CCCB90C3F}"/>
              </a:ext>
            </a:extLst>
          </p:cNvPr>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3">
            <a:extLst>
              <a:ext uri="{FF2B5EF4-FFF2-40B4-BE49-F238E27FC236}">
                <a16:creationId xmlns:a16="http://schemas.microsoft.com/office/drawing/2014/main" id="{841B8F89-CFD1-4C1B-8E2A-A8CB9C8D56C9}"/>
              </a:ext>
            </a:extLst>
          </p:cNvPr>
          <p:cNvSpPr txBox="1">
            <a:spLocks noChangeArrowheads="1"/>
          </p:cNvSpPr>
          <p:nvPr/>
        </p:nvSpPr>
        <p:spPr bwMode="auto">
          <a:xfrm>
            <a:off x="4038600" y="29718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79</a:t>
            </a:r>
          </a:p>
        </p:txBody>
      </p:sp>
      <p:sp>
        <p:nvSpPr>
          <p:cNvPr id="38" name="Text Box 4">
            <a:extLst>
              <a:ext uri="{FF2B5EF4-FFF2-40B4-BE49-F238E27FC236}">
                <a16:creationId xmlns:a16="http://schemas.microsoft.com/office/drawing/2014/main" id="{9441A67D-194A-4FD7-96BD-51E639B87E6E}"/>
              </a:ext>
            </a:extLst>
          </p:cNvPr>
          <p:cNvSpPr txBox="1">
            <a:spLocks noChangeArrowheads="1"/>
          </p:cNvSpPr>
          <p:nvPr/>
        </p:nvSpPr>
        <p:spPr bwMode="auto">
          <a:xfrm>
            <a:off x="1828801" y="3790951"/>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a:t>
            </a:r>
          </a:p>
        </p:txBody>
      </p:sp>
      <p:sp>
        <p:nvSpPr>
          <p:cNvPr id="42" name="Text Box 5">
            <a:extLst>
              <a:ext uri="{FF2B5EF4-FFF2-40B4-BE49-F238E27FC236}">
                <a16:creationId xmlns:a16="http://schemas.microsoft.com/office/drawing/2014/main" id="{BE283B0F-76C6-40AA-B91D-A8DFAEF9459F}"/>
              </a:ext>
            </a:extLst>
          </p:cNvPr>
          <p:cNvSpPr txBox="1">
            <a:spLocks noChangeArrowheads="1"/>
          </p:cNvSpPr>
          <p:nvPr/>
        </p:nvSpPr>
        <p:spPr bwMode="auto">
          <a:xfrm>
            <a:off x="2286000" y="3783107"/>
            <a:ext cx="477838" cy="407894"/>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50</a:t>
            </a:r>
          </a:p>
        </p:txBody>
      </p:sp>
      <p:sp>
        <p:nvSpPr>
          <p:cNvPr id="43" name="Text Box 7">
            <a:extLst>
              <a:ext uri="{FF2B5EF4-FFF2-40B4-BE49-F238E27FC236}">
                <a16:creationId xmlns:a16="http://schemas.microsoft.com/office/drawing/2014/main" id="{CAC9F922-009F-4415-9504-F36749F2A0E8}"/>
              </a:ext>
            </a:extLst>
          </p:cNvPr>
          <p:cNvSpPr txBox="1">
            <a:spLocks noChangeArrowheads="1"/>
          </p:cNvSpPr>
          <p:nvPr/>
        </p:nvSpPr>
        <p:spPr bwMode="auto">
          <a:xfrm>
            <a:off x="6279106" y="3810000"/>
            <a:ext cx="477838" cy="360363"/>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90</a:t>
            </a:r>
          </a:p>
        </p:txBody>
      </p:sp>
      <p:sp>
        <p:nvSpPr>
          <p:cNvPr id="45" name="Text Box 8">
            <a:extLst>
              <a:ext uri="{FF2B5EF4-FFF2-40B4-BE49-F238E27FC236}">
                <a16:creationId xmlns:a16="http://schemas.microsoft.com/office/drawing/2014/main" id="{DA0ED137-06C1-4904-B1E0-F854C3277B30}"/>
              </a:ext>
            </a:extLst>
          </p:cNvPr>
          <p:cNvSpPr txBox="1">
            <a:spLocks noChangeArrowheads="1"/>
          </p:cNvSpPr>
          <p:nvPr/>
        </p:nvSpPr>
        <p:spPr bwMode="auto">
          <a:xfrm>
            <a:off x="37846" y="5132667"/>
            <a:ext cx="698195" cy="34672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4,5,6</a:t>
            </a:r>
          </a:p>
        </p:txBody>
      </p:sp>
      <p:sp>
        <p:nvSpPr>
          <p:cNvPr id="46" name="Text Box 17">
            <a:extLst>
              <a:ext uri="{FF2B5EF4-FFF2-40B4-BE49-F238E27FC236}">
                <a16:creationId xmlns:a16="http://schemas.microsoft.com/office/drawing/2014/main" id="{77661DB2-0F8F-4EDF-AAAA-CB02BD58E248}"/>
              </a:ext>
            </a:extLst>
          </p:cNvPr>
          <p:cNvSpPr txBox="1">
            <a:spLocks noChangeArrowheads="1"/>
          </p:cNvSpPr>
          <p:nvPr/>
        </p:nvSpPr>
        <p:spPr bwMode="auto">
          <a:xfrm>
            <a:off x="6516437" y="5081726"/>
            <a:ext cx="715986" cy="36022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92, 93</a:t>
            </a:r>
          </a:p>
        </p:txBody>
      </p:sp>
      <p:sp>
        <p:nvSpPr>
          <p:cNvPr id="47" name="Text Box 18">
            <a:extLst>
              <a:ext uri="{FF2B5EF4-FFF2-40B4-BE49-F238E27FC236}">
                <a16:creationId xmlns:a16="http://schemas.microsoft.com/office/drawing/2014/main" id="{0AE8F504-7396-4380-BA38-A4A9D0457A7F}"/>
              </a:ext>
            </a:extLst>
          </p:cNvPr>
          <p:cNvSpPr txBox="1">
            <a:spLocks noChangeArrowheads="1"/>
          </p:cNvSpPr>
          <p:nvPr/>
        </p:nvSpPr>
        <p:spPr bwMode="auto">
          <a:xfrm>
            <a:off x="7384665" y="5102770"/>
            <a:ext cx="1111874" cy="39026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110, 111</a:t>
            </a:r>
          </a:p>
        </p:txBody>
      </p:sp>
      <p:sp>
        <p:nvSpPr>
          <p:cNvPr id="48" name="Text Box 5">
            <a:extLst>
              <a:ext uri="{FF2B5EF4-FFF2-40B4-BE49-F238E27FC236}">
                <a16:creationId xmlns:a16="http://schemas.microsoft.com/office/drawing/2014/main" id="{9D20C01B-74CC-464F-95BD-145CAE5E1B21}"/>
              </a:ext>
            </a:extLst>
          </p:cNvPr>
          <p:cNvSpPr txBox="1">
            <a:spLocks noChangeArrowheads="1"/>
          </p:cNvSpPr>
          <p:nvPr/>
        </p:nvSpPr>
        <p:spPr bwMode="auto">
          <a:xfrm>
            <a:off x="2757509" y="3809999"/>
            <a:ext cx="557463" cy="38099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  68</a:t>
            </a:r>
          </a:p>
        </p:txBody>
      </p:sp>
      <p:sp>
        <p:nvSpPr>
          <p:cNvPr id="49" name="Line 27">
            <a:extLst>
              <a:ext uri="{FF2B5EF4-FFF2-40B4-BE49-F238E27FC236}">
                <a16:creationId xmlns:a16="http://schemas.microsoft.com/office/drawing/2014/main" id="{F97F8DCF-564B-482E-9888-3B0F47480FAB}"/>
              </a:ext>
            </a:extLst>
          </p:cNvPr>
          <p:cNvSpPr>
            <a:spLocks noChangeShapeType="1"/>
          </p:cNvSpPr>
          <p:nvPr/>
        </p:nvSpPr>
        <p:spPr bwMode="auto">
          <a:xfrm>
            <a:off x="3327662" y="4229098"/>
            <a:ext cx="444689" cy="8937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0" name="Text Box 18">
            <a:extLst>
              <a:ext uri="{FF2B5EF4-FFF2-40B4-BE49-F238E27FC236}">
                <a16:creationId xmlns:a16="http://schemas.microsoft.com/office/drawing/2014/main" id="{DB0852D5-571B-4470-9F16-2187684C3EFA}"/>
              </a:ext>
            </a:extLst>
          </p:cNvPr>
          <p:cNvSpPr txBox="1">
            <a:spLocks noChangeArrowheads="1"/>
          </p:cNvSpPr>
          <p:nvPr/>
        </p:nvSpPr>
        <p:spPr bwMode="auto">
          <a:xfrm>
            <a:off x="6769871" y="3809999"/>
            <a:ext cx="614794" cy="360225"/>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100</a:t>
            </a:r>
          </a:p>
        </p:txBody>
      </p:sp>
      <p:sp>
        <p:nvSpPr>
          <p:cNvPr id="51" name="Line 30">
            <a:extLst>
              <a:ext uri="{FF2B5EF4-FFF2-40B4-BE49-F238E27FC236}">
                <a16:creationId xmlns:a16="http://schemas.microsoft.com/office/drawing/2014/main" id="{A97E4AD8-B456-4D51-9EA7-1426DF150561}"/>
              </a:ext>
            </a:extLst>
          </p:cNvPr>
          <p:cNvSpPr>
            <a:spLocks noChangeShapeType="1"/>
          </p:cNvSpPr>
          <p:nvPr/>
        </p:nvSpPr>
        <p:spPr bwMode="auto">
          <a:xfrm>
            <a:off x="7315198" y="4170224"/>
            <a:ext cx="763575" cy="91150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2" name="Text Box 8">
            <a:extLst>
              <a:ext uri="{FF2B5EF4-FFF2-40B4-BE49-F238E27FC236}">
                <a16:creationId xmlns:a16="http://schemas.microsoft.com/office/drawing/2014/main" id="{410A0D1F-450C-404F-AF5F-9A1B0A48C14B}"/>
              </a:ext>
            </a:extLst>
          </p:cNvPr>
          <p:cNvSpPr txBox="1">
            <a:spLocks noChangeArrowheads="1"/>
          </p:cNvSpPr>
          <p:nvPr/>
        </p:nvSpPr>
        <p:spPr bwMode="auto">
          <a:xfrm>
            <a:off x="798793" y="5101571"/>
            <a:ext cx="1371600"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14, 15, 16, 27</a:t>
            </a:r>
          </a:p>
        </p:txBody>
      </p:sp>
      <p:sp>
        <p:nvSpPr>
          <p:cNvPr id="53" name="Text Box 8">
            <a:extLst>
              <a:ext uri="{FF2B5EF4-FFF2-40B4-BE49-F238E27FC236}">
                <a16:creationId xmlns:a16="http://schemas.microsoft.com/office/drawing/2014/main" id="{C557CDB6-DAB6-43DD-A087-A4C405FE8B1B}"/>
              </a:ext>
            </a:extLst>
          </p:cNvPr>
          <p:cNvSpPr txBox="1">
            <a:spLocks noChangeArrowheads="1"/>
          </p:cNvSpPr>
          <p:nvPr/>
        </p:nvSpPr>
        <p:spPr bwMode="auto">
          <a:xfrm>
            <a:off x="2243903" y="5132667"/>
            <a:ext cx="1098136" cy="32926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51, 52, 60</a:t>
            </a:r>
          </a:p>
        </p:txBody>
      </p:sp>
      <p:sp>
        <p:nvSpPr>
          <p:cNvPr id="54" name="Text Box 8">
            <a:extLst>
              <a:ext uri="{FF2B5EF4-FFF2-40B4-BE49-F238E27FC236}">
                <a16:creationId xmlns:a16="http://schemas.microsoft.com/office/drawing/2014/main" id="{88EED36C-FB79-4E5E-A9E5-E9E955D94C77}"/>
              </a:ext>
            </a:extLst>
          </p:cNvPr>
          <p:cNvSpPr txBox="1">
            <a:spLocks noChangeArrowheads="1"/>
          </p:cNvSpPr>
          <p:nvPr/>
        </p:nvSpPr>
        <p:spPr bwMode="auto">
          <a:xfrm>
            <a:off x="3463891" y="5124775"/>
            <a:ext cx="1108109" cy="346729"/>
          </a:xfrm>
          <a:prstGeom prst="rect">
            <a:avLst/>
          </a:prstGeom>
          <a:solidFill>
            <a:schemeClr val="bg1"/>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73, 75, 78</a:t>
            </a:r>
            <a:endParaRPr lang="en-US" altLang="en-US" sz="1600" dirty="0">
              <a:solidFill>
                <a:srgbClr val="00B050"/>
              </a:solidFill>
              <a:latin typeface="Times New Roman" panose="02020603050405020304" pitchFamily="18" charset="0"/>
            </a:endParaRPr>
          </a:p>
        </p:txBody>
      </p:sp>
      <p:sp>
        <p:nvSpPr>
          <p:cNvPr id="55" name="Text Box 8">
            <a:extLst>
              <a:ext uri="{FF2B5EF4-FFF2-40B4-BE49-F238E27FC236}">
                <a16:creationId xmlns:a16="http://schemas.microsoft.com/office/drawing/2014/main" id="{C484725F-A66F-4A3D-BF9C-83384B644245}"/>
              </a:ext>
            </a:extLst>
          </p:cNvPr>
          <p:cNvSpPr txBox="1">
            <a:spLocks noChangeArrowheads="1"/>
          </p:cNvSpPr>
          <p:nvPr/>
        </p:nvSpPr>
        <p:spPr bwMode="auto">
          <a:xfrm>
            <a:off x="5318771" y="5093679"/>
            <a:ext cx="1060029" cy="36825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81, 82, 89</a:t>
            </a:r>
          </a:p>
        </p:txBody>
      </p:sp>
    </p:spTree>
    <p:extLst>
      <p:ext uri="{BB962C8B-B14F-4D97-AF65-F5344CB8AC3E}">
        <p14:creationId xmlns:p14="http://schemas.microsoft.com/office/powerpoint/2010/main" val="294631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Rules of Deletion</a:t>
            </a:r>
          </a:p>
        </p:txBody>
      </p:sp>
      <p:sp>
        <p:nvSpPr>
          <p:cNvPr id="5123" name="Content Placeholder 2"/>
          <p:cNvSpPr>
            <a:spLocks noGrp="1"/>
          </p:cNvSpPr>
          <p:nvPr>
            <p:ph idx="1"/>
          </p:nvPr>
        </p:nvSpPr>
        <p:spPr bwMode="auto"/>
        <p:txBody>
          <a:bodyPr wrap="square" numCol="1" anchor="t" anchorCtr="0" compatLnSpc="1">
            <a:prstTxWarp prst="textNoShape">
              <a:avLst/>
            </a:prstTxWarp>
          </a:bodyPr>
          <a:lstStyle/>
          <a:p>
            <a:pPr>
              <a:buFont typeface="Wingdings 2" panose="05020102010507070707" pitchFamily="18" charset="2"/>
              <a:buNone/>
            </a:pPr>
            <a:endParaRPr lang="en-US" altLang="en-US" b="1"/>
          </a:p>
          <a:p>
            <a:pPr>
              <a:buFont typeface="Wingdings 2" panose="05020102010507070707" pitchFamily="18" charset="2"/>
              <a:buNone/>
            </a:pPr>
            <a:r>
              <a:rPr lang="en-US" altLang="en-US" b="1"/>
              <a:t>Rule 1:</a:t>
            </a:r>
          </a:p>
          <a:p>
            <a:pPr>
              <a:buFont typeface="Wingdings 2" panose="05020102010507070707" pitchFamily="18" charset="2"/>
              <a:buNone/>
            </a:pPr>
            <a:endParaRPr lang="en-US" altLang="en-US" b="1"/>
          </a:p>
          <a:p>
            <a:pPr>
              <a:buFont typeface="Wingdings 2" panose="05020102010507070707" pitchFamily="18" charset="2"/>
              <a:buNone/>
            </a:pPr>
            <a:r>
              <a:rPr lang="en-US" altLang="en-US" b="1"/>
              <a:t>If entry to be deleted is not Leaf:</a:t>
            </a:r>
          </a:p>
          <a:p>
            <a:pPr lvl="1"/>
            <a:r>
              <a:rPr lang="en-US" altLang="en-US" b="1"/>
              <a:t>Swap it with successor under the natural order of keys</a:t>
            </a:r>
          </a:p>
          <a:p>
            <a:pPr lvl="1"/>
            <a:r>
              <a:rPr lang="en-US" altLang="en-US" b="1"/>
              <a:t>Delete entry from leaf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tLang="en-US"/>
          </a:p>
        </p:txBody>
      </p:sp>
      <p:sp>
        <p:nvSpPr>
          <p:cNvPr id="6147" name="Content Placeholder 2"/>
          <p:cNvSpPr>
            <a:spLocks noGrp="1"/>
          </p:cNvSpPr>
          <p:nvPr>
            <p:ph idx="1"/>
          </p:nvPr>
        </p:nvSpPr>
        <p:spPr bwMode="auto"/>
        <p:txBody>
          <a:bodyPr wrap="square" numCol="1" anchor="t" anchorCtr="0" compatLnSpc="1">
            <a:prstTxWarp prst="textNoShape">
              <a:avLst/>
            </a:prstTxWarp>
          </a:bodyPr>
          <a:lstStyle/>
          <a:p>
            <a:pPr>
              <a:buFont typeface="Wingdings 2" panose="05020102010507070707" pitchFamily="18" charset="2"/>
              <a:buNone/>
            </a:pPr>
            <a:endParaRPr lang="en-US" altLang="en-US" b="1"/>
          </a:p>
          <a:p>
            <a:pPr>
              <a:buFont typeface="Wingdings 2" panose="05020102010507070707" pitchFamily="18" charset="2"/>
              <a:buNone/>
            </a:pPr>
            <a:r>
              <a:rPr lang="en-US" altLang="en-US" b="1"/>
              <a:t>Rule 2</a:t>
            </a:r>
          </a:p>
          <a:p>
            <a:pPr>
              <a:buFont typeface="Wingdings 2" panose="05020102010507070707" pitchFamily="18" charset="2"/>
              <a:buNone/>
            </a:pPr>
            <a:endParaRPr lang="en-US" altLang="en-US" b="1"/>
          </a:p>
          <a:p>
            <a:pPr>
              <a:buFont typeface="Wingdings 2" panose="05020102010507070707" pitchFamily="18" charset="2"/>
              <a:buNone/>
            </a:pPr>
            <a:r>
              <a:rPr lang="en-US" altLang="en-US" b="1"/>
              <a:t>   If leaf contains more than minimum number of entries, then one can be deleted with no further action</a:t>
            </a:r>
          </a:p>
          <a:p>
            <a:pPr>
              <a:buFont typeface="Wingdings 2" panose="05020102010507070707" pitchFamily="18" charset="2"/>
              <a:buNone/>
            </a:pPr>
            <a:endParaRPr lang="en-US" altLang="en-US" b="1"/>
          </a:p>
          <a:p>
            <a:pPr>
              <a:buFont typeface="Wingdings 2" panose="05020102010507070707" pitchFamily="18" charset="2"/>
              <a:buNone/>
            </a:pPr>
            <a:endParaRPr lang="en-US" altLang="en-US" b="1"/>
          </a:p>
          <a:p>
            <a:pPr>
              <a:buFont typeface="Wingdings 2" panose="05020102010507070707" pitchFamily="18" charset="2"/>
              <a:buNone/>
            </a:pPr>
            <a:endParaRPr lang="en-US" alt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altLang="en-US"/>
          </a:p>
        </p:txBody>
      </p:sp>
      <p:sp>
        <p:nvSpPr>
          <p:cNvPr id="3" name="Content Placeholder 2"/>
          <p:cNvSpPr>
            <a:spLocks noGrp="1"/>
          </p:cNvSpPr>
          <p:nvPr>
            <p:ph idx="1"/>
          </p:nvPr>
        </p:nvSpPr>
        <p:spPr/>
        <p:txBody>
          <a:bodyPr/>
          <a:lstStyle/>
          <a:p>
            <a:pPr fontAlgn="auto">
              <a:spcAft>
                <a:spcPts val="0"/>
              </a:spcAft>
              <a:buFont typeface="Wingdings 2" panose="05020102010507070707" pitchFamily="18" charset="2"/>
              <a:buNone/>
              <a:defRPr/>
            </a:pPr>
            <a:r>
              <a:rPr lang="en-US" b="1" dirty="0"/>
              <a:t>Rule 3:</a:t>
            </a:r>
          </a:p>
          <a:p>
            <a:pPr fontAlgn="auto">
              <a:spcAft>
                <a:spcPts val="0"/>
              </a:spcAft>
              <a:defRPr/>
            </a:pPr>
            <a:r>
              <a:rPr lang="en-US" sz="2400" b="1" dirty="0"/>
              <a:t>If node contains less than minimum number of entries, consider the immediate siblings of the node.</a:t>
            </a:r>
          </a:p>
          <a:p>
            <a:pPr marL="1050925" lvl="2" indent="-457200" algn="just" fontAlgn="auto">
              <a:spcAft>
                <a:spcPts val="0"/>
              </a:spcAft>
              <a:buFont typeface="+mj-lt"/>
              <a:buAutoNum type="alphaLcPeriod"/>
              <a:defRPr/>
            </a:pPr>
            <a:r>
              <a:rPr lang="en-US" dirty="0"/>
              <a:t>If one of these siblings has more than minimum number of entries, then redistribute one entry from this sibling to the parent node and one entry from parent  to the deficient node</a:t>
            </a:r>
          </a:p>
          <a:p>
            <a:pPr marL="1050925" lvl="2" indent="-457200" algn="just" fontAlgn="auto">
              <a:spcAft>
                <a:spcPts val="0"/>
              </a:spcAft>
              <a:buFont typeface="+mj-lt"/>
              <a:buAutoNum type="alphaLcPeriod"/>
              <a:defRPr/>
            </a:pPr>
            <a:r>
              <a:rPr lang="en-US" dirty="0"/>
              <a:t>If both immediate siblings have exactly minimum number of entries, then merge the deficient node with one of the immediate sibling node and one node from parent node.</a:t>
            </a:r>
          </a:p>
          <a:p>
            <a:pPr marL="1050925" lvl="2" indent="-457200" algn="just" fontAlgn="auto">
              <a:spcAft>
                <a:spcPts val="0"/>
              </a:spcAft>
              <a:buFont typeface="+mj-lt"/>
              <a:buAutoNum type="alphaLcPeriod"/>
              <a:defRPr/>
            </a:pPr>
            <a:r>
              <a:rPr lang="en-US" dirty="0"/>
              <a:t>If this leaves the parent with too few entries, then process is propagated upward</a:t>
            </a:r>
          </a:p>
          <a:p>
            <a:pPr marL="1050925" lvl="2" indent="-457200" algn="just" fontAlgn="auto">
              <a:spcAft>
                <a:spcPts val="0"/>
              </a:spcAft>
              <a:buFont typeface="+mj-lt"/>
              <a:buAutoNum type="alphaLcPeriod"/>
              <a:defRPr/>
            </a:pPr>
            <a:endParaRPr lang="en-US" dirty="0"/>
          </a:p>
          <a:p>
            <a:pPr marL="514350" indent="-514350" algn="just" fontAlgn="auto">
              <a:spcAft>
                <a:spcPts val="0"/>
              </a:spcAft>
              <a:buFont typeface="+mj-lt"/>
              <a:buAutoNum type="alphaLcPeriod"/>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Pseudo code </a:t>
            </a:r>
          </a:p>
        </p:txBody>
      </p:sp>
      <p:sp>
        <p:nvSpPr>
          <p:cNvPr id="8195" name="Content Placeholder 2"/>
          <p:cNvSpPr>
            <a:spLocks noGrp="1"/>
          </p:cNvSpPr>
          <p:nvPr>
            <p:ph idx="1"/>
          </p:nvPr>
        </p:nvSpPr>
        <p:spPr bwMode="auto"/>
        <p:txBody>
          <a:bodyPr wrap="square" numCol="1" anchor="t" anchorCtr="0" compatLnSpc="1">
            <a:prstTxWarp prst="textNoShape">
              <a:avLst/>
            </a:prstTxWarp>
          </a:bodyPr>
          <a:lstStyle/>
          <a:p>
            <a:endParaRPr lang="en-US" altLang="en-US" b="1"/>
          </a:p>
          <a:p>
            <a:r>
              <a:rPr lang="en-US" altLang="en-US" b="1"/>
              <a:t>If (entry to be deleted is not a leaf) then swap it with its successor</a:t>
            </a:r>
          </a:p>
          <a:p>
            <a:r>
              <a:rPr lang="en-US" altLang="en-US" b="1"/>
              <a:t>CurrentNode=leaf;</a:t>
            </a:r>
          </a:p>
          <a:p>
            <a:r>
              <a:rPr lang="en-US" altLang="en-US" b="1"/>
              <a:t>While (CurrentNode underflow)</a:t>
            </a:r>
          </a:p>
          <a:p>
            <a:pPr lvl="2">
              <a:buFont typeface="Wingdings" panose="05000000000000000000" pitchFamily="2" charset="2"/>
              <a:buChar char="q"/>
            </a:pPr>
            <a:r>
              <a:rPr lang="en-US" altLang="en-US" b="1"/>
              <a:t>Try to redistribute entries from immediate sibling into CurrentNode via the parent node;</a:t>
            </a:r>
          </a:p>
          <a:p>
            <a:pPr lvl="2">
              <a:buFont typeface="Wingdings" panose="05000000000000000000" pitchFamily="2" charset="2"/>
              <a:buChar char="q"/>
            </a:pPr>
            <a:r>
              <a:rPr lang="en-US" altLang="en-US" b="1"/>
              <a:t>If (impossible) then merge current node with a sibling and one entry from parent;</a:t>
            </a:r>
          </a:p>
          <a:p>
            <a:pPr lvl="2">
              <a:buFont typeface="Wingdings" panose="05000000000000000000" pitchFamily="2" charset="2"/>
              <a:buChar char="q"/>
            </a:pPr>
            <a:r>
              <a:rPr lang="en-US" altLang="en-US" b="1"/>
              <a:t>Current node=parent of currentNode;</a:t>
            </a:r>
          </a:p>
          <a:p>
            <a:pPr lvl="1">
              <a:buFont typeface="Wingdings 2" panose="05020102010507070707" pitchFamily="18" charset="2"/>
              <a:buNone/>
            </a:pPr>
            <a:endParaRPr lang="en-US" alt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Example</a:t>
            </a:r>
          </a:p>
        </p:txBody>
      </p:sp>
      <p:pic>
        <p:nvPicPr>
          <p:cNvPr id="9219" name="Content Placeholder 3" descr="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772400" cy="31972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Today’s Lecture</a:t>
            </a:r>
          </a:p>
        </p:txBody>
      </p:sp>
      <p:sp>
        <p:nvSpPr>
          <p:cNvPr id="4099" name="Content Placeholder 2"/>
          <p:cNvSpPr>
            <a:spLocks noGrp="1"/>
          </p:cNvSpPr>
          <p:nvPr>
            <p:ph idx="1"/>
          </p:nvPr>
        </p:nvSpPr>
        <p:spPr bwMode="auto"/>
        <p:txBody>
          <a:bodyPr wrap="square" numCol="1" anchor="t" anchorCtr="0" compatLnSpc="1">
            <a:prstTxWarp prst="textNoShape">
              <a:avLst/>
            </a:prstTxWarp>
          </a:bodyPr>
          <a:lstStyle/>
          <a:p>
            <a:pPr>
              <a:buFont typeface="Wingdings 2" panose="05020102010507070707" pitchFamily="18" charset="2"/>
              <a:buNone/>
            </a:pPr>
            <a:endParaRPr lang="en-US" altLang="en-US"/>
          </a:p>
          <a:p>
            <a:r>
              <a:rPr lang="en-US" altLang="en-US"/>
              <a:t>Deletion in B tree</a:t>
            </a:r>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Delete H</a:t>
            </a:r>
          </a:p>
        </p:txBody>
      </p:sp>
      <p:pic>
        <p:nvPicPr>
          <p:cNvPr id="10243" name="Content Placeholder 3" descr="2.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772400" cy="27813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Delete T</a:t>
            </a:r>
          </a:p>
        </p:txBody>
      </p:sp>
      <p:pic>
        <p:nvPicPr>
          <p:cNvPr id="11267" name="Content Placeholder 3" descr="3.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772400" cy="28829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Delete R </a:t>
            </a:r>
          </a:p>
        </p:txBody>
      </p:sp>
      <p:pic>
        <p:nvPicPr>
          <p:cNvPr id="12291" name="Content Placeholder 3" descr="4.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772400" cy="3038475"/>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Delete E</a:t>
            </a:r>
          </a:p>
        </p:txBody>
      </p:sp>
      <p:pic>
        <p:nvPicPr>
          <p:cNvPr id="13315" name="Content Placeholder 3" descr="5.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343900" cy="3048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Delete E contd..</a:t>
            </a:r>
          </a:p>
        </p:txBody>
      </p:sp>
      <p:pic>
        <p:nvPicPr>
          <p:cNvPr id="14339" name="Content Placeholder 3" descr="5 a.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223250" cy="26670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Example</a:t>
            </a:r>
          </a:p>
        </p:txBody>
      </p:sp>
      <p:pic>
        <p:nvPicPr>
          <p:cNvPr id="15363" name="Content Placeholder 3" descr="7.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947025" cy="32766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Delete C</a:t>
            </a:r>
          </a:p>
        </p:txBody>
      </p:sp>
      <p:pic>
        <p:nvPicPr>
          <p:cNvPr id="16387" name="Content Placeholder 3" descr="thinking-clipart-300x300 (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2857500" cy="28575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altLang="en-US"/>
          </a:p>
        </p:txBody>
      </p:sp>
      <p:pic>
        <p:nvPicPr>
          <p:cNvPr id="17411" name="Content Placeholder 3" descr="9a.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772400" cy="310515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altLang="en-US"/>
          </a:p>
        </p:txBody>
      </p:sp>
      <p:pic>
        <p:nvPicPr>
          <p:cNvPr id="18435" name="Content Placeholder 3" descr="9b.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772400" cy="314483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altLang="en-US"/>
          </a:p>
        </p:txBody>
      </p:sp>
      <p:pic>
        <p:nvPicPr>
          <p:cNvPr id="19459" name="Content Placeholder 3" descr="9c.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772400" cy="334645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2010-163F-45C4-9504-37CC20734E56}"/>
              </a:ext>
            </a:extLst>
          </p:cNvPr>
          <p:cNvSpPr>
            <a:spLocks noGrp="1"/>
          </p:cNvSpPr>
          <p:nvPr>
            <p:ph type="title"/>
          </p:nvPr>
        </p:nvSpPr>
        <p:spPr>
          <a:xfrm>
            <a:off x="628650" y="323561"/>
            <a:ext cx="7886700" cy="1325563"/>
          </a:xfrm>
        </p:spPr>
        <p:txBody>
          <a:bodyPr/>
          <a:lstStyle/>
          <a:p>
            <a:r>
              <a:rPr lang="en-US" dirty="0"/>
              <a:t>B tree  revise</a:t>
            </a:r>
          </a:p>
        </p:txBody>
      </p:sp>
      <p:sp>
        <p:nvSpPr>
          <p:cNvPr id="3" name="Content Placeholder 2">
            <a:extLst>
              <a:ext uri="{FF2B5EF4-FFF2-40B4-BE49-F238E27FC236}">
                <a16:creationId xmlns:a16="http://schemas.microsoft.com/office/drawing/2014/main" id="{37E9FF3C-C36A-4690-8B0A-4BA4E3E96A40}"/>
              </a:ext>
            </a:extLst>
          </p:cNvPr>
          <p:cNvSpPr>
            <a:spLocks noGrp="1"/>
          </p:cNvSpPr>
          <p:nvPr>
            <p:ph idx="1"/>
          </p:nvPr>
        </p:nvSpPr>
        <p:spPr>
          <a:xfrm>
            <a:off x="628650" y="1524001"/>
            <a:ext cx="7677150" cy="5181600"/>
          </a:xfrm>
        </p:spPr>
        <p:txBody>
          <a:bodyPr>
            <a:normAutofit/>
          </a:bodyPr>
          <a:lstStyle/>
          <a:p>
            <a:r>
              <a:rPr lang="en-US" dirty="0"/>
              <a:t>Max Children = m</a:t>
            </a:r>
          </a:p>
          <a:p>
            <a:r>
              <a:rPr lang="en-US" dirty="0"/>
              <a:t>Min Children = Ciel (m/2)</a:t>
            </a:r>
          </a:p>
          <a:p>
            <a:endParaRPr lang="en-US" dirty="0"/>
          </a:p>
          <a:p>
            <a:r>
              <a:rPr lang="en-US" dirty="0"/>
              <a:t>Max Keys = m-1</a:t>
            </a:r>
          </a:p>
          <a:p>
            <a:r>
              <a:rPr lang="en-US" dirty="0"/>
              <a:t>Min Keys = Ciel (m/2) – 1</a:t>
            </a:r>
          </a:p>
          <a:p>
            <a:endParaRPr lang="en-US" dirty="0"/>
          </a:p>
          <a:p>
            <a:r>
              <a:rPr lang="en-US" dirty="0"/>
              <a:t>For order 5, or 5-way tree</a:t>
            </a:r>
          </a:p>
          <a:p>
            <a:endParaRPr lang="en-US" dirty="0"/>
          </a:p>
          <a:p>
            <a:r>
              <a:rPr lang="en-US" dirty="0"/>
              <a:t>Max children = 5</a:t>
            </a:r>
          </a:p>
          <a:p>
            <a:r>
              <a:rPr lang="en-US" dirty="0"/>
              <a:t>Min children = 3</a:t>
            </a:r>
          </a:p>
          <a:p>
            <a:endParaRPr lang="en-US" dirty="0"/>
          </a:p>
          <a:p>
            <a:r>
              <a:rPr lang="en-US" dirty="0"/>
              <a:t>Max keys = 4</a:t>
            </a:r>
          </a:p>
          <a:p>
            <a:r>
              <a:rPr lang="en-US" dirty="0"/>
              <a:t>Min keys = 2</a:t>
            </a:r>
          </a:p>
        </p:txBody>
      </p:sp>
    </p:spTree>
    <p:extLst>
      <p:ext uri="{BB962C8B-B14F-4D97-AF65-F5344CB8AC3E}">
        <p14:creationId xmlns:p14="http://schemas.microsoft.com/office/powerpoint/2010/main" val="3311538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Task</a:t>
            </a:r>
          </a:p>
        </p:txBody>
      </p:sp>
      <p:sp>
        <p:nvSpPr>
          <p:cNvPr id="20483" name="Content Placeholder 2"/>
          <p:cNvSpPr>
            <a:spLocks noGrp="1"/>
          </p:cNvSpPr>
          <p:nvPr>
            <p:ph idx="1"/>
          </p:nvPr>
        </p:nvSpPr>
        <p:spPr bwMode="auto"/>
        <p:txBody>
          <a:bodyPr wrap="square" numCol="1" anchor="t" anchorCtr="0" compatLnSpc="1">
            <a:prstTxWarp prst="textNoShape">
              <a:avLst/>
            </a:prstTxWarp>
          </a:bodyPr>
          <a:lstStyle/>
          <a:p>
            <a:endParaRPr lang="en-US" altLang="en-US"/>
          </a:p>
          <a:p>
            <a:r>
              <a:rPr lang="en-US" altLang="en-US"/>
              <a:t>Delete K</a:t>
            </a:r>
          </a:p>
          <a:p>
            <a:r>
              <a:rPr lang="en-US" altLang="en-US"/>
              <a:t>Delete F</a:t>
            </a:r>
          </a:p>
          <a:p>
            <a:r>
              <a:rPr lang="en-US" altLang="en-US"/>
              <a:t>Delete 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3099-9175-4295-A18A-B20245C5111F}"/>
              </a:ext>
            </a:extLst>
          </p:cNvPr>
          <p:cNvSpPr>
            <a:spLocks noGrp="1"/>
          </p:cNvSpPr>
          <p:nvPr>
            <p:ph type="title"/>
          </p:nvPr>
        </p:nvSpPr>
        <p:spPr/>
        <p:txBody>
          <a:bodyPr/>
          <a:lstStyle/>
          <a:p>
            <a:r>
              <a:rPr lang="en-US" dirty="0"/>
              <a:t>Deletion Possibilities</a:t>
            </a:r>
          </a:p>
        </p:txBody>
      </p:sp>
      <p:sp>
        <p:nvSpPr>
          <p:cNvPr id="3" name="Content Placeholder 2">
            <a:extLst>
              <a:ext uri="{FF2B5EF4-FFF2-40B4-BE49-F238E27FC236}">
                <a16:creationId xmlns:a16="http://schemas.microsoft.com/office/drawing/2014/main" id="{02734953-BA23-471D-9188-0EF509F4E576}"/>
              </a:ext>
            </a:extLst>
          </p:cNvPr>
          <p:cNvSpPr>
            <a:spLocks noGrp="1"/>
          </p:cNvSpPr>
          <p:nvPr>
            <p:ph idx="1"/>
          </p:nvPr>
        </p:nvSpPr>
        <p:spPr/>
        <p:txBody>
          <a:bodyPr/>
          <a:lstStyle/>
          <a:p>
            <a:r>
              <a:rPr lang="en-US" dirty="0">
                <a:highlight>
                  <a:srgbClr val="00FF00"/>
                </a:highlight>
              </a:rPr>
              <a:t>1- Target Key -&gt; Leaf Node</a:t>
            </a:r>
          </a:p>
          <a:p>
            <a:r>
              <a:rPr lang="en-US" dirty="0">
                <a:highlight>
                  <a:srgbClr val="00FF00"/>
                </a:highlight>
              </a:rPr>
              <a:t>2- Target key -&gt; Internal Node</a:t>
            </a:r>
          </a:p>
          <a:p>
            <a:r>
              <a:rPr lang="en-US" dirty="0">
                <a:highlight>
                  <a:srgbClr val="00FF00"/>
                </a:highlight>
              </a:rPr>
              <a:t>3 – Target key -&gt; Root Node</a:t>
            </a:r>
          </a:p>
        </p:txBody>
      </p:sp>
    </p:spTree>
    <p:extLst>
      <p:ext uri="{BB962C8B-B14F-4D97-AF65-F5344CB8AC3E}">
        <p14:creationId xmlns:p14="http://schemas.microsoft.com/office/powerpoint/2010/main" val="305746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DCB5-8BB9-45F8-9787-E9AB9B585E87}"/>
              </a:ext>
            </a:extLst>
          </p:cNvPr>
          <p:cNvSpPr>
            <a:spLocks noGrp="1"/>
          </p:cNvSpPr>
          <p:nvPr>
            <p:ph type="title"/>
          </p:nvPr>
        </p:nvSpPr>
        <p:spPr/>
        <p:txBody>
          <a:bodyPr/>
          <a:lstStyle/>
          <a:p>
            <a:r>
              <a:rPr lang="en-US" dirty="0">
                <a:highlight>
                  <a:srgbClr val="00FFFF"/>
                </a:highlight>
              </a:rPr>
              <a:t>1- Target Key -&gt; Leaf Node</a:t>
            </a:r>
            <a:br>
              <a:rPr lang="en-US" dirty="0"/>
            </a:br>
            <a:endParaRPr lang="en-US" dirty="0"/>
          </a:p>
        </p:txBody>
      </p:sp>
      <p:sp>
        <p:nvSpPr>
          <p:cNvPr id="3" name="Content Placeholder 2">
            <a:extLst>
              <a:ext uri="{FF2B5EF4-FFF2-40B4-BE49-F238E27FC236}">
                <a16:creationId xmlns:a16="http://schemas.microsoft.com/office/drawing/2014/main" id="{9407D106-34BD-4D04-A024-8E13FF07A9EC}"/>
              </a:ext>
            </a:extLst>
          </p:cNvPr>
          <p:cNvSpPr>
            <a:spLocks noGrp="1"/>
          </p:cNvSpPr>
          <p:nvPr>
            <p:ph idx="1"/>
          </p:nvPr>
        </p:nvSpPr>
        <p:spPr>
          <a:xfrm>
            <a:off x="533400" y="1270000"/>
            <a:ext cx="7886700" cy="841375"/>
          </a:xfrm>
        </p:spPr>
        <p:txBody>
          <a:bodyPr/>
          <a:lstStyle/>
          <a:p>
            <a:r>
              <a:rPr lang="en-US" dirty="0"/>
              <a:t>1- Leaf node contains more then minimum number of keys</a:t>
            </a:r>
          </a:p>
          <a:p>
            <a:r>
              <a:rPr lang="en-US" dirty="0"/>
              <a:t>2- Leaf node contains minimum number of keys</a:t>
            </a:r>
          </a:p>
        </p:txBody>
      </p:sp>
    </p:spTree>
    <p:extLst>
      <p:ext uri="{BB962C8B-B14F-4D97-AF65-F5344CB8AC3E}">
        <p14:creationId xmlns:p14="http://schemas.microsoft.com/office/powerpoint/2010/main" val="34577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1571626"/>
          </a:xfrm>
        </p:spPr>
        <p:txBody>
          <a:bodyPr/>
          <a:lstStyle/>
          <a:p>
            <a:r>
              <a:rPr lang="en-US" sz="2400" b="1" dirty="0">
                <a:highlight>
                  <a:srgbClr val="FFFF00"/>
                </a:highlight>
              </a:rPr>
              <a:t>1- Leaf node contains more then minimum number of keys</a:t>
            </a:r>
            <a:br>
              <a:rPr lang="en-US" sz="2400" b="1" dirty="0">
                <a:highlight>
                  <a:srgbClr val="FFFF00"/>
                </a:highlight>
              </a:rPr>
            </a:br>
            <a:br>
              <a:rPr lang="en-US" sz="2800" dirty="0"/>
            </a:br>
            <a:r>
              <a:rPr lang="en-US" sz="2800" dirty="0"/>
              <a:t>For example</a:t>
            </a:r>
            <a:br>
              <a:rPr lang="en-US" sz="2800" dirty="0"/>
            </a:br>
            <a:r>
              <a:rPr lang="en-US" sz="2800" b="1" dirty="0"/>
              <a:t>delete 12</a:t>
            </a:r>
          </a:p>
        </p:txBody>
      </p:sp>
      <p:sp>
        <p:nvSpPr>
          <p:cNvPr id="2765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7</a:t>
            </a:fld>
            <a:endParaRPr lang="en-US" altLang="en-US">
              <a:solidFill>
                <a:schemeClr val="tx2"/>
              </a:solidFill>
            </a:endParaRPr>
          </a:p>
        </p:txBody>
      </p:sp>
      <p:sp>
        <p:nvSpPr>
          <p:cNvPr id="27652"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7662"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7664"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7666"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7667"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7668"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27669"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27670" name="Text Box 12"/>
          <p:cNvSpPr txBox="1">
            <a:spLocks noChangeArrowheads="1"/>
          </p:cNvSpPr>
          <p:nvPr/>
        </p:nvSpPr>
        <p:spPr bwMode="auto">
          <a:xfrm>
            <a:off x="2667000" y="4267200"/>
            <a:ext cx="481013" cy="360363"/>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12</a:t>
            </a:r>
          </a:p>
        </p:txBody>
      </p:sp>
      <p:sp>
        <p:nvSpPr>
          <p:cNvPr id="27671"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27672"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7673"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74"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7676"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7677"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27680"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333626"/>
          </a:xfrm>
        </p:spPr>
        <p:txBody>
          <a:bodyPr/>
          <a:lstStyle/>
          <a:p>
            <a:r>
              <a:rPr lang="en-US" sz="2400" b="1" dirty="0">
                <a:highlight>
                  <a:srgbClr val="FFFF00"/>
                </a:highlight>
              </a:rPr>
              <a:t>1- Leaf node contains more then minimum number of keys</a:t>
            </a:r>
            <a:br>
              <a:rPr lang="en-US" sz="2400" dirty="0"/>
            </a:br>
            <a:br>
              <a:rPr lang="en-US" sz="2400" dirty="0"/>
            </a:br>
            <a:r>
              <a:rPr lang="en-US" sz="2400" dirty="0"/>
              <a:t>After </a:t>
            </a:r>
            <a:r>
              <a:rPr lang="en-US" sz="2400" b="1" dirty="0"/>
              <a:t>delete 12,</a:t>
            </a:r>
            <a:br>
              <a:rPr lang="en-US" sz="2400" dirty="0"/>
            </a:br>
            <a:r>
              <a:rPr lang="en-US" sz="2400" dirty="0"/>
              <a:t>Does it violates any B tree property? No</a:t>
            </a:r>
            <a:br>
              <a:rPr lang="en-US" sz="2400" dirty="0"/>
            </a:br>
            <a:r>
              <a:rPr lang="en-US" sz="2400" dirty="0"/>
              <a:t>Is it still B tree? Yes</a:t>
            </a:r>
          </a:p>
        </p:txBody>
      </p:sp>
      <p:sp>
        <p:nvSpPr>
          <p:cNvPr id="2765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8</a:t>
            </a:fld>
            <a:endParaRPr lang="en-US" altLang="en-US">
              <a:solidFill>
                <a:schemeClr val="tx2"/>
              </a:solidFill>
            </a:endParaRPr>
          </a:p>
        </p:txBody>
      </p:sp>
      <p:sp>
        <p:nvSpPr>
          <p:cNvPr id="27652" name="Line 25"/>
          <p:cNvSpPr>
            <a:spLocks noChangeShapeType="1"/>
          </p:cNvSpPr>
          <p:nvPr/>
        </p:nvSpPr>
        <p:spPr bwMode="auto">
          <a:xfrm flipH="1">
            <a:off x="945106" y="41910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2164306" y="41910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a:off x="3002506" y="41910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907506" y="41910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6126706" y="41910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583906" y="41910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961356"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7662" name="Text Box 4"/>
          <p:cNvSpPr txBox="1">
            <a:spLocks noChangeArrowheads="1"/>
          </p:cNvSpPr>
          <p:nvPr/>
        </p:nvSpPr>
        <p:spPr bwMode="auto">
          <a:xfrm>
            <a:off x="21404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621506" y="3810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7664" name="Text Box 6"/>
          <p:cNvSpPr txBox="1">
            <a:spLocks noChangeArrowheads="1"/>
          </p:cNvSpPr>
          <p:nvPr/>
        </p:nvSpPr>
        <p:spPr bwMode="auto">
          <a:xfrm>
            <a:off x="57980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279106" y="3810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7666" name="Text Box 8"/>
          <p:cNvSpPr txBox="1">
            <a:spLocks noChangeArrowheads="1"/>
          </p:cNvSpPr>
          <p:nvPr/>
        </p:nvSpPr>
        <p:spPr bwMode="auto">
          <a:xfrm>
            <a:off x="4879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7667" name="Text Box 9"/>
          <p:cNvSpPr txBox="1">
            <a:spLocks noChangeArrowheads="1"/>
          </p:cNvSpPr>
          <p:nvPr/>
        </p:nvSpPr>
        <p:spPr bwMode="auto">
          <a:xfrm>
            <a:off x="9689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7668" name="Text Box 10"/>
          <p:cNvSpPr txBox="1">
            <a:spLocks noChangeArrowheads="1"/>
          </p:cNvSpPr>
          <p:nvPr/>
        </p:nvSpPr>
        <p:spPr bwMode="auto">
          <a:xfrm>
            <a:off x="17071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27669" name="Text Box 11"/>
          <p:cNvSpPr txBox="1">
            <a:spLocks noChangeArrowheads="1"/>
          </p:cNvSpPr>
          <p:nvPr/>
        </p:nvSpPr>
        <p:spPr bwMode="auto">
          <a:xfrm>
            <a:off x="21881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27671" name="Text Box 13"/>
          <p:cNvSpPr txBox="1">
            <a:spLocks noChangeArrowheads="1"/>
          </p:cNvSpPr>
          <p:nvPr/>
        </p:nvSpPr>
        <p:spPr bwMode="auto">
          <a:xfrm>
            <a:off x="33311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27672" name="Text Box 14"/>
          <p:cNvSpPr txBox="1">
            <a:spLocks noChangeArrowheads="1"/>
          </p:cNvSpPr>
          <p:nvPr/>
        </p:nvSpPr>
        <p:spPr bwMode="auto">
          <a:xfrm>
            <a:off x="3764506" y="51054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7673" name="Text Box 15"/>
          <p:cNvSpPr txBox="1">
            <a:spLocks noChangeArrowheads="1"/>
          </p:cNvSpPr>
          <p:nvPr/>
        </p:nvSpPr>
        <p:spPr bwMode="auto">
          <a:xfrm>
            <a:off x="69204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74" name="Text Box 16"/>
          <p:cNvSpPr txBox="1">
            <a:spLocks noChangeArrowheads="1"/>
          </p:cNvSpPr>
          <p:nvPr/>
        </p:nvSpPr>
        <p:spPr bwMode="auto">
          <a:xfrm>
            <a:off x="74014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8348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7676" name="Text Box 18"/>
          <p:cNvSpPr txBox="1">
            <a:spLocks noChangeArrowheads="1"/>
          </p:cNvSpPr>
          <p:nvPr/>
        </p:nvSpPr>
        <p:spPr bwMode="auto">
          <a:xfrm>
            <a:off x="83158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7677" name="Text Box 19"/>
          <p:cNvSpPr txBox="1">
            <a:spLocks noChangeArrowheads="1"/>
          </p:cNvSpPr>
          <p:nvPr/>
        </p:nvSpPr>
        <p:spPr bwMode="auto">
          <a:xfrm>
            <a:off x="44503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9313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6695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27680" name="Text Box 22"/>
          <p:cNvSpPr txBox="1">
            <a:spLocks noChangeArrowheads="1"/>
          </p:cNvSpPr>
          <p:nvPr/>
        </p:nvSpPr>
        <p:spPr bwMode="auto">
          <a:xfrm>
            <a:off x="61505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Tree>
    <p:extLst>
      <p:ext uri="{BB962C8B-B14F-4D97-AF65-F5344CB8AC3E}">
        <p14:creationId xmlns:p14="http://schemas.microsoft.com/office/powerpoint/2010/main" val="181435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a:xfrm>
            <a:off x="996428" y="236537"/>
            <a:ext cx="7886700" cy="2333626"/>
          </a:xfrm>
        </p:spPr>
        <p:txBody>
          <a:bodyPr/>
          <a:lstStyle/>
          <a:p>
            <a:r>
              <a:rPr lang="en-US" sz="2400" b="1" dirty="0">
                <a:highlight>
                  <a:srgbClr val="FFFF00"/>
                </a:highlight>
              </a:rPr>
              <a:t>2- Leaf node contains minimum number of keys</a:t>
            </a:r>
            <a:br>
              <a:rPr lang="en-US" sz="2400" dirty="0"/>
            </a:br>
            <a:r>
              <a:rPr lang="en-US" sz="2400" dirty="0"/>
              <a:t>for example </a:t>
            </a:r>
            <a:r>
              <a:rPr lang="en-US" sz="2400" b="1" dirty="0"/>
              <a:t>delete 14,</a:t>
            </a:r>
            <a:br>
              <a:rPr lang="en-US" sz="2400" dirty="0"/>
            </a:br>
            <a:r>
              <a:rPr lang="en-US" sz="2400" dirty="0"/>
              <a:t>here you cannot delete simple 14 because resulting tree will violate property of minimum no. of keys</a:t>
            </a:r>
            <a:br>
              <a:rPr lang="en-US" sz="2400" dirty="0"/>
            </a:br>
            <a:br>
              <a:rPr lang="en-US" sz="2400" dirty="0"/>
            </a:br>
            <a:r>
              <a:rPr lang="en-US" sz="2400" b="1" dirty="0" err="1"/>
              <a:t>i</a:t>
            </a:r>
            <a:r>
              <a:rPr lang="en-US" sz="2400" b="1" dirty="0"/>
              <a:t>- Borrow from Immediate Left node (Sibling)</a:t>
            </a:r>
            <a:br>
              <a:rPr lang="en-US" sz="2400" dirty="0"/>
            </a:br>
            <a:r>
              <a:rPr lang="en-US" sz="2400" dirty="0"/>
              <a:t>can he borrow ? yes</a:t>
            </a:r>
          </a:p>
        </p:txBody>
      </p:sp>
      <p:sp>
        <p:nvSpPr>
          <p:cNvPr id="2765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9</a:t>
            </a:fld>
            <a:endParaRPr lang="en-US" altLang="en-US">
              <a:solidFill>
                <a:schemeClr val="tx2"/>
              </a:solidFill>
            </a:endParaRPr>
          </a:p>
        </p:txBody>
      </p:sp>
      <p:sp>
        <p:nvSpPr>
          <p:cNvPr id="27652" name="Line 25"/>
          <p:cNvSpPr>
            <a:spLocks noChangeShapeType="1"/>
          </p:cNvSpPr>
          <p:nvPr/>
        </p:nvSpPr>
        <p:spPr bwMode="auto">
          <a:xfrm flipH="1">
            <a:off x="792706" y="4114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2164306" y="41910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a:off x="3002506" y="41910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907506" y="41910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6126706" y="41910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583906" y="41910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621506" y="32766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297906" y="32766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961356"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7662" name="Text Box 4"/>
          <p:cNvSpPr txBox="1">
            <a:spLocks noChangeArrowheads="1"/>
          </p:cNvSpPr>
          <p:nvPr/>
        </p:nvSpPr>
        <p:spPr bwMode="auto">
          <a:xfrm>
            <a:off x="21404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621506" y="3810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7664" name="Text Box 6"/>
          <p:cNvSpPr txBox="1">
            <a:spLocks noChangeArrowheads="1"/>
          </p:cNvSpPr>
          <p:nvPr/>
        </p:nvSpPr>
        <p:spPr bwMode="auto">
          <a:xfrm>
            <a:off x="5798094" y="3810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279106" y="3810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7666" name="Text Box 8"/>
          <p:cNvSpPr txBox="1">
            <a:spLocks noChangeArrowheads="1"/>
          </p:cNvSpPr>
          <p:nvPr/>
        </p:nvSpPr>
        <p:spPr bwMode="auto">
          <a:xfrm>
            <a:off x="50299"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a:t>
            </a:r>
          </a:p>
        </p:txBody>
      </p:sp>
      <p:sp>
        <p:nvSpPr>
          <p:cNvPr id="27667" name="Text Box 9"/>
          <p:cNvSpPr txBox="1">
            <a:spLocks noChangeArrowheads="1"/>
          </p:cNvSpPr>
          <p:nvPr/>
        </p:nvSpPr>
        <p:spPr bwMode="auto">
          <a:xfrm>
            <a:off x="548775" y="5124448"/>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a:t>
            </a:r>
          </a:p>
        </p:txBody>
      </p:sp>
      <p:sp>
        <p:nvSpPr>
          <p:cNvPr id="27668" name="Text Box 10"/>
          <p:cNvSpPr txBox="1">
            <a:spLocks noChangeArrowheads="1"/>
          </p:cNvSpPr>
          <p:nvPr/>
        </p:nvSpPr>
        <p:spPr bwMode="auto">
          <a:xfrm>
            <a:off x="17071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6</a:t>
            </a:r>
          </a:p>
        </p:txBody>
      </p:sp>
      <p:sp>
        <p:nvSpPr>
          <p:cNvPr id="27669" name="Text Box 11"/>
          <p:cNvSpPr txBox="1">
            <a:spLocks noChangeArrowheads="1"/>
          </p:cNvSpPr>
          <p:nvPr/>
        </p:nvSpPr>
        <p:spPr bwMode="auto">
          <a:xfrm>
            <a:off x="21881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27671" name="Text Box 13"/>
          <p:cNvSpPr txBox="1">
            <a:spLocks noChangeArrowheads="1"/>
          </p:cNvSpPr>
          <p:nvPr/>
        </p:nvSpPr>
        <p:spPr bwMode="auto">
          <a:xfrm>
            <a:off x="3274762" y="5105399"/>
            <a:ext cx="477837" cy="322263"/>
          </a:xfrm>
          <a:prstGeom prst="rect">
            <a:avLst/>
          </a:prstGeom>
          <a:solidFill>
            <a:srgbClr val="FF0000"/>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14</a:t>
            </a:r>
          </a:p>
        </p:txBody>
      </p:sp>
      <p:sp>
        <p:nvSpPr>
          <p:cNvPr id="27672" name="Text Box 14"/>
          <p:cNvSpPr txBox="1">
            <a:spLocks noChangeArrowheads="1"/>
          </p:cNvSpPr>
          <p:nvPr/>
        </p:nvSpPr>
        <p:spPr bwMode="auto">
          <a:xfrm>
            <a:off x="3764506" y="51054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7673" name="Text Box 15"/>
          <p:cNvSpPr txBox="1">
            <a:spLocks noChangeArrowheads="1"/>
          </p:cNvSpPr>
          <p:nvPr/>
        </p:nvSpPr>
        <p:spPr bwMode="auto">
          <a:xfrm>
            <a:off x="69204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74" name="Text Box 16"/>
          <p:cNvSpPr txBox="1">
            <a:spLocks noChangeArrowheads="1"/>
          </p:cNvSpPr>
          <p:nvPr/>
        </p:nvSpPr>
        <p:spPr bwMode="auto">
          <a:xfrm>
            <a:off x="74014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83485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7676" name="Text Box 18"/>
          <p:cNvSpPr txBox="1">
            <a:spLocks noChangeArrowheads="1"/>
          </p:cNvSpPr>
          <p:nvPr/>
        </p:nvSpPr>
        <p:spPr bwMode="auto">
          <a:xfrm>
            <a:off x="831586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7677" name="Text Box 19"/>
          <p:cNvSpPr txBox="1">
            <a:spLocks noChangeArrowheads="1"/>
          </p:cNvSpPr>
          <p:nvPr/>
        </p:nvSpPr>
        <p:spPr bwMode="auto">
          <a:xfrm>
            <a:off x="44503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9313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669506" y="51054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27680" name="Text Box 22"/>
          <p:cNvSpPr txBox="1">
            <a:spLocks noChangeArrowheads="1"/>
          </p:cNvSpPr>
          <p:nvPr/>
        </p:nvSpPr>
        <p:spPr bwMode="auto">
          <a:xfrm>
            <a:off x="6150519" y="51054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
        <p:nvSpPr>
          <p:cNvPr id="31" name="Text Box 9">
            <a:extLst>
              <a:ext uri="{FF2B5EF4-FFF2-40B4-BE49-F238E27FC236}">
                <a16:creationId xmlns:a16="http://schemas.microsoft.com/office/drawing/2014/main" id="{C8BADF9D-4CCA-457F-8FB9-125B99F4D304}"/>
              </a:ext>
            </a:extLst>
          </p:cNvPr>
          <p:cNvSpPr txBox="1">
            <a:spLocks noChangeArrowheads="1"/>
          </p:cNvSpPr>
          <p:nvPr/>
        </p:nvSpPr>
        <p:spPr bwMode="auto">
          <a:xfrm>
            <a:off x="1200193" y="5105399"/>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a:t>
            </a:r>
          </a:p>
        </p:txBody>
      </p:sp>
    </p:spTree>
    <p:extLst>
      <p:ext uri="{BB962C8B-B14F-4D97-AF65-F5344CB8AC3E}">
        <p14:creationId xmlns:p14="http://schemas.microsoft.com/office/powerpoint/2010/main" val="3226381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1721</Words>
  <Application>Microsoft Office PowerPoint</Application>
  <PresentationFormat>On-screen Show (4:3)</PresentationFormat>
  <Paragraphs>392</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Calibri Light</vt:lpstr>
      <vt:lpstr>Courier New</vt:lpstr>
      <vt:lpstr>Franklin Gothic Book</vt:lpstr>
      <vt:lpstr>Garamond</vt:lpstr>
      <vt:lpstr>Times New Roman</vt:lpstr>
      <vt:lpstr>Wingdings</vt:lpstr>
      <vt:lpstr>Wingdings 2</vt:lpstr>
      <vt:lpstr>Office Theme</vt:lpstr>
      <vt:lpstr>CS302 Design and Analysis of Algorithm </vt:lpstr>
      <vt:lpstr>PowerPoint Presentation</vt:lpstr>
      <vt:lpstr>Today’s Lecture</vt:lpstr>
      <vt:lpstr>B tree  revise</vt:lpstr>
      <vt:lpstr>Deletion Possibilities</vt:lpstr>
      <vt:lpstr>1- Target Key -&gt; Leaf Node </vt:lpstr>
      <vt:lpstr>1- Leaf node contains more then minimum number of keys  For example delete 12</vt:lpstr>
      <vt:lpstr>1- Leaf node contains more then minimum number of keys  After delete 12, Does it violates any B tree property? No Is it still B tree? Yes</vt:lpstr>
      <vt:lpstr>2- Leaf node contains minimum number of keys for example delete 14, here you cannot delete simple 14 because resulting tree will violate property of minimum no. of keys  i- Borrow from Immediate Left node (Sibling) can he borrow ? yes</vt:lpstr>
      <vt:lpstr>2- Leaf node contains minimum number of keys for example delete 14, here you cannot delete simple 14 because resulting tree will violate property of minimum no. of keys  i- Borrow from Immediate Left node (Sibling) can he borrow ? Yes , With the help of parent, maximum value will go up and parent will go down.</vt:lpstr>
      <vt:lpstr>2- Leaf node contains minimum number of keys for example delete 29, here you cannot delete simple 29 because resulting tree will violate property of minimum no. of keys  ii- Borrow from Immediate Right node (Sibling) can he borrow ? Yes</vt:lpstr>
      <vt:lpstr>2- Leaf node contains minimum number of keys for example delete 29, here you cannot delete simple 29 because resulting tree will violate property of minimum no. of keys  ii- Borrow from Immediate Right node (Sibling) can he borrow ? Yes , With the help of parent, minimum value will go up and parent will go down.</vt:lpstr>
      <vt:lpstr>2- Leaf node contains minimum number of keys for example delete 45, here you cannot delete simple 45 because resulting tree will violate property of minimum no. of keys  iii- Neither left nor right (Sibling) can help, you can not borrow </vt:lpstr>
      <vt:lpstr>2- Leaf node contains minimum number of keys for example delete 45, here you cannot delete simple 29 because resulting tree will violate property of minimum no. of keys  iii- Neither left nor right (Sibling) can help, you can not borrow In this case merge with left or right siblings and parent will come down, we merging with left siblings</vt:lpstr>
      <vt:lpstr>2- Target Key -&gt; Internal Node </vt:lpstr>
      <vt:lpstr>1- Inorder Predecessor for example delete 70, 70 is in Internal node, yes  70 have left and right child, Check maximum value in left sub tree. That is 68 and this node helps so replace.</vt:lpstr>
      <vt:lpstr>1- Inorder Predecessor for example delete 70, 70 is in Internal node, yes  70 have left and right child, Check maximum value in left sub tree. That is 68 and this node helps so replace and delete 70</vt:lpstr>
      <vt:lpstr>2- Inorder Succesor for example delete 95, 95 is in Internal node, yes  95 have left and right child, Check minimum value in right sub tree. That is 100 and this node helps so replace and delete 95</vt:lpstr>
      <vt:lpstr>2- Inorder Succesor for example delete 95, 95 is in Internal node, yes  95 have left and right child, Check minimum value in right sub tree. That is 100 and this node helps so replace and delete 95</vt:lpstr>
      <vt:lpstr>3- Merge Case for example delete 77, 77 is in Internal node, yes  77 have left and right child, Now both of its child's cannot helps. In this case we will merge the child also parent will merge and then delete the key.</vt:lpstr>
      <vt:lpstr>3- Merge Case for example delete 77, 77 is in Internal node, yes  77 have left and right child, Now both of its child's cannot helps. In this case we will merge the child also parent will merge and then delete the key.</vt:lpstr>
      <vt:lpstr>3- Target node is Root for example delete 80, 80 is Root node, yes  80 have left and right child, Now check for in order predecessor or in order successor which ever helps otherwise merge.</vt:lpstr>
      <vt:lpstr>3- Target node is Root- cont. for example delete 80, 80 is Root node, yes  80 have left and right child, Now check for in order predecessor or in order successor which ever helps otherwise merge.</vt:lpstr>
      <vt:lpstr>Home work.   Delete, 100, 6, 27, 60, 16, 50,  </vt:lpstr>
      <vt:lpstr>Rules of Deletion</vt:lpstr>
      <vt:lpstr>PowerPoint Presentation</vt:lpstr>
      <vt:lpstr>PowerPoint Presentation</vt:lpstr>
      <vt:lpstr>Pseudo code </vt:lpstr>
      <vt:lpstr>Example</vt:lpstr>
      <vt:lpstr>Delete H</vt:lpstr>
      <vt:lpstr>Delete T</vt:lpstr>
      <vt:lpstr>Delete R </vt:lpstr>
      <vt:lpstr>Delete E</vt:lpstr>
      <vt:lpstr>Delete E contd..</vt:lpstr>
      <vt:lpstr>Example</vt:lpstr>
      <vt:lpstr>Delete C</vt:lpstr>
      <vt:lpstr>PowerPoint Presentation</vt:lpstr>
      <vt:lpstr>PowerPoint Presentation</vt:lpstr>
      <vt:lpstr>PowerPoint Presentation</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2020-04-05T12:15:06Z</dcterms:created>
  <dcterms:modified xsi:type="dcterms:W3CDTF">2021-05-25T07:55:47Z</dcterms:modified>
</cp:coreProperties>
</file>