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99" r:id="rId1"/>
  </p:sldMasterIdLst>
  <p:notesMasterIdLst>
    <p:notesMasterId r:id="rId17"/>
  </p:notesMasterIdLst>
  <p:sldIdLst>
    <p:sldId id="278" r:id="rId2"/>
    <p:sldId id="475" r:id="rId3"/>
    <p:sldId id="476" r:id="rId4"/>
    <p:sldId id="477" r:id="rId5"/>
    <p:sldId id="478" r:id="rId6"/>
    <p:sldId id="479" r:id="rId7"/>
    <p:sldId id="480" r:id="rId8"/>
    <p:sldId id="481" r:id="rId9"/>
    <p:sldId id="482" r:id="rId10"/>
    <p:sldId id="483" r:id="rId11"/>
    <p:sldId id="484" r:id="rId12"/>
    <p:sldId id="485" r:id="rId13"/>
    <p:sldId id="486" r:id="rId14"/>
    <p:sldId id="487" r:id="rId15"/>
    <p:sldId id="488"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003366"/>
    <a:srgbClr val="D1B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5424" autoAdjust="0"/>
  </p:normalViewPr>
  <p:slideViewPr>
    <p:cSldViewPr>
      <p:cViewPr varScale="1">
        <p:scale>
          <a:sx n="63" d="100"/>
          <a:sy n="63" d="100"/>
        </p:scale>
        <p:origin x="1608" y="60"/>
      </p:cViewPr>
      <p:guideLst>
        <p:guide orient="horz" pos="2160"/>
        <p:guide pos="2880"/>
      </p:guideLst>
    </p:cSldViewPr>
  </p:slideViewPr>
  <p:outlineViewPr>
    <p:cViewPr>
      <p:scale>
        <a:sx n="33" d="100"/>
        <a:sy n="33" d="100"/>
      </p:scale>
      <p:origin x="0" y="851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F5C199-88CB-4735-A825-F250C7E5BE68}" type="datetimeFigureOut">
              <a:rPr lang="en-US"/>
              <a:pPr>
                <a:defRPr/>
              </a:pPr>
              <a:t>15-Jun-21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34DF08F-03E0-4249-A25D-1D8A5D2AC1F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D8562E-87CF-4EE1-8251-52BFFDDF395B}" type="slidenum">
              <a:rPr lang="en-US" altLang="en-US" smtClean="0"/>
              <a:pPr/>
              <a:t>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A940A4-58C5-47CB-B9E3-03299F6B5A91}" type="slidenum">
              <a:rPr lang="en-US" altLang="en-US" smtClean="0"/>
              <a:pPr/>
              <a:t>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F1CA48-E04C-4F65-89DA-E094EDB6478A}" type="slidenum">
              <a:rPr lang="en-US" altLang="en-US" smtClean="0"/>
              <a:pPr/>
              <a:t>7</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E0E0E7-49CD-4140-AEB0-7E54159384D3}" type="slidenum">
              <a:rPr lang="en-US" altLang="en-US" smtClean="0"/>
              <a:pPr/>
              <a:t>11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pPr>
              <a:defRPr/>
            </a:pPr>
            <a:fld id="{4EC4F9A2-1333-456B-93CA-A301A7B4CA40}" type="slidenum">
              <a:rPr lang="en-US" altLang="en-US"/>
              <a:pPr>
                <a:defRPr/>
              </a:pPr>
              <a:t>‹#›</a:t>
            </a:fld>
            <a:endParaRPr lang="en-US" altLang="en-US"/>
          </a:p>
        </p:txBody>
      </p:sp>
    </p:spTree>
    <p:extLst>
      <p:ext uri="{BB962C8B-B14F-4D97-AF65-F5344CB8AC3E}">
        <p14:creationId xmlns:p14="http://schemas.microsoft.com/office/powerpoint/2010/main" val="888101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5331E13-005B-4554-9A1D-DA36FCD40232}" type="slidenum">
              <a:rPr lang="en-US" altLang="en-US"/>
              <a:pPr>
                <a:defRPr/>
              </a:pPr>
              <a:t>‹#›</a:t>
            </a:fld>
            <a:endParaRPr lang="en-US" altLang="en-US"/>
          </a:p>
        </p:txBody>
      </p:sp>
    </p:spTree>
    <p:extLst>
      <p:ext uri="{BB962C8B-B14F-4D97-AF65-F5344CB8AC3E}">
        <p14:creationId xmlns:p14="http://schemas.microsoft.com/office/powerpoint/2010/main" val="81789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C2D93E6-E787-423F-83F9-581552E7FD1F}" type="slidenum">
              <a:rPr lang="en-US" altLang="en-US"/>
              <a:pPr>
                <a:defRPr/>
              </a:pPr>
              <a:t>‹#›</a:t>
            </a:fld>
            <a:endParaRPr lang="en-US" altLang="en-US"/>
          </a:p>
        </p:txBody>
      </p:sp>
    </p:spTree>
    <p:extLst>
      <p:ext uri="{BB962C8B-B14F-4D97-AF65-F5344CB8AC3E}">
        <p14:creationId xmlns:p14="http://schemas.microsoft.com/office/powerpoint/2010/main" val="255688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A69527B-C51B-464F-86B5-07C85BF1DB36}" type="slidenum">
              <a:rPr lang="en-US" altLang="en-US"/>
              <a:pPr>
                <a:defRPr/>
              </a:pPr>
              <a:t>‹#›</a:t>
            </a:fld>
            <a:endParaRPr lang="en-US" altLang="en-US"/>
          </a:p>
        </p:txBody>
      </p:sp>
    </p:spTree>
    <p:extLst>
      <p:ext uri="{BB962C8B-B14F-4D97-AF65-F5344CB8AC3E}">
        <p14:creationId xmlns:p14="http://schemas.microsoft.com/office/powerpoint/2010/main" val="207681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EA7F1011-D929-48DB-B5CA-0C027118EA6B}" type="slidenum">
              <a:rPr lang="en-US" altLang="en-US"/>
              <a:pPr>
                <a:defRPr/>
              </a:pPr>
              <a:t>‹#›</a:t>
            </a:fld>
            <a:endParaRPr lang="en-US" altLang="en-US"/>
          </a:p>
        </p:txBody>
      </p:sp>
    </p:spTree>
    <p:extLst>
      <p:ext uri="{BB962C8B-B14F-4D97-AF65-F5344CB8AC3E}">
        <p14:creationId xmlns:p14="http://schemas.microsoft.com/office/powerpoint/2010/main" val="6105362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B27E83F7-5D3D-4E8C-B7BA-2C52FEC00654}" type="slidenum">
              <a:rPr lang="en-US" altLang="en-US"/>
              <a:pPr>
                <a:defRPr/>
              </a:pPr>
              <a:t>‹#›</a:t>
            </a:fld>
            <a:endParaRPr lang="en-US" altLang="en-US"/>
          </a:p>
        </p:txBody>
      </p:sp>
    </p:spTree>
    <p:extLst>
      <p:ext uri="{BB962C8B-B14F-4D97-AF65-F5344CB8AC3E}">
        <p14:creationId xmlns:p14="http://schemas.microsoft.com/office/powerpoint/2010/main" val="60956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D380905D-D944-46B0-B2B2-759232111870}" type="slidenum">
              <a:rPr lang="en-US" altLang="en-US"/>
              <a:pPr>
                <a:defRPr/>
              </a:pPr>
              <a:t>‹#›</a:t>
            </a:fld>
            <a:endParaRPr lang="en-US" altLang="en-US"/>
          </a:p>
        </p:txBody>
      </p:sp>
    </p:spTree>
    <p:extLst>
      <p:ext uri="{BB962C8B-B14F-4D97-AF65-F5344CB8AC3E}">
        <p14:creationId xmlns:p14="http://schemas.microsoft.com/office/powerpoint/2010/main" val="1211385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2904BE19-7214-493C-BAD6-98697195FDAD}" type="slidenum">
              <a:rPr lang="en-US" altLang="en-US"/>
              <a:pPr>
                <a:defRPr/>
              </a:pPr>
              <a:t>‹#›</a:t>
            </a:fld>
            <a:endParaRPr lang="en-US" altLang="en-US"/>
          </a:p>
        </p:txBody>
      </p:sp>
    </p:spTree>
    <p:extLst>
      <p:ext uri="{BB962C8B-B14F-4D97-AF65-F5344CB8AC3E}">
        <p14:creationId xmlns:p14="http://schemas.microsoft.com/office/powerpoint/2010/main" val="396456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0ED29CD4-AE05-48BF-B247-E20E434B5570}" type="slidenum">
              <a:rPr lang="en-US" altLang="en-US"/>
              <a:pPr>
                <a:defRPr/>
              </a:pPr>
              <a:t>‹#›</a:t>
            </a:fld>
            <a:endParaRPr lang="en-US" altLang="en-US"/>
          </a:p>
        </p:txBody>
      </p:sp>
    </p:spTree>
    <p:extLst>
      <p:ext uri="{BB962C8B-B14F-4D97-AF65-F5344CB8AC3E}">
        <p14:creationId xmlns:p14="http://schemas.microsoft.com/office/powerpoint/2010/main" val="388594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AEA1DCC7-5DCE-4CAE-BA43-E004F5E465E2}" type="slidenum">
              <a:rPr lang="en-US" altLang="en-US"/>
              <a:pPr>
                <a:defRPr/>
              </a:pPr>
              <a:t>‹#›</a:t>
            </a:fld>
            <a:endParaRPr lang="en-US" altLang="en-US"/>
          </a:p>
        </p:txBody>
      </p:sp>
    </p:spTree>
    <p:extLst>
      <p:ext uri="{BB962C8B-B14F-4D97-AF65-F5344CB8AC3E}">
        <p14:creationId xmlns:p14="http://schemas.microsoft.com/office/powerpoint/2010/main" val="296602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66EF8E9B-C37D-49F5-A23D-36EED86E5845}" type="slidenum">
              <a:rPr lang="en-US" altLang="en-US"/>
              <a:pPr>
                <a:defRPr/>
              </a:pPr>
              <a:t>‹#›</a:t>
            </a:fld>
            <a:endParaRPr lang="en-US" altLang="en-US"/>
          </a:p>
        </p:txBody>
      </p:sp>
    </p:spTree>
    <p:extLst>
      <p:ext uri="{BB962C8B-B14F-4D97-AF65-F5344CB8AC3E}">
        <p14:creationId xmlns:p14="http://schemas.microsoft.com/office/powerpoint/2010/main" val="43840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charset="0"/>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charset="0"/>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pPr>
              <a:defRPr/>
            </a:pPr>
            <a:fld id="{7877492F-78EB-4463-A351-989B23DA8F9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701" r:id="rId1"/>
    <p:sldLayoutId id="2147484694" r:id="rId2"/>
    <p:sldLayoutId id="2147484702" r:id="rId3"/>
    <p:sldLayoutId id="2147484695" r:id="rId4"/>
    <p:sldLayoutId id="2147484696" r:id="rId5"/>
    <p:sldLayoutId id="2147484697" r:id="rId6"/>
    <p:sldLayoutId id="2147484698" r:id="rId7"/>
    <p:sldLayoutId id="2147484703" r:id="rId8"/>
    <p:sldLayoutId id="2147484704" r:id="rId9"/>
    <p:sldLayoutId id="2147484699" r:id="rId10"/>
    <p:sldLayoutId id="2147484700"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a:defRPr>
      </a:lvl2pPr>
      <a:lvl3pPr algn="l" rtl="0" eaLnBrk="0" fontAlgn="base" hangingPunct="0">
        <a:spcBef>
          <a:spcPct val="0"/>
        </a:spcBef>
        <a:spcAft>
          <a:spcPct val="0"/>
        </a:spcAft>
        <a:defRPr sz="4000">
          <a:solidFill>
            <a:schemeClr val="tx2"/>
          </a:solidFill>
          <a:latin typeface="Franklin Gothic Book"/>
        </a:defRPr>
      </a:lvl3pPr>
      <a:lvl4pPr algn="l" rtl="0" eaLnBrk="0" fontAlgn="base" hangingPunct="0">
        <a:spcBef>
          <a:spcPct val="0"/>
        </a:spcBef>
        <a:spcAft>
          <a:spcPct val="0"/>
        </a:spcAft>
        <a:defRPr sz="4000">
          <a:solidFill>
            <a:schemeClr val="tx2"/>
          </a:solidFill>
          <a:latin typeface="Franklin Gothic Book"/>
        </a:defRPr>
      </a:lvl4pPr>
      <a:lvl5pPr algn="l" rtl="0" eaLnBrk="0" fontAlgn="base" hangingPunct="0">
        <a:spcBef>
          <a:spcPct val="0"/>
        </a:spcBef>
        <a:spcAft>
          <a:spcPct val="0"/>
        </a:spcAft>
        <a:defRPr sz="4000">
          <a:solidFill>
            <a:schemeClr val="tx2"/>
          </a:solidFill>
          <a:latin typeface="Franklin Gothic Book"/>
        </a:defRPr>
      </a:lvl5pPr>
      <a:lvl6pPr marL="457200" algn="l" rtl="0" fontAlgn="base">
        <a:spcBef>
          <a:spcPct val="0"/>
        </a:spcBef>
        <a:spcAft>
          <a:spcPct val="0"/>
        </a:spcAft>
        <a:defRPr sz="4000">
          <a:solidFill>
            <a:schemeClr val="tx2"/>
          </a:solidFill>
          <a:latin typeface="Franklin Gothic Book"/>
        </a:defRPr>
      </a:lvl6pPr>
      <a:lvl7pPr marL="914400" algn="l" rtl="0" fontAlgn="base">
        <a:spcBef>
          <a:spcPct val="0"/>
        </a:spcBef>
        <a:spcAft>
          <a:spcPct val="0"/>
        </a:spcAft>
        <a:defRPr sz="4000">
          <a:solidFill>
            <a:schemeClr val="tx2"/>
          </a:solidFill>
          <a:latin typeface="Franklin Gothic Book"/>
        </a:defRPr>
      </a:lvl7pPr>
      <a:lvl8pPr marL="1371600" algn="l" rtl="0" fontAlgn="base">
        <a:spcBef>
          <a:spcPct val="0"/>
        </a:spcBef>
        <a:spcAft>
          <a:spcPct val="0"/>
        </a:spcAft>
        <a:defRPr sz="4000">
          <a:solidFill>
            <a:schemeClr val="tx2"/>
          </a:solidFill>
          <a:latin typeface="Franklin Gothic Book"/>
        </a:defRPr>
      </a:lvl8pPr>
      <a:lvl9pPr marL="1828800" algn="l" rtl="0" fontAlgn="base">
        <a:spcBef>
          <a:spcPct val="0"/>
        </a:spcBef>
        <a:spcAft>
          <a:spcPct val="0"/>
        </a:spcAft>
        <a:defRPr sz="4000">
          <a:solidFill>
            <a:schemeClr val="tx2"/>
          </a:solidFill>
          <a:latin typeface="Franklin Gothic Book"/>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468313" y="1412875"/>
            <a:ext cx="8229600" cy="1635125"/>
          </a:xfrm>
        </p:spPr>
        <p:txBody>
          <a:bodyPr>
            <a:normAutofit fontScale="90000"/>
          </a:bodyPr>
          <a:lstStyle/>
          <a:p>
            <a:pPr eaLnBrk="1" fontAlgn="auto" hangingPunct="1">
              <a:lnSpc>
                <a:spcPts val="4140"/>
              </a:lnSpc>
              <a:spcAft>
                <a:spcPts val="0"/>
              </a:spcAft>
              <a:defRPr/>
            </a:pPr>
            <a:br>
              <a:rPr b="1" dirty="0">
                <a:solidFill>
                  <a:srgbClr val="FFC000"/>
                </a:solidFill>
              </a:rPr>
            </a:br>
            <a:br>
              <a:rPr sz="7300" b="1" dirty="0">
                <a:solidFill>
                  <a:srgbClr val="FFC000"/>
                </a:solidFill>
                <a:latin typeface="French Script MT" pitchFamily="66" charset="0"/>
              </a:rPr>
            </a:br>
            <a:br>
              <a:rPr sz="7300" b="1" dirty="0">
                <a:solidFill>
                  <a:srgbClr val="FFC000"/>
                </a:solidFill>
                <a:latin typeface="French Script MT" pitchFamily="66" charset="0"/>
              </a:rPr>
            </a:br>
            <a:br>
              <a:rPr lang="th-TH" sz="7300" b="1" dirty="0">
                <a:solidFill>
                  <a:srgbClr val="FFC000"/>
                </a:solidFill>
                <a:latin typeface="French Script MT" pitchFamily="66" charset="0"/>
              </a:rPr>
            </a:br>
            <a:br>
              <a:rPr sz="7300" b="1" dirty="0">
                <a:solidFill>
                  <a:srgbClr val="FFC000"/>
                </a:solidFill>
                <a:latin typeface="French Script MT" pitchFamily="66" charset="0"/>
              </a:rPr>
            </a:br>
            <a:r>
              <a:rPr sz="7300" b="1" dirty="0">
                <a:solidFill>
                  <a:srgbClr val="FFC000"/>
                </a:solidFill>
                <a:latin typeface="French Script MT" pitchFamily="66" charset="0"/>
              </a:rPr>
              <a:t>Lecture</a:t>
            </a:r>
            <a:br>
              <a:rPr sz="7300" b="1" dirty="0">
                <a:solidFill>
                  <a:srgbClr val="FFC000"/>
                </a:solidFill>
                <a:latin typeface="French Script MT" pitchFamily="66" charset="0"/>
              </a:rPr>
            </a:br>
            <a:br>
              <a:rPr b="1" dirty="0">
                <a:solidFill>
                  <a:srgbClr val="FFC000"/>
                </a:solidFill>
              </a:rPr>
            </a:br>
            <a:br>
              <a:rPr b="1" dirty="0">
                <a:solidFill>
                  <a:srgbClr val="FFC000"/>
                </a:solidFill>
              </a:rPr>
            </a:br>
            <a:r>
              <a:rPr lang="en-CA" sz="5300" b="1" dirty="0">
                <a:solidFill>
                  <a:srgbClr val="562213"/>
                </a:solidFill>
                <a:latin typeface="French Script MT" pitchFamily="66" charset="0"/>
              </a:rPr>
              <a:t>Graph Continues</a:t>
            </a:r>
            <a:br>
              <a:rPr lang="en-CA" sz="5300" b="1" dirty="0">
                <a:solidFill>
                  <a:srgbClr val="562213"/>
                </a:solidFill>
                <a:latin typeface="French Script MT" pitchFamily="66" charset="0"/>
              </a:rPr>
            </a:br>
            <a:br>
              <a:rPr lang="en-CA" sz="5300" b="1" dirty="0">
                <a:solidFill>
                  <a:srgbClr val="562213"/>
                </a:solidFill>
                <a:latin typeface="French Script MT" pitchFamily="66" charset="0"/>
                <a:cs typeface="Gill Sans MT Bold"/>
              </a:rPr>
            </a:br>
            <a:endParaRPr sz="5300" dirty="0">
              <a:solidFill>
                <a:srgbClr val="FFC000"/>
              </a:solidFill>
              <a:latin typeface="French Script MT" pitchFamily="66" charset="0"/>
            </a:endParaRPr>
          </a:p>
        </p:txBody>
      </p:sp>
      <p:sp>
        <p:nvSpPr>
          <p:cNvPr id="7171" name="Slide Number Placeholder 1"/>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78C7350-FE7C-499D-BC99-B0D22B7B4D2D}" type="slidenum">
              <a:rPr lang="en-US" altLang="en-US" smtClean="0">
                <a:solidFill>
                  <a:srgbClr val="FFFFFF"/>
                </a:solidFill>
                <a:latin typeface="Franklin Gothic Book" panose="020B0503020102020204" pitchFamily="34" charset="0"/>
              </a:rPr>
              <a:pPr/>
              <a:t>1</a:t>
            </a:fld>
            <a:endParaRPr lang="en-US" altLang="en-US">
              <a:solidFill>
                <a:srgbClr val="FFFFFF"/>
              </a:solidFill>
              <a:latin typeface="Franklin Gothic Book" panose="020B0503020102020204" pitchFamily="34" charset="0"/>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Content Placeholder 4" descr="1e.png"/>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286000" y="1524000"/>
            <a:ext cx="3216275" cy="2057400"/>
          </a:xfrm>
        </p:spPr>
      </p:pic>
      <p:sp>
        <p:nvSpPr>
          <p:cNvPr id="19460"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471D19-C03F-4C57-839E-D700EAAEBDAC}" type="slidenum">
              <a:rPr lang="en-US" altLang="en-US" smtClean="0">
                <a:solidFill>
                  <a:srgbClr val="FFFFFF"/>
                </a:solidFill>
                <a:latin typeface="Franklin Gothic Book" panose="020B0503020102020204" pitchFamily="34" charset="0"/>
              </a:rPr>
              <a:pPr/>
              <a:t>10</a:t>
            </a:fld>
            <a:endParaRPr lang="en-US" altLang="en-US">
              <a:solidFill>
                <a:srgbClr val="FFFFFF"/>
              </a:solidFill>
              <a:latin typeface="Franklin Gothic Book" panose="020B0503020102020204" pitchFamily="34" charset="0"/>
            </a:endParaRPr>
          </a:p>
        </p:txBody>
      </p:sp>
      <p:pic>
        <p:nvPicPr>
          <p:cNvPr id="19461" name="Picture 5" descr="1f.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038600"/>
            <a:ext cx="3276600"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Analysis: O(E log V)</a:t>
            </a:r>
          </a:p>
        </p:txBody>
      </p:sp>
      <p:sp>
        <p:nvSpPr>
          <p:cNvPr id="20483" name="Content Placeholder 2"/>
          <p:cNvSpPr>
            <a:spLocks noGrp="1"/>
          </p:cNvSpPr>
          <p:nvPr>
            <p:ph sz="quarter" idx="1"/>
          </p:nvPr>
        </p:nvSpPr>
        <p:spPr/>
        <p:txBody>
          <a:bodyPr/>
          <a:lstStyle/>
          <a:p>
            <a:endParaRPr lang="en-US" altLang="en-US" dirty="0"/>
          </a:p>
          <a:p>
            <a:r>
              <a:rPr lang="en-US" altLang="en-US" dirty="0"/>
              <a:t>2-4 -&gt;  O(V)</a:t>
            </a:r>
          </a:p>
          <a:p>
            <a:r>
              <a:rPr lang="en-US" altLang="en-US" dirty="0"/>
              <a:t>6-&gt; O(log V)</a:t>
            </a:r>
          </a:p>
          <a:p>
            <a:r>
              <a:rPr lang="en-US" altLang="en-US" dirty="0"/>
              <a:t>8 -&gt; O(V log V)</a:t>
            </a:r>
          </a:p>
          <a:p>
            <a:r>
              <a:rPr lang="en-US" altLang="en-US" dirty="0"/>
              <a:t>10-13 -&gt; O(E log (V) )</a:t>
            </a:r>
          </a:p>
          <a:p>
            <a:endParaRPr lang="en-US" altLang="en-US" dirty="0"/>
          </a:p>
          <a:p>
            <a:endParaRPr lang="en-US" altLang="en-US" dirty="0"/>
          </a:p>
        </p:txBody>
      </p:sp>
      <p:sp>
        <p:nvSpPr>
          <p:cNvPr id="20484"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05FC88-5FE2-4A43-8236-3674537DB233}" type="slidenum">
              <a:rPr lang="en-US" altLang="en-US" smtClean="0">
                <a:solidFill>
                  <a:srgbClr val="FFFFFF"/>
                </a:solidFill>
                <a:latin typeface="Franklin Gothic Book" panose="020B0503020102020204" pitchFamily="34" charset="0"/>
              </a:rPr>
              <a:pPr/>
              <a:t>11</a:t>
            </a:fld>
            <a:endParaRPr lang="en-US" altLang="en-US">
              <a:solidFill>
                <a:srgbClr val="FFFFFF"/>
              </a:solidFill>
              <a:latin typeface="Franklin Gothic Book" panose="020B0503020102020204" pitchFamily="34" charset="0"/>
            </a:endParaRPr>
          </a:p>
        </p:txBody>
      </p:sp>
      <p:pic>
        <p:nvPicPr>
          <p:cNvPr id="5" name="Content Placeholder 35" descr="1.png">
            <a:extLst>
              <a:ext uri="{FF2B5EF4-FFF2-40B4-BE49-F238E27FC236}">
                <a16:creationId xmlns:a16="http://schemas.microsoft.com/office/drawing/2014/main" id="{6C50AFD1-E1AF-4570-9875-6E4BF1C957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47800"/>
            <a:ext cx="43434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CBAF0FE-9706-400E-8244-09F0F02D96AF}"/>
              </a:ext>
            </a:extLst>
          </p:cNvPr>
          <p:cNvSpPr txBox="1"/>
          <p:nvPr/>
        </p:nvSpPr>
        <p:spPr>
          <a:xfrm>
            <a:off x="762000" y="5468333"/>
            <a:ext cx="3810000" cy="523220"/>
          </a:xfrm>
          <a:prstGeom prst="rect">
            <a:avLst/>
          </a:prstGeom>
          <a:noFill/>
        </p:spPr>
        <p:txBody>
          <a:bodyPr wrap="square" rtlCol="0">
            <a:spAutoFit/>
          </a:bodyPr>
          <a:lstStyle/>
          <a:p>
            <a:r>
              <a:rPr lang="en-US" sz="2800" dirty="0" err="1"/>
              <a:t>V+logv+vlogv+elogv</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4A0C-F3A7-43F8-A9A5-BCBDC4682C1E}"/>
              </a:ext>
            </a:extLst>
          </p:cNvPr>
          <p:cNvSpPr>
            <a:spLocks noGrp="1"/>
          </p:cNvSpPr>
          <p:nvPr>
            <p:ph type="title"/>
          </p:nvPr>
        </p:nvSpPr>
        <p:spPr>
          <a:xfrm>
            <a:off x="914400" y="228600"/>
            <a:ext cx="7772400" cy="1189038"/>
          </a:xfrm>
        </p:spPr>
        <p:txBody>
          <a:bodyPr/>
          <a:lstStyle/>
          <a:p>
            <a:r>
              <a:rPr lang="en-US" dirty="0"/>
              <a:t>Task; Apply </a:t>
            </a:r>
            <a:r>
              <a:rPr lang="en-US" dirty="0" err="1"/>
              <a:t>Djikstra</a:t>
            </a:r>
            <a:r>
              <a:rPr lang="en-US" dirty="0"/>
              <a:t>: Start Node a.</a:t>
            </a:r>
          </a:p>
        </p:txBody>
      </p:sp>
      <p:pic>
        <p:nvPicPr>
          <p:cNvPr id="5" name="Content Placeholder 4" descr="A picture containing clock&#10;&#10;Description automatically generated">
            <a:extLst>
              <a:ext uri="{FF2B5EF4-FFF2-40B4-BE49-F238E27FC236}">
                <a16:creationId xmlns:a16="http://schemas.microsoft.com/office/drawing/2014/main" id="{A81E0561-D92A-4E65-BA80-F2E3E1870AE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676400"/>
            <a:ext cx="7924800" cy="4754878"/>
          </a:xfrm>
        </p:spPr>
      </p:pic>
    </p:spTree>
    <p:extLst>
      <p:ext uri="{BB962C8B-B14F-4D97-AF65-F5344CB8AC3E}">
        <p14:creationId xmlns:p14="http://schemas.microsoft.com/office/powerpoint/2010/main" val="150475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932BA-3322-46A4-B5BD-4ABAA27581AD}"/>
              </a:ext>
            </a:extLst>
          </p:cNvPr>
          <p:cNvSpPr>
            <a:spLocks noGrp="1"/>
          </p:cNvSpPr>
          <p:nvPr>
            <p:ph sz="quarter" idx="1"/>
          </p:nvPr>
        </p:nvSpPr>
        <p:spPr>
          <a:xfrm>
            <a:off x="457200" y="1447800"/>
            <a:ext cx="8229600" cy="4572000"/>
          </a:xfrm>
        </p:spPr>
        <p:txBody>
          <a:bodyPr/>
          <a:lstStyle/>
          <a:p>
            <a:pPr marL="0" indent="0" algn="ctr">
              <a:buNone/>
            </a:pPr>
            <a:r>
              <a:rPr lang="en-US" sz="4000" b="1" dirty="0"/>
              <a:t>Self Study</a:t>
            </a:r>
          </a:p>
          <a:p>
            <a:pPr marL="0" indent="0" algn="ctr">
              <a:buNone/>
            </a:pPr>
            <a:r>
              <a:rPr lang="en-US" sz="2400" b="1" dirty="0"/>
              <a:t>(Included in course)</a:t>
            </a:r>
          </a:p>
          <a:p>
            <a:endParaRPr lang="en-US" sz="4000" b="1" dirty="0"/>
          </a:p>
          <a:p>
            <a:pPr marL="0" indent="0" algn="ctr">
              <a:buNone/>
            </a:pPr>
            <a:r>
              <a:rPr lang="en-US" sz="3200" b="1" dirty="0"/>
              <a:t>Bell Man Ford Algorithm </a:t>
            </a:r>
          </a:p>
          <a:p>
            <a:pPr marL="0" indent="0" algn="ctr">
              <a:buNone/>
            </a:pPr>
            <a:r>
              <a:rPr lang="en-US" sz="3200" b="1" dirty="0"/>
              <a:t>and </a:t>
            </a:r>
          </a:p>
          <a:p>
            <a:pPr marL="0" indent="0" algn="ctr">
              <a:buNone/>
            </a:pPr>
            <a:r>
              <a:rPr lang="en-US" sz="3200" b="1" dirty="0"/>
              <a:t>its Analysis</a:t>
            </a:r>
          </a:p>
        </p:txBody>
      </p:sp>
    </p:spTree>
    <p:extLst>
      <p:ext uri="{BB962C8B-B14F-4D97-AF65-F5344CB8AC3E}">
        <p14:creationId xmlns:p14="http://schemas.microsoft.com/office/powerpoint/2010/main" val="1234953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312267-C5FD-4187-9DFD-B6C3EB99E6D5}"/>
              </a:ext>
            </a:extLst>
          </p:cNvPr>
          <p:cNvSpPr/>
          <p:nvPr/>
        </p:nvSpPr>
        <p:spPr>
          <a:xfrm>
            <a:off x="381000" y="990600"/>
            <a:ext cx="8534400" cy="3970318"/>
          </a:xfrm>
          <a:prstGeom prst="rect">
            <a:avLst/>
          </a:prstGeom>
        </p:spPr>
        <p:txBody>
          <a:bodyPr wrap="square">
            <a:spAutoFit/>
          </a:bodyPr>
          <a:lstStyle/>
          <a:p>
            <a:pPr algn="just"/>
            <a:r>
              <a:rPr lang="en-US" sz="2800" b="1" dirty="0">
                <a:solidFill>
                  <a:srgbClr val="273239"/>
                </a:solidFill>
                <a:latin typeface="Times New Roman" panose="02020603050405020304" pitchFamily="18" charset="0"/>
                <a:cs typeface="Times New Roman" panose="02020603050405020304" pitchFamily="18" charset="0"/>
              </a:rPr>
              <a:t>Bellman Ford’s algorithm</a:t>
            </a:r>
            <a:r>
              <a:rPr lang="en-US" sz="2800" dirty="0">
                <a:solidFill>
                  <a:srgbClr val="273239"/>
                </a:solidFill>
                <a:latin typeface="Times New Roman" panose="02020603050405020304" pitchFamily="18" charset="0"/>
                <a:cs typeface="Times New Roman" panose="02020603050405020304" pitchFamily="18" charset="0"/>
              </a:rPr>
              <a:t> and </a:t>
            </a:r>
            <a:r>
              <a:rPr lang="en-US" sz="2800" b="1" dirty="0">
                <a:solidFill>
                  <a:srgbClr val="273239"/>
                </a:solidFill>
                <a:latin typeface="Times New Roman" panose="02020603050405020304" pitchFamily="18" charset="0"/>
                <a:cs typeface="Times New Roman" panose="02020603050405020304" pitchFamily="18" charset="0"/>
              </a:rPr>
              <a:t>Dijkstra’s algorithm</a:t>
            </a:r>
          </a:p>
          <a:p>
            <a:pPr algn="just"/>
            <a:r>
              <a:rPr lang="en-US" sz="2800" dirty="0">
                <a:solidFill>
                  <a:srgbClr val="273239"/>
                </a:solidFill>
                <a:latin typeface="Times New Roman" panose="02020603050405020304" pitchFamily="18" charset="0"/>
                <a:cs typeface="Times New Roman" panose="02020603050405020304" pitchFamily="18" charset="0"/>
              </a:rPr>
              <a:t>both are single-source shortest path  algorithm, i.e. both determines the shortest distance of  each vertex of a graph from a single source vertex.</a:t>
            </a:r>
          </a:p>
          <a:p>
            <a:pPr algn="just"/>
            <a:endParaRPr lang="en-US" sz="2800" dirty="0">
              <a:solidFill>
                <a:srgbClr val="273239"/>
              </a:solidFill>
              <a:latin typeface="Times New Roman" panose="02020603050405020304" pitchFamily="18" charset="0"/>
              <a:cs typeface="Times New Roman" panose="02020603050405020304" pitchFamily="18" charset="0"/>
            </a:endParaRPr>
          </a:p>
          <a:p>
            <a:pPr algn="just"/>
            <a:r>
              <a:rPr lang="en-US" sz="2800" dirty="0">
                <a:solidFill>
                  <a:srgbClr val="273239"/>
                </a:solidFill>
                <a:latin typeface="Times New Roman" panose="02020603050405020304" pitchFamily="18" charset="0"/>
                <a:cs typeface="Times New Roman" panose="02020603050405020304" pitchFamily="18" charset="0"/>
              </a:rPr>
              <a:t>However, there are some key differences between them. We follow the Dynamic Programming approach in Bellman Ford’s algorithm and Greedy approach in Dijkstra’s algorithm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99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3CEB7ED-5E2D-405E-8704-E8F7804034C5}"/>
              </a:ext>
            </a:extLst>
          </p:cNvPr>
          <p:cNvGraphicFramePr>
            <a:graphicFrameLocks noGrp="1"/>
          </p:cNvGraphicFramePr>
          <p:nvPr>
            <p:extLst>
              <p:ext uri="{D42A27DB-BD31-4B8C-83A1-F6EECF244321}">
                <p14:modId xmlns:p14="http://schemas.microsoft.com/office/powerpoint/2010/main" val="238139231"/>
              </p:ext>
            </p:extLst>
          </p:nvPr>
        </p:nvGraphicFramePr>
        <p:xfrm>
          <a:off x="457200" y="609600"/>
          <a:ext cx="8305800" cy="5638800"/>
        </p:xfrm>
        <a:graphic>
          <a:graphicData uri="http://schemas.openxmlformats.org/drawingml/2006/table">
            <a:tbl>
              <a:tblPr/>
              <a:tblGrid>
                <a:gridCol w="4152900">
                  <a:extLst>
                    <a:ext uri="{9D8B030D-6E8A-4147-A177-3AD203B41FA5}">
                      <a16:colId xmlns:a16="http://schemas.microsoft.com/office/drawing/2014/main" val="206014768"/>
                    </a:ext>
                  </a:extLst>
                </a:gridCol>
                <a:gridCol w="4152900">
                  <a:extLst>
                    <a:ext uri="{9D8B030D-6E8A-4147-A177-3AD203B41FA5}">
                      <a16:colId xmlns:a16="http://schemas.microsoft.com/office/drawing/2014/main" val="2034852632"/>
                    </a:ext>
                  </a:extLst>
                </a:gridCol>
              </a:tblGrid>
              <a:tr h="383162">
                <a:tc>
                  <a:txBody>
                    <a:bodyPr/>
                    <a:lstStyle/>
                    <a:p>
                      <a:pPr algn="l" fontAlgn="base"/>
                      <a:r>
                        <a:rPr lang="en-US" sz="1800" b="1" dirty="0">
                          <a:effectLst/>
                          <a:latin typeface="Times New Roman" panose="02020603050405020304" pitchFamily="18" charset="0"/>
                          <a:cs typeface="Times New Roman" panose="02020603050405020304" pitchFamily="18" charset="0"/>
                        </a:rPr>
                        <a:t>Bellman Ford’s Algorithm</a:t>
                      </a:r>
                    </a:p>
                  </a:txBody>
                  <a:tcPr marL="95250" marR="95250" marT="95250" marB="95250" anchor="ctr">
                    <a:lnL>
                      <a:noFill/>
                    </a:lnL>
                    <a:lnR>
                      <a:noFill/>
                    </a:lnR>
                    <a:lnT>
                      <a:noFill/>
                    </a:lnT>
                    <a:lnB>
                      <a:noFill/>
                    </a:lnB>
                    <a:solidFill>
                      <a:srgbClr val="FFFFFF"/>
                    </a:solidFill>
                  </a:tcPr>
                </a:tc>
                <a:tc>
                  <a:txBody>
                    <a:bodyPr/>
                    <a:lstStyle/>
                    <a:p>
                      <a:pPr algn="l" fontAlgn="base"/>
                      <a:r>
                        <a:rPr lang="en-US" sz="1800" b="1" dirty="0">
                          <a:effectLst/>
                          <a:latin typeface="Times New Roman" panose="02020603050405020304" pitchFamily="18" charset="0"/>
                          <a:cs typeface="Times New Roman" panose="02020603050405020304" pitchFamily="18" charset="0"/>
                        </a:rPr>
                        <a:t>Dijkstra’s Algorithm</a:t>
                      </a:r>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3392195141"/>
                  </a:ext>
                </a:extLst>
              </a:tr>
              <a:tr h="898233">
                <a:tc>
                  <a:txBody>
                    <a:bodyPr/>
                    <a:lstStyle/>
                    <a:p>
                      <a:pPr marL="285750" indent="-285750"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Bellman Ford’s Algorithm works when there is negative weight edge, it also detects the negative weight cycle.</a:t>
                      </a:r>
                    </a:p>
                  </a:txBody>
                  <a:tcPr marL="95250" marR="95250" marT="133350" marB="133350">
                    <a:lnL>
                      <a:noFill/>
                    </a:lnL>
                    <a:lnR>
                      <a:noFill/>
                    </a:lnR>
                    <a:lnT>
                      <a:noFill/>
                    </a:lnT>
                    <a:lnB>
                      <a:noFill/>
                    </a:lnB>
                    <a:solidFill>
                      <a:srgbClr val="FFFFFF"/>
                    </a:solidFill>
                  </a:tcPr>
                </a:tc>
                <a:tc>
                  <a:txBody>
                    <a:bodyPr/>
                    <a:lstStyle/>
                    <a:p>
                      <a:pPr marL="285750" indent="-285750" algn="l" fontAlgn="base">
                        <a:buFont typeface="Arial" panose="020B0604020202020204" pitchFamily="34" charset="0"/>
                        <a:buChar char="•"/>
                      </a:pPr>
                      <a:r>
                        <a:rPr lang="en-US" sz="1800" b="0">
                          <a:effectLst/>
                          <a:latin typeface="Times New Roman" panose="02020603050405020304" pitchFamily="18" charset="0"/>
                          <a:cs typeface="Times New Roman" panose="02020603050405020304" pitchFamily="18" charset="0"/>
                        </a:rPr>
                        <a:t>Dijkstra’s Algorithm doesn’t work when there is negative weight edge.</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1598870882"/>
                  </a:ext>
                </a:extLst>
              </a:tr>
              <a:tr h="1124362">
                <a:tc>
                  <a:txBody>
                    <a:bodyPr/>
                    <a:lstStyle/>
                    <a:p>
                      <a:pPr marL="285750" indent="-285750"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The result contains the vertices which contains the information about the other vertices they are connected to.</a:t>
                      </a:r>
                    </a:p>
                  </a:txBody>
                  <a:tcPr marL="95250" marR="95250" marT="133350" marB="133350">
                    <a:lnL>
                      <a:noFill/>
                    </a:lnL>
                    <a:lnR>
                      <a:noFill/>
                    </a:lnR>
                    <a:lnT>
                      <a:noFill/>
                    </a:lnT>
                    <a:lnB>
                      <a:noFill/>
                    </a:lnB>
                    <a:solidFill>
                      <a:srgbClr val="FFFFFF"/>
                    </a:solidFill>
                  </a:tcPr>
                </a:tc>
                <a:tc>
                  <a:txBody>
                    <a:bodyPr/>
                    <a:lstStyle/>
                    <a:p>
                      <a:pPr marL="285750" indent="-285750" algn="l" fontAlgn="base">
                        <a:buFont typeface="Arial" panose="020B0604020202020204" pitchFamily="34" charset="0"/>
                        <a:buChar char="•"/>
                      </a:pPr>
                      <a:r>
                        <a:rPr lang="en-US" sz="1800" b="0">
                          <a:effectLst/>
                          <a:latin typeface="Times New Roman" panose="02020603050405020304" pitchFamily="18" charset="0"/>
                          <a:cs typeface="Times New Roman" panose="02020603050405020304" pitchFamily="18" charset="0"/>
                        </a:rPr>
                        <a:t>The result contains the vertices containing whole information about the network, not only the vertices they are connected to.</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3390399880"/>
                  </a:ext>
                </a:extLst>
              </a:tr>
              <a:tr h="672105">
                <a:tc>
                  <a:txBody>
                    <a:bodyPr/>
                    <a:lstStyle/>
                    <a:p>
                      <a:pPr marL="285750" indent="-285750"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It can easily be implemented in a distributed way.</a:t>
                      </a:r>
                    </a:p>
                  </a:txBody>
                  <a:tcPr marL="95250" marR="95250" marT="133350" marB="133350">
                    <a:lnL>
                      <a:noFill/>
                    </a:lnL>
                    <a:lnR>
                      <a:noFill/>
                    </a:lnR>
                    <a:lnT>
                      <a:noFill/>
                    </a:lnT>
                    <a:lnB>
                      <a:noFill/>
                    </a:lnB>
                    <a:solidFill>
                      <a:srgbClr val="FFFFFF"/>
                    </a:solidFill>
                  </a:tcPr>
                </a:tc>
                <a:tc>
                  <a:txBody>
                    <a:bodyPr/>
                    <a:lstStyle/>
                    <a:p>
                      <a:pPr marL="285750" indent="-285750" algn="l" fontAlgn="base">
                        <a:buFont typeface="Arial" panose="020B0604020202020204" pitchFamily="34" charset="0"/>
                        <a:buChar char="•"/>
                      </a:pPr>
                      <a:r>
                        <a:rPr lang="en-US" sz="1800" b="0">
                          <a:effectLst/>
                          <a:latin typeface="Times New Roman" panose="02020603050405020304" pitchFamily="18" charset="0"/>
                          <a:cs typeface="Times New Roman" panose="02020603050405020304" pitchFamily="18" charset="0"/>
                        </a:rPr>
                        <a:t>It can not be implemented easily in a distributed way.</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1043378462"/>
                  </a:ext>
                </a:extLst>
              </a:tr>
              <a:tr h="898233">
                <a:tc>
                  <a:txBody>
                    <a:bodyPr/>
                    <a:lstStyle/>
                    <a:p>
                      <a:pPr marL="285750" indent="-285750" algn="l" fontAlgn="base">
                        <a:buFont typeface="Arial" panose="020B0604020202020204" pitchFamily="34" charset="0"/>
                        <a:buChar char="•"/>
                      </a:pPr>
                      <a:r>
                        <a:rPr lang="en-US" sz="1800" b="0">
                          <a:effectLst/>
                          <a:latin typeface="Times New Roman" panose="02020603050405020304" pitchFamily="18" charset="0"/>
                          <a:cs typeface="Times New Roman" panose="02020603050405020304" pitchFamily="18" charset="0"/>
                        </a:rPr>
                        <a:t>It is more time consuming than Dijkstra’s algorithm. Its time complexity is O(VE).</a:t>
                      </a:r>
                    </a:p>
                  </a:txBody>
                  <a:tcPr marL="95250" marR="95250" marT="133350" marB="133350">
                    <a:lnL>
                      <a:noFill/>
                    </a:lnL>
                    <a:lnR>
                      <a:noFill/>
                    </a:lnR>
                    <a:lnT>
                      <a:noFill/>
                    </a:lnT>
                    <a:lnB>
                      <a:noFill/>
                    </a:lnB>
                    <a:solidFill>
                      <a:srgbClr val="FFFFFF"/>
                    </a:solidFill>
                  </a:tcPr>
                </a:tc>
                <a:tc>
                  <a:txBody>
                    <a:bodyPr/>
                    <a:lstStyle/>
                    <a:p>
                      <a:pPr marL="285750" indent="-285750" algn="l" fontAlgn="base">
                        <a:buFont typeface="Arial" panose="020B0604020202020204" pitchFamily="34" charset="0"/>
                        <a:buChar char="•"/>
                      </a:pPr>
                      <a:r>
                        <a:rPr lang="en-US" sz="1800" b="0">
                          <a:effectLst/>
                          <a:latin typeface="Times New Roman" panose="02020603050405020304" pitchFamily="18" charset="0"/>
                          <a:cs typeface="Times New Roman" panose="02020603050405020304" pitchFamily="18" charset="0"/>
                        </a:rPr>
                        <a:t>It is less time consuming. The time complexity is O(E logV).</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2257944537"/>
                  </a:ext>
                </a:extLst>
              </a:tr>
              <a:tr h="672105">
                <a:tc>
                  <a:txBody>
                    <a:bodyPr/>
                    <a:lstStyle/>
                    <a:p>
                      <a:pPr marL="285750" indent="-285750" algn="l" fontAlgn="base">
                        <a:buFont typeface="Arial" panose="020B0604020202020204" pitchFamily="34" charset="0"/>
                        <a:buChar char="•"/>
                      </a:pPr>
                      <a:r>
                        <a:rPr lang="en-US" sz="1800" b="0">
                          <a:effectLst/>
                          <a:latin typeface="Times New Roman" panose="02020603050405020304" pitchFamily="18" charset="0"/>
                          <a:cs typeface="Times New Roman" panose="02020603050405020304" pitchFamily="18" charset="0"/>
                        </a:rPr>
                        <a:t>Dynamic Programming approach is taken to implement the algorithm.</a:t>
                      </a:r>
                    </a:p>
                  </a:txBody>
                  <a:tcPr marL="95250" marR="95250" marT="133350" marB="133350">
                    <a:lnL>
                      <a:noFill/>
                    </a:lnL>
                    <a:lnR>
                      <a:noFill/>
                    </a:lnR>
                    <a:lnT>
                      <a:noFill/>
                    </a:lnT>
                    <a:lnB>
                      <a:noFill/>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Greedy approach is taken to implement the algorithm.</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3428485850"/>
                  </a:ext>
                </a:extLst>
              </a:tr>
            </a:tbl>
          </a:graphicData>
        </a:graphic>
      </p:graphicFrame>
    </p:spTree>
    <p:extLst>
      <p:ext uri="{BB962C8B-B14F-4D97-AF65-F5344CB8AC3E}">
        <p14:creationId xmlns:p14="http://schemas.microsoft.com/office/powerpoint/2010/main" val="125845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Shortest Path</a:t>
            </a:r>
          </a:p>
        </p:txBody>
      </p:sp>
      <p:sp>
        <p:nvSpPr>
          <p:cNvPr id="8195" name="Content Placeholder 2"/>
          <p:cNvSpPr>
            <a:spLocks noGrp="1"/>
          </p:cNvSpPr>
          <p:nvPr>
            <p:ph sz="quarter" idx="1"/>
          </p:nvPr>
        </p:nvSpPr>
        <p:spPr/>
        <p:txBody>
          <a:bodyPr/>
          <a:lstStyle/>
          <a:p>
            <a:pPr algn="just"/>
            <a:endParaRPr lang="en-CA" altLang="en-US" dirty="0">
              <a:solidFill>
                <a:srgbClr val="000000"/>
              </a:solidFill>
              <a:latin typeface="Times New Roman" panose="02020603050405020304" pitchFamily="18" charset="0"/>
              <a:cs typeface="Times New Roman" panose="02020603050405020304" pitchFamily="18" charset="0"/>
            </a:endParaRPr>
          </a:p>
          <a:p>
            <a:pPr algn="just"/>
            <a:r>
              <a:rPr lang="en-CA" altLang="en-US" dirty="0">
                <a:solidFill>
                  <a:srgbClr val="000000"/>
                </a:solidFill>
                <a:latin typeface="Times New Roman" panose="02020603050405020304" pitchFamily="18" charset="0"/>
                <a:cs typeface="Times New Roman" panose="02020603050405020304" pitchFamily="18" charset="0"/>
              </a:rPr>
              <a:t>In graph theory the shortest path between two vertices in a graph is a path between those two vertices in such way that the sum of weights of edges in that path is the smallest than the sum of weights of edges in any path between those two vertices provided the graph is a weighted graph.</a:t>
            </a:r>
          </a:p>
          <a:p>
            <a:pPr algn="just"/>
            <a:endParaRPr lang="en-CA" altLang="en-US" dirty="0">
              <a:solidFill>
                <a:srgbClr val="000000"/>
              </a:solidFill>
              <a:latin typeface="Times New Roman" panose="02020603050405020304" pitchFamily="18" charset="0"/>
              <a:cs typeface="Times New Roman" panose="02020603050405020304" pitchFamily="18" charset="0"/>
            </a:endParaRPr>
          </a:p>
          <a:p>
            <a:pPr algn="just"/>
            <a:r>
              <a:rPr lang="en-CA" altLang="en-US" dirty="0">
                <a:solidFill>
                  <a:srgbClr val="000000"/>
                </a:solidFill>
                <a:latin typeface="Times New Roman" panose="02020603050405020304" pitchFamily="18" charset="0"/>
                <a:cs typeface="Times New Roman" panose="02020603050405020304" pitchFamily="18" charset="0"/>
              </a:rPr>
              <a:t> So the shortest path problem is to find such a path between the given vertices.</a:t>
            </a:r>
          </a:p>
          <a:p>
            <a:endParaRPr lang="en-US" altLang="en-US" dirty="0"/>
          </a:p>
        </p:txBody>
      </p:sp>
      <p:sp>
        <p:nvSpPr>
          <p:cNvPr id="8196"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0E5B07-B4CF-449C-9D6F-806A1B4D07FC}" type="slidenum">
              <a:rPr lang="en-US" altLang="en-US" smtClean="0">
                <a:solidFill>
                  <a:srgbClr val="FFFFFF"/>
                </a:solidFill>
                <a:latin typeface="Franklin Gothic Book" panose="020B0503020102020204" pitchFamily="34" charset="0"/>
              </a:rPr>
              <a:pPr/>
              <a:t>2</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2800" b="1">
                <a:solidFill>
                  <a:srgbClr val="3B62AF"/>
                </a:solidFill>
                <a:latin typeface="Arial" panose="020B0604020202020204" pitchFamily="34" charset="0"/>
              </a:rPr>
              <a:t>Single-Source Shortest Path Problem</a:t>
            </a:r>
          </a:p>
        </p:txBody>
      </p:sp>
      <p:sp>
        <p:nvSpPr>
          <p:cNvPr id="9219" name="Content Placeholder 2"/>
          <p:cNvSpPr>
            <a:spLocks noGrp="1"/>
          </p:cNvSpPr>
          <p:nvPr>
            <p:ph sz="quarter" idx="1"/>
          </p:nvPr>
        </p:nvSpPr>
        <p:spPr/>
        <p:txBody>
          <a:bodyPr/>
          <a:lstStyle/>
          <a:p>
            <a:endParaRPr lang="en-US" altLang="en-US" b="1" u="sng" dirty="0">
              <a:solidFill>
                <a:srgbClr val="444444"/>
              </a:solidFill>
              <a:latin typeface="Arial" panose="020B0604020202020204" pitchFamily="34" charset="0"/>
            </a:endParaRPr>
          </a:p>
          <a:p>
            <a:endParaRPr lang="en-US" altLang="en-US" b="1" u="sng" dirty="0">
              <a:solidFill>
                <a:srgbClr val="444444"/>
              </a:solidFill>
              <a:latin typeface="Arial" panose="020B0604020202020204" pitchFamily="34" charset="0"/>
            </a:endParaRPr>
          </a:p>
          <a:p>
            <a:r>
              <a:rPr lang="en-US" altLang="en-US" b="1" u="sng" dirty="0">
                <a:solidFill>
                  <a:srgbClr val="444444"/>
                </a:solidFill>
                <a:latin typeface="Arial" panose="020B0604020202020204" pitchFamily="34" charset="0"/>
              </a:rPr>
              <a:t>Single-Source Shortest Path Problem</a:t>
            </a:r>
            <a:r>
              <a:rPr lang="en-US" altLang="en-US" b="1" dirty="0">
                <a:solidFill>
                  <a:srgbClr val="444444"/>
                </a:solidFill>
                <a:latin typeface="Arial" panose="020B0604020202020204" pitchFamily="34" charset="0"/>
              </a:rPr>
              <a:t> </a:t>
            </a:r>
            <a:r>
              <a:rPr lang="en-US" altLang="en-US" dirty="0">
                <a:solidFill>
                  <a:srgbClr val="444444"/>
                </a:solidFill>
                <a:latin typeface="Arial" panose="020B0604020202020204" pitchFamily="34" charset="0"/>
              </a:rPr>
              <a:t>- The problem of finding shortest paths from a source vertex </a:t>
            </a:r>
            <a:r>
              <a:rPr lang="en-US" altLang="en-US" i="1" dirty="0">
                <a:solidFill>
                  <a:srgbClr val="444444"/>
                </a:solidFill>
                <a:latin typeface="Arial" panose="020B0604020202020204" pitchFamily="34" charset="0"/>
              </a:rPr>
              <a:t>v</a:t>
            </a:r>
            <a:r>
              <a:rPr lang="en-US" altLang="en-US" dirty="0">
                <a:solidFill>
                  <a:srgbClr val="444444"/>
                </a:solidFill>
                <a:latin typeface="Arial" panose="020B0604020202020204" pitchFamily="34" charset="0"/>
              </a:rPr>
              <a:t> to all other vertices in the graph.</a:t>
            </a:r>
          </a:p>
          <a:p>
            <a:pPr lvl="2"/>
            <a:r>
              <a:rPr lang="en-US" altLang="en-US" dirty="0">
                <a:solidFill>
                  <a:srgbClr val="444444"/>
                </a:solidFill>
                <a:latin typeface="Arial" panose="020B0604020202020204" pitchFamily="34" charset="0"/>
              </a:rPr>
              <a:t>  </a:t>
            </a:r>
            <a:r>
              <a:rPr lang="en-US" altLang="en-US" dirty="0">
                <a:solidFill>
                  <a:srgbClr val="444444"/>
                </a:solidFill>
                <a:highlight>
                  <a:srgbClr val="FFFF00"/>
                </a:highlight>
                <a:latin typeface="Arial" panose="020B0604020202020204" pitchFamily="34" charset="0"/>
              </a:rPr>
              <a:t>Dijkstra's  Algorithm</a:t>
            </a:r>
          </a:p>
          <a:p>
            <a:pPr lvl="2"/>
            <a:r>
              <a:rPr lang="en-US" altLang="en-US" dirty="0">
                <a:solidFill>
                  <a:srgbClr val="444444"/>
                </a:solidFill>
                <a:highlight>
                  <a:srgbClr val="FFFF00"/>
                </a:highlight>
                <a:latin typeface="Arial" panose="020B0604020202020204" pitchFamily="34" charset="0"/>
              </a:rPr>
              <a:t>  Bellman Ford Algorithm</a:t>
            </a:r>
          </a:p>
          <a:p>
            <a:endParaRPr lang="en-US" altLang="en-US" dirty="0"/>
          </a:p>
        </p:txBody>
      </p:sp>
      <p:sp>
        <p:nvSpPr>
          <p:cNvPr id="9220"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F07E62-D5E3-48EF-83FB-47CAF9FB488E}" type="slidenum">
              <a:rPr lang="en-US" altLang="en-US" smtClean="0">
                <a:solidFill>
                  <a:srgbClr val="FFFFFF"/>
                </a:solidFill>
                <a:latin typeface="Franklin Gothic Book" panose="020B0503020102020204" pitchFamily="34" charset="0"/>
              </a:rPr>
              <a:pPr/>
              <a:t>3</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b="1">
                <a:solidFill>
                  <a:srgbClr val="3B62AF"/>
                </a:solidFill>
                <a:latin typeface="Arial" panose="020B0604020202020204" pitchFamily="34" charset="0"/>
              </a:rPr>
              <a:t>Dijkstra's algorithm </a:t>
            </a:r>
            <a:endParaRPr lang="en-US" altLang="en-US"/>
          </a:p>
        </p:txBody>
      </p:sp>
      <p:sp>
        <p:nvSpPr>
          <p:cNvPr id="3" name="Content Placeholder 2"/>
          <p:cNvSpPr>
            <a:spLocks noGrp="1"/>
          </p:cNvSpPr>
          <p:nvPr>
            <p:ph sz="quarter" idx="1"/>
          </p:nvPr>
        </p:nvSpPr>
        <p:spPr/>
        <p:txBody>
          <a:bodyPr/>
          <a:lstStyle/>
          <a:p>
            <a:pPr marL="0" indent="0" eaLnBrk="1" hangingPunct="1">
              <a:lnSpc>
                <a:spcPct val="95000"/>
              </a:lnSpc>
              <a:spcBef>
                <a:spcPct val="0"/>
              </a:spcBef>
              <a:buFontTx/>
              <a:buNone/>
              <a:defRPr/>
            </a:pPr>
            <a:endParaRPr lang="en-US" altLang="en-US" sz="2000" b="1" dirty="0">
              <a:solidFill>
                <a:srgbClr val="444444"/>
              </a:solidFill>
              <a:latin typeface="Arial" pitchFamily="34" charset="0"/>
            </a:endParaRPr>
          </a:p>
          <a:p>
            <a:pPr marL="0" indent="0" eaLnBrk="1" hangingPunct="1">
              <a:lnSpc>
                <a:spcPct val="95000"/>
              </a:lnSpc>
              <a:spcBef>
                <a:spcPct val="0"/>
              </a:spcBef>
              <a:buFontTx/>
              <a:buNone/>
              <a:defRPr/>
            </a:pPr>
            <a:r>
              <a:rPr lang="en-US" altLang="en-US" sz="2000" b="1" dirty="0">
                <a:solidFill>
                  <a:srgbClr val="444444"/>
                </a:solidFill>
                <a:latin typeface="Arial" pitchFamily="34" charset="0"/>
              </a:rPr>
              <a:t>Dijkstra's algorithm </a:t>
            </a:r>
            <a:r>
              <a:rPr lang="en-US" altLang="en-US" sz="2000" dirty="0">
                <a:solidFill>
                  <a:srgbClr val="444444"/>
                </a:solidFill>
                <a:latin typeface="Arial" pitchFamily="34" charset="0"/>
              </a:rPr>
              <a:t>- is a solution to the single-source shortest path problem in graph theory. </a:t>
            </a:r>
          </a:p>
          <a:p>
            <a:pPr marL="0" indent="0" eaLnBrk="1" hangingPunct="1">
              <a:lnSpc>
                <a:spcPct val="95000"/>
              </a:lnSpc>
              <a:spcBef>
                <a:spcPct val="0"/>
              </a:spcBef>
              <a:buFontTx/>
              <a:buNone/>
              <a:defRPr/>
            </a:pPr>
            <a:r>
              <a:rPr lang="en-US" altLang="en-US" sz="2000" dirty="0">
                <a:solidFill>
                  <a:srgbClr val="444444"/>
                </a:solidFill>
                <a:latin typeface="Arial" pitchFamily="34" charset="0"/>
              </a:rPr>
              <a:t> </a:t>
            </a:r>
          </a:p>
          <a:p>
            <a:pPr marL="0" indent="0" eaLnBrk="1" hangingPunct="1">
              <a:lnSpc>
                <a:spcPct val="95000"/>
              </a:lnSpc>
              <a:spcBef>
                <a:spcPct val="0"/>
              </a:spcBef>
              <a:buFontTx/>
              <a:buNone/>
              <a:defRPr/>
            </a:pPr>
            <a:r>
              <a:rPr lang="en-US" altLang="en-US" sz="2000" dirty="0">
                <a:solidFill>
                  <a:srgbClr val="444444"/>
                </a:solidFill>
                <a:latin typeface="Arial" pitchFamily="34" charset="0"/>
              </a:rPr>
              <a:t>Works on both directed and undirected graphs.</a:t>
            </a:r>
          </a:p>
          <a:p>
            <a:pPr marL="0" indent="0" eaLnBrk="1" hangingPunct="1">
              <a:lnSpc>
                <a:spcPct val="95000"/>
              </a:lnSpc>
              <a:spcBef>
                <a:spcPct val="0"/>
              </a:spcBef>
              <a:buFontTx/>
              <a:buNone/>
              <a:defRPr/>
            </a:pPr>
            <a:endParaRPr lang="en-US" altLang="en-US" sz="2000" dirty="0">
              <a:solidFill>
                <a:srgbClr val="444444"/>
              </a:solidFill>
              <a:latin typeface="Arial" pitchFamily="34" charset="0"/>
            </a:endParaRPr>
          </a:p>
          <a:p>
            <a:pPr marL="0" indent="0" eaLnBrk="1" hangingPunct="1">
              <a:lnSpc>
                <a:spcPct val="95000"/>
              </a:lnSpc>
              <a:spcBef>
                <a:spcPct val="0"/>
              </a:spcBef>
              <a:buFont typeface="Wingdings 2" panose="05020102010507070707" pitchFamily="18" charset="2"/>
              <a:buNone/>
              <a:defRPr/>
            </a:pPr>
            <a:r>
              <a:rPr lang="en-US" altLang="en-US" sz="2000" dirty="0">
                <a:solidFill>
                  <a:srgbClr val="990000"/>
                </a:solidFill>
                <a:latin typeface="Arial" pitchFamily="34" charset="0"/>
              </a:rPr>
              <a:t>Approach:</a:t>
            </a:r>
            <a:r>
              <a:rPr lang="en-US" altLang="en-US" sz="2000" dirty="0">
                <a:solidFill>
                  <a:srgbClr val="444444"/>
                </a:solidFill>
                <a:latin typeface="Arial" pitchFamily="34" charset="0"/>
              </a:rPr>
              <a:t> Greedy</a:t>
            </a:r>
          </a:p>
          <a:p>
            <a:pPr marL="0" indent="0" eaLnBrk="1" hangingPunct="1">
              <a:lnSpc>
                <a:spcPct val="95000"/>
              </a:lnSpc>
              <a:spcBef>
                <a:spcPct val="0"/>
              </a:spcBef>
              <a:buFontTx/>
              <a:buNone/>
              <a:defRPr/>
            </a:pPr>
            <a:endParaRPr lang="en-US" altLang="en-US" sz="2000" dirty="0">
              <a:solidFill>
                <a:srgbClr val="444444"/>
              </a:solidFill>
              <a:latin typeface="Arial" pitchFamily="34" charset="0"/>
            </a:endParaRPr>
          </a:p>
          <a:p>
            <a:pPr marL="0" indent="0" eaLnBrk="1" hangingPunct="1">
              <a:lnSpc>
                <a:spcPct val="95000"/>
              </a:lnSpc>
              <a:spcBef>
                <a:spcPct val="0"/>
              </a:spcBef>
              <a:buFontTx/>
              <a:buNone/>
              <a:defRPr/>
            </a:pPr>
            <a:r>
              <a:rPr lang="en-US" altLang="en-US" sz="2000" dirty="0">
                <a:solidFill>
                  <a:srgbClr val="990000"/>
                </a:solidFill>
                <a:latin typeface="Arial" pitchFamily="34" charset="0"/>
              </a:rPr>
              <a:t>Input:</a:t>
            </a:r>
            <a:r>
              <a:rPr lang="en-US" altLang="en-US" sz="2000" dirty="0">
                <a:solidFill>
                  <a:srgbClr val="444444"/>
                </a:solidFill>
                <a:latin typeface="Arial" pitchFamily="34" charset="0"/>
              </a:rPr>
              <a:t> Weighted graph G={E,V} and source vertex </a:t>
            </a:r>
            <a:r>
              <a:rPr lang="en-US" altLang="en-US" sz="2000" i="1" dirty="0" err="1">
                <a:solidFill>
                  <a:srgbClr val="444444"/>
                </a:solidFill>
                <a:latin typeface="Arial" pitchFamily="34" charset="0"/>
              </a:rPr>
              <a:t>s</a:t>
            </a:r>
            <a:r>
              <a:rPr lang="en-US" altLang="en-US" sz="2000" dirty="0" err="1">
                <a:latin typeface="Constantia" pitchFamily="18" charset="0"/>
              </a:rPr>
              <a:t>∈</a:t>
            </a:r>
            <a:r>
              <a:rPr lang="en-US" altLang="en-US" sz="2000" dirty="0" err="1">
                <a:solidFill>
                  <a:srgbClr val="444444"/>
                </a:solidFill>
                <a:latin typeface="Arial" pitchFamily="34" charset="0"/>
              </a:rPr>
              <a:t>V</a:t>
            </a:r>
            <a:r>
              <a:rPr lang="en-US" altLang="en-US" sz="2000" dirty="0">
                <a:solidFill>
                  <a:srgbClr val="444444"/>
                </a:solidFill>
                <a:latin typeface="Arial" pitchFamily="34" charset="0"/>
              </a:rPr>
              <a:t>, </a:t>
            </a:r>
            <a:endParaRPr lang="en-US" altLang="en-US" sz="2000" dirty="0"/>
          </a:p>
          <a:p>
            <a:pPr marL="0" indent="0" eaLnBrk="1" hangingPunct="1">
              <a:lnSpc>
                <a:spcPct val="95000"/>
              </a:lnSpc>
              <a:spcBef>
                <a:spcPct val="0"/>
              </a:spcBef>
              <a:buFontTx/>
              <a:buNone/>
              <a:defRPr/>
            </a:pPr>
            <a:r>
              <a:rPr lang="en-US" altLang="en-US" sz="2000" dirty="0">
                <a:solidFill>
                  <a:srgbClr val="444444"/>
                </a:solidFill>
                <a:latin typeface="Arial" pitchFamily="34" charset="0"/>
              </a:rPr>
              <a:t> </a:t>
            </a:r>
            <a:endParaRPr lang="en-US" altLang="en-US" sz="2000" dirty="0"/>
          </a:p>
          <a:p>
            <a:pPr marL="0" indent="0" eaLnBrk="1" hangingPunct="1">
              <a:lnSpc>
                <a:spcPct val="95000"/>
              </a:lnSpc>
              <a:spcBef>
                <a:spcPct val="0"/>
              </a:spcBef>
              <a:buFontTx/>
              <a:buNone/>
              <a:defRPr/>
            </a:pPr>
            <a:r>
              <a:rPr lang="en-US" altLang="en-US" sz="2000" dirty="0">
                <a:solidFill>
                  <a:srgbClr val="990000"/>
                </a:solidFill>
                <a:latin typeface="Arial" pitchFamily="34" charset="0"/>
              </a:rPr>
              <a:t>Output:</a:t>
            </a:r>
            <a:r>
              <a:rPr lang="en-US" altLang="en-US" sz="2000" dirty="0">
                <a:solidFill>
                  <a:srgbClr val="444444"/>
                </a:solidFill>
                <a:latin typeface="Arial" pitchFamily="34" charset="0"/>
              </a:rPr>
              <a:t> the shortest path from a given source vertex</a:t>
            </a:r>
            <a:r>
              <a:rPr lang="en-US" altLang="en-US" sz="2000" i="1" dirty="0">
                <a:solidFill>
                  <a:srgbClr val="444444"/>
                </a:solidFill>
                <a:latin typeface="Arial" pitchFamily="34" charset="0"/>
              </a:rPr>
              <a:t> </a:t>
            </a:r>
            <a:r>
              <a:rPr lang="en-US" altLang="en-US" sz="2000" i="1" dirty="0" err="1">
                <a:solidFill>
                  <a:srgbClr val="444444"/>
                </a:solidFill>
                <a:latin typeface="Arial" pitchFamily="34" charset="0"/>
              </a:rPr>
              <a:t>s</a:t>
            </a:r>
            <a:r>
              <a:rPr lang="en-US" altLang="en-US" sz="2000" dirty="0" err="1">
                <a:latin typeface="Constantia" pitchFamily="18" charset="0"/>
              </a:rPr>
              <a:t>∈</a:t>
            </a:r>
            <a:r>
              <a:rPr lang="en-US" altLang="en-US" sz="2000" dirty="0" err="1">
                <a:solidFill>
                  <a:srgbClr val="444444"/>
                </a:solidFill>
                <a:latin typeface="Arial" pitchFamily="34" charset="0"/>
              </a:rPr>
              <a:t>V</a:t>
            </a:r>
            <a:r>
              <a:rPr lang="en-US" altLang="en-US" sz="2000" dirty="0">
                <a:solidFill>
                  <a:srgbClr val="444444"/>
                </a:solidFill>
                <a:latin typeface="Arial" pitchFamily="34" charset="0"/>
              </a:rPr>
              <a:t>  to all other vertices</a:t>
            </a:r>
            <a:endParaRPr lang="en-US" altLang="en-US" sz="2000" dirty="0"/>
          </a:p>
          <a:p>
            <a:pPr>
              <a:defRPr/>
            </a:pPr>
            <a:endParaRPr lang="en-US" sz="2000" dirty="0"/>
          </a:p>
        </p:txBody>
      </p:sp>
      <p:sp>
        <p:nvSpPr>
          <p:cNvPr id="10244"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8BACAD-AE53-4861-B7B1-548EEF6B041D}" type="slidenum">
              <a:rPr lang="en-US" altLang="en-US" smtClean="0">
                <a:solidFill>
                  <a:srgbClr val="FFFFFF"/>
                </a:solidFill>
                <a:latin typeface="Franklin Gothic Book" panose="020B0503020102020204" pitchFamily="34" charset="0"/>
              </a:rPr>
              <a:pPr/>
              <a:t>4</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3900">
                <a:solidFill>
                  <a:srgbClr val="3B62AF"/>
                </a:solidFill>
                <a:latin typeface="Arial" panose="020B0604020202020204" pitchFamily="34" charset="0"/>
              </a:rPr>
              <a:t>Dijkstra’s Algorithm</a:t>
            </a:r>
          </a:p>
        </p:txBody>
      </p:sp>
      <p:pic>
        <p:nvPicPr>
          <p:cNvPr id="12291" name="Content Placeholder 35" descr="1.png"/>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754063" y="1594803"/>
            <a:ext cx="6416675" cy="4105275"/>
          </a:xfrm>
        </p:spPr>
      </p:pic>
      <p:sp>
        <p:nvSpPr>
          <p:cNvPr id="12292"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14FBC6-F2BA-4DD2-BB83-9D79FDE50943}" type="slidenum">
              <a:rPr lang="en-US" altLang="en-US" smtClean="0">
                <a:solidFill>
                  <a:srgbClr val="FFFFFF"/>
                </a:solidFill>
                <a:latin typeface="Franklin Gothic Book" panose="020B0503020102020204" pitchFamily="34" charset="0"/>
              </a:rPr>
              <a:pPr/>
              <a:t>5</a:t>
            </a:fld>
            <a:endParaRPr lang="en-US" altLang="en-US">
              <a:solidFill>
                <a:srgbClr val="FFFFFF"/>
              </a:solidFill>
              <a:latin typeface="Franklin Gothic Book" panose="020B0503020102020204" pitchFamily="34" charset="0"/>
            </a:endParaRPr>
          </a:p>
        </p:txBody>
      </p:sp>
      <p:sp>
        <p:nvSpPr>
          <p:cNvPr id="12293"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294"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pic>
        <p:nvPicPr>
          <p:cNvPr id="7" name="Content Placeholder 4" descr="1a.png">
            <a:extLst>
              <a:ext uri="{FF2B5EF4-FFF2-40B4-BE49-F238E27FC236}">
                <a16:creationId xmlns:a16="http://schemas.microsoft.com/office/drawing/2014/main" id="{E6A4BD18-5368-49CD-84D2-6CA5586660B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625283"/>
            <a:ext cx="37338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Example</a:t>
            </a:r>
          </a:p>
        </p:txBody>
      </p:sp>
      <p:pic>
        <p:nvPicPr>
          <p:cNvPr id="14339" name="Content Placeholder 4" descr="1a.png"/>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676400" y="2057400"/>
            <a:ext cx="3733800" cy="2419350"/>
          </a:xfrm>
        </p:spPr>
      </p:pic>
      <p:sp>
        <p:nvSpPr>
          <p:cNvPr id="14340"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4A7B21-FBC6-476F-81ED-2B5163EADD68}" type="slidenum">
              <a:rPr lang="en-US" altLang="en-US" smtClean="0">
                <a:solidFill>
                  <a:srgbClr val="FFFFFF"/>
                </a:solidFill>
                <a:latin typeface="Franklin Gothic Book" panose="020B0503020102020204" pitchFamily="34" charset="0"/>
              </a:rPr>
              <a:pPr/>
              <a:t>6</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Example</a:t>
            </a:r>
          </a:p>
        </p:txBody>
      </p:sp>
      <p:pic>
        <p:nvPicPr>
          <p:cNvPr id="15363" name="Content Placeholder 4" descr="abc.png"/>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998538" y="1752600"/>
            <a:ext cx="6740525" cy="4191000"/>
          </a:xfrm>
        </p:spPr>
      </p:pic>
      <p:sp>
        <p:nvSpPr>
          <p:cNvPr id="15364"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B2A4D3-C3DC-40DD-B91C-B70AF7985882}" type="slidenum">
              <a:rPr lang="en-US" altLang="en-US" smtClean="0">
                <a:solidFill>
                  <a:srgbClr val="FFFFFF"/>
                </a:solidFill>
                <a:latin typeface="Franklin Gothic Book" panose="020B0503020102020204" pitchFamily="34" charset="0"/>
              </a:rPr>
              <a:pPr/>
              <a:t>7</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Content Placeholder 5" descr="1b.png"/>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981200" y="4038600"/>
            <a:ext cx="3602038" cy="2133600"/>
          </a:xfrm>
        </p:spPr>
      </p:pic>
      <p:sp>
        <p:nvSpPr>
          <p:cNvPr id="17412"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EC7624-3BD8-43C7-AD1F-29E72BC3855E}" type="slidenum">
              <a:rPr lang="en-US" altLang="en-US" smtClean="0">
                <a:solidFill>
                  <a:srgbClr val="FFFFFF"/>
                </a:solidFill>
                <a:latin typeface="Franklin Gothic Book" panose="020B0503020102020204" pitchFamily="34" charset="0"/>
              </a:rPr>
              <a:pPr/>
              <a:t>8</a:t>
            </a:fld>
            <a:endParaRPr lang="en-US" altLang="en-US">
              <a:solidFill>
                <a:srgbClr val="FFFFFF"/>
              </a:solidFill>
              <a:latin typeface="Franklin Gothic Book" panose="020B0503020102020204" pitchFamily="34" charset="0"/>
            </a:endParaRPr>
          </a:p>
        </p:txBody>
      </p:sp>
      <p:pic>
        <p:nvPicPr>
          <p:cNvPr id="17413" name="Content Placeholder 4" descr="1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24000"/>
            <a:ext cx="341153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CD0C3A3-6B8D-4BB7-BDA6-252ADADBA0E4}" type="slidenum">
              <a:rPr lang="en-US" altLang="en-US" smtClean="0">
                <a:solidFill>
                  <a:srgbClr val="FFFFFF"/>
                </a:solidFill>
                <a:latin typeface="Franklin Gothic Book" panose="020B0503020102020204" pitchFamily="34" charset="0"/>
              </a:rPr>
              <a:pPr/>
              <a:t>9</a:t>
            </a:fld>
            <a:endParaRPr lang="en-US" altLang="en-US">
              <a:solidFill>
                <a:srgbClr val="FFFFFF"/>
              </a:solidFill>
              <a:latin typeface="Franklin Gothic Book" panose="020B0503020102020204" pitchFamily="34" charset="0"/>
            </a:endParaRPr>
          </a:p>
        </p:txBody>
      </p:sp>
      <p:pic>
        <p:nvPicPr>
          <p:cNvPr id="18436" name="Content Placeholder 6" descr="1c.png"/>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286000" y="1524000"/>
            <a:ext cx="3124200" cy="2144713"/>
          </a:xfrm>
        </p:spPr>
      </p:pic>
      <p:pic>
        <p:nvPicPr>
          <p:cNvPr id="18437" name="Picture 7" descr="1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86200"/>
            <a:ext cx="32083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483</Words>
  <Application>Microsoft Office PowerPoint</Application>
  <PresentationFormat>On-screen Show (4:3)</PresentationFormat>
  <Paragraphs>71</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Constantia</vt:lpstr>
      <vt:lpstr>Franklin Gothic Book</vt:lpstr>
      <vt:lpstr>French Script MT</vt:lpstr>
      <vt:lpstr>Perpetua</vt:lpstr>
      <vt:lpstr>Times New Roman</vt:lpstr>
      <vt:lpstr>Wingdings 2</vt:lpstr>
      <vt:lpstr>Equity</vt:lpstr>
      <vt:lpstr>     Lecture   Graph Continues  </vt:lpstr>
      <vt:lpstr>Shortest Path</vt:lpstr>
      <vt:lpstr>Single-Source Shortest Path Problem</vt:lpstr>
      <vt:lpstr>Dijkstra's algorithm </vt:lpstr>
      <vt:lpstr>Dijkstra’s Algorithm</vt:lpstr>
      <vt:lpstr>Example</vt:lpstr>
      <vt:lpstr>Example</vt:lpstr>
      <vt:lpstr>PowerPoint Presentation</vt:lpstr>
      <vt:lpstr>PowerPoint Presentation</vt:lpstr>
      <vt:lpstr>PowerPoint Presentation</vt:lpstr>
      <vt:lpstr>Analysis: O(E log V)</vt:lpstr>
      <vt:lpstr>Task; Apply Djikstra: Start Node 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2019-12-02T18:26:21Z</dcterms:created>
  <dcterms:modified xsi:type="dcterms:W3CDTF">2021-06-15T08:15:36Z</dcterms:modified>
</cp:coreProperties>
</file>