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49"/>
  </p:notesMasterIdLst>
  <p:handoutMasterIdLst>
    <p:handoutMasterId r:id="rId50"/>
  </p:handoutMasterIdLst>
  <p:sldIdLst>
    <p:sldId id="394" r:id="rId2"/>
    <p:sldId id="395" r:id="rId3"/>
    <p:sldId id="396" r:id="rId4"/>
    <p:sldId id="398" r:id="rId5"/>
    <p:sldId id="397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FF6600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8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DBB7829D-ACCF-4166-AA8B-613590D9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sz="1800" b="1" i="1"/>
              <a:t>Design and Analysis of Algorithms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sz="1800" b="1" i="1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0B73503D-1318-44E2-BE24-E3770B014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28C1B-78A9-4B48-87BE-D8049CE0CD4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72A36-06C7-4E74-BF6E-5EADC9E57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3FB3A-538E-43CC-BCD3-75A6E682F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26495-5C1B-438E-A077-4C34829B3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F1A2A-8D18-4F87-A92D-4B1732EA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85869-ABDC-4FC0-A849-C689EF37D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63B6F-E8EC-4F9B-824C-292DE1390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EE715-0FB0-40CB-9D11-6F3B02A2F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BCEF-FF9D-4AA4-90DB-B01B0A28C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C4BB-5342-4D19-898B-0DFD0C9E8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2020-38AB-4176-90C4-6F3EE9072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927B-81F7-4AD1-9A21-48E00CC6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11ED5A-63AD-46EB-A35D-53AC5756B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28800"/>
            <a:ext cx="76962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Times" pitchFamily="-48" charset="0"/>
              <a:buNone/>
              <a:defRPr/>
            </a:pPr>
            <a:r>
              <a:rPr lang="en-US" dirty="0"/>
              <a:t>Design and analysis of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E950B-F186-4525-9225-8B6AAE00C4C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3048000" y="1371600"/>
          <a:ext cx="2667000" cy="457041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C(n)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Multiplying n Numbers – small n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ED99C-58C2-4B31-9701-ED7C3EADD9F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762000"/>
            <a:ext cx="8001000" cy="4343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>
                <a:solidFill>
                  <a:srgbClr val="9933FF"/>
                </a:solidFill>
                <a:latin typeface="+mn-lt"/>
              </a:rPr>
              <a:t>Recursive equation: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	where is the last multiplication?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>
              <a:solidFill>
                <a:srgbClr val="000099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solidFill>
                <a:srgbClr val="000099"/>
              </a:solidFill>
              <a:latin typeface="+mn-lt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1143000" y="1905000"/>
          <a:ext cx="4267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828800" imgH="431800" progId="Equation.3">
                  <p:embed/>
                </p:oleObj>
              </mc:Choice>
              <mc:Fallback>
                <p:oleObj name="Equation" r:id="rId3" imgW="182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4267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3657600" y="2911475"/>
          <a:ext cx="2514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1219200" imgH="457200" progId="Equation.3">
                  <p:embed/>
                </p:oleObj>
              </mc:Choice>
              <mc:Fallback>
                <p:oleObj name="Equation" r:id="rId5" imgW="1219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11475"/>
                        <a:ext cx="25146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657600" y="4186238"/>
          <a:ext cx="1676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7" imgW="749300" imgH="419100" progId="Equation.3">
                  <p:embed/>
                </p:oleObj>
              </mc:Choice>
              <mc:Fallback>
                <p:oleObj name="Equation" r:id="rId7" imgW="749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86238"/>
                        <a:ext cx="16764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81000" y="3092450"/>
            <a:ext cx="299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</a:rPr>
              <a:t>Catalan numbers: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57200" y="4313238"/>
            <a:ext cx="307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</a:rPr>
              <a:t>Asymptotic</a:t>
            </a:r>
            <a:r>
              <a:rPr lang="en-US" altLang="en-US">
                <a:solidFill>
                  <a:srgbClr val="000099"/>
                </a:solidFill>
                <a:latin typeface="Times New Roman" panose="02020603050405020304" pitchFamily="18" charset="0"/>
              </a:rPr>
              <a:t> value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Multiplying n Numbers - small </a:t>
            </a:r>
            <a:r>
              <a:rPr lang="en-GB" sz="3200" dirty="0">
                <a:solidFill>
                  <a:schemeClr val="bg1"/>
                </a:solidFill>
                <a:cs typeface="Arial" charset="0"/>
              </a:rPr>
              <a:t>n</a:t>
            </a:r>
            <a:endParaRPr lang="en-US" sz="320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75E7B-F28C-4690-80AE-CC21B28F8D8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819400"/>
            <a:ext cx="82296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Chain-Matrix Multiplication</a:t>
            </a:r>
            <a:endParaRPr lang="en-US" sz="4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BD89A-9070-4F24-A3B7-B19708FFE3A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685800"/>
            <a:ext cx="8458200" cy="5791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	Statement: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The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chain-matrix multiplication problem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can be stated as below: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Given a chain of [A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. . . 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] of n matrices where for </a:t>
            </a:r>
            <a:r>
              <a:rPr lang="en-US" sz="2800" dirty="0" err="1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= 1, 2, . . . , n, matrix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has dimension p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i-1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x p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find the order of multiplication which minimizes the number of scalar multiplications.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Note: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33CC"/>
                </a:solidFill>
                <a:latin typeface="+mn-lt"/>
              </a:rPr>
              <a:t>Order of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is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0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,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33CC"/>
                </a:solidFill>
                <a:latin typeface="+mn-lt"/>
              </a:rPr>
              <a:t>Order of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is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,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33CC"/>
                </a:solidFill>
                <a:latin typeface="+mn-lt"/>
              </a:rPr>
              <a:t>Order of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is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,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etc.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33CC"/>
                </a:solidFill>
                <a:latin typeface="+mn-lt"/>
              </a:rPr>
              <a:t>Order of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is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0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,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33CC"/>
                </a:solidFill>
                <a:latin typeface="+mn-lt"/>
              </a:rPr>
              <a:t>Order of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 . . . x A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 dirty="0">
                <a:solidFill>
                  <a:srgbClr val="0033CC"/>
                </a:solidFill>
                <a:latin typeface="+mn-lt"/>
              </a:rPr>
              <a:t>is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p</a:t>
            </a:r>
            <a:r>
              <a:rPr lang="en-US" sz="2700" baseline="-25000" dirty="0">
                <a:solidFill>
                  <a:srgbClr val="FF00FF"/>
                </a:solidFill>
                <a:latin typeface="+mn-lt"/>
              </a:rPr>
              <a:t>0</a:t>
            </a:r>
            <a:r>
              <a:rPr lang="en-US" sz="2700" dirty="0">
                <a:solidFill>
                  <a:srgbClr val="FF00FF"/>
                </a:solidFill>
                <a:latin typeface="+mn-lt"/>
              </a:rPr>
              <a:t> x </a:t>
            </a:r>
            <a:r>
              <a:rPr lang="en-US" sz="2700" dirty="0" err="1">
                <a:solidFill>
                  <a:srgbClr val="FF00FF"/>
                </a:solidFill>
                <a:latin typeface="+mn-lt"/>
              </a:rPr>
              <a:t>p</a:t>
            </a:r>
            <a:r>
              <a:rPr lang="en-US" sz="2700" baseline="-25000" dirty="0" err="1">
                <a:solidFill>
                  <a:srgbClr val="FF00FF"/>
                </a:solidFill>
                <a:latin typeface="+mn-lt"/>
              </a:rPr>
              <a:t>n</a:t>
            </a:r>
            <a:endParaRPr lang="en-US" sz="27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Problem Statement: Chain Matrix Multiplication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D3FDB-6035-445A-B146-EF3254A2A10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0"/>
            <a:ext cx="8839200" cy="55626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Given a sequence of matrices, we want to find a most efficient way to multiply these matrices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It means that problem is not actually to perform the multiplications, but decide the order in which these must be multiplied to reduce the cost.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This problem is an </a:t>
            </a:r>
            <a:r>
              <a:rPr lang="en-US" sz="2800">
                <a:solidFill>
                  <a:srgbClr val="FF0066"/>
                </a:solidFill>
                <a:latin typeface="+mn-lt"/>
              </a:rPr>
              <a:t>optimization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 type which can be solved using </a:t>
            </a:r>
            <a:r>
              <a:rPr lang="en-US" sz="2800">
                <a:solidFill>
                  <a:srgbClr val="FF0066"/>
                </a:solidFill>
                <a:latin typeface="+mn-lt"/>
              </a:rPr>
              <a:t>dynamic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 programming.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The problem is not limited to find an efficient way of multiplication of matrices, but can be used to be applied in various purposes.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But </a:t>
            </a:r>
            <a:r>
              <a:rPr lang="en-US" sz="2800">
                <a:solidFill>
                  <a:srgbClr val="FF0066"/>
                </a:solidFill>
                <a:latin typeface="+mn-lt"/>
              </a:rPr>
              <a:t>how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 to </a:t>
            </a:r>
            <a:r>
              <a:rPr lang="en-US" sz="2800">
                <a:solidFill>
                  <a:srgbClr val="FF0066"/>
                </a:solidFill>
                <a:latin typeface="+mn-lt"/>
              </a:rPr>
              <a:t>transform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 the original problem into chain matrix multiplication, this is another issue, which is </a:t>
            </a:r>
            <a:r>
              <a:rPr lang="en-US" sz="2800">
                <a:solidFill>
                  <a:srgbClr val="FF0066"/>
                </a:solidFill>
                <a:latin typeface="+mn-lt"/>
              </a:rPr>
              <a:t>common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 in systems modeling.</a:t>
            </a:r>
            <a:endParaRPr lang="en-GB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Objective is to find order not multiplication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2FF0A7-E467-4404-85F4-5638716BD0F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0"/>
            <a:ext cx="8839200" cy="57102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chemeClr val="accent2"/>
                </a:solidFill>
                <a:latin typeface="+mn-lt"/>
              </a:rPr>
              <a:t>If these matrices are all square and of </a:t>
            </a:r>
            <a:r>
              <a:rPr lang="en-GB" sz="2800" dirty="0">
                <a:solidFill>
                  <a:srgbClr val="FF0066"/>
                </a:solidFill>
                <a:latin typeface="+mn-lt"/>
              </a:rPr>
              <a:t>same size</a:t>
            </a:r>
            <a:r>
              <a:rPr lang="en-GB" sz="2800" dirty="0">
                <a:solidFill>
                  <a:schemeClr val="accent2"/>
                </a:solidFill>
                <a:latin typeface="+mn-lt"/>
              </a:rPr>
              <a:t>, the multiplication order will not affect the total cost.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chemeClr val="accent2"/>
                </a:solidFill>
                <a:latin typeface="+mn-lt"/>
              </a:rPr>
              <a:t>If matrices are of </a:t>
            </a:r>
            <a:r>
              <a:rPr lang="en-GB" sz="2800" dirty="0">
                <a:solidFill>
                  <a:srgbClr val="FF0066"/>
                </a:solidFill>
                <a:latin typeface="+mn-lt"/>
              </a:rPr>
              <a:t>different sizes</a:t>
            </a:r>
            <a:r>
              <a:rPr lang="en-GB" sz="2800" dirty="0">
                <a:solidFill>
                  <a:schemeClr val="accent2"/>
                </a:solidFill>
                <a:latin typeface="+mn-lt"/>
              </a:rPr>
              <a:t> but </a:t>
            </a:r>
            <a:r>
              <a:rPr lang="en-GB" sz="2800" dirty="0">
                <a:solidFill>
                  <a:srgbClr val="FF0066"/>
                </a:solidFill>
                <a:latin typeface="+mn-lt"/>
              </a:rPr>
              <a:t>compatible</a:t>
            </a:r>
            <a:r>
              <a:rPr lang="en-GB" sz="2800" dirty="0">
                <a:solidFill>
                  <a:schemeClr val="accent2"/>
                </a:solidFill>
                <a:latin typeface="+mn-lt"/>
              </a:rPr>
              <a:t> for  multiplication, then order can make big difference.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rgbClr val="FF0066"/>
                </a:solidFill>
                <a:latin typeface="+mn-lt"/>
              </a:rPr>
              <a:t>Brute Force approach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800" dirty="0">
                <a:solidFill>
                  <a:schemeClr val="accent2"/>
                </a:solidFill>
                <a:latin typeface="+mn-lt"/>
              </a:rPr>
              <a:t>The number of possible multiplication orders are </a:t>
            </a:r>
            <a:r>
              <a:rPr lang="en-GB" sz="2800" dirty="0">
                <a:solidFill>
                  <a:srgbClr val="FF0066"/>
                </a:solidFill>
                <a:latin typeface="+mn-lt"/>
              </a:rPr>
              <a:t>exponential</a:t>
            </a:r>
            <a:r>
              <a:rPr lang="en-GB" sz="2800" dirty="0">
                <a:solidFill>
                  <a:schemeClr val="accent2"/>
                </a:solidFill>
                <a:latin typeface="+mn-lt"/>
              </a:rPr>
              <a:t> in n, and so trying all possible orders may take a very long time.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rgbClr val="FF0066"/>
                </a:solidFill>
                <a:latin typeface="+mn-lt"/>
              </a:rPr>
              <a:t>Dynamic Programming</a:t>
            </a:r>
            <a:r>
              <a:rPr lang="en-GB" sz="2800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800" dirty="0">
                <a:solidFill>
                  <a:schemeClr val="accent2"/>
                </a:solidFill>
                <a:latin typeface="+mn-lt"/>
              </a:rPr>
              <a:t>To find an optimal solution, we will discuss it using dynamic programming to solve it efficiently.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bg1"/>
                </a:solidFill>
                <a:cs typeface="Arial" charset="0"/>
              </a:rPr>
              <a:t>Why this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problem is of Optimization </a:t>
            </a:r>
            <a:r>
              <a:rPr lang="en-GB" sz="3200" dirty="0">
                <a:solidFill>
                  <a:schemeClr val="bg1"/>
                </a:solidFill>
                <a:cs typeface="Arial" charset="0"/>
              </a:rPr>
              <a:t>Category?</a:t>
            </a:r>
            <a:endParaRPr lang="en-US" sz="320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7C245-0F3B-43B0-8519-59BC30EDF71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85800"/>
            <a:ext cx="8839200" cy="5562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We really want is the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minimum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cost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to multiply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But we know that cost of an algorithm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depends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on how many number of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operations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are performed i.e.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We must be interested to minimize number of operations, needed to multiply out the matrices.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As in matrices multiplication, there will be addition as well multiplication operations in addition to other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Since cost of multiplication is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dominated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over addition therefore we will minimize the number of multiplication operations in this problem.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In case of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two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matrices, there is only one way to multiply them, so the cost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fixed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. 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1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Assumptions (Only Multiplications Considered)</a:t>
            </a:r>
            <a:endParaRPr lang="en-US" sz="31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0B51-18C2-4C29-AF1F-BC53CEECE9E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362200"/>
            <a:ext cx="8305800" cy="16764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defRPr/>
            </a:pPr>
            <a:r>
              <a:rPr lang="en-GB" sz="3600" dirty="0">
                <a:solidFill>
                  <a:srgbClr val="9900CC"/>
                </a:solidFill>
                <a:latin typeface="+mn-lt"/>
              </a:rPr>
              <a:t>Chain Matrix Multiplication</a:t>
            </a:r>
          </a:p>
          <a:p>
            <a:pPr marL="342900" indent="-342900" algn="ctr">
              <a:defRPr/>
            </a:pPr>
            <a:endParaRPr lang="en-GB" sz="2000" dirty="0">
              <a:solidFill>
                <a:srgbClr val="000099"/>
              </a:solidFill>
              <a:latin typeface="+mn-lt"/>
            </a:endParaRPr>
          </a:p>
          <a:p>
            <a:pPr marL="342900" indent="-342900" algn="ctr">
              <a:defRPr/>
            </a:pPr>
            <a:r>
              <a:rPr lang="en-GB" sz="3200" dirty="0">
                <a:solidFill>
                  <a:srgbClr val="000099"/>
                </a:solidFill>
                <a:latin typeface="+mn-lt"/>
              </a:rPr>
              <a:t>(Brute Force Approach)</a:t>
            </a:r>
            <a:endParaRPr lang="en-US" sz="3200" dirty="0">
              <a:solidFill>
                <a:srgbClr val="00009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7BED3-B191-4A61-BCEB-41A47AA0A3F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8382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If we wish to multiply two matrices: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 = a[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, j]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p, q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and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B = b[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, j]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q, r</a:t>
            </a:r>
            <a:endParaRPr lang="en-US" sz="2800" dirty="0">
              <a:solidFill>
                <a:srgbClr val="0033CC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Now if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C = AB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then order of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C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is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p x r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Since in each entry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c[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, j]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there are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q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number of scalar of multiplications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Total number of scalar multiplications in computing C = Total entries in C x Cost of computing a single entry =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p . r . q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accent2"/>
                </a:solidFill>
                <a:latin typeface="+mn-lt"/>
              </a:rPr>
              <a:t>Hence the computational cost of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AB = p . q . r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81600"/>
            <a:ext cx="4572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bg1"/>
                </a:solidFill>
                <a:cs typeface="Arial" charset="0"/>
              </a:rPr>
              <a:t>Brute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Force Chain Matrix Multiplication </a:t>
            </a:r>
            <a:r>
              <a:rPr lang="en-GB" sz="3200" dirty="0">
                <a:solidFill>
                  <a:schemeClr val="bg1"/>
                </a:solidFill>
                <a:cs typeface="Arial" charset="0"/>
              </a:rPr>
              <a:t>Algorithm</a:t>
            </a:r>
            <a:endParaRPr lang="en-US" sz="320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503BD-36EA-41F1-BAC6-9AC6AC68402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838200"/>
            <a:ext cx="8458200" cy="5257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9900CC"/>
                </a:solidFill>
                <a:latin typeface="+mn-lt"/>
              </a:rPr>
              <a:t>Example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Given a sequence [A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]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Order of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1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=  10 x 100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Order of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2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=  100 x 5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Order of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3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=  5x 50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Order of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4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=  50x 20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33CC"/>
                </a:solidFill>
                <a:latin typeface="+mn-lt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	Compute the order of the product 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in such a way that minimizes the total number of scalar multiplications.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Brute Force Chain Matrix Multiplication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88E9C-372E-4F99-BA42-83B922F3035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304800" y="1066800"/>
            <a:ext cx="7772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br>
              <a:rPr lang="en-GB" altLang="en-US" sz="3600">
                <a:solidFill>
                  <a:srgbClr val="9900CC"/>
                </a:solidFill>
                <a:latin typeface="Times New Roman" panose="02020603050405020304" pitchFamily="18" charset="0"/>
              </a:rPr>
            </a:br>
            <a:br>
              <a:rPr lang="en-GB" altLang="en-US" sz="4800" b="1">
                <a:solidFill>
                  <a:srgbClr val="6600CC"/>
                </a:solidFill>
                <a:latin typeface="Times New Roman" panose="02020603050405020304" pitchFamily="18" charset="0"/>
              </a:rPr>
            </a:br>
            <a:r>
              <a:rPr lang="en-GB" altLang="en-US" sz="4800" b="1">
                <a:solidFill>
                  <a:srgbClr val="6600CC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Dynamic Programming</a:t>
            </a:r>
            <a:r>
              <a:rPr lang="en-GB" altLang="en-US" sz="4800" b="1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GB" altLang="en-US" sz="4800" b="1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Solving 		           Optimization Problems	</a:t>
            </a:r>
            <a:b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b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	(Chain Matrix Multiplication Problem)</a:t>
            </a:r>
            <a:endParaRPr lang="en-GB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47750-4C7A-4EE7-A75B-48E8AA26A5D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914400"/>
            <a:ext cx="84582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There are five ways to parenthesize this product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Cost of computing the matrix product may vary, depending on order of parenthesis.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All possible ways of parenthesizing</a:t>
            </a:r>
          </a:p>
          <a:p>
            <a:pPr marL="342900" indent="-342900">
              <a:spcBef>
                <a:spcPct val="20000"/>
              </a:spcBef>
              <a:defRPr/>
            </a:pP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· 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)))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· ((A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((A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·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). 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((A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· 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)).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		(((A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·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).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Brute Force Chain Matrix Multiplication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69A10-3D35-4B97-8E20-9F5652D2289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/>
        </p:nvGraphicFramePr>
        <p:xfrm>
          <a:off x="390525" y="1752600"/>
          <a:ext cx="8361363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5387612" imgH="2693126" progId="Visio.Drawing.6">
                  <p:embed/>
                </p:oleObj>
              </mc:Choice>
              <mc:Fallback>
                <p:oleObj name="Visio" r:id="rId3" imgW="5387612" imgH="2693126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752600"/>
                        <a:ext cx="8361363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Kinds of problems solved by algorithms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5EA4A4-F7EA-4BFB-8AFF-40A238DFCAF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515938" y="1865313"/>
          <a:ext cx="7731125" cy="415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Visio" r:id="rId3" imgW="6333744" imgH="3403397" progId="Visio.Drawing.6">
                  <p:embed/>
                </p:oleObj>
              </mc:Choice>
              <mc:Fallback>
                <p:oleObj name="Visio" r:id="rId3" imgW="6333744" imgH="3403397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865313"/>
                        <a:ext cx="7731125" cy="415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Chain : (A1 · ((A2 . A3). A4))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2378D-D4E8-46CE-B633-E362BE948D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228600" y="1635125"/>
          <a:ext cx="8458200" cy="468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3" imgW="6508090" imgH="3604870" progId="Visio.Drawing.6">
                  <p:embed/>
                </p:oleObj>
              </mc:Choice>
              <mc:Fallback>
                <p:oleObj name="Visio" r:id="rId3" imgW="6508090" imgH="360487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35125"/>
                        <a:ext cx="8458200" cy="468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bg1"/>
                </a:solidFill>
              </a:rPr>
              <a:t>Third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 : ((A1 · A2). (A3 . A4))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4E36A-21C1-4627-99EA-BAB15D0DE43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Object 2"/>
          <p:cNvGraphicFramePr>
            <a:graphicFrameLocks noGrp="1" noChangeAspect="1"/>
          </p:cNvGraphicFramePr>
          <p:nvPr/>
        </p:nvGraphicFramePr>
        <p:xfrm>
          <a:off x="685800" y="1524000"/>
          <a:ext cx="81534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Visio" r:id="rId3" imgW="6179210" imgH="4121201" progId="Visio.Drawing.6">
                  <p:embed/>
                </p:oleObj>
              </mc:Choice>
              <mc:Fallback>
                <p:oleObj name="Visio" r:id="rId3" imgW="6179210" imgH="4121201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8153400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Fourth Chain : ((A1 · (A2 . A3)). A4)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CC8AE-DA2F-4FFF-88DB-C3CD0EFB0F3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533400" y="762000"/>
          <a:ext cx="8229600" cy="538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Visio" r:id="rId3" imgW="6405372" imgH="5451653" progId="Visio.Drawing.6">
                  <p:embed/>
                </p:oleObj>
              </mc:Choice>
              <mc:Fallback>
                <p:oleObj name="Visio" r:id="rId3" imgW="6405372" imgH="545165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229600" cy="538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Fifth Chain : (((A1 · A2). A3). A4)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EB529-F6FA-49BE-B320-4AE81FA6E1F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381000" y="1219200"/>
          <a:ext cx="3886200" cy="2438400"/>
        </p:xfrm>
        <a:graphic>
          <a:graphicData uri="http://schemas.openxmlformats.org/drawingml/2006/table">
            <a:tbl>
              <a:tblPr/>
              <a:tblGrid>
                <a:gridCol w="250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First Chain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35,000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Second 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145,000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</a:rPr>
                        <a:t>Third 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</a:rPr>
                        <a:t>11,000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Fourth 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Fifth Chain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17,500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43" name="Object 2"/>
          <p:cNvGraphicFramePr>
            <a:graphicFrameLocks noChangeAspect="1"/>
          </p:cNvGraphicFramePr>
          <p:nvPr/>
        </p:nvGraphicFramePr>
        <p:xfrm>
          <a:off x="3048000" y="2781300"/>
          <a:ext cx="5943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Visio" r:id="rId3" imgW="5454701" imgH="2482291" progId="Visio.Drawing.6">
                  <p:embed/>
                </p:oleObj>
              </mc:Choice>
              <mc:Fallback>
                <p:oleObj name="Visio" r:id="rId3" imgW="5454701" imgH="2482291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81300"/>
                        <a:ext cx="59436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105400" y="19192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</a:rPr>
              <a:t>((A1 · A2). (A3 . A4))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 Matrix Cost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464F5-8D17-41AA-9C13-1AF0130C14F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685800"/>
            <a:ext cx="8763000" cy="44958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If there is sequence of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n matrices, [A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. . . , 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]</a:t>
            </a: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has dimension p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i-1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x p</a:t>
            </a:r>
            <a:r>
              <a:rPr lang="en-US" sz="2800" baseline="-25000" dirty="0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where for </a:t>
            </a:r>
            <a:r>
              <a:rPr lang="en-US" sz="2800" dirty="0" err="1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= 1, 2, . . . , n</a:t>
            </a: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Find order of multiplication that minimizes number of scalar multiplications using brute force approach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Recurrence Relation: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After </a:t>
            </a:r>
            <a:r>
              <a:rPr lang="en-US" sz="2800" dirty="0" err="1">
                <a:solidFill>
                  <a:srgbClr val="0033CC"/>
                </a:solidFill>
                <a:latin typeface="+mn-lt"/>
              </a:rPr>
              <a:t>k</a:t>
            </a:r>
            <a:r>
              <a:rPr lang="en-US" sz="2800" baseline="30000" dirty="0" err="1">
                <a:solidFill>
                  <a:srgbClr val="0033CC"/>
                </a:solidFill>
                <a:latin typeface="+mn-lt"/>
              </a:rPr>
              <a:t>th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matrix, create two sub-lists, one with k and other with n - k matrices i.e.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	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4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5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. . . 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 err="1">
                <a:solidFill>
                  <a:srgbClr val="FF00FF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 (A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k+1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k+2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…A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</a:t>
            </a: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Let P(n) be the number of different ways of parenthesizing n items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84763"/>
            <a:ext cx="70104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Generalization of Brute Force Approach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8F811-A311-4B9D-A178-7EA554F6A89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762000"/>
            <a:ext cx="8763000" cy="41910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If n = 2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	P(2) = P(1).P(1) = 1.1 = 1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If n = 3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	P(3) = P(1).P(2) + P(2).P(1) = 1.1 + 1.1 = 2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	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 = ((A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 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OR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. 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3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If n = 4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	P(4) = P(1).P(3) + P(2).P(2) + P(3).P(1) = 1.2 + 1.1 + 2.1 = 5</a:t>
            </a:r>
            <a:endParaRPr lang="en-US" sz="2800" dirty="0">
              <a:solidFill>
                <a:srgbClr val="FF00FF"/>
              </a:solidFill>
              <a:latin typeface="+mn-lt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0104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Generalization of Brute Force Approach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D564E-AD0E-4B8E-8DFA-8FE76B4C1B3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762000"/>
            <a:ext cx="8229600" cy="5029200"/>
          </a:xfrm>
          <a:prstGeom prst="rect">
            <a:avLst/>
          </a:prstGeom>
        </p:spPr>
        <p:txBody>
          <a:bodyPr/>
          <a:lstStyle/>
          <a:p>
            <a:pPr marL="407988" indent="-407988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This is related to a famous function in combinatory called the Catalan numbers.</a:t>
            </a:r>
          </a:p>
          <a:p>
            <a:pPr marL="407988" indent="-407988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Catalan numbers are related with the number of different binary trees on n nodes. </a:t>
            </a:r>
          </a:p>
          <a:p>
            <a:pPr marL="407988" indent="-407988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P(n)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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 (4</a:t>
            </a:r>
            <a:r>
              <a:rPr lang="en-US" sz="2800" baseline="30000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/n</a:t>
            </a:r>
            <a:r>
              <a:rPr lang="en-US" sz="2800" baseline="30000" dirty="0">
                <a:solidFill>
                  <a:srgbClr val="FF00FF"/>
                </a:solidFill>
                <a:latin typeface="+mn-lt"/>
              </a:rPr>
              <a:t>3/2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)</a:t>
            </a:r>
          </a:p>
          <a:p>
            <a:pPr marL="407988" indent="-407988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 dominating term is the exponential 4</a:t>
            </a:r>
            <a:r>
              <a:rPr lang="en-US" sz="2800" baseline="30000" dirty="0">
                <a:solidFill>
                  <a:srgbClr val="0033CC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thus P(n) will grow large very quickly. </a:t>
            </a:r>
          </a:p>
          <a:p>
            <a:pPr marL="407988" indent="-407988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And hence this approach is not economical.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Brute Force Approach not Economical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81499-7CB0-40BB-9D91-3C977EC6F1A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685800"/>
            <a:ext cx="8153400" cy="5638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rgbClr val="000099"/>
                </a:solidFill>
                <a:latin typeface="+mn-lt"/>
              </a:rPr>
              <a:t>Optimizations problem?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rgbClr val="000099"/>
                </a:solidFill>
                <a:latin typeface="+mn-lt"/>
              </a:rPr>
              <a:t>Steps in Development of Dynamic Algorithms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solidFill>
                  <a:srgbClr val="000099"/>
                </a:solidFill>
                <a:latin typeface="+mn-lt"/>
              </a:rPr>
              <a:t>Why dynamic in optimization problem?</a:t>
            </a:r>
            <a:endParaRPr lang="en-US" sz="2800" dirty="0">
              <a:solidFill>
                <a:srgbClr val="000099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Introduction to Catalan numbers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Chain-Matrix Multiplication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Problem Analysis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Brute Force approach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Time Complexity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Conclusion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Topic to read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78253-92E1-4059-8CB8-71E949B6109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0"/>
            <a:ext cx="8305800" cy="518160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0033CC"/>
                </a:solidFill>
                <a:latin typeface="+mn-lt"/>
              </a:rPr>
              <a:t>Let A</a:t>
            </a:r>
            <a:r>
              <a:rPr lang="en-US" sz="2700" baseline="-25000">
                <a:solidFill>
                  <a:srgbClr val="0033CC"/>
                </a:solidFill>
                <a:latin typeface="+mn-lt"/>
              </a:rPr>
              <a:t>i..j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= A</a:t>
            </a:r>
            <a:r>
              <a:rPr lang="en-US" sz="2700" baseline="-25000">
                <a:solidFill>
                  <a:srgbClr val="0033CC"/>
                </a:solidFill>
                <a:latin typeface="+mn-lt"/>
              </a:rPr>
              <a:t>i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. A</a:t>
            </a:r>
            <a:r>
              <a:rPr lang="en-US" sz="2700" baseline="-25000">
                <a:solidFill>
                  <a:srgbClr val="0033CC"/>
                </a:solidFill>
                <a:latin typeface="+mn-lt"/>
              </a:rPr>
              <a:t>i+1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. . . A</a:t>
            </a:r>
            <a:r>
              <a:rPr lang="en-US" sz="2700" baseline="-25000">
                <a:solidFill>
                  <a:srgbClr val="0033CC"/>
                </a:solidFill>
                <a:latin typeface="+mn-lt"/>
              </a:rPr>
              <a:t>j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0033CC"/>
                </a:solidFill>
                <a:latin typeface="+mn-lt"/>
              </a:rPr>
              <a:t>Order of 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i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= p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i-1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i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,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and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0033CC"/>
                </a:solidFill>
                <a:latin typeface="+mn-lt"/>
              </a:rPr>
              <a:t>Order of 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j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= p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j-1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j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,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latin typeface="+mn-lt"/>
              </a:rPr>
              <a:t>Order of A</a:t>
            </a:r>
            <a:r>
              <a:rPr lang="en-US" sz="2700" baseline="-25000">
                <a:latin typeface="+mn-lt"/>
              </a:rPr>
              <a:t>i..j</a:t>
            </a:r>
            <a:r>
              <a:rPr lang="en-US" sz="2700">
                <a:latin typeface="+mn-lt"/>
              </a:rPr>
              <a:t> = rows in A</a:t>
            </a:r>
            <a:r>
              <a:rPr lang="en-US" sz="2700" baseline="-25000">
                <a:latin typeface="+mn-lt"/>
              </a:rPr>
              <a:t>i</a:t>
            </a:r>
            <a:r>
              <a:rPr lang="en-US" sz="2700">
                <a:latin typeface="+mn-lt"/>
              </a:rPr>
              <a:t> x columns in A</a:t>
            </a:r>
            <a:r>
              <a:rPr lang="en-US" sz="2700" baseline="-25000">
                <a:latin typeface="+mn-lt"/>
              </a:rPr>
              <a:t>j</a:t>
            </a:r>
            <a:r>
              <a:rPr lang="en-US" sz="2700">
                <a:latin typeface="+mn-lt"/>
              </a:rPr>
              <a:t> = p</a:t>
            </a:r>
            <a:r>
              <a:rPr lang="en-US" sz="2700" baseline="-25000">
                <a:latin typeface="+mn-lt"/>
              </a:rPr>
              <a:t>i-1 </a:t>
            </a:r>
            <a:r>
              <a:rPr lang="en-US" sz="2700">
                <a:latin typeface="+mn-lt"/>
              </a:rPr>
              <a:t>× p</a:t>
            </a:r>
            <a:r>
              <a:rPr lang="en-US" sz="2700" baseline="-25000">
                <a:latin typeface="+mn-lt"/>
              </a:rPr>
              <a:t>j</a:t>
            </a:r>
            <a:r>
              <a:rPr lang="en-US" sz="270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0033CC"/>
                </a:solidFill>
                <a:latin typeface="+mn-lt"/>
              </a:rPr>
              <a:t>At the highest level of parenthesisation,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700">
                <a:solidFill>
                  <a:srgbClr val="0033CC"/>
                </a:solidFill>
                <a:latin typeface="+mn-lt"/>
              </a:rPr>
              <a:t>	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i..j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= 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i..k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>
                <a:solidFill>
                  <a:srgbClr val="FF00FF"/>
                </a:solidFill>
                <a:latin typeface="+mn-lt"/>
                <a:cs typeface="Arial" charset="0"/>
              </a:rPr>
              <a:t>×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k+1..j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		i </a:t>
            </a:r>
            <a:r>
              <a:rPr lang="en-US" sz="2700">
                <a:solidFill>
                  <a:srgbClr val="FF00FF"/>
                </a:solidFill>
                <a:latin typeface="+mn-lt"/>
                <a:cs typeface="Arial" charset="0"/>
              </a:rPr>
              <a:t>≤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k </a:t>
            </a:r>
            <a:r>
              <a:rPr lang="en-US" sz="2700">
                <a:solidFill>
                  <a:srgbClr val="FF00FF"/>
                </a:solidFill>
                <a:latin typeface="+mn-lt"/>
                <a:cs typeface="Arial" charset="0"/>
              </a:rPr>
              <a:t>&lt; 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j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chemeClr val="accent2"/>
                </a:solidFill>
                <a:latin typeface="+mn-lt"/>
              </a:rPr>
              <a:t>Let m[i, j] = minimum number of multiplications needed to compute A</a:t>
            </a:r>
            <a:r>
              <a:rPr lang="en-US" sz="2700" baseline="-25000">
                <a:solidFill>
                  <a:schemeClr val="accent2"/>
                </a:solidFill>
                <a:latin typeface="+mn-lt"/>
              </a:rPr>
              <a:t>i..j</a:t>
            </a:r>
            <a:r>
              <a:rPr lang="en-US" sz="2700">
                <a:solidFill>
                  <a:schemeClr val="accent2"/>
                </a:solidFill>
                <a:latin typeface="+mn-lt"/>
              </a:rPr>
              <a:t>, for 1 </a:t>
            </a:r>
            <a:r>
              <a:rPr lang="en-US" sz="2700">
                <a:solidFill>
                  <a:schemeClr val="accent2"/>
                </a:solidFill>
                <a:latin typeface="+mn-lt"/>
                <a:cs typeface="Arial" charset="0"/>
              </a:rPr>
              <a:t>≤</a:t>
            </a:r>
            <a:r>
              <a:rPr lang="en-US" sz="2700">
                <a:solidFill>
                  <a:schemeClr val="accent2"/>
                </a:solidFill>
                <a:latin typeface="+mn-lt"/>
              </a:rPr>
              <a:t> i  </a:t>
            </a:r>
            <a:r>
              <a:rPr lang="en-US" sz="2700">
                <a:solidFill>
                  <a:schemeClr val="accent2"/>
                </a:solidFill>
                <a:latin typeface="+mn-lt"/>
                <a:cs typeface="Arial" charset="0"/>
              </a:rPr>
              <a:t>≤</a:t>
            </a:r>
            <a:r>
              <a:rPr lang="en-US" sz="2700">
                <a:solidFill>
                  <a:schemeClr val="accent2"/>
                </a:solidFill>
                <a:latin typeface="+mn-lt"/>
              </a:rPr>
              <a:t> j  </a:t>
            </a:r>
            <a:r>
              <a:rPr lang="en-US" sz="2700">
                <a:solidFill>
                  <a:schemeClr val="accent2"/>
                </a:solidFill>
                <a:latin typeface="+mn-lt"/>
                <a:cs typeface="Arial" charset="0"/>
              </a:rPr>
              <a:t>≤</a:t>
            </a:r>
            <a:r>
              <a:rPr lang="en-US" sz="2700">
                <a:solidFill>
                  <a:schemeClr val="accent2"/>
                </a:solidFill>
                <a:latin typeface="+mn-lt"/>
              </a:rPr>
              <a:t> 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700">
                <a:solidFill>
                  <a:srgbClr val="FF00FF"/>
                </a:solidFill>
                <a:latin typeface="+mn-lt"/>
              </a:rPr>
              <a:t>Objective function = finding minimum number of multiplications needed to compute A</a:t>
            </a:r>
            <a:r>
              <a:rPr lang="en-US" sz="2700" baseline="-25000">
                <a:solidFill>
                  <a:srgbClr val="FF00FF"/>
                </a:solidFill>
                <a:latin typeface="+mn-lt"/>
              </a:rPr>
              <a:t>1..n</a:t>
            </a:r>
            <a:r>
              <a:rPr lang="en-US" sz="270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700">
                <a:latin typeface="+mn-lt"/>
              </a:rPr>
              <a:t>i.e. to compute m[1, n]</a:t>
            </a:r>
            <a:endParaRPr lang="en-US" sz="2700" dirty="0">
              <a:latin typeface="+mn-lt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Programming Formulation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35A9E-2D89-4D24-97B6-F9239BC8B7A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762000"/>
            <a:ext cx="8839200" cy="54102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i..j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= 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i+1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…..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). (A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k+1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k+2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…..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j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) =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i..k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800">
                <a:solidFill>
                  <a:srgbClr val="FF00FF"/>
                </a:solidFill>
                <a:latin typeface="+mn-lt"/>
                <a:cs typeface="Arial" charset="0"/>
              </a:rPr>
              <a:t>×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k+1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..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j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	 		 i </a:t>
            </a:r>
            <a:r>
              <a:rPr lang="en-US" sz="2800">
                <a:solidFill>
                  <a:srgbClr val="FF00FF"/>
                </a:solidFill>
                <a:latin typeface="+mn-lt"/>
                <a:cs typeface="Arial" charset="0"/>
              </a:rPr>
              <a:t>≤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k </a:t>
            </a:r>
            <a:r>
              <a:rPr lang="en-US" sz="2800">
                <a:solidFill>
                  <a:srgbClr val="FF00FF"/>
                </a:solidFill>
                <a:latin typeface="+mn-lt"/>
                <a:cs typeface="Arial" charset="0"/>
              </a:rPr>
              <a:t>&lt; 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j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Order of 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i..k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= p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i-1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,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 and order of 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A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k+1..j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= p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k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x p</a:t>
            </a:r>
            <a:r>
              <a:rPr lang="en-US" sz="2800" baseline="-25000">
                <a:solidFill>
                  <a:srgbClr val="FF00FF"/>
                </a:solidFill>
                <a:latin typeface="+mn-lt"/>
              </a:rPr>
              <a:t>j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,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m[i, k] = minimum number of multiplications needed to compute A</a:t>
            </a:r>
            <a:r>
              <a:rPr lang="en-US" sz="2800" baseline="-25000">
                <a:solidFill>
                  <a:schemeClr val="accent2"/>
                </a:solidFill>
                <a:latin typeface="+mn-lt"/>
              </a:rPr>
              <a:t>i..k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m[k+1, j] = minimum number of multiplications needed to compute A</a:t>
            </a:r>
            <a:r>
              <a:rPr lang="en-US" sz="2800" baseline="-25000">
                <a:solidFill>
                  <a:schemeClr val="accent2"/>
                </a:solidFill>
                <a:latin typeface="+mn-lt"/>
              </a:rPr>
              <a:t>k+1..j</a:t>
            </a:r>
            <a:endParaRPr lang="en-US" sz="2800">
              <a:solidFill>
                <a:schemeClr val="accent2"/>
              </a:solidFill>
              <a:latin typeface="+mn-lt"/>
            </a:endParaRP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Mathematical Model</a:t>
            </a:r>
            <a:endParaRPr lang="en-US" sz="2800" dirty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Mathematical 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B08C48-3467-4C81-B32E-135031ED4F5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14400"/>
            <a:ext cx="8458200" cy="12192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chemeClr val="accent2"/>
                </a:solidFill>
                <a:latin typeface="+mn-lt"/>
              </a:rPr>
              <a:t>Problem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: Compute optimal multiplication order for a series of matrices given below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1524000" y="2043113"/>
          <a:ext cx="4953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3113"/>
                        <a:ext cx="49530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5"/>
          <p:cNvGraphicFramePr>
            <a:graphicFrameLocks/>
          </p:cNvGraphicFramePr>
          <p:nvPr/>
        </p:nvGraphicFramePr>
        <p:xfrm>
          <a:off x="3733800" y="3581400"/>
          <a:ext cx="5029200" cy="23622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m[3,3]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m[3,4]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m[4,4]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609600" y="3733800"/>
            <a:ext cx="1828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0</a:t>
            </a:r>
            <a:r>
              <a:rPr lang="en-US" altLang="en-US" sz="2400">
                <a:latin typeface="Times New Roman" panose="02020603050405020304" pitchFamily="18" charset="0"/>
              </a:rPr>
              <a:t> = 10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= 100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= 5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 = 50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 = 20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Example: Dynamic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73B4FA-90B6-4A24-AE54-D2143972145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819400"/>
            <a:ext cx="8534400" cy="35814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CC"/>
                </a:solidFill>
                <a:latin typeface="+mn-lt"/>
              </a:rPr>
              <a:t>Main Diagonal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rgbClr val="FF00FF"/>
                </a:solidFill>
                <a:latin typeface="+mn-lt"/>
              </a:rPr>
              <a:t>m[1, 1] = 0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rgbClr val="FF00FF"/>
                </a:solidFill>
                <a:latin typeface="+mn-lt"/>
              </a:rPr>
              <a:t>m[2, 2] = 0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rgbClr val="FF00FF"/>
                </a:solidFill>
                <a:latin typeface="+mn-lt"/>
              </a:rPr>
              <a:t>m[3, 3] = 0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rgbClr val="FF00FF"/>
                </a:solidFill>
                <a:latin typeface="+mn-lt"/>
              </a:rPr>
              <a:t>m[4, 4] = 0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436563" y="990600"/>
          <a:ext cx="82708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3" imgW="2908300" imgH="558800" progId="Equation.3">
                  <p:embed/>
                </p:oleObj>
              </mc:Choice>
              <mc:Fallback>
                <p:oleObj name="Equation" r:id="rId3" imgW="29083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990600"/>
                        <a:ext cx="82708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Diagonal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84E3A-930D-4DE9-87A8-5F4188B1012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4648200"/>
            <a:ext cx="7848600" cy="18288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  m[1, 2] = 0 + 0 + 10 . 100 . 5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		      = 5000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0033CC"/>
                </a:solidFill>
                <a:latin typeface="+mn-lt"/>
              </a:rPr>
              <a:t>    s[1, 2] = k = 1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436563" y="1235075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235075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457200" y="2449513"/>
          <a:ext cx="80168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5" imgW="2819400" imgH="317500" progId="Equation.3">
                  <p:embed/>
                </p:oleObj>
              </mc:Choice>
              <mc:Fallback>
                <p:oleObj name="Equation" r:id="rId5" imgW="28194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49513"/>
                        <a:ext cx="80168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533400" y="3673475"/>
          <a:ext cx="72580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7" imgW="2552700" imgH="342900" progId="Equation.3">
                  <p:embed/>
                </p:oleObj>
              </mc:Choice>
              <mc:Fallback>
                <p:oleObj name="Equation" r:id="rId7" imgW="2552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73475"/>
                        <a:ext cx="72580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m[1, 2], m[2, 3], m[3, 4]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B92916-DEEB-419C-AB8B-C37FEA4CC60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4648200"/>
            <a:ext cx="7848600" cy="18288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  m[2, 3] = 0 + 0 + 100 . 5 . 50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		      = 25000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0033CC"/>
                </a:solidFill>
                <a:latin typeface="+mn-lt"/>
              </a:rPr>
              <a:t>    s[2, 3] = k = 2</a:t>
            </a: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436563" y="1235075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235075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439738" y="2449513"/>
          <a:ext cx="80533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5" imgW="2832100" imgH="317500" progId="Equation.3">
                  <p:embed/>
                </p:oleObj>
              </mc:Choice>
              <mc:Fallback>
                <p:oleObj name="Equation" r:id="rId5" imgW="28321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449513"/>
                        <a:ext cx="80533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4"/>
          <p:cNvGraphicFramePr>
            <a:graphicFrameLocks noChangeAspect="1"/>
          </p:cNvGraphicFramePr>
          <p:nvPr/>
        </p:nvGraphicFramePr>
        <p:xfrm>
          <a:off x="425450" y="3673475"/>
          <a:ext cx="7475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7" imgW="2628900" imgH="342900" progId="Equation.3">
                  <p:embed/>
                </p:oleObj>
              </mc:Choice>
              <mc:Fallback>
                <p:oleObj name="Equation" r:id="rId7" imgW="26289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673475"/>
                        <a:ext cx="7475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m[2, 3]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0E618-DB8C-47E1-81AF-A88EC62097E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4648200"/>
            <a:ext cx="7848600" cy="18288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 m[3, 4] = 0 + 0 + 5 . 50 . 20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FF00FF"/>
                </a:solidFill>
                <a:latin typeface="+mn-lt"/>
              </a:rPr>
              <a:t>		      = 5000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0033CC"/>
                </a:solidFill>
                <a:latin typeface="+mn-lt"/>
              </a:rPr>
              <a:t>    s[3, 4] = k = 3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436563" y="1235075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235075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403225" y="2449513"/>
          <a:ext cx="81264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5" imgW="2857500" imgH="317500" progId="Equation.3">
                  <p:embed/>
                </p:oleObj>
              </mc:Choice>
              <mc:Fallback>
                <p:oleObj name="Equation" r:id="rId5" imgW="28575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449513"/>
                        <a:ext cx="812641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425450" y="3673475"/>
          <a:ext cx="7475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7" imgW="2628900" imgH="342900" progId="Equation.3">
                  <p:embed/>
                </p:oleObj>
              </mc:Choice>
              <mc:Fallback>
                <p:oleObj name="Equation" r:id="rId7" imgW="26289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673475"/>
                        <a:ext cx="7475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m[3, 4]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A52FD-5D29-453D-A916-E385D720E37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5181600"/>
            <a:ext cx="8839200" cy="129540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  m[1, 3] = min(0+25000+10.100.50, 5000+0+10.5.50)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		      = min(75000, 2500) = 2500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    s[1, 3] = k = 2</a:t>
            </a: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436563" y="990600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990600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492125" y="2220913"/>
          <a:ext cx="79470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5" imgW="2794000" imgH="317500" progId="Equation.3">
                  <p:embed/>
                </p:oleObj>
              </mc:Choice>
              <mc:Fallback>
                <p:oleObj name="Equation" r:id="rId5" imgW="27940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220913"/>
                        <a:ext cx="79470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614363" y="3292475"/>
          <a:ext cx="729456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7" imgW="2565400" imgH="584200" progId="Equation.3">
                  <p:embed/>
                </p:oleObj>
              </mc:Choice>
              <mc:Fallback>
                <p:oleObj name="Equation" r:id="rId7" imgW="25654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92475"/>
                        <a:ext cx="729456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m[1, 3], m[2, 4]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CE25F-F667-42AA-85F0-80A43FB996E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4876800"/>
            <a:ext cx="8839200" cy="16764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 m[2, 4] = min(0+5000+100.5.20, 25000+0+100.50.20)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		      = min(15000, 35000) = 15000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    s[2, 4] = k = 2</a:t>
            </a: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436563" y="990600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990600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401638" y="2057400"/>
          <a:ext cx="8128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5" imgW="2857500" imgH="317500" progId="Equation.3">
                  <p:embed/>
                </p:oleObj>
              </mc:Choice>
              <mc:Fallback>
                <p:oleObj name="Equation" r:id="rId5" imgW="28575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057400"/>
                        <a:ext cx="8128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469900" y="3124200"/>
          <a:ext cx="75834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7" imgW="2667000" imgH="584200" progId="Equation.3">
                  <p:embed/>
                </p:oleObj>
              </mc:Choice>
              <mc:Fallback>
                <p:oleObj name="Equation" r:id="rId7" imgW="26670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124200"/>
                        <a:ext cx="7583488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m[2, 4]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C35D5-CE1A-4310-BE97-0F03D7C34A2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4343400"/>
            <a:ext cx="8839200" cy="190500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   m[1, 4] = min(0+15000+10.100.20, 5000+5000+ 			10.5.20, 2500+0+10.50.20) 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FF"/>
                </a:solidFill>
                <a:latin typeface="+mn-lt"/>
              </a:rPr>
              <a:t>		      = min(35000, 11000, 35000) = 11000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    s[1, 4] = k = 2</a:t>
            </a: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436563" y="685800"/>
          <a:ext cx="8270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3" imgW="2908300" imgH="342900" progId="Equation.3">
                  <p:embed/>
                </p:oleObj>
              </mc:Choice>
              <mc:Fallback>
                <p:oleObj name="Equation" r:id="rId3" imgW="29083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685800"/>
                        <a:ext cx="82708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455613" y="1676400"/>
          <a:ext cx="80184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5" imgW="2819400" imgH="317500" progId="Equation.3">
                  <p:embed/>
                </p:oleObj>
              </mc:Choice>
              <mc:Fallback>
                <p:oleObj name="Equation" r:id="rId5" imgW="28194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676400"/>
                        <a:ext cx="80184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392113" y="2667000"/>
          <a:ext cx="8675687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7" imgW="3238500" imgH="584200" progId="Equation.3">
                  <p:embed/>
                </p:oleObj>
              </mc:Choice>
              <mc:Fallback>
                <p:oleObj name="Equation" r:id="rId7" imgW="32385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667000"/>
                        <a:ext cx="8675687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m[1, 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98431-6676-4A36-96C4-FB3450E50CA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685800"/>
            <a:ext cx="8915400" cy="5638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If a problem has only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i="1" dirty="0">
                <a:solidFill>
                  <a:srgbClr val="BF0000"/>
                </a:solidFill>
                <a:latin typeface="+mn-lt"/>
              </a:rPr>
              <a:t>one correct solution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then optimization is not required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For example, there is only one sorted sequence containing a given set of numbers.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BF0000"/>
                </a:solidFill>
                <a:latin typeface="+mn-lt"/>
              </a:rPr>
              <a:t>Optimization problems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have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i="1" dirty="0">
                <a:solidFill>
                  <a:srgbClr val="BF0000"/>
                </a:solidFill>
                <a:latin typeface="+mn-lt"/>
              </a:rPr>
              <a:t>many solutions</a:t>
            </a:r>
            <a:r>
              <a:rPr lang="en-US" sz="280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We want to compute an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i="1" dirty="0">
                <a:solidFill>
                  <a:srgbClr val="BF0000"/>
                </a:solidFill>
                <a:latin typeface="+mn-lt"/>
              </a:rPr>
              <a:t>optimal solution e. g.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with minimal cost and maximal gain.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There could be many solutions having optimal value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Dynamic programming is very effective technique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Development of dynamic programming algorithms can be broken into a sequence steps as in the next.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Optimization Problems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B0372-475A-4DB4-80FD-74447677A85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3962400" cy="4144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latin typeface="+mn-lt"/>
              </a:rPr>
              <a:t>Final Cost Matrix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latin typeface="+mn-lt"/>
              </a:rPr>
              <a:t>Order of Computation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962400" y="1143000"/>
          <a:ext cx="4648200" cy="21351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Cost Matrix and Its Order of Computation</a:t>
            </a:r>
          </a:p>
        </p:txBody>
      </p:sp>
      <p:graphicFrame>
        <p:nvGraphicFramePr>
          <p:cNvPr id="7" name="Group 31"/>
          <p:cNvGraphicFramePr>
            <a:graphicFrameLocks/>
          </p:cNvGraphicFramePr>
          <p:nvPr/>
        </p:nvGraphicFramePr>
        <p:xfrm>
          <a:off x="4343400" y="3603625"/>
          <a:ext cx="4038600" cy="2187576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FC32E-3F19-46F6-BBBC-28C73CC4AB2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2057400" y="2362200"/>
          <a:ext cx="4648200" cy="21351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K,s Values Leading Minimum m[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1787A-2ED5-4C9A-88D3-E6F6CDC1250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762000"/>
            <a:ext cx="8458200" cy="4267200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>
                <a:solidFill>
                  <a:srgbClr val="6666FF"/>
                </a:solidFill>
                <a:latin typeface="+mn-lt"/>
              </a:rPr>
              <a:t>The above computation shows that the minimum cost for multiplying those four matrices is 11000.</a:t>
            </a:r>
          </a:p>
          <a:p>
            <a:pPr marL="533400" indent="-533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>
                <a:solidFill>
                  <a:srgbClr val="6666FF"/>
                </a:solidFill>
                <a:latin typeface="+mn-lt"/>
              </a:rPr>
              <a:t>The optimal order for multiplication is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6666FF"/>
                </a:solidFill>
                <a:latin typeface="+mn-lt"/>
              </a:rPr>
              <a:t>		 </a:t>
            </a:r>
            <a:r>
              <a:rPr lang="en-US" sz="3200">
                <a:solidFill>
                  <a:srgbClr val="FF00FF"/>
                </a:solidFill>
                <a:latin typeface="+mn-lt"/>
              </a:rPr>
              <a:t>((A</a:t>
            </a:r>
            <a:r>
              <a:rPr lang="en-US" sz="3200" baseline="-25000">
                <a:solidFill>
                  <a:srgbClr val="FF00FF"/>
                </a:solidFill>
                <a:latin typeface="+mn-lt"/>
              </a:rPr>
              <a:t>1</a:t>
            </a:r>
            <a:r>
              <a:rPr lang="en-US" sz="3200">
                <a:solidFill>
                  <a:srgbClr val="FF00FF"/>
                </a:solidFill>
                <a:latin typeface="+mn-lt"/>
              </a:rPr>
              <a:t> . A</a:t>
            </a:r>
            <a:r>
              <a:rPr lang="en-US" sz="3200" baseline="-25000">
                <a:solidFill>
                  <a:srgbClr val="FF00FF"/>
                </a:solidFill>
                <a:latin typeface="+mn-lt"/>
              </a:rPr>
              <a:t>2</a:t>
            </a:r>
            <a:r>
              <a:rPr lang="en-US" sz="3200">
                <a:solidFill>
                  <a:srgbClr val="FF00FF"/>
                </a:solidFill>
                <a:latin typeface="+mn-lt"/>
              </a:rPr>
              <a:t>) . (A</a:t>
            </a:r>
            <a:r>
              <a:rPr lang="en-US" sz="3200" baseline="-25000">
                <a:solidFill>
                  <a:srgbClr val="FF00FF"/>
                </a:solidFill>
                <a:latin typeface="+mn-lt"/>
              </a:rPr>
              <a:t>3 </a:t>
            </a:r>
            <a:r>
              <a:rPr lang="en-US" sz="3200">
                <a:solidFill>
                  <a:srgbClr val="FF00FF"/>
                </a:solidFill>
                <a:latin typeface="+mn-lt"/>
              </a:rPr>
              <a:t>. A</a:t>
            </a:r>
            <a:r>
              <a:rPr lang="en-US" sz="3200" baseline="-25000">
                <a:solidFill>
                  <a:srgbClr val="FF00FF"/>
                </a:solidFill>
                <a:latin typeface="+mn-lt"/>
              </a:rPr>
              <a:t>4</a:t>
            </a:r>
            <a:r>
              <a:rPr lang="en-US" sz="3200">
                <a:solidFill>
                  <a:srgbClr val="FF00FF"/>
                </a:solidFill>
                <a:latin typeface="+mn-lt"/>
              </a:rPr>
              <a:t>))</a:t>
            </a:r>
            <a:r>
              <a:rPr lang="en-US" sz="3200" baseline="-25000">
                <a:solidFill>
                  <a:srgbClr val="FF00FF"/>
                </a:solidFill>
                <a:latin typeface="+mn-lt"/>
              </a:rPr>
              <a:t> 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sz="3200" baseline="-25000">
              <a:solidFill>
                <a:srgbClr val="FF00FF"/>
              </a:solidFill>
              <a:latin typeface="+mn-lt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0033CC"/>
                </a:solidFill>
                <a:latin typeface="+mn-lt"/>
              </a:rPr>
              <a:t>For, m(1, 4)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3200">
                <a:solidFill>
                  <a:srgbClr val="0033CC"/>
                </a:solidFill>
                <a:latin typeface="+mn-lt"/>
              </a:rPr>
              <a:t>k = 2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sz="3200" baseline="-25000" dirty="0">
              <a:solidFill>
                <a:srgbClr val="FF00FF"/>
              </a:solidFill>
              <a:latin typeface="+mn-lt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905000" y="2895600"/>
          <a:ext cx="70104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Visio" r:id="rId3" imgW="5454701" imgH="2482291" progId="Visio.Drawing.6">
                  <p:embed/>
                </p:oleObj>
              </mc:Choice>
              <mc:Fallback>
                <p:oleObj name="Visio" r:id="rId3" imgW="5454701" imgH="2482291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70104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Representing Order using Binary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7AAC3-4684-421E-A9E8-A623432F736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762000"/>
            <a:ext cx="8458200" cy="55626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latin typeface="+mn-lt"/>
              </a:rPr>
              <a:t>n </a:t>
            </a:r>
            <a:r>
              <a:rPr lang="en-US" sz="2800" dirty="0">
                <a:latin typeface="+mn-lt"/>
                <a:sym typeface="Symbol" pitchFamily="18" charset="2"/>
              </a:rPr>
              <a:t> length[p] – 1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for</a:t>
            </a:r>
            <a:r>
              <a:rPr lang="en-US" sz="2800" dirty="0">
                <a:latin typeface="+mn-lt"/>
                <a:sym typeface="Symbol" pitchFamily="18" charset="2"/>
              </a:rPr>
              <a:t> 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  1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to</a:t>
            </a:r>
            <a:r>
              <a:rPr lang="en-US" sz="2800" dirty="0">
                <a:latin typeface="+mn-lt"/>
                <a:sym typeface="Symbol" pitchFamily="18" charset="2"/>
              </a:rPr>
              <a:t> n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do</a:t>
            </a:r>
            <a:r>
              <a:rPr lang="en-US" sz="2800" dirty="0">
                <a:latin typeface="+mn-lt"/>
                <a:sym typeface="Symbol" pitchFamily="18" charset="2"/>
              </a:rPr>
              <a:t> m[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]  0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for</a:t>
            </a:r>
            <a:r>
              <a:rPr lang="en-US" sz="2800" dirty="0">
                <a:latin typeface="+mn-lt"/>
                <a:sym typeface="Symbol" pitchFamily="18" charset="2"/>
              </a:rPr>
              <a:t> l   2 to n, 				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do for</a:t>
            </a:r>
            <a:r>
              <a:rPr lang="en-US" sz="2800" dirty="0">
                <a:latin typeface="+mn-lt"/>
                <a:sym typeface="Symbol" pitchFamily="18" charset="2"/>
              </a:rPr>
              <a:t> 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  1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to</a:t>
            </a:r>
            <a:r>
              <a:rPr lang="en-US" sz="2800" dirty="0">
                <a:latin typeface="+mn-lt"/>
                <a:sym typeface="Symbol" pitchFamily="18" charset="2"/>
              </a:rPr>
              <a:t> n-l+1		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    do</a:t>
            </a:r>
            <a:r>
              <a:rPr lang="en-US" sz="2800" dirty="0">
                <a:latin typeface="+mn-lt"/>
                <a:sym typeface="Symbol" pitchFamily="18" charset="2"/>
              </a:rPr>
              <a:t> j  i+l-1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            m[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j]  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        for</a:t>
            </a:r>
            <a:r>
              <a:rPr lang="en-US" sz="2800" dirty="0">
                <a:latin typeface="+mn-lt"/>
                <a:sym typeface="Symbol" pitchFamily="18" charset="2"/>
              </a:rPr>
              <a:t> k  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to</a:t>
            </a:r>
            <a:r>
              <a:rPr lang="en-US" sz="2800" dirty="0">
                <a:latin typeface="+mn-lt"/>
                <a:sym typeface="Symbol" pitchFamily="18" charset="2"/>
              </a:rPr>
              <a:t> j-1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            do</a:t>
            </a:r>
            <a:r>
              <a:rPr lang="en-US" sz="2800" dirty="0">
                <a:latin typeface="+mn-lt"/>
                <a:sym typeface="Symbol" pitchFamily="18" charset="2"/>
              </a:rPr>
              <a:t> q  m[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k] + m[k+1, j] + p</a:t>
            </a:r>
            <a:r>
              <a:rPr lang="en-US" sz="2800" baseline="-25000" dirty="0">
                <a:latin typeface="+mn-lt"/>
                <a:sym typeface="Symbol" pitchFamily="18" charset="2"/>
              </a:rPr>
              <a:t>i-1</a:t>
            </a:r>
            <a:r>
              <a:rPr lang="en-US" sz="2800" dirty="0">
                <a:latin typeface="+mn-lt"/>
                <a:sym typeface="Symbol" pitchFamily="18" charset="2"/>
              </a:rPr>
              <a:t> . </a:t>
            </a:r>
            <a:r>
              <a:rPr lang="en-US" sz="2800" dirty="0" err="1">
                <a:latin typeface="+mn-lt"/>
                <a:sym typeface="Symbol" pitchFamily="18" charset="2"/>
              </a:rPr>
              <a:t>p</a:t>
            </a:r>
            <a:r>
              <a:rPr lang="en-US" sz="2800" baseline="-25000" dirty="0" err="1">
                <a:latin typeface="+mn-lt"/>
                <a:sym typeface="Symbol" pitchFamily="18" charset="2"/>
              </a:rPr>
              <a:t>k</a:t>
            </a:r>
            <a:r>
              <a:rPr lang="en-US" sz="2800" dirty="0">
                <a:latin typeface="+mn-lt"/>
                <a:sym typeface="Symbol" pitchFamily="18" charset="2"/>
              </a:rPr>
              <a:t> . </a:t>
            </a:r>
            <a:r>
              <a:rPr lang="en-US" sz="2800" dirty="0" err="1">
                <a:latin typeface="+mn-lt"/>
                <a:sym typeface="Symbol" pitchFamily="18" charset="2"/>
              </a:rPr>
              <a:t>p</a:t>
            </a:r>
            <a:r>
              <a:rPr lang="en-US" sz="2800" baseline="-25000" dirty="0" err="1">
                <a:latin typeface="+mn-lt"/>
                <a:sym typeface="Symbol" pitchFamily="18" charset="2"/>
              </a:rPr>
              <a:t>j</a:t>
            </a:r>
            <a:endParaRPr lang="en-US" sz="2800" baseline="-25000" dirty="0">
              <a:latin typeface="+mn-lt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                   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if</a:t>
            </a:r>
            <a:r>
              <a:rPr lang="en-US" sz="2800" dirty="0">
                <a:latin typeface="+mn-lt"/>
                <a:sym typeface="Symbol" pitchFamily="18" charset="2"/>
              </a:rPr>
              <a:t> q &lt; m[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j]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                        then</a:t>
            </a:r>
            <a:r>
              <a:rPr lang="en-US" sz="2800" dirty="0">
                <a:latin typeface="+mn-lt"/>
                <a:sym typeface="Symbol" pitchFamily="18" charset="2"/>
              </a:rPr>
              <a:t> m[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j] = q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                            s[</a:t>
            </a:r>
            <a:r>
              <a:rPr lang="en-US" sz="2800" dirty="0" err="1">
                <a:latin typeface="+mn-lt"/>
                <a:sym typeface="Symbol" pitchFamily="18" charset="2"/>
              </a:rPr>
              <a:t>i</a:t>
            </a:r>
            <a:r>
              <a:rPr lang="en-US" sz="2800" dirty="0">
                <a:latin typeface="+mn-lt"/>
                <a:sym typeface="Symbol" pitchFamily="18" charset="2"/>
              </a:rPr>
              <a:t>, j]  k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return</a:t>
            </a:r>
            <a:r>
              <a:rPr lang="en-US" sz="2800" dirty="0">
                <a:latin typeface="+mn-lt"/>
                <a:sym typeface="Symbol" pitchFamily="18" charset="2"/>
              </a:rPr>
              <a:t> m and s,		 </a:t>
            </a:r>
            <a:r>
              <a:rPr lang="en-US" sz="2800" dirty="0">
                <a:solidFill>
                  <a:srgbClr val="660066"/>
                </a:solidFill>
                <a:latin typeface="+mn-lt"/>
                <a:sym typeface="Symbol" pitchFamily="18" charset="2"/>
              </a:rPr>
              <a:t>“l is chain length”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4495800" y="1295400"/>
          <a:ext cx="4495800" cy="20574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m[1,4]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m[2,4]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m[3,3]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m[3,4]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m[4,4]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Chain-Matrix-Order(p)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73B0F-5F7A-4B3F-9325-02C42D5C708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685800" y="685800"/>
          <a:ext cx="55626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3" imgW="2044700" imgH="444500" progId="Equation.3">
                  <p:embed/>
                </p:oleObj>
              </mc:Choice>
              <mc:Fallback>
                <p:oleObj name="Equation" r:id="rId3" imgW="2044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55626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685800" y="2286000"/>
          <a:ext cx="49530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5" imgW="1803400" imgH="431800" progId="Equation.3">
                  <p:embed/>
                </p:oleObj>
              </mc:Choice>
              <mc:Fallback>
                <p:oleObj name="Equation" r:id="rId5" imgW="1803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9530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636588" y="3657600"/>
          <a:ext cx="606901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7" imgW="2209800" imgH="431800" progId="Equation.3">
                  <p:embed/>
                </p:oleObj>
              </mc:Choice>
              <mc:Fallback>
                <p:oleObj name="Equation" r:id="rId7" imgW="2209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657600"/>
                        <a:ext cx="6069012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/>
          <p:cNvGraphicFramePr>
            <a:graphicFrameLocks noChangeAspect="1"/>
          </p:cNvGraphicFramePr>
          <p:nvPr/>
        </p:nvGraphicFramePr>
        <p:xfrm>
          <a:off x="628650" y="5029200"/>
          <a:ext cx="80581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9" imgW="2933700" imgH="431800" progId="Equation.3">
                  <p:embed/>
                </p:oleObj>
              </mc:Choice>
              <mc:Fallback>
                <p:oleObj name="Equation" r:id="rId9" imgW="2933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029200"/>
                        <a:ext cx="805815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Computational Cost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78F62-5ECE-4712-9C1A-B6EEDBA3794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79" name="Object 2"/>
          <p:cNvGraphicFramePr>
            <a:graphicFrameLocks noChangeAspect="1"/>
          </p:cNvGraphicFramePr>
          <p:nvPr/>
        </p:nvGraphicFramePr>
        <p:xfrm>
          <a:off x="304800" y="1371600"/>
          <a:ext cx="80581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3" imgW="2933700" imgH="431800" progId="Equation.3">
                  <p:embed/>
                </p:oleObj>
              </mc:Choice>
              <mc:Fallback>
                <p:oleObj name="Equation" r:id="rId3" imgW="2933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05815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ChangeAspect="1"/>
          </p:cNvGraphicFramePr>
          <p:nvPr/>
        </p:nvGraphicFramePr>
        <p:xfrm>
          <a:off x="304800" y="3309938"/>
          <a:ext cx="83724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5" imgW="3048000" imgH="431800" progId="Equation.3">
                  <p:embed/>
                </p:oleObj>
              </mc:Choice>
              <mc:Fallback>
                <p:oleObj name="Equation" r:id="rId5" imgW="3048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09938"/>
                        <a:ext cx="837247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176213" y="5443538"/>
          <a:ext cx="88677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7" imgW="3962400" imgH="393700" progId="Equation.3">
                  <p:embed/>
                </p:oleObj>
              </mc:Choice>
              <mc:Fallback>
                <p:oleObj name="Equation" r:id="rId7" imgW="3962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5443538"/>
                        <a:ext cx="88677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Computational Cost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BB72A-ACB8-40E2-8D2B-2542D864731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252413" y="1143000"/>
          <a:ext cx="88677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3" imgW="3962400" imgH="393700" progId="Equation.3">
                  <p:embed/>
                </p:oleObj>
              </mc:Choice>
              <mc:Fallback>
                <p:oleObj name="Equation" r:id="rId3" imgW="39624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143000"/>
                        <a:ext cx="88677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3"/>
          <p:cNvGraphicFramePr>
            <a:graphicFrameLocks noChangeAspect="1"/>
          </p:cNvGraphicFramePr>
          <p:nvPr/>
        </p:nvGraphicFramePr>
        <p:xfrm>
          <a:off x="228600" y="2547938"/>
          <a:ext cx="81772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5" imgW="3657600" imgH="393700" progId="Equation.3">
                  <p:embed/>
                </p:oleObj>
              </mc:Choice>
              <mc:Fallback>
                <p:oleObj name="Equation" r:id="rId5" imgW="3657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47938"/>
                        <a:ext cx="81772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244475" y="4048125"/>
          <a:ext cx="87471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7" imgW="3810000" imgH="393700" progId="Equation.3">
                  <p:embed/>
                </p:oleObj>
              </mc:Choice>
              <mc:Fallback>
                <p:oleObj name="Equation" r:id="rId7" imgW="3810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048125"/>
                        <a:ext cx="87471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228600" y="5572125"/>
          <a:ext cx="79025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9" imgW="3441700" imgH="393700" progId="Equation.3">
                  <p:embed/>
                </p:oleObj>
              </mc:Choice>
              <mc:Fallback>
                <p:oleObj name="Equation" r:id="rId9" imgW="3441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72125"/>
                        <a:ext cx="79025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Computational Cost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3955D4-E944-409C-82D6-46E9A51D1EE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Dynamic Programming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There are three loop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 most two loop for </a:t>
            </a:r>
            <a:r>
              <a:rPr lang="en-US" sz="2800" dirty="0" err="1">
                <a:solidFill>
                  <a:srgbClr val="0033CC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, j, satisfy the condition: 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1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Zed" pitchFamily="2" charset="2"/>
              </a:rPr>
              <a:t>&lt;= 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Zed" pitchFamily="2" charset="2"/>
              </a:rPr>
              <a:t>&lt;= j &lt;= 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Cost = </a:t>
            </a:r>
            <a:r>
              <a:rPr lang="en-US" sz="2800" baseline="30000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C</a:t>
            </a:r>
            <a:r>
              <a:rPr lang="en-US" sz="2800" baseline="-25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 + n = n(n-1)/2 + n =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 (n</a:t>
            </a:r>
            <a:r>
              <a:rPr lang="en-US" sz="2800" baseline="30000" dirty="0">
                <a:solidFill>
                  <a:srgbClr val="FF00FF"/>
                </a:solidFill>
                <a:latin typeface="+mn-lt"/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Symbol" pitchFamily="18" charset="2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The third one most inner loop for k satisfies the condition, </a:t>
            </a:r>
            <a:r>
              <a:rPr lang="en-US" sz="2800" dirty="0">
                <a:solidFill>
                  <a:srgbClr val="0033CC"/>
                </a:solidFill>
                <a:latin typeface="+mn-lt"/>
                <a:sym typeface="Zed" pitchFamily="2" charset="2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+mn-lt"/>
              </a:rPr>
              <a:t>i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 </a:t>
            </a:r>
            <a:r>
              <a:rPr lang="en-US" sz="2800">
                <a:solidFill>
                  <a:srgbClr val="FF00FF"/>
                </a:solidFill>
                <a:latin typeface="+mn-lt"/>
                <a:sym typeface="Zed" pitchFamily="2" charset="2"/>
              </a:rPr>
              <a:t>&lt;=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Zed" pitchFamily="2" charset="2"/>
              </a:rPr>
              <a:t>k &lt; j</a:t>
            </a:r>
            <a:r>
              <a:rPr lang="en-US" sz="2800" dirty="0">
                <a:solidFill>
                  <a:srgbClr val="0033CC"/>
                </a:solidFill>
                <a:latin typeface="+mn-lt"/>
                <a:sym typeface="Zed" pitchFamily="2" charset="2"/>
              </a:rPr>
              <a:t>, in worst case, it cost </a:t>
            </a:r>
            <a:r>
              <a:rPr lang="en-US" sz="2800" dirty="0">
                <a:solidFill>
                  <a:srgbClr val="FF00FF"/>
                </a:solidFill>
                <a:latin typeface="+mn-lt"/>
                <a:sym typeface="Zed" pitchFamily="2" charset="2"/>
              </a:rPr>
              <a:t>n</a:t>
            </a:r>
            <a:r>
              <a:rPr lang="en-US" sz="2800" dirty="0">
                <a:solidFill>
                  <a:srgbClr val="0033CC"/>
                </a:solidFill>
                <a:latin typeface="+mn-lt"/>
                <a:sym typeface="Zed" pitchFamily="2" charset="2"/>
              </a:rPr>
              <a:t> and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  <a:sym typeface="Zed" pitchFamily="2" charset="2"/>
              </a:rPr>
              <a:t>Hence total cost = </a:t>
            </a:r>
            <a:r>
              <a:rPr lang="en-US" sz="2800" dirty="0">
                <a:solidFill>
                  <a:srgbClr val="660066"/>
                </a:solidFill>
                <a:latin typeface="+mn-lt"/>
                <a:sym typeface="Symbol" pitchFamily="18" charset="2"/>
              </a:rPr>
              <a:t> (n</a:t>
            </a:r>
            <a:r>
              <a:rPr lang="en-US" sz="2800" baseline="30000" dirty="0">
                <a:solidFill>
                  <a:srgbClr val="660066"/>
                </a:solidFill>
                <a:latin typeface="+mn-lt"/>
                <a:sym typeface="Symbol" pitchFamily="18" charset="2"/>
              </a:rPr>
              <a:t>2 </a:t>
            </a:r>
            <a:r>
              <a:rPr lang="en-US" sz="2800" dirty="0">
                <a:solidFill>
                  <a:srgbClr val="660066"/>
                </a:solidFill>
                <a:latin typeface="+mn-lt"/>
                <a:sym typeface="Symbol" pitchFamily="18" charset="2"/>
              </a:rPr>
              <a:t>. n) =  (n</a:t>
            </a:r>
            <a:r>
              <a:rPr lang="en-US" sz="2800" baseline="30000" dirty="0">
                <a:solidFill>
                  <a:srgbClr val="660066"/>
                </a:solidFill>
                <a:latin typeface="+mn-lt"/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660066"/>
                </a:solidFill>
                <a:latin typeface="+mn-lt"/>
                <a:sym typeface="Symbol" pitchFamily="18" charset="2"/>
              </a:rPr>
              <a:t>)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 </a:t>
            </a:r>
            <a:endParaRPr lang="en-US" sz="3000" dirty="0">
              <a:solidFill>
                <a:srgbClr val="0033CC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FF"/>
                </a:solidFill>
                <a:latin typeface="+mn-lt"/>
              </a:rPr>
              <a:t>Brute Force Approach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660066"/>
                </a:solidFill>
                <a:latin typeface="+mn-lt"/>
              </a:rPr>
              <a:t>P(n) = C(n - 1) C(n) </a:t>
            </a:r>
            <a:r>
              <a:rPr lang="en-US" sz="2800" dirty="0">
                <a:solidFill>
                  <a:srgbClr val="660066"/>
                </a:solidFill>
                <a:latin typeface="+mn-lt"/>
                <a:sym typeface="Symbol" pitchFamily="18" charset="2"/>
              </a:rPr>
              <a:t>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  (4</a:t>
            </a:r>
            <a:r>
              <a:rPr lang="en-US" sz="2800" baseline="30000" dirty="0">
                <a:solidFill>
                  <a:srgbClr val="660066"/>
                </a:solidFill>
                <a:latin typeface="+mn-lt"/>
              </a:rPr>
              <a:t>n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/n</a:t>
            </a:r>
            <a:r>
              <a:rPr lang="en-US" sz="2800" baseline="30000" dirty="0">
                <a:solidFill>
                  <a:srgbClr val="660066"/>
                </a:solidFill>
                <a:latin typeface="+mn-lt"/>
              </a:rPr>
              <a:t>3/2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900" dirty="0">
                <a:solidFill>
                  <a:schemeClr val="bg1"/>
                </a:solidFill>
              </a:rPr>
              <a:t>Cost 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Brute Force Dynamic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45A8B-E0F8-4F04-8779-9D092C26113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990600"/>
            <a:ext cx="8382000" cy="495300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Characterize the structure of an optimal solution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Recursively define the value of an optimal solution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Compute the value of an optimal solution in a bottom-up fashion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Construct an optimal solution from computed information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	</a:t>
            </a:r>
            <a:r>
              <a:rPr lang="en-US" sz="2800" dirty="0">
                <a:solidFill>
                  <a:srgbClr val="FF00FF"/>
                </a:solidFill>
                <a:latin typeface="+mn-lt"/>
              </a:rPr>
              <a:t>Note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: Steps 1-3 form the basis of a dynamic programming solution to a problem. Step 4 can be omitted only if the value of an optimal solution is required.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bg1"/>
                </a:solidFill>
                <a:cs typeface="Arial" charset="0"/>
              </a:rPr>
              <a:t>Steps in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Development of Dynamic </a:t>
            </a:r>
            <a:r>
              <a:rPr lang="en-GB" sz="3200" dirty="0">
                <a:solidFill>
                  <a:schemeClr val="bg1"/>
                </a:solidFill>
                <a:cs typeface="Arial" charset="0"/>
              </a:rPr>
              <a:t>Algorithms </a:t>
            </a:r>
            <a:endParaRPr lang="en-US" sz="320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C9267-9973-4BD8-9FEA-001A6C2AECC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762000"/>
            <a:ext cx="8382000" cy="5638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Dynamic programming, like divide and conquer method, solves problems by combining the solutions to sub-problems.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Divide and conquer algorithms: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33CC"/>
                </a:solidFill>
                <a:latin typeface="+mn-lt"/>
              </a:rPr>
              <a:t>partition the problem into </a:t>
            </a:r>
            <a:r>
              <a:rPr lang="en-US" dirty="0">
                <a:solidFill>
                  <a:srgbClr val="FF00FF"/>
                </a:solidFill>
                <a:latin typeface="+mn-lt"/>
              </a:rPr>
              <a:t>independent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sub-problem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33CC"/>
                </a:solidFill>
                <a:latin typeface="+mn-lt"/>
              </a:rPr>
              <a:t>Solve the sub-problem recursively and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dirty="0">
                <a:solidFill>
                  <a:srgbClr val="0033CC"/>
                </a:solidFill>
                <a:latin typeface="+mn-lt"/>
              </a:rPr>
              <a:t>Combine their solutions to solve the original problem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 In contrast, dynamic programming is applicable when the sub-problems 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are </a:t>
            </a:r>
            <a:r>
              <a:rPr lang="en-US" sz="2800">
                <a:solidFill>
                  <a:srgbClr val="FF00FF"/>
                </a:solidFill>
                <a:latin typeface="+mn-lt"/>
              </a:rPr>
              <a:t>dependent</a:t>
            </a:r>
            <a:r>
              <a:rPr lang="en-US" sz="2800" dirty="0">
                <a:solidFill>
                  <a:srgbClr val="0033CC"/>
                </a:solidFill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33CC"/>
                </a:solidFill>
                <a:latin typeface="+mn-lt"/>
              </a:rPr>
              <a:t>Dynamic programming is typically applied to optimization problems.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Why Dynamic Programming</a:t>
            </a:r>
            <a:r>
              <a:rPr lang="en-GB" sz="3200" dirty="0">
                <a:solidFill>
                  <a:schemeClr val="bg1"/>
                </a:solidFill>
                <a:cs typeface="Arial" charset="0"/>
              </a:rPr>
              <a:t>?</a:t>
            </a:r>
            <a:endParaRPr lang="en-US" sz="320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BCF06-65D7-42A0-8C12-93FAE2D543D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9933FF"/>
                </a:solidFill>
                <a:latin typeface="Microsoft Sans Serif" panose="020B0604020202020204" pitchFamily="34" charset="0"/>
              </a:rPr>
              <a:t>Time complexity: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  <a:latin typeface="Microsoft Sans Serif" panose="020B0604020202020204" pitchFamily="34" charset="0"/>
              </a:rPr>
              <a:t>If there are polynomial number of sub-problems.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  <a:latin typeface="Microsoft Sans Serif" panose="020B0604020202020204" pitchFamily="34" charset="0"/>
              </a:rPr>
              <a:t>If each sub-problem can be computed in polynomial time.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  <a:latin typeface="Microsoft Sans Serif" panose="020B0604020202020204" pitchFamily="34" charset="0"/>
              </a:rPr>
              <a:t>Then the solution of whole problem can be found in polynomial time.</a:t>
            </a:r>
          </a:p>
          <a:p>
            <a:pPr>
              <a:buFontTx/>
              <a:buNone/>
            </a:pPr>
            <a:endParaRPr lang="en-US" altLang="en-US" sz="1200" dirty="0">
              <a:solidFill>
                <a:srgbClr val="000099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bg1"/>
                </a:solidFill>
                <a:cs typeface="Arial" charset="0"/>
              </a:rPr>
              <a:t>Time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Complexity in Dynamic Algorithms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C341C-6AFA-4C39-A368-0A41B89BF72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Catalan Numbers</a:t>
            </a:r>
            <a:endParaRPr lang="en-US" sz="44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58BF6-C281-4A8A-9F61-D47FC00228E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200"/>
            <a:ext cx="4114800" cy="4267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Objective: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99"/>
                </a:solidFill>
                <a:latin typeface="+mn-lt"/>
              </a:rPr>
              <a:t>Find C(n), the number of ways to compute product x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. x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 …. x</a:t>
            </a:r>
            <a:r>
              <a:rPr lang="en-US" sz="2800" baseline="-25000">
                <a:solidFill>
                  <a:srgbClr val="000099"/>
                </a:solidFill>
                <a:latin typeface="+mn-lt"/>
              </a:rPr>
              <a:t>n</a:t>
            </a:r>
            <a:r>
              <a:rPr lang="en-US" sz="2800">
                <a:solidFill>
                  <a:srgbClr val="000099"/>
                </a:solidFill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solidFill>
                <a:srgbClr val="000099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800">
              <a:latin typeface="+mn-lt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4572000" y="1143000"/>
          <a:ext cx="4343400" cy="4678389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multiplication order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)))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((x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· 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)) · 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(((x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· x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· x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· x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Multiplying n Numbers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2698</Words>
  <Application>Microsoft Office PowerPoint</Application>
  <PresentationFormat>On-screen Show (4:3)</PresentationFormat>
  <Paragraphs>365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Microsoft Sans Serif</vt:lpstr>
      <vt:lpstr>Times</vt:lpstr>
      <vt:lpstr>Times New Roman</vt:lpstr>
      <vt:lpstr>Office Theme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2019-12-02T18:23:34Z</dcterms:created>
  <dcterms:modified xsi:type="dcterms:W3CDTF">2021-06-07T06:17:14Z</dcterms:modified>
</cp:coreProperties>
</file>