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38"/>
  </p:notesMasterIdLst>
  <p:handoutMasterIdLst>
    <p:handoutMasterId r:id="rId39"/>
  </p:handoutMasterIdLst>
  <p:sldIdLst>
    <p:sldId id="395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12" r:id="rId33"/>
    <p:sldId id="413" r:id="rId34"/>
    <p:sldId id="414" r:id="rId35"/>
    <p:sldId id="415" r:id="rId36"/>
    <p:sldId id="416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99"/>
    <a:srgbClr val="FF6600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8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AE105B05-7B3C-43AE-83A3-4EF74BFBA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609600" y="381000"/>
            <a:ext cx="38163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800" b="1" i="1"/>
              <a:t>Design and Analysis of Algorithms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4343400" y="381000"/>
            <a:ext cx="2382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en-US" sz="1800" b="1" i="1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AE1C2A77-5A8E-4B2B-BFA6-662C1FD48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75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4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9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9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1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3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8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50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1C2A77-5A8E-4B2B-BFA6-662C1FD4843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1B53-B766-4BD2-A944-0EC406746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217D-07DF-4629-A271-8F8673A2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E7DBF-4B98-4983-98C6-414720DF7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D9C78-16DD-4096-AE52-4AD2C3E48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DE5B-2122-4952-93ED-9D22C29BF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4403-2EA2-4A3D-875F-997E46512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D1AF6-FE79-4DD9-BCE2-829DE5492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C7868-06D1-4D67-8D58-2D0DCEA2B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74A5-07D2-4FA5-9761-7FA48CF5B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3BF5B-6B04-4A0D-8D3F-5C00F0200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EB7C-09E2-4D1B-80F4-931B809A4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FA60189-F662-4D88-B64A-EFF11BB77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56E99F-62EE-4C58-809D-1ABCE04A2F0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190500" y="1981200"/>
            <a:ext cx="8763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0-1 Knapsack Problem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Using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Dynamic Programming</a:t>
            </a:r>
            <a:endParaRPr lang="en-GB" altLang="en-US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355371-1781-48B4-A267-93F42EA9C79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838200"/>
            <a:ext cx="8763000" cy="55626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Step1 (Structure):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Characterize the structure of an optimal solution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Next decompose the problem into sub-problems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Relate structure of the optimal solution of original problem and solutions of sub-problems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Step 2 (Principal of Optimality)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Define value of an optimal solution recursively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Then express solution of the main problem in terms of optimal solutions of sub-problems.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Steps in Dynamic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B133D6-A8F2-451E-AAF3-1890FD2D189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838200"/>
            <a:ext cx="8763000" cy="55626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Step3 (Bottom-up Computation):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In this step, compute the value of an optimal solution in a bottom-up fashion by using structure of the table already constructed.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Step 4 (Construction of an Optimal Solution)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Construct an optimal solution from the computed information based on Steps 1-3.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Note: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Some time people, combine the steps 3 and 4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Step 1-3 form basis of dynamic problem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Step 4 may be omitted if only optimal solution of the problem is required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Steps in Dynamic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EAC35B-6EDF-458A-839E-06C45970484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762000"/>
            <a:ext cx="86106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dirty="0">
                <a:solidFill>
                  <a:srgbClr val="9933FF"/>
                </a:solidFill>
                <a:latin typeface="+mn-lt"/>
              </a:rPr>
              <a:t>Step1 (Structure):</a:t>
            </a:r>
            <a:endParaRPr lang="en-US" dirty="0">
              <a:solidFill>
                <a:srgbClr val="000099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Decompose problem into smaller problems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Construct an array V[0..n, 0..W]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V[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, w] = maximum value of items selected from {1, 2,. . .,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}, that can fit into a bag with capacity w,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where 1 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&lt;= </a:t>
            </a:r>
            <a:r>
              <a:rPr lang="en-US" sz="2800" dirty="0" err="1">
                <a:solidFill>
                  <a:srgbClr val="000099"/>
                </a:solidFill>
                <a:latin typeface="+mn-lt"/>
                <a:sym typeface="Zed" pitchFamily="2" charset="2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 &lt;= n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, 1 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&lt; =w &lt;= W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V[n, W] = contains maximum value of the items selected from {1,2,…,n} that can fit into the bag with capacity W storage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Hence V[n, W] is the required solution for our knapsack problem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Mathematical Model: Dynamic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A7134-3C72-4CFB-8C1E-04A7B84E417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62000"/>
            <a:ext cx="8763000" cy="55626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Step 2 (Principal of Optimality)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Recursively define value of an optimal solution in terms of solutions to sub-problems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	Base Case: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Since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V[0, w] = 0, 0 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&lt; w &lt; W, no items are available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V[0, w] = -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Symbol" pitchFamily="18" charset="2"/>
              </a:rPr>
              <a:t>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, 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w &lt; 0, invalid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V[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, 0] = 0, 0 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&lt; </a:t>
            </a:r>
            <a:r>
              <a:rPr lang="en-US" sz="2800" dirty="0" err="1">
                <a:solidFill>
                  <a:srgbClr val="000099"/>
                </a:solidFill>
                <a:latin typeface="+mn-lt"/>
                <a:sym typeface="Zed" pitchFamily="2" charset="2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 &lt; n, no capacity available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V[</a:t>
            </a:r>
            <a:r>
              <a:rPr lang="en-US" sz="2800" dirty="0" err="1">
                <a:solidFill>
                  <a:srgbClr val="000099"/>
                </a:solidFill>
                <a:latin typeface="+mn-lt"/>
                <a:sym typeface="Zed" pitchFamily="2" charset="2"/>
              </a:rPr>
              <a:t>i,w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] = 0, if no item among </a:t>
            </a:r>
            <a:r>
              <a:rPr lang="en-US" sz="2800" dirty="0" err="1">
                <a:solidFill>
                  <a:srgbClr val="000099"/>
                </a:solidFill>
                <a:latin typeface="+mn-lt"/>
                <a:sym typeface="Zed" pitchFamily="2" charset="2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 is available of w capacity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  <a:sym typeface="Zed" pitchFamily="2" charset="2"/>
              </a:rPr>
              <a:t>	Recursion: 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	V[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, w] = max(V[i-1, w], v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+ V[i-1, w -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])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				for 1 </a:t>
            </a:r>
            <a:r>
              <a:rPr lang="en-US" sz="2800" dirty="0">
                <a:solidFill>
                  <a:srgbClr val="000099"/>
                </a:solidFill>
                <a:sym typeface="Zed" pitchFamily="2" charset="2"/>
              </a:rPr>
              <a:t>&lt;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+mn-lt"/>
                <a:sym typeface="Zed" pitchFamily="2" charset="2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 </a:t>
            </a:r>
            <a:r>
              <a:rPr lang="en-US" sz="2800" dirty="0">
                <a:solidFill>
                  <a:srgbClr val="000099"/>
                </a:solidFill>
                <a:sym typeface="Zed" pitchFamily="2" charset="2"/>
              </a:rPr>
              <a:t>&lt;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 n,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0 </a:t>
            </a:r>
            <a:r>
              <a:rPr lang="en-US" sz="2800" dirty="0">
                <a:solidFill>
                  <a:srgbClr val="000099"/>
                </a:solidFill>
                <a:sym typeface="Zed" pitchFamily="2" charset="2"/>
              </a:rPr>
              <a:t>&lt;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 w </a:t>
            </a:r>
            <a:r>
              <a:rPr lang="en-US" sz="2800" dirty="0">
                <a:solidFill>
                  <a:srgbClr val="000099"/>
                </a:solidFill>
                <a:sym typeface="Zed" pitchFamily="2" charset="2"/>
              </a:rPr>
              <a:t>&lt;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 W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Mathematical Model: Dynamic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17283E-31CB-4EB4-B73E-A5B79B1A23D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7630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Correctness of Model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Prove that: V[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, w] = max(V[i-1, w], v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+ V[i-1, w -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])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					for 1 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&lt; </a:t>
            </a:r>
            <a:r>
              <a:rPr lang="en-US" sz="2800" dirty="0" err="1">
                <a:solidFill>
                  <a:srgbClr val="000099"/>
                </a:solidFill>
                <a:latin typeface="+mn-lt"/>
                <a:sym typeface="Zed" pitchFamily="2" charset="2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 &lt; n,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0 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&lt; w &lt; W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Proof: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To compute V[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, w], we have only two choices for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Do not Select Item </a:t>
            </a:r>
            <a:r>
              <a:rPr lang="en-US" sz="2800" dirty="0" err="1">
                <a:solidFill>
                  <a:srgbClr val="9933FF"/>
                </a:solidFill>
                <a:latin typeface="+mn-lt"/>
              </a:rPr>
              <a:t>i</a:t>
            </a:r>
            <a:endParaRPr lang="en-US" sz="2800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	Items left = {1,2,. . . ,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- 1} and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	storage limit = w, hence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	Max. value, selected from {1,2, …,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} = V[i-1,w], (1)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Proof of Correctness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13719D-A035-4523-8E4C-1AFF4565429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7630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Tx/>
              <a:buAutoNum type="arabicPeriod" startAt="2"/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Select Item </a:t>
            </a:r>
            <a:r>
              <a:rPr lang="en-US" sz="2800" dirty="0" err="1">
                <a:solidFill>
                  <a:srgbClr val="9933FF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9933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(possible if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 w)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In this way, we gain value v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but use capacity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Items left = {1,2,. . . , i-1}, storage limit = w -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,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Max. value, from items {1,2, …,i-1} = V[i-1,w –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]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Total value if we select item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= v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+ V[i-1,w –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]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Finally, the solution will be optimal if we take the maximum of 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000099"/>
                </a:solidFill>
                <a:latin typeface="+mn-lt"/>
              </a:rPr>
              <a:t>	V[i-1,w] and 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000099"/>
                </a:solidFill>
                <a:latin typeface="+mn-lt"/>
              </a:rPr>
              <a:t>	v</a:t>
            </a:r>
            <a:r>
              <a:rPr lang="en-US" baseline="-250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+ V[i-1,w – </a:t>
            </a:r>
            <a:r>
              <a:rPr lang="en-US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]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Hence V[</a:t>
            </a:r>
            <a:r>
              <a:rPr lang="en-US" sz="2800" dirty="0" err="1">
                <a:solidFill>
                  <a:srgbClr val="9933FF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9933FF"/>
                </a:solidFill>
                <a:latin typeface="+mn-lt"/>
              </a:rPr>
              <a:t>, w] = max(V[i-1,w], v</a:t>
            </a:r>
            <a:r>
              <a:rPr lang="en-US" sz="2800" baseline="-25000" dirty="0">
                <a:solidFill>
                  <a:srgbClr val="9933FF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9933FF"/>
                </a:solidFill>
                <a:latin typeface="+mn-lt"/>
              </a:rPr>
              <a:t> + V[i-1,w – </a:t>
            </a:r>
            <a:r>
              <a:rPr lang="en-US" sz="2800" dirty="0" err="1">
                <a:solidFill>
                  <a:srgbClr val="9933FF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9933FF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9933FF"/>
                </a:solidFill>
                <a:latin typeface="+mn-lt"/>
              </a:rPr>
              <a:t>]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Proof of Correctness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558A4-3009-4FFF-88C6-2F79039451C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610600" cy="57912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V[1, 1] = 0,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V[1, 2] = 0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V[1, 3] = 0,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V[1, 4] = 0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V[i, j]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max(V[i-1, j],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V[i-1, j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V[1, 5]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max(V[0, 5],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V[0, 5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max(V[0, 5], 10 + V[0, 5 - 5])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max(V[0, 5], 10 + V[0, 0])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max(0, 10 + 0) = max(0, 10) = 10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00CC"/>
                </a:solidFill>
                <a:latin typeface="+mn-lt"/>
              </a:rPr>
              <a:t>Keep(1, 5) = 1</a:t>
            </a:r>
            <a:endParaRPr lang="en-US" sz="2600" dirty="0">
              <a:solidFill>
                <a:srgbClr val="9900CC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Problem: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Developing Algorithm for Knapsack</a:t>
            </a:r>
          </a:p>
        </p:txBody>
      </p:sp>
      <p:graphicFrame>
        <p:nvGraphicFramePr>
          <p:cNvPr id="6" name="Group 42"/>
          <p:cNvGraphicFramePr>
            <a:graphicFrameLocks noGrp="1"/>
          </p:cNvGraphicFramePr>
          <p:nvPr/>
        </p:nvGraphicFramePr>
        <p:xfrm>
          <a:off x="5638800" y="685800"/>
          <a:ext cx="3505200" cy="1373188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7" name="Text Box 35"/>
          <p:cNvSpPr txBox="1">
            <a:spLocks noChangeArrowheads="1"/>
          </p:cNvSpPr>
          <p:nvPr/>
        </p:nvSpPr>
        <p:spPr bwMode="auto">
          <a:xfrm>
            <a:off x="6096000" y="2057400"/>
            <a:ext cx="25908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906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500">
                <a:solidFill>
                  <a:srgbClr val="9933FF"/>
                </a:solidFill>
                <a:latin typeface="Times New Roman" panose="02020603050405020304" pitchFamily="18" charset="0"/>
              </a:rPr>
              <a:t>Capacity = </a:t>
            </a:r>
            <a:r>
              <a:rPr lang="en-US" altLang="en-US" sz="2500">
                <a:solidFill>
                  <a:srgbClr val="FF0066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23C1BB-8DE4-4579-B298-7EEBA9844D3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685800"/>
            <a:ext cx="88392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6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6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5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V[1, 6]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max(V[0, 6],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V[0, 6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max(V[0, 6], 10 + V[0, 6 - 5])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max(V[0, 6], 10 + V[0, 1])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max(0, 10 + 0) = max(0, 10) = 10,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endParaRPr lang="en-US" sz="10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V[1, 7]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max(V[0, 7],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V[0, 7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max(V[0, 7], 10 + V[0, 7 - 5])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max(V[0, 7], 10 + V[0, 2])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max(0, 10 + 0) = max(0, 10) = 10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00CC"/>
                </a:solidFill>
                <a:latin typeface="+mn-lt"/>
              </a:rPr>
              <a:t>Keep(1, 6) = 1; Keep(1, 7) = 1</a:t>
            </a:r>
            <a:endParaRPr lang="en-US" sz="26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36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Problem: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Developing Algorithm for Knapsack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7A4AD-2003-4A53-9215-AAC8EC32CF8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9600"/>
            <a:ext cx="8610600" cy="58674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6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6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solidFill>
                  <a:srgbClr val="9933FF"/>
                </a:solidFill>
                <a:latin typeface="+mn-lt"/>
              </a:rPr>
              <a:t>V[1, 8] = 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max(V[0, 8], v</a:t>
            </a:r>
            <a:r>
              <a:rPr lang="en-US" sz="27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 + V[0, 8 – w</a:t>
            </a:r>
            <a:r>
              <a:rPr lang="en-US" sz="27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7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max(V[0, 8], 10 + V[0, 8 - 5])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7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max(V[0, 8], 10 + V[0, 3])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7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max(0, 10 + 0) = max(0, 10) = 10</a:t>
            </a:r>
            <a:endParaRPr lang="en-US" sz="27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solidFill>
                  <a:srgbClr val="9933FF"/>
                </a:solidFill>
                <a:latin typeface="+mn-lt"/>
              </a:rPr>
              <a:t>V[1, 9] = 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max(V[0, 9], v</a:t>
            </a:r>
            <a:r>
              <a:rPr lang="en-US" sz="27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 + V[0, 9 – w</a:t>
            </a:r>
            <a:r>
              <a:rPr lang="en-US" sz="27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7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max(V[0, 9], 10 + V[0, 9 - 5])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7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max(V[0, 7], 10 + V[0, 4])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7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700">
                <a:solidFill>
                  <a:srgbClr val="000099"/>
                </a:solidFill>
                <a:latin typeface="+mn-lt"/>
              </a:rPr>
              <a:t>max(0, 10 + 0) = max(0, 10) = 10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700">
                <a:solidFill>
                  <a:srgbClr val="9900CC"/>
                </a:solidFill>
                <a:latin typeface="+mn-lt"/>
              </a:rPr>
              <a:t>Keep(1, 8) = 1; Keep(1, 9) = 1</a:t>
            </a:r>
            <a:endParaRPr lang="en-US" sz="2700" dirty="0">
              <a:solidFill>
                <a:srgbClr val="9933FF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18A4A9-D4EE-4C7B-A90E-BBAA104D44E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6106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8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8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V[1, 10]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max(V[0, 10], v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+ V[0, 10 – w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max(V[0, 10], 10 + V[0, 10 - 5])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max(V[0, 10], 10 + V[0, 5])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max(0, 10 + 0) = max(0, 10) = 10</a:t>
            </a:r>
            <a:endParaRPr lang="en-US" sz="28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00CC"/>
                </a:solidFill>
                <a:latin typeface="+mn-lt"/>
              </a:rPr>
              <a:t>Keep(1, 10) = 1;</a:t>
            </a:r>
            <a:endParaRPr lang="en-US" sz="35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endParaRPr lang="en-US" sz="20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V[2, 1] = 0;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V[2, 2] = 0;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V[2, 3] = 0; </a:t>
            </a:r>
            <a:endParaRPr lang="en-US" sz="2600" dirty="0">
              <a:solidFill>
                <a:srgbClr val="9933FF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  <p:graphicFrame>
        <p:nvGraphicFramePr>
          <p:cNvPr id="6" name="Group 8"/>
          <p:cNvGraphicFramePr>
            <a:graphicFrameLocks noGrp="1"/>
          </p:cNvGraphicFramePr>
          <p:nvPr/>
        </p:nvGraphicFramePr>
        <p:xfrm>
          <a:off x="5257800" y="4708525"/>
          <a:ext cx="3505200" cy="1373188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59" name="Text Box 34"/>
          <p:cNvSpPr txBox="1">
            <a:spLocks noChangeArrowheads="1"/>
          </p:cNvSpPr>
          <p:nvPr/>
        </p:nvSpPr>
        <p:spPr bwMode="auto">
          <a:xfrm>
            <a:off x="5715000" y="6080125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906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9933FF"/>
                </a:solidFill>
                <a:latin typeface="Times New Roman" panose="02020603050405020304" pitchFamily="18" charset="0"/>
              </a:rPr>
              <a:t>Capacity = </a:t>
            </a:r>
            <a:r>
              <a:rPr lang="en-US" altLang="en-US" sz="2000">
                <a:solidFill>
                  <a:srgbClr val="FF0066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9F64F-A252-49EF-8761-D1A95C61931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914400"/>
            <a:ext cx="8153400" cy="5105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0-1 Knapsack Problem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Problem Analysis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>
                <a:solidFill>
                  <a:srgbClr val="000099"/>
                </a:solidFill>
                <a:latin typeface="+mn-lt"/>
              </a:rPr>
              <a:t>Divide and Conquer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>
                <a:solidFill>
                  <a:srgbClr val="000099"/>
                </a:solidFill>
                <a:latin typeface="+mn-lt"/>
              </a:rPr>
              <a:t>Dynamic Solution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Algorithm using Dynamic Programming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Time Complexity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Generalization, Variations and Applications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Conclusion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General Knapsack Problem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8247C1-86CC-4F40-89FC-6F5115BFFC1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9600"/>
            <a:ext cx="8610600" cy="58674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7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7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7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7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9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V[2, 4]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max(V[1, 4],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V[1, 4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max(V[1, 4], 40 + V[1, 4 - 4])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max(V[1, 4], 40 + V[1, 0])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max(0, 40 + 0) = max(0, 40) = 40</a:t>
            </a:r>
            <a:endParaRPr lang="en-US" sz="26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V[2, 5]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max(V[1, 5],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V[1, 5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max(V[1, 5], 40 + V[1, 5 - 4])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max(V[1, 5], 40 + V[1, 1])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max(10, 40 + 0) = max(0, 40) = 40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00CC"/>
                </a:solidFill>
                <a:latin typeface="+mn-lt"/>
              </a:rPr>
              <a:t>Keep(2, 4) = 1; Keep(2, 5) = 1</a:t>
            </a:r>
            <a:endParaRPr 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28801D-8486-4B14-97A3-B5EA45FD92D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6106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8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8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2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V[2, 6]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6], v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+ V[1, 6 – w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6], 40 + V[1, 6 - 4])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6], 40 + V[1, 2])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max(10, 40 + 0) = max(10, 40) = 40</a:t>
            </a:r>
            <a:endParaRPr lang="en-US" sz="28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5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V[2, 7]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7], v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+ V[1, 7 – w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7], 40 + V[1, 7 - 4])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7], 40 + V[1, 2])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max(10, 40 + 0) = max(10, 40) = 40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C5D5F7-7F27-40D0-A88B-791FE4EF0F3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6106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8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8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2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V[2, 8]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8], v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+ V[1, 8 – w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8], 40 + V[1, 8 - 4])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8], 40 + V[1, 4])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max(10, 40 + 0) = max(10, 40) = 40</a:t>
            </a:r>
            <a:endParaRPr lang="en-US" sz="28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5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V[2, 9]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9], v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+ V[1, 9 – w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9], 40 + V[1, 9 - 4])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9], 40 + V[1, 5])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max(10, 40 + 10) = max(10, 50) = 50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AB0F1-DD4C-4602-A978-1D7B7631118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62000"/>
            <a:ext cx="8610600" cy="5638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8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8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2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V[2, 10]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10], v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+ V[1, 10 – w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10], 40 + V[1, 10 - 4])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max(V[1, 10], 40 + V[1, 6])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max(10, 40 + 10) = max(10, 50) = 50</a:t>
            </a:r>
            <a:endParaRPr lang="en-US" sz="28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5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V[3, 1] = 0;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V[3, 2] = 0;</a:t>
            </a:r>
            <a:endParaRPr lang="en-US" sz="2800">
              <a:solidFill>
                <a:srgbClr val="000099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V[3, 3] = 0;</a:t>
            </a:r>
            <a:endParaRPr lang="en-US" sz="2800" dirty="0">
              <a:solidFill>
                <a:srgbClr val="9933FF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  <p:graphicFrame>
        <p:nvGraphicFramePr>
          <p:cNvPr id="6" name="Group 8"/>
          <p:cNvGraphicFramePr>
            <a:graphicFrameLocks noGrp="1"/>
          </p:cNvGraphicFramePr>
          <p:nvPr/>
        </p:nvGraphicFramePr>
        <p:xfrm>
          <a:off x="5334000" y="4632325"/>
          <a:ext cx="3505200" cy="1373188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5" name="Text Box 34"/>
          <p:cNvSpPr txBox="1">
            <a:spLocks noChangeArrowheads="1"/>
          </p:cNvSpPr>
          <p:nvPr/>
        </p:nvSpPr>
        <p:spPr bwMode="auto">
          <a:xfrm>
            <a:off x="5791200" y="6003925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906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9933FF"/>
                </a:solidFill>
                <a:latin typeface="Times New Roman" panose="02020603050405020304" pitchFamily="18" charset="0"/>
              </a:rPr>
              <a:t>Capacity = </a:t>
            </a:r>
            <a:r>
              <a:rPr lang="en-US" altLang="en-US" sz="2000">
                <a:solidFill>
                  <a:srgbClr val="FF0066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114ACD-9495-4DD0-A3FF-E1525CA5416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7630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9900CC"/>
                </a:solidFill>
                <a:latin typeface="+mn-lt"/>
              </a:rPr>
              <a:t>V[</a:t>
            </a:r>
            <a:r>
              <a:rPr lang="en-US" sz="2800" dirty="0" err="1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9900CC"/>
                </a:solidFill>
                <a:latin typeface="+mn-lt"/>
              </a:rPr>
              <a:t>, j] = max(V[i-1, j], v</a:t>
            </a:r>
            <a:r>
              <a:rPr lang="en-US" sz="2800" baseline="-25000" dirty="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9900CC"/>
                </a:solidFill>
                <a:latin typeface="+mn-lt"/>
              </a:rPr>
              <a:t> + V[i-1, j – </a:t>
            </a:r>
            <a:r>
              <a:rPr lang="en-US" sz="2800" dirty="0" err="1">
                <a:solidFill>
                  <a:srgbClr val="9900CC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9900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200" dirty="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V[3, 4]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max(V[2, 4], v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+ V[2, 4 – w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max(V[2, 4], 30 + V[2, 4 - 6])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max(V[2, 4], 30 + V[2, -2])</a:t>
            </a:r>
            <a:r>
              <a:rPr lang="en-US" sz="2800" dirty="0">
                <a:solidFill>
                  <a:srgbClr val="9933FF"/>
                </a:solidFill>
                <a:latin typeface="+mn-lt"/>
              </a:rPr>
              <a:t> 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V[2, 4] = 40</a:t>
            </a:r>
            <a:endParaRPr lang="en-US" sz="1500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500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V[3, 5]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max(V[2, 5], v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+ V[2, 5 – w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max(V[2, 5], 30 + V[2, 5 - 6])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max(V[2, 5], 30 + V[2, -1])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V[2, 5] = 40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DCBA3E-98D6-43FE-B045-0183B3EF888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5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5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5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5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V[3, 6]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6], v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 + V[2, 6 – w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6], 30 + V[2, 6 - 6])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6], 30 + V[2, 0])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6], 30 + V[2, 0])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max(40, 30) = 40</a:t>
            </a:r>
            <a:endParaRPr lang="en-US" sz="25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V[3, 7]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7], v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 + V[2, 7 – w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7], 30 + V[2, 7 - 6])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7], 30 + V[2, 1])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7], 30 + V[2, 1])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max(40, 30) = 40</a:t>
            </a:r>
            <a:endParaRPr lang="en-US" sz="25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6FD5B-19F8-456F-B75F-0E57810974D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5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5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5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5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V[3, 8]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8], v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 + V[2, 8 – w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8], 30 + V[2, 8 - 6])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8], 30 + V[2, 2])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8], 30 + V[2, 2])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max(40, 30 + 0) = 40</a:t>
            </a:r>
            <a:endParaRPr lang="en-US" sz="25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V[3, 9]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9], v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 + V[2, 9 – w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9], 30 + V[2, 9 - 6])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9], 30 + V[2, 3])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9], 30 + V[2, 3])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max(50, 30 + 0) = 50</a:t>
            </a:r>
            <a:endParaRPr lang="en-US" sz="25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884321-A39B-43CF-BCEB-2E2C3BE30EB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5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5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5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5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V[3, 10]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10], v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 + V[2, 10 – w</a:t>
            </a:r>
            <a:r>
              <a:rPr lang="en-US" sz="25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10], 30 + V[2, 10 - 6])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10], 30 + V[2, 4])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max(V[2, 10], 30 + V[2, 4])</a:t>
            </a:r>
            <a:r>
              <a:rPr lang="en-US" sz="250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500">
                <a:solidFill>
                  <a:srgbClr val="000099"/>
                </a:solidFill>
                <a:latin typeface="+mn-lt"/>
              </a:rPr>
              <a:t>max(50, 30 + 40) = 70</a:t>
            </a:r>
            <a:endParaRPr lang="en-US" sz="25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5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V[4, 1] = 0;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500">
                <a:solidFill>
                  <a:srgbClr val="9933FF"/>
                </a:solidFill>
                <a:latin typeface="+mn-lt"/>
              </a:rPr>
              <a:t>V[4, 2] = 0;</a:t>
            </a:r>
            <a:endParaRPr lang="en-US" sz="25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  <p:graphicFrame>
        <p:nvGraphicFramePr>
          <p:cNvPr id="6" name="Group 35"/>
          <p:cNvGraphicFramePr>
            <a:graphicFrameLocks noGrp="1"/>
          </p:cNvGraphicFramePr>
          <p:nvPr/>
        </p:nvGraphicFramePr>
        <p:xfrm>
          <a:off x="5334000" y="4572000"/>
          <a:ext cx="3505200" cy="138906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51" name="Text Box 34"/>
          <p:cNvSpPr txBox="1">
            <a:spLocks noChangeArrowheads="1"/>
          </p:cNvSpPr>
          <p:nvPr/>
        </p:nvSpPr>
        <p:spPr bwMode="auto">
          <a:xfrm>
            <a:off x="5791200" y="59436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906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9933FF"/>
                </a:solidFill>
                <a:latin typeface="Times New Roman" panose="02020603050405020304" pitchFamily="18" charset="0"/>
              </a:rPr>
              <a:t>Capacity = </a:t>
            </a:r>
            <a:r>
              <a:rPr lang="en-US" altLang="en-US" sz="2000">
                <a:solidFill>
                  <a:srgbClr val="FF0066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F091D7-0344-465B-8EC1-7AA2D19873A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7630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V[4, 3]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3],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V[3, 3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3], 50 + V[3, 3 - 3])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3], 50 + V[3, 3 - 3])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 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3], 50 + V[3, 0])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= max(0, 50) = 50</a:t>
            </a:r>
            <a:endParaRPr lang="en-US" sz="26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V[4, 4]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4],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V[3, 4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4], 50 + V[3, 4 - 3])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4], 50 + V[3, 4 - 3])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 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4], 50 + V[3, 1])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		        = max(40, 50) = 50</a:t>
            </a:r>
            <a:endParaRPr lang="en-US" sz="26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001AD-B591-497A-869D-372C77EBA28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9600"/>
            <a:ext cx="8763000" cy="57912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rgbClr val="9900CC"/>
                </a:solidFill>
                <a:latin typeface="+mn-lt"/>
              </a:rPr>
              <a:t>V[</a:t>
            </a:r>
            <a:r>
              <a:rPr lang="en-US" sz="2600" dirty="0" err="1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 dirty="0">
                <a:solidFill>
                  <a:srgbClr val="9900CC"/>
                </a:solidFill>
                <a:latin typeface="+mn-lt"/>
              </a:rPr>
              <a:t>, j] = max(V[i-1, j], v</a:t>
            </a:r>
            <a:r>
              <a:rPr lang="en-US" sz="2600" baseline="-25000" dirty="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 dirty="0">
                <a:solidFill>
                  <a:srgbClr val="9900CC"/>
                </a:solidFill>
                <a:latin typeface="+mn-lt"/>
              </a:rPr>
              <a:t> + V[i-1, j – </a:t>
            </a:r>
            <a:r>
              <a:rPr lang="en-US" sz="2600" dirty="0" err="1">
                <a:solidFill>
                  <a:srgbClr val="9900CC"/>
                </a:solidFill>
                <a:latin typeface="+mn-lt"/>
              </a:rPr>
              <a:t>w</a:t>
            </a:r>
            <a:r>
              <a:rPr lang="en-US" sz="2600" baseline="-25000" dirty="0" err="1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 dirty="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600" dirty="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V[4, 5]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5], v</a:t>
            </a:r>
            <a:r>
              <a:rPr lang="en-US" sz="2600" baseline="-25000" dirty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 + V[3, 5 – w</a:t>
            </a:r>
            <a:r>
              <a:rPr lang="en-US" sz="2600" baseline="-25000" dirty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5], 50 + V[3, 5 - 3])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5], 50 + V[3, 5 - 3])</a:t>
            </a:r>
            <a:r>
              <a:rPr lang="en-US" sz="2600" dirty="0">
                <a:solidFill>
                  <a:srgbClr val="9933FF"/>
                </a:solidFill>
                <a:latin typeface="+mn-lt"/>
              </a:rPr>
              <a:t> 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5], 50 + V[3, 2])</a:t>
            </a:r>
            <a:r>
              <a:rPr lang="en-US" sz="2600" dirty="0">
                <a:solidFill>
                  <a:srgbClr val="9933FF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000099"/>
                </a:solidFill>
                <a:latin typeface="+mn-lt"/>
              </a:rPr>
              <a:t>		        = max(40, 50) = 50</a:t>
            </a:r>
            <a:endParaRPr lang="en-US" sz="2600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600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V[4, 6]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6], v</a:t>
            </a:r>
            <a:r>
              <a:rPr lang="en-US" sz="2600" baseline="-25000" dirty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 + V[3, 6 – w</a:t>
            </a:r>
            <a:r>
              <a:rPr lang="en-US" sz="2600" baseline="-25000" dirty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6], 50 + V[3, 6 - 3])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6], 50 + V[3, 6 - 3])</a:t>
            </a:r>
            <a:r>
              <a:rPr lang="en-US" sz="2600" dirty="0">
                <a:solidFill>
                  <a:srgbClr val="9933FF"/>
                </a:solidFill>
                <a:latin typeface="+mn-lt"/>
              </a:rPr>
              <a:t> 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6], 50 + V[3, 3])</a:t>
            </a:r>
            <a:r>
              <a:rPr lang="en-US" sz="2600" dirty="0">
                <a:solidFill>
                  <a:srgbClr val="9933FF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000099"/>
                </a:solidFill>
                <a:latin typeface="+mn-lt"/>
              </a:rPr>
              <a:t>		        = max(40, 50) = 50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AEC5EB-ED2A-4983-9F66-378361F8842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838200"/>
            <a:ext cx="8763000" cy="55626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000099"/>
                </a:solidFill>
                <a:latin typeface="+mn-lt"/>
              </a:rPr>
              <a:t>	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The knapsack problem arises whenever there is resource allocation with no financial constraints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Problem Statement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A thief robbing a store and can carry a maximal weight of W into his knapsack. There are n items and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ith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item weight is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and worth is v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dollars. What items should thief take, not exceeding the bag capacity, to maximize value?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Assumption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: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The items may not be broken into smaller pieces, so thief may decide either to take an item or to leave it, but may not take a fraction of an item.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0-1 Knapsack Problem Statement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F141FB-DD6F-47BB-A4A8-214E59250FD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9600"/>
            <a:ext cx="8763000" cy="57912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00CC"/>
                </a:solidFill>
                <a:latin typeface="+mn-lt"/>
              </a:rPr>
              <a:t>V[i, j] = max(V[i-1, j], v</a:t>
            </a:r>
            <a:r>
              <a:rPr lang="en-US" sz="26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>
                <a:solidFill>
                  <a:srgbClr val="9900CC"/>
                </a:solidFill>
                <a:latin typeface="+mn-lt"/>
              </a:rPr>
              <a:t> + V[i-1, j – w</a:t>
            </a:r>
            <a:r>
              <a:rPr lang="en-US" sz="2600" baseline="-2500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60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V[4, 7]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7],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V[3, 7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7], 50 + V[3, 7 - 3])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7], 50 + V[3, 7 - 3])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 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7], 50 + V[3, 4])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		        = max(40, 50 + 40) = 90</a:t>
            </a:r>
            <a:endParaRPr lang="en-US" sz="26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60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V[4, 8]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8], v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+ V[3, 8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8], 50 + V[3, 8 - 3])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8], 50 + V[3, 8 - 3])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 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max(V[3, 8], 50 + V[3, 5])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 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		        = max(40, 50 + 40) = 90</a:t>
            </a:r>
            <a:endParaRPr lang="en-US" sz="26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C7F5F2-8A23-4163-B418-C74767E760F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9600"/>
            <a:ext cx="8763000" cy="57912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rgbClr val="9900CC"/>
                </a:solidFill>
                <a:latin typeface="+mn-lt"/>
              </a:rPr>
              <a:t>V[</a:t>
            </a:r>
            <a:r>
              <a:rPr lang="en-US" sz="2600" dirty="0" err="1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 dirty="0">
                <a:solidFill>
                  <a:srgbClr val="9900CC"/>
                </a:solidFill>
                <a:latin typeface="+mn-lt"/>
              </a:rPr>
              <a:t>, j] = max(V[i-1, j], v</a:t>
            </a:r>
            <a:r>
              <a:rPr lang="en-US" sz="2600" baseline="-25000" dirty="0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 dirty="0">
                <a:solidFill>
                  <a:srgbClr val="9900CC"/>
                </a:solidFill>
                <a:latin typeface="+mn-lt"/>
              </a:rPr>
              <a:t> + V[i-1, j – </a:t>
            </a:r>
            <a:r>
              <a:rPr lang="en-US" sz="2600" dirty="0" err="1">
                <a:solidFill>
                  <a:srgbClr val="9900CC"/>
                </a:solidFill>
                <a:latin typeface="+mn-lt"/>
              </a:rPr>
              <a:t>w</a:t>
            </a:r>
            <a:r>
              <a:rPr lang="en-US" sz="2600" baseline="-25000" dirty="0" err="1">
                <a:solidFill>
                  <a:srgbClr val="9900CC"/>
                </a:solidFill>
                <a:latin typeface="+mn-lt"/>
              </a:rPr>
              <a:t>i</a:t>
            </a:r>
            <a:r>
              <a:rPr lang="en-US" sz="2600" dirty="0">
                <a:solidFill>
                  <a:srgbClr val="9900CC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600" dirty="0">
              <a:solidFill>
                <a:srgbClr val="9900CC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V[4, 9]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9], v</a:t>
            </a:r>
            <a:r>
              <a:rPr lang="en-US" sz="2600" baseline="-25000" dirty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 + V[3, 9 – w</a:t>
            </a:r>
            <a:r>
              <a:rPr lang="en-US" sz="2600" baseline="-25000" dirty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9], 50 + V[3, 9 - 3])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9], 50 + V[3, 9 - 3])</a:t>
            </a:r>
            <a:r>
              <a:rPr lang="en-US" sz="2600" dirty="0">
                <a:solidFill>
                  <a:srgbClr val="9933FF"/>
                </a:solidFill>
                <a:latin typeface="+mn-lt"/>
              </a:rPr>
              <a:t> 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9], 50 + V[3, 6])</a:t>
            </a:r>
            <a:r>
              <a:rPr lang="en-US" sz="2600" dirty="0">
                <a:solidFill>
                  <a:srgbClr val="9933FF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000099"/>
                </a:solidFill>
                <a:latin typeface="+mn-lt"/>
              </a:rPr>
              <a:t>		        = max(50, 50 + 40) = 90</a:t>
            </a:r>
            <a:endParaRPr lang="en-US" sz="2600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600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V[4, 10]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10], v</a:t>
            </a:r>
            <a:r>
              <a:rPr lang="en-US" sz="2600" baseline="-25000" dirty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 + V[3, 10 – w</a:t>
            </a:r>
            <a:r>
              <a:rPr lang="en-US" sz="2600" baseline="-25000" dirty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10], 50 + V[3, 10 - 3])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10], 50 + V[3, 10 - 3])</a:t>
            </a:r>
            <a:r>
              <a:rPr lang="en-US" sz="2600" dirty="0">
                <a:solidFill>
                  <a:srgbClr val="9933FF"/>
                </a:solidFill>
                <a:latin typeface="+mn-lt"/>
              </a:rPr>
              <a:t> 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9933FF"/>
                </a:solidFill>
                <a:latin typeface="+mn-lt"/>
              </a:rPr>
              <a:t>		        =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max(V[3, 10], 50 + V[3, 7])</a:t>
            </a:r>
            <a:r>
              <a:rPr lang="en-US" sz="2600" dirty="0">
                <a:solidFill>
                  <a:srgbClr val="9933FF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rgbClr val="000099"/>
                </a:solidFill>
                <a:latin typeface="+mn-lt"/>
              </a:rPr>
              <a:t>	</a:t>
            </a:r>
            <a:r>
              <a:rPr lang="en-US" sz="2600" dirty="0">
                <a:solidFill>
                  <a:srgbClr val="9900CC"/>
                </a:solidFill>
                <a:latin typeface="+mn-lt"/>
              </a:rPr>
              <a:t>	        = max(70, 50 + 40) = 90;  Keep(4, 10) = 1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Problem: Developing Algorithm for Knapsack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18B96-E891-40B1-8002-59CCAB305D7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Group 2"/>
          <p:cNvGraphicFramePr>
            <a:graphicFrameLocks/>
          </p:cNvGraphicFramePr>
          <p:nvPr/>
        </p:nvGraphicFramePr>
        <p:xfrm>
          <a:off x="152400" y="2914650"/>
          <a:ext cx="8915400" cy="310846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V[i, w]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 = 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 = 0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 = 1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 = 2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 = 3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 = 4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90600" indent="-533400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Optimal Value: Entire Solution</a:t>
            </a:r>
          </a:p>
        </p:txBody>
      </p:sp>
      <p:graphicFrame>
        <p:nvGraphicFramePr>
          <p:cNvPr id="6" name="Group 127"/>
          <p:cNvGraphicFramePr>
            <a:graphicFrameLocks/>
          </p:cNvGraphicFramePr>
          <p:nvPr/>
        </p:nvGraphicFramePr>
        <p:xfrm>
          <a:off x="4800600" y="1066800"/>
          <a:ext cx="4038600" cy="1554234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963" name="Text Box 126"/>
          <p:cNvSpPr txBox="1">
            <a:spLocks noChangeArrowheads="1"/>
          </p:cNvSpPr>
          <p:nvPr/>
        </p:nvSpPr>
        <p:spPr bwMode="auto">
          <a:xfrm>
            <a:off x="228600" y="1017588"/>
            <a:ext cx="44958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906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300">
                <a:solidFill>
                  <a:srgbClr val="9933FF"/>
                </a:solidFill>
                <a:latin typeface="Times New Roman" panose="02020603050405020304" pitchFamily="18" charset="0"/>
              </a:rPr>
              <a:t>Let W = </a:t>
            </a:r>
            <a:r>
              <a:rPr lang="en-US" altLang="en-US" sz="2300">
                <a:solidFill>
                  <a:srgbClr val="FF0066"/>
                </a:solidFill>
                <a:latin typeface="Times New Roman" panose="02020603050405020304" pitchFamily="18" charset="0"/>
              </a:rPr>
              <a:t>10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300">
                <a:solidFill>
                  <a:srgbClr val="9933FF"/>
                </a:solidFill>
                <a:latin typeface="Times New Roman" panose="02020603050405020304" pitchFamily="18" charset="0"/>
              </a:rPr>
              <a:t>Final Solution: </a:t>
            </a:r>
            <a:r>
              <a:rPr lang="en-US" altLang="en-US" sz="2300">
                <a:solidFill>
                  <a:srgbClr val="FF0066"/>
                </a:solidFill>
                <a:latin typeface="Times New Roman" panose="02020603050405020304" pitchFamily="18" charset="0"/>
              </a:rPr>
              <a:t>V[4, 10] = 90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300">
                <a:solidFill>
                  <a:srgbClr val="9933FF"/>
                </a:solidFill>
                <a:latin typeface="Times New Roman" panose="02020603050405020304" pitchFamily="18" charset="0"/>
              </a:rPr>
              <a:t>Items selected  </a:t>
            </a:r>
            <a:r>
              <a:rPr lang="en-US" altLang="en-US" sz="2300">
                <a:solidFill>
                  <a:srgbClr val="FF0066"/>
                </a:solidFill>
                <a:latin typeface="Times New Roman" panose="02020603050405020304" pitchFamily="18" charset="0"/>
              </a:rPr>
              <a:t>= {2, 4}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71263-832E-4F3A-87D0-1381DDE397E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62000"/>
            <a:ext cx="8763000" cy="5638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9900CC"/>
                </a:solidFill>
                <a:latin typeface="+mn-lt"/>
              </a:rPr>
              <a:t>V[</a:t>
            </a:r>
            <a:r>
              <a:rPr lang="en-US" dirty="0" err="1">
                <a:solidFill>
                  <a:srgbClr val="9900CC"/>
                </a:solidFill>
                <a:latin typeface="+mn-lt"/>
              </a:rPr>
              <a:t>i</a:t>
            </a:r>
            <a:r>
              <a:rPr lang="en-US" dirty="0">
                <a:solidFill>
                  <a:srgbClr val="9900CC"/>
                </a:solidFill>
                <a:latin typeface="+mn-lt"/>
              </a:rPr>
              <a:t>, j] = max(V[i-1, j], v</a:t>
            </a:r>
            <a:r>
              <a:rPr lang="en-US" baseline="-25000" dirty="0">
                <a:solidFill>
                  <a:srgbClr val="9900CC"/>
                </a:solidFill>
                <a:latin typeface="+mn-lt"/>
              </a:rPr>
              <a:t>i</a:t>
            </a:r>
            <a:r>
              <a:rPr lang="en-US" dirty="0">
                <a:solidFill>
                  <a:srgbClr val="9900CC"/>
                </a:solidFill>
                <a:latin typeface="+mn-lt"/>
              </a:rPr>
              <a:t> + V[i-1, j – </a:t>
            </a:r>
            <a:r>
              <a:rPr lang="en-US" dirty="0" err="1">
                <a:solidFill>
                  <a:srgbClr val="9900CC"/>
                </a:solidFill>
                <a:latin typeface="+mn-lt"/>
              </a:rPr>
              <a:t>w</a:t>
            </a:r>
            <a:r>
              <a:rPr lang="en-US" baseline="-25000" dirty="0" err="1">
                <a:solidFill>
                  <a:srgbClr val="9900CC"/>
                </a:solidFill>
                <a:latin typeface="+mn-lt"/>
              </a:rPr>
              <a:t>i</a:t>
            </a:r>
            <a:r>
              <a:rPr lang="en-US" dirty="0">
                <a:solidFill>
                  <a:srgbClr val="9900CC"/>
                </a:solidFill>
                <a:latin typeface="+mn-lt"/>
              </a:rPr>
              <a:t>]);</a:t>
            </a:r>
            <a:endParaRPr lang="en-US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 err="1">
                <a:solidFill>
                  <a:srgbClr val="9933FF"/>
                </a:solidFill>
                <a:latin typeface="+mn-lt"/>
              </a:rPr>
              <a:t>i</a:t>
            </a:r>
            <a:r>
              <a:rPr lang="en-US" dirty="0">
                <a:solidFill>
                  <a:srgbClr val="9933FF"/>
                </a:solidFill>
                <a:latin typeface="+mn-lt"/>
              </a:rPr>
              <a:t> = 4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9933FF"/>
                </a:solidFill>
                <a:latin typeface="+mn-lt"/>
              </a:rPr>
              <a:t>		V[4, 10] = </a:t>
            </a:r>
            <a:r>
              <a:rPr lang="en-US" dirty="0">
                <a:solidFill>
                  <a:srgbClr val="9900CC"/>
                </a:solidFill>
                <a:latin typeface="+mn-lt"/>
              </a:rPr>
              <a:t>max(70, 50 + 40) = 90; 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		Keep(4, 10) = 1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 err="1">
                <a:solidFill>
                  <a:srgbClr val="9933FF"/>
                </a:solidFill>
                <a:latin typeface="+mn-lt"/>
              </a:rPr>
              <a:t>i</a:t>
            </a:r>
            <a:r>
              <a:rPr lang="en-US" dirty="0">
                <a:solidFill>
                  <a:srgbClr val="9933FF"/>
                </a:solidFill>
                <a:latin typeface="+mn-lt"/>
              </a:rPr>
              <a:t> = 3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9933FF"/>
                </a:solidFill>
                <a:latin typeface="+mn-lt"/>
              </a:rPr>
              <a:t>		V[3, 10 - 3] </a:t>
            </a:r>
            <a:r>
              <a:rPr lang="en-US" dirty="0">
                <a:solidFill>
                  <a:srgbClr val="9900CC"/>
                </a:solidFill>
                <a:latin typeface="+mn-lt"/>
              </a:rPr>
              <a:t>= V[3, 7] = max(40, 30) = 40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	Keep(3, 7) = 0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 err="1">
                <a:solidFill>
                  <a:srgbClr val="9933FF"/>
                </a:solidFill>
                <a:latin typeface="+mn-lt"/>
              </a:rPr>
              <a:t>i</a:t>
            </a:r>
            <a:r>
              <a:rPr lang="en-US" dirty="0">
                <a:solidFill>
                  <a:srgbClr val="9933FF"/>
                </a:solidFill>
                <a:latin typeface="+mn-lt"/>
              </a:rPr>
              <a:t> = 2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9933FF"/>
                </a:solidFill>
                <a:latin typeface="+mn-lt"/>
              </a:rPr>
              <a:t>		V[2, 7] </a:t>
            </a:r>
            <a:r>
              <a:rPr lang="en-US" dirty="0">
                <a:solidFill>
                  <a:srgbClr val="9900CC"/>
                </a:solidFill>
                <a:latin typeface="+mn-lt"/>
              </a:rPr>
              <a:t>= max(10, 40) = 40 	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		Keep(2, 7) = 1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 err="1">
                <a:solidFill>
                  <a:srgbClr val="9933FF"/>
                </a:solidFill>
                <a:latin typeface="+mn-lt"/>
              </a:rPr>
              <a:t>i</a:t>
            </a:r>
            <a:r>
              <a:rPr lang="en-US" dirty="0">
                <a:solidFill>
                  <a:srgbClr val="9933FF"/>
                </a:solidFill>
                <a:latin typeface="+mn-lt"/>
              </a:rPr>
              <a:t> = 1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9933FF"/>
                </a:solidFill>
                <a:latin typeface="+mn-lt"/>
              </a:rPr>
              <a:t>		V[1, 7-4] </a:t>
            </a:r>
            <a:r>
              <a:rPr lang="en-US" dirty="0">
                <a:solidFill>
                  <a:srgbClr val="9900CC"/>
                </a:solidFill>
                <a:latin typeface="+mn-lt"/>
              </a:rPr>
              <a:t>= </a:t>
            </a:r>
            <a:r>
              <a:rPr lang="en-US" dirty="0">
                <a:solidFill>
                  <a:srgbClr val="9933FF"/>
                </a:solidFill>
                <a:latin typeface="+mn-lt"/>
              </a:rPr>
              <a:t>V[1, 3] </a:t>
            </a:r>
            <a:r>
              <a:rPr lang="en-US" dirty="0">
                <a:solidFill>
                  <a:srgbClr val="9900CC"/>
                </a:solidFill>
                <a:latin typeface="+mn-lt"/>
              </a:rPr>
              <a:t>= 0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			Keep(1, 3) = 0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Constructing Optimal Solution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CCA46-0D97-4518-920D-87C0D9DFDFD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762000"/>
            <a:ext cx="8534400" cy="55626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 err="1">
                <a:solidFill>
                  <a:srgbClr val="9933FF"/>
                </a:solidFill>
                <a:latin typeface="+mn-lt"/>
              </a:rPr>
              <a:t>KnapSack</a:t>
            </a:r>
            <a:r>
              <a:rPr lang="en-US" sz="2800" dirty="0">
                <a:solidFill>
                  <a:srgbClr val="9933FF"/>
                </a:solidFill>
                <a:latin typeface="+mn-lt"/>
              </a:rPr>
              <a:t> (v, w, n, W)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for (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= 1 to n), V[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, 0] = 0;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for (j = 0 to W), V[0, j] = 0;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 for (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= 1 to n)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 	for (j = 1 to W)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		if (w(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) 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 j)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			V[</a:t>
            </a:r>
            <a:r>
              <a:rPr lang="en-US" sz="2800" dirty="0" err="1">
                <a:solidFill>
                  <a:srgbClr val="000099"/>
                </a:solidFill>
                <a:latin typeface="+mn-lt"/>
                <a:sym typeface="Zed" pitchFamily="2" charset="2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, j]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max(V[i-1, j], v</a:t>
            </a:r>
            <a:r>
              <a:rPr lang="en-US" sz="2800" baseline="-250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 + V[i-1, j – </a:t>
            </a:r>
            <a:r>
              <a:rPr lang="en-US" sz="28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]);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		else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			V[</a:t>
            </a:r>
            <a:r>
              <a:rPr lang="en-US" sz="2800" dirty="0" err="1">
                <a:solidFill>
                  <a:srgbClr val="000099"/>
                </a:solidFill>
                <a:latin typeface="+mn-lt"/>
                <a:sym typeface="Zed" pitchFamily="2" charset="2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, j] =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V[i-1, j];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9933FF"/>
                </a:solidFill>
                <a:latin typeface="+mn-lt"/>
              </a:rPr>
              <a:t>Return V[n, W]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sym typeface="Zed" pitchFamily="2" charset="2"/>
              </a:rPr>
              <a:t>Time Complexity </a:t>
            </a: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  <a:sym typeface="Zed" pitchFamily="2" charset="2"/>
              </a:rPr>
              <a:t>O(</a:t>
            </a:r>
            <a:r>
              <a:rPr lang="en-US" sz="2800" dirty="0" err="1">
                <a:solidFill>
                  <a:srgbClr val="000099"/>
                </a:solidFill>
                <a:latin typeface="+mn-lt"/>
                <a:cs typeface="Arial" charset="0"/>
                <a:sym typeface="Zed" pitchFamily="2" charset="2"/>
              </a:rPr>
              <a:t>n.W</a:t>
            </a: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  <a:sym typeface="Zed" pitchFamily="2" charset="2"/>
              </a:rPr>
              <a:t>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Algorithm : Dynamic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27335-5B6C-45F3-A966-0E2AD886A14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763000" cy="5715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	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How do we use all values </a:t>
            </a:r>
            <a:r>
              <a:rPr lang="en-US" sz="2600" i="1">
                <a:solidFill>
                  <a:srgbClr val="FF0066"/>
                </a:solidFill>
                <a:latin typeface="+mn-lt"/>
              </a:rPr>
              <a:t>keep[i, w],</a:t>
            </a:r>
            <a:r>
              <a:rPr lang="en-US" sz="2600">
                <a:solidFill>
                  <a:srgbClr val="9933FF"/>
                </a:solidFill>
                <a:latin typeface="+mn-lt"/>
              </a:rPr>
              <a:t> to determine a subset S of items having the maximum value?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If </a:t>
            </a:r>
            <a:r>
              <a:rPr lang="en-US" sz="2600" i="1">
                <a:solidFill>
                  <a:srgbClr val="FF0066"/>
                </a:solidFill>
                <a:latin typeface="+mn-lt"/>
              </a:rPr>
              <a:t>keep[n, w]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is 1, then n </a:t>
            </a:r>
            <a:r>
              <a:rPr lang="en-US" sz="2600">
                <a:solidFill>
                  <a:srgbClr val="000099"/>
                </a:solidFill>
                <a:latin typeface="+mn-lt"/>
                <a:sym typeface="Symbol" pitchFamily="18" charset="2"/>
              </a:rPr>
              <a:t> S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, and we can repeat for 	</a:t>
            </a:r>
            <a:r>
              <a:rPr lang="en-US" sz="2600" i="1">
                <a:solidFill>
                  <a:srgbClr val="9933FF"/>
                </a:solidFill>
                <a:latin typeface="+mn-lt"/>
              </a:rPr>
              <a:t>keep[n-1, W - w</a:t>
            </a:r>
            <a:r>
              <a:rPr lang="en-US" sz="2600" i="1" baseline="-25000">
                <a:solidFill>
                  <a:srgbClr val="9933FF"/>
                </a:solidFill>
                <a:latin typeface="+mn-lt"/>
              </a:rPr>
              <a:t>n</a:t>
            </a:r>
            <a:r>
              <a:rPr lang="en-US" sz="2600" i="1">
                <a:solidFill>
                  <a:srgbClr val="9933FF"/>
                </a:solidFill>
                <a:latin typeface="+mn-lt"/>
              </a:rPr>
              <a:t>]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If </a:t>
            </a:r>
            <a:r>
              <a:rPr lang="en-US" sz="2600" i="1">
                <a:solidFill>
                  <a:srgbClr val="FF0066"/>
                </a:solidFill>
                <a:latin typeface="+mn-lt"/>
              </a:rPr>
              <a:t>keep[n, w]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is 0, then n </a:t>
            </a:r>
            <a:r>
              <a:rPr lang="en-US" sz="2600">
                <a:solidFill>
                  <a:srgbClr val="000099"/>
                </a:solidFill>
                <a:latin typeface="+mn-lt"/>
                <a:sym typeface="Zed" pitchFamily="2" charset="2"/>
              </a:rPr>
              <a:t> S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and we can repeat for 	</a:t>
            </a:r>
            <a:r>
              <a:rPr lang="en-US" sz="2600" i="1">
                <a:solidFill>
                  <a:srgbClr val="9933FF"/>
                </a:solidFill>
                <a:latin typeface="+mn-lt"/>
              </a:rPr>
              <a:t>keep[n-1, W]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Following is a partial program for this output elements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endParaRPr lang="en-US" sz="2600">
              <a:solidFill>
                <a:srgbClr val="000099"/>
              </a:solidFill>
              <a:latin typeface="+mn-lt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FF0066"/>
                </a:solidFill>
                <a:latin typeface="+mn-lt"/>
              </a:rPr>
              <a:t>		</a:t>
            </a:r>
            <a:r>
              <a:rPr lang="en-US" sz="2600">
                <a:solidFill>
                  <a:srgbClr val="000099"/>
                </a:solidFill>
                <a:latin typeface="+mn-lt"/>
              </a:rPr>
              <a:t>K = W;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		for (i = n down to 1)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			if keep[i, K] = = 1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				output i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>
                <a:solidFill>
                  <a:srgbClr val="000099"/>
                </a:solidFill>
                <a:latin typeface="+mn-lt"/>
              </a:rPr>
              <a:t>				K = K – w</a:t>
            </a:r>
            <a:r>
              <a:rPr lang="en-US" sz="2600" baseline="-25000">
                <a:solidFill>
                  <a:srgbClr val="000099"/>
                </a:solidFill>
                <a:latin typeface="+mn-lt"/>
              </a:rPr>
              <a:t>i</a:t>
            </a:r>
            <a:endParaRPr lang="en-US" sz="2600" baseline="-250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Elements: Knapsack Algorithm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1AE543-DEED-4198-9565-ABCA05B6958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763000" cy="57912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9933FF"/>
                </a:solidFill>
                <a:latin typeface="+mn-lt"/>
              </a:rPr>
              <a:t>KnapSack</a:t>
            </a:r>
            <a:r>
              <a:rPr lang="en-US" sz="2000" dirty="0">
                <a:solidFill>
                  <a:srgbClr val="9933FF"/>
                </a:solidFill>
                <a:latin typeface="+mn-lt"/>
              </a:rPr>
              <a:t>(v, w, n, W)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for (w = 0 to W), V[0, w] = 0;  for (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 = 1 to n), V[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, 0] = 0;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for (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 = 1 to n)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	for (w = 1 to W)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		if ((w(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) </a:t>
            </a:r>
            <a:r>
              <a:rPr lang="en-US" sz="2000" dirty="0">
                <a:solidFill>
                  <a:srgbClr val="000099"/>
                </a:solidFill>
                <a:latin typeface="+mn-lt"/>
                <a:sym typeface="Zed" pitchFamily="2" charset="2"/>
              </a:rPr>
              <a:t> w) and (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v</a:t>
            </a:r>
            <a:r>
              <a:rPr lang="en-US" sz="2000" baseline="-250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 + V[i-1,w – 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0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] &gt; V[i-1,w]))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		 	V[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, w] = </a:t>
            </a:r>
            <a:r>
              <a:rPr lang="en-US" sz="2000" dirty="0">
                <a:solidFill>
                  <a:srgbClr val="000099"/>
                </a:solidFill>
                <a:latin typeface="+mn-lt"/>
                <a:sym typeface="Zed" pitchFamily="2" charset="2"/>
              </a:rPr>
              <a:t>(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v</a:t>
            </a:r>
            <a:r>
              <a:rPr lang="en-US" sz="2000" baseline="-250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 + V[i-1,w – 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000" baseline="-250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];</a:t>
            </a:r>
            <a:endParaRPr lang="en-US" sz="2000" dirty="0">
              <a:solidFill>
                <a:srgbClr val="000099"/>
              </a:solidFill>
              <a:latin typeface="+mn-lt"/>
              <a:sym typeface="Zed" pitchFamily="2" charset="2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srgbClr val="000099"/>
                </a:solidFill>
                <a:latin typeface="+mn-lt"/>
              </a:rPr>
              <a:t>			keep[</a:t>
            </a:r>
            <a:r>
              <a:rPr lang="en-US" sz="22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200" dirty="0">
                <a:solidFill>
                  <a:srgbClr val="000099"/>
                </a:solidFill>
                <a:latin typeface="+mn-lt"/>
              </a:rPr>
              <a:t>, w] = 1;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+mn-lt"/>
                <a:sym typeface="Zed" pitchFamily="2" charset="2"/>
              </a:rPr>
              <a:t>		else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+mn-lt"/>
                <a:sym typeface="Zed" pitchFamily="2" charset="2"/>
              </a:rPr>
              <a:t>			V[</a:t>
            </a:r>
            <a:r>
              <a:rPr lang="en-US" sz="2000" dirty="0" err="1">
                <a:solidFill>
                  <a:srgbClr val="000099"/>
                </a:solidFill>
                <a:latin typeface="+mn-lt"/>
                <a:sym typeface="Zed" pitchFamily="2" charset="2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+mn-lt"/>
                <a:sym typeface="Zed" pitchFamily="2" charset="2"/>
              </a:rPr>
              <a:t>, w] = 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V[i-1,w];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srgbClr val="000099"/>
                </a:solidFill>
                <a:latin typeface="+mn-lt"/>
              </a:rPr>
              <a:t>			keep[</a:t>
            </a:r>
            <a:r>
              <a:rPr lang="en-US" sz="22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200" dirty="0">
                <a:solidFill>
                  <a:srgbClr val="000099"/>
                </a:solidFill>
                <a:latin typeface="+mn-lt"/>
              </a:rPr>
              <a:t>, w] = 0;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endParaRPr lang="en-US" sz="1000" dirty="0">
              <a:solidFill>
                <a:srgbClr val="9933FF"/>
              </a:solidFill>
              <a:latin typeface="+mn-lt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srgbClr val="000099"/>
                </a:solidFill>
                <a:latin typeface="+mn-lt"/>
              </a:rPr>
              <a:t>K = W;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srgbClr val="000099"/>
                </a:solidFill>
                <a:latin typeface="+mn-lt"/>
              </a:rPr>
              <a:t>		for (</a:t>
            </a:r>
            <a:r>
              <a:rPr lang="en-US" sz="22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200" dirty="0">
                <a:solidFill>
                  <a:srgbClr val="000099"/>
                </a:solidFill>
                <a:latin typeface="+mn-lt"/>
              </a:rPr>
              <a:t> = n down to 1)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srgbClr val="000099"/>
                </a:solidFill>
                <a:latin typeface="+mn-lt"/>
              </a:rPr>
              <a:t>			if keep[</a:t>
            </a:r>
            <a:r>
              <a:rPr lang="en-US" sz="2200" dirty="0" err="1">
                <a:solidFill>
                  <a:srgbClr val="000099"/>
                </a:solidFill>
                <a:latin typeface="+mn-lt"/>
              </a:rPr>
              <a:t>i</a:t>
            </a:r>
            <a:r>
              <a:rPr lang="en-US" sz="2200" dirty="0">
                <a:solidFill>
                  <a:srgbClr val="000099"/>
                </a:solidFill>
                <a:latin typeface="+mn-lt"/>
              </a:rPr>
              <a:t>, K] = = 1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srgbClr val="000099"/>
                </a:solidFill>
                <a:latin typeface="+mn-lt"/>
              </a:rPr>
              <a:t>				output </a:t>
            </a:r>
            <a:r>
              <a:rPr lang="en-US" sz="2200" dirty="0" err="1">
                <a:solidFill>
                  <a:srgbClr val="000099"/>
                </a:solidFill>
                <a:latin typeface="+mn-lt"/>
              </a:rPr>
              <a:t>i</a:t>
            </a:r>
            <a:endParaRPr lang="en-US" sz="2200" dirty="0">
              <a:solidFill>
                <a:srgbClr val="000099"/>
              </a:solidFill>
              <a:latin typeface="+mn-lt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srgbClr val="000099"/>
                </a:solidFill>
                <a:latin typeface="+mn-lt"/>
              </a:rPr>
              <a:t>				K = K – </a:t>
            </a:r>
            <a:r>
              <a:rPr lang="en-US" sz="2200" dirty="0" err="1">
                <a:solidFill>
                  <a:srgbClr val="000099"/>
                </a:solidFill>
                <a:latin typeface="+mn-lt"/>
              </a:rPr>
              <a:t>w</a:t>
            </a:r>
            <a:r>
              <a:rPr lang="en-US" sz="2200" baseline="-25000" dirty="0" err="1">
                <a:solidFill>
                  <a:srgbClr val="000099"/>
                </a:solidFill>
                <a:latin typeface="+mn-lt"/>
              </a:rPr>
              <a:t>i</a:t>
            </a:r>
            <a:endParaRPr lang="en-US" sz="2200" baseline="-25000" dirty="0">
              <a:solidFill>
                <a:srgbClr val="000099"/>
              </a:solidFill>
              <a:latin typeface="+mn-lt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9933FF"/>
                </a:solidFill>
                <a:latin typeface="+mn-lt"/>
              </a:rPr>
              <a:t>Return V[n, W]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Complete: Dynamic Programming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C9535B-79E1-47CA-9F01-4C651DF4B9B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762000"/>
            <a:ext cx="8763000" cy="55626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1000">
                <a:solidFill>
                  <a:srgbClr val="000099"/>
                </a:solidFill>
                <a:latin typeface="+mn-lt"/>
              </a:rPr>
              <a:t>	</a:t>
            </a:r>
            <a:r>
              <a:rPr lang="en-US" sz="2800">
                <a:solidFill>
                  <a:srgbClr val="9933FF"/>
                </a:solidFill>
                <a:latin typeface="+mn-lt"/>
              </a:rPr>
              <a:t>Problem Statement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You are in Japan on an official visit and want to make shopping from a store (Best Denki)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A list of required items is available at the store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You are given a bag (knapsack), of fixed capacity, and only you can fill this bag with the selected items from the list.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Every item has a value (cost) and weight,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And your objective is to seek most valuable set of items which you can buy not exceeding bag limit.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0-1 Knapsack Problem Another 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D8813C-558C-4EA7-BFC1-2B10711A67E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763000" cy="5715000"/>
          </a:xfrm>
          <a:prstGeom prst="rect">
            <a:avLst/>
          </a:prstGeom>
          <a:noFill/>
        </p:spPr>
        <p:txBody>
          <a:bodyPr lIns="0" rIns="0"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Assumption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Each item must be put entirely in the knapsack or not included at all that is why the problem is called 0-1 knapsack problem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Remarks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Because an item cannot be broken up arbitrarily, so it is its 0-1 property that makes the knapsack problem hard.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If an item can be broken and allowed to take part of it then algorithm can be solved using greedy approach optimally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0-1 Knapsack Problem: Remarks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59AD63-C552-4F58-AC40-0BF51E52474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838200"/>
            <a:ext cx="8763000" cy="55626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Problem Construction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You have prepared a list of n objects for which you are interested to buy, The items are numbered as i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, i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, . . ., i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n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Capacity of bag is W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Each item i has value v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, and weigh w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i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We want to select a set of items among i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, i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, . . ., i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n 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which do not exceed (in total weight) capacity W of the bag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Total value of selected items must be maximum  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How should we select the items?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Notations: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0-1 Knapsack Problem Construction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38D9D-E371-46AE-BC19-FA93D8BDEDD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838200"/>
            <a:ext cx="8153400" cy="5287963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9933FF"/>
                </a:solidFill>
                <a:latin typeface="+mn-lt"/>
              </a:rPr>
              <a:t>Formal Construction of Problem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>
                <a:solidFill>
                  <a:srgbClr val="000099"/>
                </a:solidFill>
                <a:latin typeface="+mn-lt"/>
              </a:rPr>
              <a:t>Given a list: i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>
                <a:solidFill>
                  <a:srgbClr val="000099"/>
                </a:solidFill>
                <a:latin typeface="+mn-lt"/>
              </a:rPr>
              <a:t>, i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>
                <a:solidFill>
                  <a:srgbClr val="000099"/>
                </a:solidFill>
                <a:latin typeface="+mn-lt"/>
              </a:rPr>
              <a:t>, . . ., i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n</a:t>
            </a:r>
            <a:r>
              <a:rPr lang="en-US">
                <a:solidFill>
                  <a:srgbClr val="000099"/>
                </a:solidFill>
                <a:latin typeface="+mn-lt"/>
              </a:rPr>
              <a:t>, values: v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>
                <a:solidFill>
                  <a:srgbClr val="000099"/>
                </a:solidFill>
                <a:latin typeface="+mn-lt"/>
              </a:rPr>
              <a:t>, v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>
                <a:solidFill>
                  <a:srgbClr val="000099"/>
                </a:solidFill>
                <a:latin typeface="+mn-lt"/>
              </a:rPr>
              <a:t>, . . ., v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n </a:t>
            </a:r>
            <a:r>
              <a:rPr lang="en-US">
                <a:solidFill>
                  <a:srgbClr val="000099"/>
                </a:solidFill>
                <a:latin typeface="+mn-lt"/>
              </a:rPr>
              <a:t>and  weights: w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>
                <a:solidFill>
                  <a:srgbClr val="000099"/>
                </a:solidFill>
                <a:latin typeface="+mn-lt"/>
              </a:rPr>
              <a:t>, w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>
                <a:solidFill>
                  <a:srgbClr val="000099"/>
                </a:solidFill>
                <a:latin typeface="+mn-lt"/>
              </a:rPr>
              <a:t>, . . ., w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n </a:t>
            </a:r>
            <a:r>
              <a:rPr lang="en-US">
                <a:solidFill>
                  <a:srgbClr val="000099"/>
                </a:solidFill>
                <a:latin typeface="+mn-lt"/>
              </a:rPr>
              <a:t>respectively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>
                <a:solidFill>
                  <a:srgbClr val="000099"/>
                </a:solidFill>
                <a:latin typeface="+mn-lt"/>
              </a:rPr>
              <a:t>Of course W </a:t>
            </a:r>
            <a:r>
              <a:rPr lang="en-US">
                <a:solidFill>
                  <a:srgbClr val="000099"/>
                </a:solidFill>
                <a:latin typeface="+mn-lt"/>
                <a:sym typeface="Symbol" pitchFamily="18" charset="2"/>
              </a:rPr>
              <a:t> 0, and we wish to find a set S of items such that S  {</a:t>
            </a:r>
            <a:r>
              <a:rPr lang="en-US">
                <a:solidFill>
                  <a:srgbClr val="000099"/>
                </a:solidFill>
                <a:latin typeface="+mn-lt"/>
              </a:rPr>
              <a:t>i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>
                <a:solidFill>
                  <a:srgbClr val="000099"/>
                </a:solidFill>
                <a:latin typeface="+mn-lt"/>
              </a:rPr>
              <a:t>, i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>
                <a:solidFill>
                  <a:srgbClr val="000099"/>
                </a:solidFill>
                <a:latin typeface="+mn-lt"/>
              </a:rPr>
              <a:t>, . . ., i</a:t>
            </a:r>
            <a:r>
              <a:rPr lang="en-US" baseline="-25000">
                <a:solidFill>
                  <a:srgbClr val="000099"/>
                </a:solidFill>
                <a:latin typeface="+mn-lt"/>
              </a:rPr>
              <a:t>n</a:t>
            </a:r>
            <a:r>
              <a:rPr lang="en-US">
                <a:solidFill>
                  <a:srgbClr val="000099"/>
                </a:solidFill>
                <a:latin typeface="+mn-lt"/>
              </a:rPr>
              <a:t>} that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000099"/>
                </a:solidFill>
                <a:latin typeface="+mn-lt"/>
              </a:rPr>
              <a:t>			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000099"/>
                </a:solidFill>
                <a:latin typeface="+mn-lt"/>
              </a:rPr>
              <a:t>			maximizes 	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endParaRPr lang="en-US">
              <a:solidFill>
                <a:srgbClr val="000099"/>
              </a:solidFill>
              <a:latin typeface="+mn-lt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000099"/>
                </a:solidFill>
                <a:latin typeface="+mn-lt"/>
              </a:rPr>
              <a:t>			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000099"/>
                </a:solidFill>
                <a:latin typeface="+mn-lt"/>
              </a:rPr>
              <a:t>			subject to 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4343400" y="33528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" imgW="342751" imgH="342751" progId="Equation.3">
                  <p:embed/>
                </p:oleObj>
              </mc:Choice>
              <mc:Fallback>
                <p:oleObj name="Equation" r:id="rId3" imgW="342751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1066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4343400" y="4876800"/>
          <a:ext cx="1828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5" imgW="660113" imgH="342751" progId="Equation.3">
                  <p:embed/>
                </p:oleObj>
              </mc:Choice>
              <mc:Fallback>
                <p:oleObj name="Equation" r:id="rId5" imgW="660113" imgH="3427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76800"/>
                        <a:ext cx="1828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90600" indent="-533400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bg1"/>
                </a:solidFill>
              </a:rPr>
              <a:t>Model: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0-1 Knapsack Problem </a:t>
            </a:r>
            <a:r>
              <a:rPr lang="en-US" sz="3200" dirty="0">
                <a:solidFill>
                  <a:schemeClr val="bg1"/>
                </a:solidFill>
              </a:rPr>
              <a:t>Construction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6CAA69-4948-4381-9FEB-DE3FDE277E3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838200"/>
            <a:ext cx="8763000" cy="55626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Compute all the subsets of </a:t>
            </a:r>
            <a:r>
              <a:rPr lang="en-US" sz="2800">
                <a:solidFill>
                  <a:srgbClr val="000099"/>
                </a:solidFill>
                <a:latin typeface="+mn-lt"/>
                <a:sym typeface="Symbol" pitchFamily="18" charset="2"/>
              </a:rPr>
              <a:t>{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, i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, . . ., i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n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}, there will be 2</a:t>
            </a:r>
            <a:r>
              <a:rPr lang="en-US" sz="2800" baseline="30000">
                <a:solidFill>
                  <a:srgbClr val="000099"/>
                </a:solidFill>
                <a:latin typeface="+mn-lt"/>
              </a:rPr>
              <a:t>n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number of subsets.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Find sum of the weights of total items in each set and list only those sets whose sum does not increase by W (capacity of knapsack)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Compute sum of values of items in each selected list and find the highest one 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This highest value is the </a:t>
            </a:r>
            <a:r>
              <a:rPr lang="en-US" sz="2800">
                <a:solidFill>
                  <a:srgbClr val="9933FF"/>
                </a:solidFill>
                <a:latin typeface="+mn-lt"/>
              </a:rPr>
              <a:t>required solution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The computational cost of Brute Force Approach is exponential and not economical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Find some other way!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Brute Force 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DD79B3-BB7F-42C0-A727-3C60DB28373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9600"/>
            <a:ext cx="8763000" cy="57912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Approach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Partition the knapsack problem into sub-problems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Find the solutions of the sub-problems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Combine these solutions to solve original problem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Comments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In this case the sub-problems are not independent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And the sub-problems share sub-sub-problems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Algorithm repeatedly solves common sub-sub-problems and takes more effort than required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Because this is an optimization problem and hence dynamic approach is another solution if we are able to construct problem dynamically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" y="0"/>
            <a:ext cx="8991600" cy="61595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Divide and Conquer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5539</Words>
  <Application>Microsoft Office PowerPoint</Application>
  <PresentationFormat>On-screen Show (4:3)</PresentationFormat>
  <Paragraphs>586</Paragraphs>
  <Slides>36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2019-12-02T18:22:24Z</dcterms:created>
  <dcterms:modified xsi:type="dcterms:W3CDTF">2021-06-22T01:59:41Z</dcterms:modified>
</cp:coreProperties>
</file>