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bookmarkIdSeed="2">
  <p:sldMasterIdLst>
    <p:sldMasterId id="2147483649" r:id="rId1"/>
    <p:sldMasterId id="2147483872" r:id="rId2"/>
  </p:sldMasterIdLst>
  <p:notesMasterIdLst>
    <p:notesMasterId r:id="rId64"/>
  </p:notesMasterIdLst>
  <p:handoutMasterIdLst>
    <p:handoutMasterId r:id="rId65"/>
  </p:handoutMasterIdLst>
  <p:sldIdLst>
    <p:sldId id="821" r:id="rId3"/>
    <p:sldId id="747" r:id="rId4"/>
    <p:sldId id="740" r:id="rId5"/>
    <p:sldId id="695" r:id="rId6"/>
    <p:sldId id="696" r:id="rId7"/>
    <p:sldId id="697" r:id="rId8"/>
    <p:sldId id="701" r:id="rId9"/>
    <p:sldId id="748" r:id="rId10"/>
    <p:sldId id="702" r:id="rId11"/>
    <p:sldId id="703" r:id="rId12"/>
    <p:sldId id="704" r:id="rId13"/>
    <p:sldId id="749" r:id="rId14"/>
    <p:sldId id="793" r:id="rId15"/>
    <p:sldId id="794" r:id="rId16"/>
    <p:sldId id="741" r:id="rId17"/>
    <p:sldId id="753" r:id="rId18"/>
    <p:sldId id="754" r:id="rId19"/>
    <p:sldId id="742" r:id="rId20"/>
    <p:sldId id="743" r:id="rId21"/>
    <p:sldId id="744" r:id="rId22"/>
    <p:sldId id="755" r:id="rId23"/>
    <p:sldId id="756" r:id="rId24"/>
    <p:sldId id="745" r:id="rId25"/>
    <p:sldId id="713" r:id="rId26"/>
    <p:sldId id="705" r:id="rId27"/>
    <p:sldId id="706" r:id="rId28"/>
    <p:sldId id="707" r:id="rId29"/>
    <p:sldId id="708" r:id="rId30"/>
    <p:sldId id="709" r:id="rId31"/>
    <p:sldId id="710" r:id="rId32"/>
    <p:sldId id="711" r:id="rId33"/>
    <p:sldId id="712" r:id="rId34"/>
    <p:sldId id="796" r:id="rId35"/>
    <p:sldId id="797" r:id="rId36"/>
    <p:sldId id="698" r:id="rId37"/>
    <p:sldId id="699" r:id="rId38"/>
    <p:sldId id="700" r:id="rId39"/>
    <p:sldId id="798" r:id="rId40"/>
    <p:sldId id="799" r:id="rId41"/>
    <p:sldId id="800" r:id="rId42"/>
    <p:sldId id="801" r:id="rId43"/>
    <p:sldId id="802" r:id="rId44"/>
    <p:sldId id="803" r:id="rId45"/>
    <p:sldId id="804" r:id="rId46"/>
    <p:sldId id="805" r:id="rId47"/>
    <p:sldId id="806" r:id="rId48"/>
    <p:sldId id="807" r:id="rId49"/>
    <p:sldId id="808" r:id="rId50"/>
    <p:sldId id="809" r:id="rId51"/>
    <p:sldId id="810" r:id="rId52"/>
    <p:sldId id="811" r:id="rId53"/>
    <p:sldId id="812" r:id="rId54"/>
    <p:sldId id="813" r:id="rId55"/>
    <p:sldId id="814" r:id="rId56"/>
    <p:sldId id="815" r:id="rId57"/>
    <p:sldId id="816" r:id="rId58"/>
    <p:sldId id="817" r:id="rId59"/>
    <p:sldId id="818" r:id="rId60"/>
    <p:sldId id="819" r:id="rId61"/>
    <p:sldId id="820" r:id="rId62"/>
    <p:sldId id="714" r:id="rId63"/>
  </p:sldIdLst>
  <p:sldSz cx="9144000" cy="6858000" type="screen4x3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527E6"/>
    <a:srgbClr val="1C12EA"/>
    <a:srgbClr val="66FF99"/>
    <a:srgbClr val="FFFFFF"/>
    <a:srgbClr val="CCCCFF"/>
    <a:srgbClr val="7872F4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8342" autoAdjust="0"/>
  </p:normalViewPr>
  <p:slideViewPr>
    <p:cSldViewPr>
      <p:cViewPr varScale="1">
        <p:scale>
          <a:sx n="65" d="100"/>
          <a:sy n="65" d="100"/>
        </p:scale>
        <p:origin x="14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36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0238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250238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82E213E6-163A-47A8-B2C9-7FAA8AD37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19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125913"/>
            <a:ext cx="5486400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238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250238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F8B39F1-F9D6-491F-AD54-2A48E46DEC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699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230F09-1CEC-4272-A2D1-4C2D4A521B4A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0264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B8B4C7-BE4D-4BE1-9BCE-3F5D7BBEC5BA}" type="slidenum">
              <a:rPr lang="en-GB"/>
              <a:pPr eaLnBrk="1" hangingPunct="1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7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830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A4E78A-E675-46DC-BA15-24D545D47A2C}" type="slidenum">
              <a:rPr lang="en-GB"/>
              <a:pPr eaLnBrk="1" hangingPunct="1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918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2305D-68AB-417A-9457-51418825D65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2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CA672-673B-4FEE-8D33-C2B0F8F06B3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5218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1AB2C2-7DF3-4E9B-9D73-7F939E4ED8AF}" type="slidenum">
              <a:rPr lang="en-GB"/>
              <a:pPr eaLnBrk="1" hangingPunct="1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48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177197-DF10-4E6C-9A4B-AE4C2297C5A9}" type="slidenum">
              <a:rPr lang="en-GB"/>
              <a:pPr eaLnBrk="1" hangingPunct="1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408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565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1C454-FA84-4C82-BF4E-B52D54707C0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6902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A9CE2-A501-4CCB-BD76-CB6509E6B22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3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851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378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8ACDBA-99B8-4F8F-B92F-A29DC2F9AFC1}" type="slidenum">
              <a:rPr lang="en-GB"/>
              <a:pPr eaLnBrk="1" hangingPunct="1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00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A5F1CE-DCC3-49FB-A611-08F43AB2D899}" type="slidenum">
              <a:rPr lang="en-GB"/>
              <a:pPr eaLnBrk="1" hangingPunct="1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37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096EBF-722B-4362-BDEC-719BE18965F6}" type="slidenum">
              <a:rPr lang="en-GB"/>
              <a:pPr eaLnBrk="1" hangingPunct="1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89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DB6B11-2624-4DDE-A78D-802A61D74FF9}" type="slidenum">
              <a:rPr lang="en-GB"/>
              <a:pPr eaLnBrk="1" hangingPunct="1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09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D15D16-81EB-4E72-BA07-3FEE6B4E0276}" type="slidenum">
              <a:rPr lang="en-GB"/>
              <a:pPr eaLnBrk="1" hangingPunct="1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12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53F445-A6C7-4880-9F7F-BE79418C70F1}" type="slidenum">
              <a:rPr lang="en-GB"/>
              <a:pPr eaLnBrk="1" hangingPunct="1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62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55AF06-22DE-4403-84C7-ACC0502A33CB}" type="slidenum">
              <a:rPr lang="en-GB"/>
              <a:pPr eaLnBrk="1" hangingPunct="1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60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68EBB4-C8C2-4A39-AD5F-B33E3C256E0A}" type="slidenum">
              <a:rPr lang="en-GB"/>
              <a:pPr eaLnBrk="1" hangingPunct="1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42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B4ECD1-F7D2-4D48-AE9C-7F2C20FAF9FA}" type="slidenum">
              <a:rPr lang="en-GB"/>
              <a:pPr eaLnBrk="1" hangingPunct="1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8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216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387AE8-50B8-4E1E-981C-75711787E030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46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DF96EF-53A6-41E9-BAA2-668B211D9482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33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503302-402D-401A-89EB-9D74A5745740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69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447C9B-E968-4E84-B566-63C3E632944B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82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EAE344-FF60-4B08-A09E-FEA769FE2CC1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01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A27AD9-9F11-48F5-9743-926C6A686332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80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E9288-8DAC-4782-874C-CB9A6DA05A3C}" type="slidenum">
              <a:rPr lang="zh-TW" altLang="en-US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1217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FA80F2-F690-471E-A36B-ED372E24C8FE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61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106300-6353-43B8-B331-B01853B6739C}" type="slidenum">
              <a:rPr lang="en-GB"/>
              <a:pPr eaLnBrk="1" hangingPunct="1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E32F7B-CC61-4D4F-964A-7046C3EF0E32}" type="slidenum">
              <a:rPr lang="en-GB"/>
              <a:pPr eaLnBrk="1" hangingPunct="1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77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21BD26-49F5-42AC-BBB8-41830F8E8EA6}" type="slidenum">
              <a:rPr lang="en-GB"/>
              <a:pPr eaLnBrk="1" hangingPunct="1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99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EF542E-7F0A-4F02-A63C-5152ECB7948F}" type="slidenum">
              <a:rPr lang="en-GB"/>
              <a:pPr eaLnBrk="1" hangingPunct="1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5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85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C4F911-762C-47D4-8774-5D8B7279048E}" type="slidenum">
              <a:rPr lang="en-GB"/>
              <a:pPr eaLnBrk="1" hangingPunct="1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10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</p:grpSp>
      <p:sp>
        <p:nvSpPr>
          <p:cNvPr id="2017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017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7A6711-5061-41D5-BEA9-5B1A3C4D00D3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3124200" cy="457200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2133600" cy="457200"/>
          </a:xfrm>
        </p:spPr>
        <p:txBody>
          <a:bodyPr/>
          <a:lstStyle>
            <a:lvl1pPr algn="l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8703A61-2D2E-4758-9445-3AB44B5641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FD76D-0429-4B82-9CE0-EE1E93519F65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FFF72-4B84-48C8-8264-351C9D6ED7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12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81225-D60D-4B3D-98FD-EDAC0ACE58BB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6EE6A-6F6A-4D8B-AC8E-0209B5F0C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426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40386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8C45C-1B7E-49D6-939D-8FC6E3D3A46C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8EC29-39B8-4F9C-9FE4-8516956D77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066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2C7FD-5832-4A4B-BE22-D6A10D95F1DA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C8C8F-FCEC-4807-B0AB-61587476C5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00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82296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91D35-C064-4337-AC53-E67F42B7FADB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3C4CF-B00C-45D1-BDC7-34610073F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111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9983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744DE-0D34-46E2-BB75-127F9751F325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03A61-2D2E-4758-9445-3AB44B5641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97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68E33-EDD2-40E4-9FE3-EFADB87802F2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88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99CDCB-8C47-4B25-B747-161A8A3F761C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771A5-7465-4EBA-B0B4-748F1114D4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218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1E7CDB-E00E-4C19-8BEC-176B16654A31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B7B48-A08C-482C-B8E7-7EBDA4ED5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8C897-2D3C-4FBB-B4DA-E0DA3C5A8CC1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8CA8B-D550-44A3-A659-1AFFA7FEC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345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BDB7D-DFE6-4EE0-B09A-B6C8897AD817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C502-E995-4112-B221-217B92AE42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672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4D4AAE-B8B5-43AC-A013-6A1D0892ABE5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065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EA5A6A-8551-46E8-8F20-D8D6E2622051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2D76A-69FA-4E0A-A128-01D3EDCC13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193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70A2FE-4BD7-405E-91C2-CD4DF2BD2291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432FE-62E4-441C-82A9-43C426407E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78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97D3D-02F4-45EC-9264-FE44F7EA9CEA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480A-A53D-4829-ACAD-9D3A9661DF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434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C16DC4-20EB-4D3F-8324-8D4A3A433C3F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FFF72-4B84-48C8-8264-351C9D6ED7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67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DA6E2-C892-4CE1-95D7-FAC4FDDEBBA8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6EE6A-6F6A-4D8B-AC8E-0209B5F0C0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99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61673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19330-7EB7-42D1-8FEC-9BC7A22D89ED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C8C8F-FCEC-4807-B0AB-61587476C5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3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5511-92F6-433B-B29F-2ECFE45577DF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771A5-7465-4EBA-B0B4-748F1114D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AC532-AAB2-4F60-8E25-DC7F4CF7FD5F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B7B48-A08C-482C-B8E7-7EBDA4ED5B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29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A1CEF-EF6A-47D9-8428-8C4600380C39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C502-E995-4112-B221-217B92AE4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0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C34AE-7ED8-4FA9-9F2A-5468C48AAF29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3E264-76E5-4826-B4EA-70BECBCBCD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95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45FAE-F2A3-40AC-8623-D6B2023A27C4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2D76A-69FA-4E0A-A128-01D3EDCC1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9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B5B3D-22BC-43A2-AC88-278088703FF5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432FE-62E4-441C-82A9-43C426407E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84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A440B-B624-4E51-994C-7E4FD96A134F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7480A-A53D-4829-ACAD-9D3A9661DF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07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+mj-lt"/>
                <a:cs typeface="+mn-cs"/>
              </a:defRPr>
            </a:lvl1pPr>
          </a:lstStyle>
          <a:p>
            <a:pPr>
              <a:defRPr/>
            </a:pPr>
            <a:fld id="{7845E90C-FF0F-4A80-A65F-5155D2B4B042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+mn-lt"/>
                <a:cs typeface="+mn-cs"/>
              </a:defRPr>
            </a:lvl1pPr>
          </a:lstStyle>
          <a:p>
            <a:pPr>
              <a:defRPr/>
            </a:pPr>
            <a:fld id="{A3F303DB-8FEE-41AA-A098-8337A0CB3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9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4263A9-197D-4C3B-B78D-FA05E453663A}" type="datetime1">
              <a:rPr lang="en-US" altLang="en-US" smtClean="0"/>
              <a:t>22-Mar-21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F303DB-8FEE-41AA-A098-8337A0CB3D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17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412165" cy="1152149"/>
          </a:xfrm>
        </p:spPr>
        <p:txBody>
          <a:bodyPr/>
          <a:lstStyle/>
          <a:p>
            <a:r>
              <a:rPr lang="en-US" altLang="en-US" sz="3600" dirty="0"/>
              <a:t>CS302</a:t>
            </a:r>
            <a:br>
              <a:rPr lang="en-US" altLang="en-US" sz="3600" dirty="0"/>
            </a:br>
            <a:r>
              <a:rPr lang="en-US" altLang="en-US" sz="3600" dirty="0"/>
              <a:t>Design and Analysis of Algorithm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06183" y="388244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Garamond" panose="02020404030301010803" pitchFamily="18" charset="0"/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877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533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/>
              <a:t>Size does matter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46125" y="1666875"/>
            <a:ext cx="73660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800">
                <a:latin typeface="Times New Roman" panose="02020603050405020304" pitchFamily="18" charset="0"/>
              </a:rPr>
              <a:t>What happens if we double the input size N?</a:t>
            </a:r>
          </a:p>
          <a:p>
            <a:endParaRPr lang="en-GB" sz="2800">
              <a:latin typeface="Times New Roman" panose="02020603050405020304" pitchFamily="18" charset="0"/>
            </a:endParaRPr>
          </a:p>
          <a:p>
            <a:r>
              <a:rPr lang="en-GB" sz="2400">
                <a:latin typeface="Times New Roman" panose="02020603050405020304" pitchFamily="18" charset="0"/>
              </a:rPr>
              <a:t>   </a:t>
            </a:r>
            <a:r>
              <a:rPr lang="en-GB" sz="2400" b="1">
                <a:latin typeface="Times New Roman" panose="02020603050405020304" pitchFamily="18" charset="0"/>
              </a:rPr>
              <a:t>N	log</a:t>
            </a:r>
            <a:r>
              <a:rPr lang="en-GB" sz="2400" b="1" baseline="-25000">
                <a:latin typeface="Times New Roman" panose="02020603050405020304" pitchFamily="18" charset="0"/>
              </a:rPr>
              <a:t>2</a:t>
            </a:r>
            <a:r>
              <a:rPr lang="en-GB" sz="2400" b="1">
                <a:latin typeface="Times New Roman" panose="02020603050405020304" pitchFamily="18" charset="0"/>
              </a:rPr>
              <a:t>N		5N	N log</a:t>
            </a:r>
            <a:r>
              <a:rPr lang="en-GB" sz="2400" b="1" baseline="-25000">
                <a:latin typeface="Times New Roman" panose="02020603050405020304" pitchFamily="18" charset="0"/>
              </a:rPr>
              <a:t>2</a:t>
            </a:r>
            <a:r>
              <a:rPr lang="en-GB" sz="2400" b="1">
                <a:latin typeface="Times New Roman" panose="02020603050405020304" pitchFamily="18" charset="0"/>
              </a:rPr>
              <a:t>N	N</a:t>
            </a:r>
            <a:r>
              <a:rPr lang="en-GB" sz="2400" b="1" baseline="30000">
                <a:latin typeface="Times New Roman" panose="02020603050405020304" pitchFamily="18" charset="0"/>
              </a:rPr>
              <a:t>2</a:t>
            </a:r>
            <a:r>
              <a:rPr lang="en-GB" sz="2400" b="1">
                <a:latin typeface="Times New Roman" panose="02020603050405020304" pitchFamily="18" charset="0"/>
              </a:rPr>
              <a:t>	2</a:t>
            </a:r>
            <a:r>
              <a:rPr lang="en-GB" sz="2400" b="1" baseline="30000">
                <a:latin typeface="Times New Roman" panose="02020603050405020304" pitchFamily="18" charset="0"/>
              </a:rPr>
              <a:t>N   </a:t>
            </a:r>
            <a:endParaRPr lang="en-GB" sz="2400" b="1">
              <a:latin typeface="Times New Roman" panose="02020603050405020304" pitchFamily="18" charset="0"/>
            </a:endParaRPr>
          </a:p>
          <a:p>
            <a:r>
              <a:rPr lang="en-GB" sz="2400">
                <a:latin typeface="Courier New" panose="02070309020205020404" pitchFamily="49" charset="0"/>
              </a:rPr>
              <a:t>  8	  3	     40	  24	     64	 256</a:t>
            </a:r>
          </a:p>
          <a:p>
            <a:r>
              <a:rPr lang="en-GB" sz="2400">
                <a:latin typeface="Courier New" panose="02070309020205020404" pitchFamily="49" charset="0"/>
              </a:rPr>
              <a:t> 16	  4		80	  64     256  65536</a:t>
            </a:r>
          </a:p>
          <a:p>
            <a:r>
              <a:rPr lang="en-GB" sz="2400">
                <a:latin typeface="Courier New" panose="02070309020205020404" pitchFamily="49" charset="0"/>
              </a:rPr>
              <a:t> 32    5      160    160    1024   ~10</a:t>
            </a:r>
            <a:r>
              <a:rPr lang="en-GB" sz="2400" baseline="30000">
                <a:latin typeface="Courier New" panose="02070309020205020404" pitchFamily="49" charset="0"/>
              </a:rPr>
              <a:t>9</a:t>
            </a:r>
            <a:endParaRPr lang="en-GB" sz="2400">
              <a:latin typeface="Courier New" panose="02070309020205020404" pitchFamily="49" charset="0"/>
            </a:endParaRPr>
          </a:p>
          <a:p>
            <a:r>
              <a:rPr lang="en-GB" sz="2400">
                <a:latin typeface="Courier New" panose="02070309020205020404" pitchFamily="49" charset="0"/>
              </a:rPr>
              <a:t> 64    6      320    384    4096   ~10</a:t>
            </a:r>
            <a:r>
              <a:rPr lang="en-GB" sz="2400" baseline="30000">
                <a:latin typeface="Courier New" panose="02070309020205020404" pitchFamily="49" charset="0"/>
              </a:rPr>
              <a:t>19</a:t>
            </a:r>
            <a:endParaRPr lang="en-GB" sz="2400">
              <a:latin typeface="Courier New" panose="02070309020205020404" pitchFamily="49" charset="0"/>
            </a:endParaRPr>
          </a:p>
          <a:p>
            <a:r>
              <a:rPr lang="en-GB" sz="2400">
                <a:latin typeface="Courier New" panose="02070309020205020404" pitchFamily="49" charset="0"/>
              </a:rPr>
              <a:t>128    7      640    896   16384   ~10</a:t>
            </a:r>
            <a:r>
              <a:rPr lang="en-GB" sz="2400" baseline="30000">
                <a:latin typeface="Courier New" panose="02070309020205020404" pitchFamily="49" charset="0"/>
              </a:rPr>
              <a:t>38</a:t>
            </a:r>
            <a:endParaRPr lang="en-GB" sz="2400">
              <a:latin typeface="Courier New" panose="02070309020205020404" pitchFamily="49" charset="0"/>
            </a:endParaRPr>
          </a:p>
          <a:p>
            <a:r>
              <a:rPr lang="en-GB" sz="2400">
                <a:latin typeface="Courier New" panose="02070309020205020404" pitchFamily="49" charset="0"/>
              </a:rPr>
              <a:t>256    8     1280   2048   65536   ~10</a:t>
            </a:r>
            <a:r>
              <a:rPr lang="en-GB" sz="2400" baseline="30000">
                <a:latin typeface="Courier New" panose="02070309020205020404" pitchFamily="49" charset="0"/>
              </a:rPr>
              <a:t>76</a:t>
            </a:r>
            <a:endParaRPr lang="en-GB" sz="2400">
              <a:latin typeface="Courier New" panose="02070309020205020404" pitchFamily="49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609600" y="29718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09600" y="2514600"/>
            <a:ext cx="7696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83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Input Size dependency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Suppose a program has run time O(n!) and the run time for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r>
              <a:rPr lang="en-GB" dirty="0"/>
              <a:t>n  = 10 is 1 second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endParaRPr lang="en-GB" dirty="0"/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r>
              <a:rPr lang="en-GB" dirty="0"/>
              <a:t>For n = 12, the run time is 2 minutes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r>
              <a:rPr lang="en-GB" dirty="0"/>
              <a:t>For n = 14, the run time is 6 hours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r>
              <a:rPr lang="en-GB" dirty="0"/>
              <a:t>For n = 16, the run time is 2 months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r>
              <a:rPr lang="en-GB" dirty="0"/>
              <a:t>For n = 18, the run time is 50 years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r>
              <a:rPr lang="en-GB" dirty="0"/>
              <a:t>For n = 20, the run time is 200 centuries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Best worst and average time complexity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case: The algorithm take as min time as it can.</a:t>
            </a:r>
          </a:p>
          <a:p>
            <a:pPr lvl="1"/>
            <a:r>
              <a:rPr lang="en-US" dirty="0"/>
              <a:t>Searching item in array </a:t>
            </a:r>
          </a:p>
          <a:p>
            <a:pPr lvl="1"/>
            <a:r>
              <a:rPr lang="en-US" dirty="0"/>
              <a:t>Found first item as key</a:t>
            </a:r>
          </a:p>
          <a:p>
            <a:r>
              <a:rPr lang="en-US" dirty="0"/>
              <a:t>Worst case: The algorithm take max time as it can</a:t>
            </a:r>
          </a:p>
          <a:p>
            <a:pPr lvl="1"/>
            <a:r>
              <a:rPr lang="en-US" dirty="0"/>
              <a:t>Searching item in array</a:t>
            </a:r>
          </a:p>
          <a:p>
            <a:pPr lvl="1"/>
            <a:r>
              <a:rPr lang="en-US" dirty="0"/>
              <a:t>Found the last item/ did not found item</a:t>
            </a:r>
          </a:p>
          <a:p>
            <a:r>
              <a:rPr lang="en-US" dirty="0"/>
              <a:t>Average case: The algorithm takes average time</a:t>
            </a:r>
          </a:p>
          <a:p>
            <a:pPr lvl="1"/>
            <a:r>
              <a:rPr lang="en-US" dirty="0"/>
              <a:t>Found in middle of array (Just example)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19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What is the relationship between Big O, Θ, Ω and best, worst, and average case of an algorithm?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Ο and Ω notations do only describe the bounds of a function that describes the asymptotic behavior of the actual behavior of the algorithm. Here’s an example </a:t>
            </a:r>
          </a:p>
          <a:p>
            <a:pPr lvl="1"/>
            <a:r>
              <a:rPr lang="en-US" sz="2000" dirty="0"/>
              <a:t>Ω describes the </a:t>
            </a:r>
            <a:r>
              <a:rPr lang="en-US" sz="2000" b="1" dirty="0"/>
              <a:t>lower bound</a:t>
            </a:r>
            <a:r>
              <a:rPr lang="en-US" sz="2000" dirty="0"/>
              <a:t>:</a:t>
            </a:r>
          </a:p>
          <a:p>
            <a:pPr lvl="2"/>
            <a:r>
              <a:rPr lang="en-US" sz="2000" dirty="0"/>
              <a:t> f(</a:t>
            </a:r>
            <a:r>
              <a:rPr lang="en-US" sz="2000" i="1" dirty="0"/>
              <a:t>n</a:t>
            </a:r>
            <a:r>
              <a:rPr lang="en-US" sz="2000" dirty="0"/>
              <a:t>) ∈ Ω(g(</a:t>
            </a:r>
            <a:r>
              <a:rPr lang="en-US" sz="2000" i="1" dirty="0"/>
              <a:t>n</a:t>
            </a:r>
            <a:r>
              <a:rPr lang="en-US" sz="2000" dirty="0"/>
              <a:t>)) means the asymptotic behavior of f(</a:t>
            </a:r>
            <a:r>
              <a:rPr lang="en-US" sz="2000" i="1" dirty="0"/>
              <a:t>n</a:t>
            </a:r>
            <a:r>
              <a:rPr lang="en-US" sz="2000" dirty="0"/>
              <a:t>) is </a:t>
            </a:r>
            <a:r>
              <a:rPr lang="en-US" sz="2000" b="1" dirty="0"/>
              <a:t>not less than</a:t>
            </a:r>
            <a:r>
              <a:rPr lang="en-US" sz="2000" dirty="0"/>
              <a:t> g(</a:t>
            </a:r>
            <a:r>
              <a:rPr lang="en-US" sz="2000" i="1" dirty="0"/>
              <a:t>n</a:t>
            </a:r>
            <a:r>
              <a:rPr lang="en-US" sz="2000" dirty="0"/>
              <a:t>)·</a:t>
            </a:r>
            <a:r>
              <a:rPr lang="en-US" sz="2000" i="1" dirty="0"/>
              <a:t>k</a:t>
            </a:r>
            <a:r>
              <a:rPr lang="en-US" sz="2000" dirty="0"/>
              <a:t> for some positive </a:t>
            </a:r>
            <a:r>
              <a:rPr lang="en-US" sz="2000" i="1" dirty="0"/>
              <a:t>k</a:t>
            </a:r>
            <a:r>
              <a:rPr lang="en-US" sz="2000" dirty="0"/>
              <a:t>, so f(</a:t>
            </a:r>
            <a:r>
              <a:rPr lang="en-US" sz="2000" i="1" dirty="0"/>
              <a:t>n</a:t>
            </a:r>
            <a:r>
              <a:rPr lang="en-US" sz="2000" dirty="0"/>
              <a:t>) is </a:t>
            </a:r>
            <a:r>
              <a:rPr lang="en-US" sz="2000" b="1" dirty="0"/>
              <a:t>always at least as much as</a:t>
            </a:r>
            <a:r>
              <a:rPr lang="en-US" sz="2000" dirty="0"/>
              <a:t> g(</a:t>
            </a:r>
            <a:r>
              <a:rPr lang="en-US" sz="2000" i="1" dirty="0"/>
              <a:t>n</a:t>
            </a:r>
            <a:r>
              <a:rPr lang="en-US" sz="2000" dirty="0"/>
              <a:t>)·</a:t>
            </a:r>
            <a:r>
              <a:rPr lang="en-US" sz="2000" i="1" dirty="0"/>
              <a:t>k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Ο describes the </a:t>
            </a:r>
            <a:r>
              <a:rPr lang="en-US" sz="2000" b="1" dirty="0"/>
              <a:t>upper bound</a:t>
            </a:r>
            <a:r>
              <a:rPr lang="en-US" sz="2000" dirty="0"/>
              <a:t>: </a:t>
            </a:r>
          </a:p>
          <a:p>
            <a:pPr lvl="2"/>
            <a:r>
              <a:rPr lang="en-US" sz="2000" dirty="0"/>
              <a:t>f(</a:t>
            </a:r>
            <a:r>
              <a:rPr lang="en-US" sz="2000" i="1" dirty="0"/>
              <a:t>n</a:t>
            </a:r>
            <a:r>
              <a:rPr lang="en-US" sz="2000" dirty="0"/>
              <a:t>) ∈ Ο(g(</a:t>
            </a:r>
            <a:r>
              <a:rPr lang="en-US" sz="2000" i="1" dirty="0"/>
              <a:t>n</a:t>
            </a:r>
            <a:r>
              <a:rPr lang="en-US" sz="2000" dirty="0"/>
              <a:t>)) means the asymptotic behavior of f(</a:t>
            </a:r>
            <a:r>
              <a:rPr lang="en-US" sz="2000" i="1" dirty="0"/>
              <a:t>n</a:t>
            </a:r>
            <a:r>
              <a:rPr lang="en-US" sz="2000" dirty="0"/>
              <a:t>) is </a:t>
            </a:r>
            <a:r>
              <a:rPr lang="en-US" sz="2000" b="1" dirty="0"/>
              <a:t>not more than</a:t>
            </a:r>
            <a:r>
              <a:rPr lang="en-US" sz="2000" dirty="0"/>
              <a:t> g(</a:t>
            </a:r>
            <a:r>
              <a:rPr lang="en-US" sz="2000" i="1" dirty="0"/>
              <a:t>n</a:t>
            </a:r>
            <a:r>
              <a:rPr lang="en-US" sz="2000" dirty="0"/>
              <a:t>)·</a:t>
            </a:r>
            <a:r>
              <a:rPr lang="en-US" sz="2000" i="1" dirty="0"/>
              <a:t>k</a:t>
            </a:r>
            <a:r>
              <a:rPr lang="en-US" sz="2000" dirty="0"/>
              <a:t> for some positive </a:t>
            </a:r>
            <a:r>
              <a:rPr lang="en-US" sz="2000" i="1" dirty="0"/>
              <a:t>k</a:t>
            </a:r>
            <a:r>
              <a:rPr lang="en-US" sz="2000" dirty="0"/>
              <a:t>, so f(</a:t>
            </a:r>
            <a:r>
              <a:rPr lang="en-US" sz="2000" i="1" dirty="0"/>
              <a:t>n</a:t>
            </a:r>
            <a:r>
              <a:rPr lang="en-US" sz="2000" dirty="0"/>
              <a:t>) is </a:t>
            </a:r>
            <a:r>
              <a:rPr lang="en-US" sz="2000" b="1" dirty="0"/>
              <a:t>always at most as much as</a:t>
            </a:r>
            <a:r>
              <a:rPr lang="en-US" sz="2000" dirty="0"/>
              <a:t> g(</a:t>
            </a:r>
            <a:r>
              <a:rPr lang="en-US" sz="2000" i="1" dirty="0"/>
              <a:t>n</a:t>
            </a:r>
            <a:r>
              <a:rPr lang="en-US" sz="2000" dirty="0"/>
              <a:t>)·</a:t>
            </a:r>
            <a:r>
              <a:rPr lang="en-US" sz="2000" i="1" dirty="0"/>
              <a:t>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Department of Computer Science | FAST-NU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CD075-1F00-4C75-B97C-C7A5D7496F76}"/>
              </a:ext>
            </a:extLst>
          </p:cNvPr>
          <p:cNvSpPr/>
          <p:nvPr/>
        </p:nvSpPr>
        <p:spPr>
          <a:xfrm>
            <a:off x="3535065" y="521072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We are usually interested in the </a:t>
            </a:r>
            <a:r>
              <a:rPr lang="en-US" altLang="en-US" b="1" dirty="0"/>
              <a:t>worst case </a:t>
            </a:r>
            <a:r>
              <a:rPr lang="en-US" altLang="en-US" dirty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6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worst average vs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can be applied on both the best case and the worst case for linear search:</a:t>
            </a:r>
          </a:p>
          <a:p>
            <a:r>
              <a:rPr lang="en-US" dirty="0"/>
              <a:t>best case: first element you look at is the one you are looking for</a:t>
            </a:r>
          </a:p>
          <a:p>
            <a:pPr lvl="1"/>
            <a:r>
              <a:rPr lang="en-US" dirty="0"/>
              <a:t>Ω(1): you need </a:t>
            </a:r>
            <a:r>
              <a:rPr lang="en-US" i="1" dirty="0"/>
              <a:t>at least</a:t>
            </a:r>
            <a:r>
              <a:rPr lang="en-US" dirty="0"/>
              <a:t> one lookup</a:t>
            </a:r>
          </a:p>
          <a:p>
            <a:pPr lvl="1"/>
            <a:r>
              <a:rPr lang="en-US" dirty="0"/>
              <a:t>Ο(1): you need </a:t>
            </a:r>
            <a:r>
              <a:rPr lang="en-US" i="1" dirty="0"/>
              <a:t>at most</a:t>
            </a:r>
            <a:r>
              <a:rPr lang="en-US" dirty="0"/>
              <a:t> one lookup</a:t>
            </a:r>
          </a:p>
          <a:p>
            <a:r>
              <a:rPr lang="en-US" dirty="0"/>
              <a:t>worst case: element is not present</a:t>
            </a:r>
          </a:p>
          <a:p>
            <a:pPr lvl="1"/>
            <a:r>
              <a:rPr lang="en-US" dirty="0"/>
              <a:t>Ω(</a:t>
            </a:r>
            <a:r>
              <a:rPr lang="en-US" i="1" dirty="0"/>
              <a:t>n</a:t>
            </a:r>
            <a:r>
              <a:rPr lang="en-US" dirty="0"/>
              <a:t>): you need </a:t>
            </a:r>
            <a:r>
              <a:rPr lang="en-US" i="1" dirty="0"/>
              <a:t>at least</a:t>
            </a:r>
            <a:r>
              <a:rPr lang="en-US" dirty="0"/>
              <a:t> </a:t>
            </a:r>
            <a:r>
              <a:rPr lang="en-US" i="1" dirty="0"/>
              <a:t>n</a:t>
            </a:r>
            <a:r>
              <a:rPr lang="en-US" dirty="0"/>
              <a:t> steps until you can say that the element you are looking for is not present</a:t>
            </a:r>
          </a:p>
          <a:p>
            <a:pPr lvl="1"/>
            <a:r>
              <a:rPr lang="en-US" dirty="0"/>
              <a:t>Ο(</a:t>
            </a:r>
            <a:r>
              <a:rPr lang="en-US" i="1" dirty="0"/>
              <a:t>n</a:t>
            </a:r>
            <a:r>
              <a:rPr lang="en-US" dirty="0"/>
              <a:t>): you need </a:t>
            </a:r>
            <a:r>
              <a:rPr lang="en-US" i="1" dirty="0"/>
              <a:t>at most</a:t>
            </a:r>
            <a:r>
              <a:rPr lang="en-US" dirty="0"/>
              <a:t> </a:t>
            </a:r>
            <a:r>
              <a:rPr lang="en-US" i="1" dirty="0"/>
              <a:t>n</a:t>
            </a:r>
            <a:r>
              <a:rPr lang="en-US" dirty="0"/>
              <a:t> steps until you can say that the element you are looking for is not present</a:t>
            </a:r>
          </a:p>
          <a:p>
            <a:r>
              <a:rPr lang="en-US" dirty="0">
                <a:solidFill>
                  <a:srgbClr val="FF0000"/>
                </a:solidFill>
              </a:rPr>
              <a:t>But often we do only want to know the upper bound or tight bound as the lower bound has not much practical information.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4879240" y="2891330"/>
            <a:ext cx="405226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Compare with finding max in array </a:t>
            </a:r>
          </a:p>
        </p:txBody>
      </p:sp>
    </p:spTree>
    <p:extLst>
      <p:ext uri="{BB962C8B-B14F-4D97-AF65-F5344CB8AC3E}">
        <p14:creationId xmlns:p14="http://schemas.microsoft.com/office/powerpoint/2010/main" val="281127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Example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/>
              <a:t>// Input: int A[N], array of N integers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/>
              <a:t>// Output: Sum of all numbers in array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/>
              <a:t>int Sum(int A[], int N)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/>
              <a:t>{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sz="1800"/>
              <a:t>   int s=0;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sz="1800"/>
              <a:t>   for (int i=0; i&lt; N; i++)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sz="1800"/>
              <a:t>      s = s + A[i];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sz="1800"/>
              <a:t>   return 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/>
              <a:t>}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GB" sz="1800"/>
              <a:t>How should we analyse this?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50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 altLang="en-US"/>
              <a:t>Example of </a:t>
            </a:r>
            <a:r>
              <a:rPr lang="en-US" altLang="en-US" b="1"/>
              <a:t>Basic</a:t>
            </a:r>
            <a:r>
              <a:rPr lang="en-US" altLang="en-US"/>
              <a:t> Operations: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US" altLang="en-US" sz="2000" dirty="0"/>
              <a:t>Arithmetic operations: *, /, %, +, -</a:t>
            </a:r>
          </a:p>
          <a:p>
            <a:r>
              <a:rPr lang="en-US" altLang="en-US" sz="2000" dirty="0"/>
              <a:t>Assignment statements of simple data types. </a:t>
            </a:r>
          </a:p>
          <a:p>
            <a:r>
              <a:rPr lang="en-US" altLang="en-US" sz="2000" dirty="0"/>
              <a:t>Simple conditional tests:        if (x &lt; 12) ...</a:t>
            </a:r>
          </a:p>
          <a:p>
            <a:r>
              <a:rPr lang="en-US" altLang="en-US" sz="2000" dirty="0"/>
              <a:t>method call (Note: the execution time of the method itself may depend on the value of parameter and it may not be constant)</a:t>
            </a:r>
          </a:p>
          <a:p>
            <a:r>
              <a:rPr lang="en-US" altLang="en-US" sz="2000" dirty="0"/>
              <a:t>a method's return statement</a:t>
            </a:r>
          </a:p>
          <a:p>
            <a:r>
              <a:rPr lang="en-US" altLang="en-US" sz="2000" dirty="0"/>
              <a:t>Memory Access</a:t>
            </a:r>
          </a:p>
          <a:p>
            <a:r>
              <a:rPr lang="en-US" altLang="en-US" sz="2000" dirty="0"/>
              <a:t>We consider an operation such as ++ , += , and *= as consisting of two basic operations.</a:t>
            </a:r>
          </a:p>
          <a:p>
            <a:r>
              <a:rPr lang="en-US" altLang="en-US" sz="2000" b="1" dirty="0"/>
              <a:t>Note</a:t>
            </a:r>
            <a:r>
              <a:rPr lang="en-US" altLang="en-US" sz="2000" dirty="0"/>
              <a:t>: To simplify complexity analysis we will not consider memory access (fetch or store) operations.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54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Simple Complexity Analysis: Loops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We start by considering how to count operations in </a:t>
            </a:r>
            <a:r>
              <a:rPr lang="en-GB" altLang="en-US" sz="2800" b="1" dirty="0"/>
              <a:t>for</a:t>
            </a:r>
            <a:r>
              <a:rPr lang="en-GB" altLang="en-US" sz="2800" dirty="0"/>
              <a:t>-loops.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We use integer division throughout.</a:t>
            </a:r>
          </a:p>
          <a:p>
            <a:pPr>
              <a:lnSpc>
                <a:spcPct val="90000"/>
              </a:lnSpc>
            </a:pP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First of all, we should know the number of iterations of the loop; say it is </a:t>
            </a:r>
            <a:r>
              <a:rPr lang="en-GB" altLang="en-US" sz="2800" b="1" dirty="0"/>
              <a:t>x</a:t>
            </a:r>
            <a:r>
              <a:rPr lang="en-GB" altLang="en-US" sz="28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Then the loop condition is executed </a:t>
            </a:r>
            <a:r>
              <a:rPr lang="en-GB" altLang="en-US" sz="2400" b="1" dirty="0"/>
              <a:t>x + 1</a:t>
            </a:r>
            <a:r>
              <a:rPr lang="en-GB" altLang="en-US" sz="2400" dirty="0"/>
              <a:t> times.</a:t>
            </a:r>
          </a:p>
          <a:p>
            <a:pPr lvl="1">
              <a:lnSpc>
                <a:spcPct val="90000"/>
              </a:lnSpc>
            </a:pP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Each of the statements in the loop body is executed </a:t>
            </a:r>
            <a:r>
              <a:rPr lang="en-GB" altLang="en-US" sz="2400" b="1" dirty="0"/>
              <a:t>x</a:t>
            </a:r>
            <a:r>
              <a:rPr lang="en-GB" altLang="en-US" sz="2400" dirty="0"/>
              <a:t> times.</a:t>
            </a:r>
          </a:p>
          <a:p>
            <a:pPr lvl="1">
              <a:lnSpc>
                <a:spcPct val="90000"/>
              </a:lnSpc>
            </a:pP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The loop-index update statement is executed </a:t>
            </a:r>
            <a:r>
              <a:rPr lang="en-GB" altLang="en-US" sz="2400" b="1" dirty="0"/>
              <a:t>x</a:t>
            </a:r>
            <a:r>
              <a:rPr lang="en-GB" altLang="en-US" sz="2400" dirty="0"/>
              <a:t> times.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Example (2)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69905" y="1540716"/>
            <a:ext cx="569899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800" b="1" dirty="0">
                <a:latin typeface="Courier New" panose="02070309020205020404" pitchFamily="49" charset="0"/>
              </a:rPr>
              <a:t>// Input: </a:t>
            </a:r>
            <a:r>
              <a:rPr lang="en-GB" sz="1800" b="1" dirty="0" err="1"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</a:rPr>
              <a:t> A[N], array of N integers</a:t>
            </a:r>
          </a:p>
          <a:p>
            <a:r>
              <a:rPr lang="en-GB" sz="1800" b="1" dirty="0">
                <a:latin typeface="Courier New" panose="02070309020205020404" pitchFamily="49" charset="0"/>
              </a:rPr>
              <a:t>// Output: Sum of all numbers in array A</a:t>
            </a:r>
          </a:p>
          <a:p>
            <a:endParaRPr lang="en-GB" sz="1800" b="1" dirty="0">
              <a:latin typeface="Courier New" panose="02070309020205020404" pitchFamily="49" charset="0"/>
            </a:endParaRPr>
          </a:p>
          <a:p>
            <a:r>
              <a:rPr lang="en-GB" sz="1800" b="1" dirty="0" err="1"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</a:rPr>
              <a:t> Sum(</a:t>
            </a:r>
            <a:r>
              <a:rPr lang="en-GB" sz="1800" b="1" dirty="0" err="1"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</a:rPr>
              <a:t> A[], </a:t>
            </a:r>
            <a:r>
              <a:rPr lang="en-GB" sz="1800" b="1" dirty="0" err="1"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</a:rPr>
              <a:t> N){</a:t>
            </a:r>
          </a:p>
          <a:p>
            <a:r>
              <a:rPr lang="en-GB" sz="1800" b="1" dirty="0">
                <a:latin typeface="Courier New" panose="02070309020205020404" pitchFamily="49" charset="0"/>
              </a:rPr>
              <a:t>   </a:t>
            </a:r>
            <a:r>
              <a:rPr lang="en-GB" sz="1800" b="1" dirty="0" err="1"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</a:rPr>
              <a:t> s=0;</a:t>
            </a:r>
          </a:p>
          <a:p>
            <a:endParaRPr lang="en-GB" sz="1800" b="1" dirty="0">
              <a:latin typeface="Courier New" panose="02070309020205020404" pitchFamily="49" charset="0"/>
            </a:endParaRPr>
          </a:p>
          <a:p>
            <a:r>
              <a:rPr lang="en-GB" sz="1800" b="1" dirty="0">
                <a:latin typeface="Courier New" panose="02070309020205020404" pitchFamily="49" charset="0"/>
              </a:rPr>
              <a:t>   for (</a:t>
            </a:r>
            <a:r>
              <a:rPr lang="en-GB" sz="1800" b="1" dirty="0" err="1"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</a:rPr>
              <a:t>=0; </a:t>
            </a:r>
            <a:r>
              <a:rPr lang="en-GB" sz="1800" b="1" dirty="0" err="1">
                <a:latin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</a:rPr>
              <a:t>&lt; N; </a:t>
            </a:r>
            <a:r>
              <a:rPr lang="en-GB" sz="1800" b="1" dirty="0" err="1">
                <a:latin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</a:rPr>
              <a:t>++)</a:t>
            </a:r>
          </a:p>
          <a:p>
            <a:endParaRPr lang="en-GB" sz="1800" b="1" dirty="0">
              <a:latin typeface="Courier New" panose="02070309020205020404" pitchFamily="49" charset="0"/>
            </a:endParaRPr>
          </a:p>
          <a:p>
            <a:r>
              <a:rPr lang="en-GB" sz="1800" b="1" dirty="0">
                <a:latin typeface="Courier New" panose="02070309020205020404" pitchFamily="49" charset="0"/>
              </a:rPr>
              <a:t>      s = s + A[</a:t>
            </a:r>
            <a:r>
              <a:rPr lang="en-GB" sz="1800" b="1" dirty="0" err="1">
                <a:latin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</a:rPr>
              <a:t>];</a:t>
            </a:r>
          </a:p>
          <a:p>
            <a:endParaRPr lang="en-GB" sz="1800" b="1" dirty="0">
              <a:latin typeface="Courier New" panose="02070309020205020404" pitchFamily="49" charset="0"/>
            </a:endParaRPr>
          </a:p>
          <a:p>
            <a:r>
              <a:rPr lang="en-GB" sz="1800" b="1" dirty="0">
                <a:latin typeface="Courier New" panose="02070309020205020404" pitchFamily="49" charset="0"/>
              </a:rPr>
              <a:t>   return s;</a:t>
            </a:r>
          </a:p>
          <a:p>
            <a:r>
              <a:rPr lang="en-GB" sz="1800" b="1" dirty="0">
                <a:latin typeface="Courier New" panose="02070309020205020404" pitchFamily="49" charset="0"/>
              </a:rPr>
              <a:t>}</a:t>
            </a:r>
          </a:p>
          <a:p>
            <a:endParaRPr lang="en-GB" sz="1800" b="1" dirty="0">
              <a:latin typeface="Courier New" panose="02070309020205020404" pitchFamily="49" charset="0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235075" y="4362450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768475" y="26860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2454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2743200" y="3810000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3140075" y="3219450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3978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 flipV="1">
            <a:off x="23622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1295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24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24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1600200" y="3505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 flipV="1">
            <a:off x="35052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4343400" y="3505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28194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24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240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2819400" y="4724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240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16002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 flipV="1">
            <a:off x="2590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H="1" flipV="1">
            <a:off x="3276600" y="4038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 flipV="1">
            <a:off x="25908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5029200" y="4158070"/>
            <a:ext cx="35655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000" dirty="0">
                <a:latin typeface="Times New Roman" panose="02020603050405020304" pitchFamily="18" charset="0"/>
              </a:rPr>
              <a:t>1,2,8: Once</a:t>
            </a:r>
          </a:p>
          <a:p>
            <a:r>
              <a:rPr lang="en-GB" sz="2000" dirty="0">
                <a:latin typeface="Times New Roman" panose="02020603050405020304" pitchFamily="18" charset="0"/>
              </a:rPr>
              <a:t>3,4,5,6,7: Once per each iteration</a:t>
            </a:r>
          </a:p>
          <a:p>
            <a:r>
              <a:rPr lang="en-GB" sz="2000" dirty="0">
                <a:latin typeface="Times New Roman" panose="02020603050405020304" pitchFamily="18" charset="0"/>
              </a:rPr>
              <a:t>                of for loop, N iteration</a:t>
            </a:r>
          </a:p>
          <a:p>
            <a:r>
              <a:rPr lang="en-GB" sz="2000" dirty="0">
                <a:latin typeface="Times New Roman" panose="02020603050405020304" pitchFamily="18" charset="0"/>
              </a:rPr>
              <a:t>Total: 5N + 3</a:t>
            </a:r>
          </a:p>
          <a:p>
            <a:r>
              <a:rPr lang="en-GB" sz="2000" dirty="0">
                <a:latin typeface="Times New Roman" panose="02020603050405020304" pitchFamily="18" charset="0"/>
              </a:rPr>
              <a:t>The </a:t>
            </a:r>
            <a:r>
              <a:rPr lang="en-GB" sz="2000" i="1" dirty="0">
                <a:latin typeface="Times New Roman" panose="02020603050405020304" pitchFamily="18" charset="0"/>
              </a:rPr>
              <a:t>complexity function</a:t>
            </a:r>
            <a:r>
              <a:rPr lang="en-GB" sz="2000" dirty="0">
                <a:latin typeface="Times New Roman" panose="02020603050405020304" pitchFamily="18" charset="0"/>
              </a:rPr>
              <a:t> of the </a:t>
            </a:r>
          </a:p>
          <a:p>
            <a:r>
              <a:rPr lang="en-GB" sz="2000" dirty="0">
                <a:latin typeface="Times New Roman" panose="02020603050405020304" pitchFamily="18" charset="0"/>
              </a:rPr>
              <a:t>algorithm is : </a:t>
            </a:r>
            <a:r>
              <a:rPr lang="en-GB" sz="2000" i="1" dirty="0">
                <a:latin typeface="Times New Roman" panose="02020603050405020304" pitchFamily="18" charset="0"/>
              </a:rPr>
              <a:t>f(N) = 5N +3</a:t>
            </a:r>
            <a:endParaRPr lang="en-GB" sz="2000" dirty="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5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0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0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0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Simple Example (3)</a:t>
            </a:r>
            <a:br>
              <a:rPr lang="en-US" sz="3200" dirty="0"/>
            </a:br>
            <a:r>
              <a:rPr lang="en-US" sz="3200" dirty="0"/>
              <a:t>Growth of 5n+3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Estimated running time for different values of 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N = 10			=&gt; 53 steps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N = 100			=&gt; 503 steps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N = 1,000		=&gt; 5003 steps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N = 1,000,000		=&gt; 5,000,003 steps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/>
              <a:t>	As N grows, the number of steps grow in </a:t>
            </a:r>
            <a:r>
              <a:rPr lang="en-GB" sz="2000" i="1" dirty="0"/>
              <a:t>linear </a:t>
            </a:r>
            <a:r>
              <a:rPr lang="en-GB" sz="2000" dirty="0"/>
              <a:t>proportion to N for this function </a:t>
            </a:r>
            <a:r>
              <a:rPr lang="en-GB" sz="2000" i="1" dirty="0"/>
              <a:t>“Sum”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5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 careful to differentiate between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Performance: How much time/memory/disk/... is actually used when a program is run. This depends on the machine, compiler, etc. as well as the code.</a:t>
            </a:r>
          </a:p>
          <a:p>
            <a:endParaRPr lang="en-US" altLang="en-US" dirty="0"/>
          </a:p>
          <a:p>
            <a:r>
              <a:rPr lang="en-US" altLang="en-US" dirty="0"/>
              <a:t>Complexity: How do the resource requirements of a program or algorithm scale, i.e., what happens as the size of the problem being solved gets larger.</a:t>
            </a:r>
          </a:p>
          <a:p>
            <a:endParaRPr lang="en-US" altLang="en-US" dirty="0"/>
          </a:p>
          <a:p>
            <a:r>
              <a:rPr lang="en-US" dirty="0"/>
              <a:t>Efficiency: The efficiency of an algorithm is a measure of the amount of resources consumed in solving a problem of size n.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771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Dominates in Previous Example?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" y="2011363"/>
            <a:ext cx="8915400" cy="4389437"/>
          </a:xfrm>
        </p:spPr>
        <p:txBody>
          <a:bodyPr/>
          <a:lstStyle/>
          <a:p>
            <a:r>
              <a:rPr lang="en-US" altLang="en-US" dirty="0"/>
              <a:t>What about the +3 and 5 in 5N+3?</a:t>
            </a:r>
          </a:p>
          <a:p>
            <a:pPr lvl="1"/>
            <a:r>
              <a:rPr lang="en-US" altLang="en-US" dirty="0"/>
              <a:t>– As N gets large, the +3 becomes insignificant</a:t>
            </a:r>
          </a:p>
          <a:p>
            <a:pPr lvl="1"/>
            <a:r>
              <a:rPr lang="en-US" altLang="en-US" dirty="0"/>
              <a:t>– 5 is inaccurate, as different operations require varying amounts of time and also does not have any significant importance</a:t>
            </a:r>
          </a:p>
          <a:p>
            <a:r>
              <a:rPr lang="en-US" altLang="en-US" dirty="0"/>
              <a:t>Asymptotic Complexity: As N gets large, concentrate on the highest order term:</a:t>
            </a:r>
          </a:p>
          <a:p>
            <a:pPr lvl="1"/>
            <a:r>
              <a:rPr lang="en-US" altLang="en-US" dirty="0"/>
              <a:t>Drop lower order terms such as +3</a:t>
            </a:r>
          </a:p>
          <a:p>
            <a:pPr lvl="1"/>
            <a:r>
              <a:rPr lang="en-US" altLang="en-US" dirty="0"/>
              <a:t>Drop the constant coefficient of the highest order term i.e. N</a:t>
            </a:r>
          </a:p>
          <a:p>
            <a:pPr lvl="1"/>
            <a:r>
              <a:rPr lang="en-US" altLang="en-US" dirty="0"/>
              <a:t>The 5N+3 time bound is said to "grow asymptotically" like 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4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Simple Complexity Analysis: Loops (with &lt;)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256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000" dirty="0"/>
              <a:t>In the following for-loop:</a:t>
            </a:r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2000" dirty="0"/>
              <a:t>    		The number of iterations is: (</a:t>
            </a:r>
            <a:r>
              <a:rPr lang="en-GB" altLang="en-US" sz="2000" b="1" dirty="0"/>
              <a:t>n – k ) / m</a:t>
            </a:r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The initialization statement, </a:t>
            </a:r>
            <a:r>
              <a:rPr lang="en-GB" altLang="en-US" sz="2000" b="1" dirty="0" err="1"/>
              <a:t>i</a:t>
            </a:r>
            <a:r>
              <a:rPr lang="en-GB" altLang="en-US" sz="2000" b="1" dirty="0"/>
              <a:t> = k</a:t>
            </a:r>
            <a:r>
              <a:rPr lang="en-GB" altLang="en-US" sz="2000" dirty="0"/>
              <a:t>, is executed </a:t>
            </a:r>
            <a:r>
              <a:rPr lang="en-GB" altLang="en-US" sz="2000" b="1" dirty="0"/>
              <a:t>one</a:t>
            </a:r>
            <a:r>
              <a:rPr lang="en-GB" altLang="en-US" sz="2000" dirty="0"/>
              <a:t> time.</a:t>
            </a:r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The condition, </a:t>
            </a:r>
            <a:r>
              <a:rPr lang="en-GB" altLang="en-US" sz="2000" b="1" dirty="0" err="1"/>
              <a:t>i</a:t>
            </a:r>
            <a:r>
              <a:rPr lang="en-GB" altLang="en-US" sz="2000" b="1" dirty="0"/>
              <a:t> &lt; n</a:t>
            </a:r>
            <a:r>
              <a:rPr lang="en-GB" altLang="en-US" sz="2000" dirty="0"/>
              <a:t>, is executed (</a:t>
            </a:r>
            <a:r>
              <a:rPr lang="en-GB" altLang="en-US" sz="2000" b="1" dirty="0"/>
              <a:t>n – k) / m  +  1</a:t>
            </a:r>
            <a:r>
              <a:rPr lang="en-GB" altLang="en-US" sz="2000" dirty="0"/>
              <a:t> times.</a:t>
            </a:r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The update statement, </a:t>
            </a:r>
            <a:r>
              <a:rPr lang="en-GB" altLang="en-US" sz="2000" b="1" dirty="0" err="1"/>
              <a:t>i</a:t>
            </a:r>
            <a:r>
              <a:rPr lang="en-GB" altLang="en-US" sz="2000" b="1" dirty="0"/>
              <a:t> = </a:t>
            </a:r>
            <a:r>
              <a:rPr lang="en-GB" altLang="en-US" sz="2000" b="1" dirty="0" err="1"/>
              <a:t>i</a:t>
            </a:r>
            <a:r>
              <a:rPr lang="en-GB" altLang="en-US" sz="2000" b="1" dirty="0"/>
              <a:t> + m</a:t>
            </a:r>
            <a:r>
              <a:rPr lang="en-GB" altLang="en-US" sz="2000" dirty="0"/>
              <a:t>, is executed (</a:t>
            </a:r>
            <a:r>
              <a:rPr lang="en-GB" altLang="en-US" sz="2000" b="1" dirty="0"/>
              <a:t>n – k) / m </a:t>
            </a:r>
            <a:r>
              <a:rPr lang="en-GB" altLang="en-US" sz="2000" dirty="0"/>
              <a:t>  times.</a:t>
            </a:r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Each of </a:t>
            </a:r>
            <a:r>
              <a:rPr lang="en-GB" altLang="en-US" sz="2000" b="1" dirty="0"/>
              <a:t>statement1</a:t>
            </a:r>
            <a:r>
              <a:rPr lang="en-GB" altLang="en-US" sz="2000" dirty="0"/>
              <a:t> and </a:t>
            </a:r>
            <a:r>
              <a:rPr lang="en-GB" altLang="en-US" sz="2000" b="1" dirty="0"/>
              <a:t>statement2</a:t>
            </a:r>
            <a:r>
              <a:rPr lang="en-GB" altLang="en-US" sz="2000" dirty="0"/>
              <a:t> is executed (</a:t>
            </a:r>
            <a:r>
              <a:rPr lang="en-GB" altLang="en-US" sz="2000" b="1" dirty="0"/>
              <a:t>n – k) / m </a:t>
            </a:r>
            <a:r>
              <a:rPr lang="en-GB" altLang="en-US" sz="2000" dirty="0"/>
              <a:t>  times.</a:t>
            </a:r>
            <a:endParaRPr lang="en-US" altLang="en-US" sz="2000" dirty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619250" y="1773238"/>
            <a:ext cx="5416868" cy="132343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k; </a:t>
            </a:r>
            <a:r>
              <a:rPr lang="en-GB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m){</a:t>
            </a:r>
          </a:p>
          <a:p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23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altLang="en-US" sz="3200"/>
              <a:t>Simple Complexity Analysis: Loop 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62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altLang="en-US" sz="1800" dirty="0"/>
              <a:t>Find the exact number of basic operations in the following program fragment:</a:t>
            </a:r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r>
              <a:rPr lang="en-GB" altLang="en-US" sz="1800" dirty="0"/>
              <a:t>There are 2 assignments outside the loop =&gt; 2 operations.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The </a:t>
            </a:r>
            <a:r>
              <a:rPr lang="en-GB" altLang="en-US" sz="1800" b="1" dirty="0"/>
              <a:t>for</a:t>
            </a:r>
            <a:r>
              <a:rPr lang="en-GB" altLang="en-US" sz="1800" dirty="0"/>
              <a:t> loop actually comprises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an assignment (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= 0) =&gt; 1 operation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a test (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&lt; n) =&gt; n + 1 operations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an increment (</a:t>
            </a:r>
            <a:r>
              <a:rPr lang="en-GB" altLang="en-US" sz="1800" dirty="0" err="1"/>
              <a:t>i</a:t>
            </a:r>
            <a:r>
              <a:rPr lang="en-GB" altLang="en-US" sz="1800" dirty="0"/>
              <a:t>++) =&gt; 2 n operations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the loop body that has three </a:t>
            </a:r>
            <a:r>
              <a:rPr lang="en-GB" altLang="en-US" sz="1800" b="1" i="1" dirty="0"/>
              <a:t>assignments</a:t>
            </a:r>
            <a:r>
              <a:rPr lang="en-GB" altLang="en-US" sz="1800" dirty="0"/>
              <a:t>, two </a:t>
            </a:r>
            <a:r>
              <a:rPr lang="en-GB" altLang="en-US" sz="1800" b="1" i="1" dirty="0"/>
              <a:t>multiplications</a:t>
            </a:r>
            <a:r>
              <a:rPr lang="en-GB" altLang="en-US" sz="1800" dirty="0"/>
              <a:t>, and an </a:t>
            </a:r>
            <a:r>
              <a:rPr lang="en-GB" altLang="en-US" sz="1800" b="1" i="1" dirty="0"/>
              <a:t>addition</a:t>
            </a:r>
            <a:r>
              <a:rPr lang="en-GB" altLang="en-US" sz="1800" dirty="0"/>
              <a:t> =&gt; 6 n operations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Thus the total number of basic operations is 6 * n + 2 * n + (n + 1) + 3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  = </a:t>
            </a:r>
            <a:r>
              <a:rPr lang="en-US" altLang="en-US" sz="1600" b="1" dirty="0"/>
              <a:t>9n + 4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124075" y="1558925"/>
            <a:ext cx="4392613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s-AR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A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lvl="1"/>
            <a:r>
              <a:rPr lang="es-A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2.5 ; y = 3.0;</a:t>
            </a:r>
            <a:endParaRPr lang="en-GB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/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a[i] = x * y;</a:t>
            </a:r>
          </a:p>
          <a:p>
            <a:pPr lvl="1"/>
            <a:r>
              <a:rPr lang="es-A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2.5 * x;</a:t>
            </a:r>
          </a:p>
          <a:p>
            <a:pPr lvl="1"/>
            <a:r>
              <a:rPr lang="es-AR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y + a[i];</a:t>
            </a:r>
            <a:endParaRPr lang="en-GB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5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Running Time Calculations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Simple for loop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Sum (</a:t>
            </a:r>
            <a:r>
              <a:rPr lang="en-US" altLang="en-US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N) 	{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/* 1 */</a:t>
            </a:r>
            <a:r>
              <a:rPr lang="en-US" altLang="en-US" sz="2400" dirty="0">
                <a:latin typeface="Times New Roman" panose="02020603050405020304" pitchFamily="18" charset="0"/>
              </a:rPr>
              <a:t>   </a:t>
            </a:r>
            <a:r>
              <a:rPr lang="en-US" altLang="en-US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sum = 0;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/* 2 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*/   for (</a:t>
            </a:r>
            <a:r>
              <a:rPr lang="en-US" altLang="en-US" sz="24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=1; </a:t>
            </a:r>
            <a:r>
              <a:rPr lang="en-US" altLang="en-US" sz="2400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&lt;= N; </a:t>
            </a:r>
            <a:r>
              <a:rPr lang="en-US" altLang="en-US" sz="2400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/* 3 */         </a:t>
            </a:r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sum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sum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en-US" sz="2400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* </a:t>
            </a:r>
            <a:r>
              <a:rPr lang="en-US" altLang="en-US" sz="2400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* </a:t>
            </a:r>
            <a:r>
              <a:rPr lang="en-US" altLang="en-US" sz="2400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/* 4 */        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sum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;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}</a:t>
            </a:r>
            <a:endParaRPr lang="en-US" altLang="en-US" sz="24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</a:rPr>
              <a:t>: What is the running time?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  Line </a:t>
            </a:r>
            <a:r>
              <a:rPr lang="en-US" altLang="en-US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1 &amp; 4</a:t>
            </a:r>
            <a:r>
              <a:rPr lang="en-US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2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units of time            			     	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  Line </a:t>
            </a:r>
            <a:r>
              <a:rPr lang="en-US" altLang="en-US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2 </a:t>
            </a:r>
            <a:r>
              <a:rPr lang="en-US" altLang="en-US" sz="22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1</a:t>
            </a:r>
            <a:r>
              <a:rPr lang="en-US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 unit (initialize) + </a:t>
            </a:r>
            <a:r>
              <a:rPr lang="en-US" altLang="en-US" sz="2200" i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 sz="22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+1)</a:t>
            </a:r>
            <a:r>
              <a:rPr lang="en-US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 tests +</a:t>
            </a:r>
            <a:r>
              <a:rPr lang="en-US" alt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N</a:t>
            </a:r>
            <a:r>
              <a:rPr lang="en-US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 Increments   	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+ 2</a:t>
            </a:r>
            <a:r>
              <a:rPr lang="en-US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    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  Line </a:t>
            </a:r>
            <a:r>
              <a:rPr lang="en-US" altLang="en-US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3 </a:t>
            </a:r>
            <a:r>
              <a:rPr lang="en-US" altLang="en-US" sz="22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4</a:t>
            </a:r>
            <a:r>
              <a:rPr lang="en-US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 units (1 add, 2 </a:t>
            </a:r>
            <a:r>
              <a:rPr lang="en-US" altLang="en-US" sz="22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muls</a:t>
            </a:r>
            <a:r>
              <a:rPr lang="en-US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., 1 assign) * </a:t>
            </a:r>
            <a:r>
              <a:rPr lang="en-US" alt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 executions  	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Total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					           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	6</a:t>
            </a:r>
            <a:r>
              <a:rPr lang="en-US" altLang="en-US" b="1" i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+ 4</a:t>
            </a:r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</a:rPr>
              <a:t>O(N)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57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96863" y="457200"/>
            <a:ext cx="755173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Time complexity familiar tasks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28055" y="1163105"/>
            <a:ext cx="6870700" cy="50133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200" dirty="0"/>
              <a:t>Task</a:t>
            </a:r>
          </a:p>
          <a:p>
            <a:pPr marL="628650" lvl="1" indent="-171450" eaLnBrk="1" hangingPunct="1">
              <a:buFontTx/>
              <a:buNone/>
            </a:pPr>
            <a:r>
              <a:rPr lang="en-US" sz="2200" dirty="0"/>
              <a:t>Getting a specific element from a list (array)</a:t>
            </a:r>
          </a:p>
          <a:p>
            <a:pPr marL="628650" lvl="1" indent="-171450" eaLnBrk="1" hangingPunct="1">
              <a:buFontTx/>
              <a:buNone/>
            </a:pPr>
            <a:r>
              <a:rPr lang="en-US" sz="2200" dirty="0"/>
              <a:t>Dividing a list in half, dividing one halve in half, </a:t>
            </a:r>
            <a:r>
              <a:rPr lang="en-US" sz="2200" dirty="0" err="1"/>
              <a:t>etc</a:t>
            </a:r>
            <a:endParaRPr lang="en-US" sz="2200" dirty="0"/>
          </a:p>
          <a:p>
            <a:pPr marL="628650" lvl="1" indent="-171450" eaLnBrk="1" hangingPunct="1">
              <a:buFontTx/>
              <a:buNone/>
            </a:pPr>
            <a:r>
              <a:rPr lang="en-US" sz="2200" dirty="0"/>
              <a:t>Binary Search</a:t>
            </a:r>
          </a:p>
          <a:p>
            <a:pPr marL="628650" lvl="1" indent="-171450" eaLnBrk="1" hangingPunct="1">
              <a:buFontTx/>
              <a:buNone/>
            </a:pPr>
            <a:r>
              <a:rPr lang="en-US" sz="2200" dirty="0"/>
              <a:t>Scanning (brute force search) a list</a:t>
            </a:r>
          </a:p>
          <a:p>
            <a:pPr marL="628650" lvl="1" indent="-171450" eaLnBrk="1" hangingPunct="1">
              <a:buFontTx/>
              <a:buNone/>
            </a:pPr>
            <a:r>
              <a:rPr lang="en-US" sz="2200" dirty="0"/>
              <a:t>Nested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/>
              <a:t> loops (k levels)</a:t>
            </a:r>
          </a:p>
          <a:p>
            <a:pPr marL="628650" lvl="1" indent="-171450" eaLnBrk="1" hangingPunct="1">
              <a:buFontTx/>
              <a:buNone/>
            </a:pPr>
            <a:endParaRPr lang="en-US" sz="2200" dirty="0"/>
          </a:p>
          <a:p>
            <a:pPr marL="628650" lvl="1" indent="-171450" eaLnBrk="1" hangingPunct="1">
              <a:buFontTx/>
              <a:buNone/>
            </a:pPr>
            <a:r>
              <a:rPr lang="en-US" sz="2200" dirty="0" err="1"/>
              <a:t>MergeSort</a:t>
            </a:r>
            <a:endParaRPr lang="en-US" sz="2200" dirty="0"/>
          </a:p>
          <a:p>
            <a:pPr marL="628650" lvl="1" indent="-171450" eaLnBrk="1" hangingPunct="1">
              <a:buFontTx/>
              <a:buNone/>
            </a:pPr>
            <a:r>
              <a:rPr lang="en-US" sz="2200" dirty="0" err="1"/>
              <a:t>BubbleSort</a:t>
            </a:r>
            <a:endParaRPr lang="en-US" sz="2200" dirty="0"/>
          </a:p>
          <a:p>
            <a:pPr marL="628650" lvl="1" indent="-171450" eaLnBrk="1" hangingPunct="1">
              <a:buFontTx/>
              <a:buNone/>
            </a:pPr>
            <a:r>
              <a:rPr lang="en-US" sz="2200" dirty="0"/>
              <a:t>Generate all subsets of a set of data</a:t>
            </a:r>
          </a:p>
          <a:p>
            <a:pPr marL="628650" lvl="1" indent="-171450" eaLnBrk="1" hangingPunct="1">
              <a:buFontTx/>
              <a:buNone/>
            </a:pPr>
            <a:r>
              <a:rPr lang="en-US" sz="2200" dirty="0"/>
              <a:t>Generate all permutations of a set of data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black">
          <a:xfrm>
            <a:off x="7298755" y="1162818"/>
            <a:ext cx="2137791" cy="445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/>
              <a:t>Growth rate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O(1)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O(N)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O(</a:t>
            </a:r>
            <a:r>
              <a:rPr lang="en-US" sz="2000" dirty="0" err="1"/>
              <a:t>N</a:t>
            </a:r>
            <a:r>
              <a:rPr lang="en-US" sz="2000" baseline="30000" dirty="0" err="1"/>
              <a:t>k</a:t>
            </a:r>
            <a:r>
              <a:rPr lang="en-US" sz="2000" dirty="0"/>
              <a:t>)</a:t>
            </a:r>
          </a:p>
          <a:p>
            <a:pPr eaLnBrk="1" hangingPunct="1">
              <a:spcBef>
                <a:spcPct val="20000"/>
              </a:spcBef>
            </a:pP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O(N 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O(2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O(N!)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black">
          <a:xfrm>
            <a:off x="424260" y="1075312"/>
            <a:ext cx="8215313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0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Standard Analysis Techniques</a:t>
            </a:r>
            <a:endParaRPr lang="en-US" sz="36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/>
              <a:t>Constant time statements</a:t>
            </a:r>
          </a:p>
          <a:p>
            <a:pPr eaLnBrk="1" hangingPunct="1"/>
            <a:r>
              <a:rPr lang="en-GB" sz="2800" dirty="0" err="1"/>
              <a:t>Analyzing</a:t>
            </a:r>
            <a:r>
              <a:rPr lang="en-GB" sz="2800" dirty="0"/>
              <a:t> Loops</a:t>
            </a:r>
          </a:p>
          <a:p>
            <a:pPr eaLnBrk="1" hangingPunct="1"/>
            <a:r>
              <a:rPr lang="en-GB" sz="2800" dirty="0" err="1"/>
              <a:t>Analyzing</a:t>
            </a:r>
            <a:r>
              <a:rPr lang="en-GB" sz="2800" dirty="0"/>
              <a:t> Nested Loops</a:t>
            </a:r>
          </a:p>
          <a:p>
            <a:pPr eaLnBrk="1" hangingPunct="1"/>
            <a:r>
              <a:rPr lang="en-GB" sz="2800" dirty="0" err="1"/>
              <a:t>Analyzing</a:t>
            </a:r>
            <a:r>
              <a:rPr lang="en-GB" sz="2800" dirty="0"/>
              <a:t> Sequence of Statements</a:t>
            </a:r>
          </a:p>
          <a:p>
            <a:pPr eaLnBrk="1" hangingPunct="1"/>
            <a:r>
              <a:rPr lang="en-GB" sz="2800" dirty="0" err="1"/>
              <a:t>Analyzing</a:t>
            </a:r>
            <a:r>
              <a:rPr lang="en-GB" sz="2800" dirty="0"/>
              <a:t> Conditional Statements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3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Constant time statements</a:t>
            </a:r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/>
              <a:t>Simplest case: O(1) time statements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 Assignment statements of simple data types</a:t>
            </a:r>
            <a:br>
              <a:rPr lang="en-GB" sz="2400" dirty="0"/>
            </a:br>
            <a:r>
              <a:rPr lang="en-GB" sz="2400" dirty="0"/>
              <a:t>      </a:t>
            </a:r>
            <a:r>
              <a:rPr lang="en-GB" sz="2400" dirty="0" err="1"/>
              <a:t>int</a:t>
            </a:r>
            <a:r>
              <a:rPr lang="en-GB" sz="2400" dirty="0"/>
              <a:t> x = y;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 Arithmetic operations:</a:t>
            </a:r>
            <a:br>
              <a:rPr lang="en-GB" sz="2400" dirty="0"/>
            </a:br>
            <a:r>
              <a:rPr lang="en-GB" sz="2400" dirty="0"/>
              <a:t>   x = 5 * y + 4 - z;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 Array referencing:</a:t>
            </a:r>
            <a:br>
              <a:rPr lang="en-GB" sz="2400" dirty="0"/>
            </a:br>
            <a:r>
              <a:rPr lang="en-GB" sz="2400" dirty="0"/>
              <a:t>    A[j] = 5;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 Array assignment:</a:t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400" dirty="0">
                <a:sym typeface="Symbol" panose="05050102010706020507" pitchFamily="18" charset="2"/>
              </a:rPr>
              <a:t> j, </a:t>
            </a:r>
            <a:r>
              <a:rPr lang="en-GB" sz="2400" dirty="0"/>
              <a:t>A[j] = 5;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 Most conditional tests:</a:t>
            </a:r>
            <a:br>
              <a:rPr lang="en-GB" sz="2400" dirty="0"/>
            </a:br>
            <a:r>
              <a:rPr lang="en-GB" sz="2400" dirty="0"/>
              <a:t>   if (x &lt; 12) ...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4575"/>
            <a:ext cx="8229600" cy="1371600"/>
          </a:xfrm>
        </p:spPr>
        <p:txBody>
          <a:bodyPr/>
          <a:lstStyle/>
          <a:p>
            <a:pPr eaLnBrk="1" hangingPunct="1"/>
            <a:r>
              <a:rPr lang="en-GB" sz="3600" dirty="0" err="1"/>
              <a:t>Analyzing</a:t>
            </a:r>
            <a:r>
              <a:rPr lang="en-GB" sz="3600" dirty="0"/>
              <a:t> Loops</a:t>
            </a:r>
            <a:endParaRPr lang="en-US" sz="3600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105"/>
            <a:ext cx="8229600" cy="4830763"/>
          </a:xfrm>
        </p:spPr>
        <p:txBody>
          <a:bodyPr/>
          <a:lstStyle/>
          <a:p>
            <a:pPr eaLnBrk="1" hangingPunct="1"/>
            <a:r>
              <a:rPr lang="en-GB" dirty="0"/>
              <a:t>Any loop has two parts:</a:t>
            </a:r>
          </a:p>
          <a:p>
            <a:pPr marL="692150" lvl="1" indent="-347663" eaLnBrk="1" hangingPunct="1"/>
            <a:r>
              <a:rPr lang="en-GB" dirty="0"/>
              <a:t>How many iterations are performed?</a:t>
            </a:r>
          </a:p>
          <a:p>
            <a:pPr marL="692150" lvl="1" indent="-347663" eaLnBrk="1" hangingPunct="1"/>
            <a:r>
              <a:rPr lang="en-GB" dirty="0"/>
              <a:t>How many steps per iteration?</a:t>
            </a:r>
            <a:r>
              <a:rPr lang="en-GB" b="1" dirty="0"/>
              <a:t>   </a:t>
            </a:r>
          </a:p>
          <a:p>
            <a:pPr marL="692150" lvl="1" indent="-347663" eaLnBrk="1" hangingPunct="1">
              <a:buFontTx/>
              <a:buNone/>
            </a:pPr>
            <a:r>
              <a:rPr lang="en-GB" b="1" dirty="0"/>
              <a:t> </a:t>
            </a:r>
          </a:p>
          <a:p>
            <a:pPr marL="692150" lvl="1" indent="-347663" eaLnBrk="1" hangingPunct="1">
              <a:buFontTx/>
              <a:buNone/>
            </a:pPr>
            <a:r>
              <a:rPr lang="en-GB" b="1" dirty="0"/>
              <a:t>   </a:t>
            </a:r>
            <a:r>
              <a:rPr lang="en-GB" b="1" dirty="0" err="1"/>
              <a:t>int</a:t>
            </a:r>
            <a:r>
              <a:rPr lang="en-GB" b="1" dirty="0"/>
              <a:t> sum = 0,j;</a:t>
            </a:r>
          </a:p>
          <a:p>
            <a:pPr marL="692150" lvl="1" indent="-347663" eaLnBrk="1" hangingPunct="1">
              <a:buFontTx/>
              <a:buNone/>
            </a:pPr>
            <a:r>
              <a:rPr lang="en-GB" b="1" dirty="0"/>
              <a:t>    for (j=0; j &lt; N; j++)</a:t>
            </a:r>
          </a:p>
          <a:p>
            <a:pPr marL="692150" lvl="1" indent="-347663" eaLnBrk="1" hangingPunct="1">
              <a:buFontTx/>
              <a:buNone/>
            </a:pPr>
            <a:r>
              <a:rPr lang="en-GB" b="1" dirty="0"/>
              <a:t>      sum = sum +j;</a:t>
            </a:r>
          </a:p>
          <a:p>
            <a:pPr marL="692150" lvl="1" indent="-347663" eaLnBrk="1" hangingPunct="1"/>
            <a:r>
              <a:rPr lang="en-GB" dirty="0"/>
              <a:t>Loop executes N times (0..N-1)</a:t>
            </a:r>
          </a:p>
          <a:p>
            <a:pPr marL="692150" lvl="1" indent="-347663" eaLnBrk="1" hangingPunct="1"/>
            <a:r>
              <a:rPr lang="en-GB" dirty="0"/>
              <a:t>4 = O(1) steps per iteration</a:t>
            </a:r>
          </a:p>
          <a:p>
            <a:pPr eaLnBrk="1" hangingPunct="1"/>
            <a:r>
              <a:rPr lang="en-GB" dirty="0"/>
              <a:t>Total time is N * O(1) = O(N*1) = O(N)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8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0184" y="228600"/>
            <a:ext cx="8229600" cy="1371600"/>
          </a:xfrm>
        </p:spPr>
        <p:txBody>
          <a:bodyPr/>
          <a:lstStyle/>
          <a:p>
            <a:pPr eaLnBrk="1" hangingPunct="1"/>
            <a:r>
              <a:rPr lang="en-GB" sz="3600" dirty="0" err="1"/>
              <a:t>Analyzing</a:t>
            </a:r>
            <a:r>
              <a:rPr lang="en-GB" sz="3600" dirty="0"/>
              <a:t> Loops</a:t>
            </a:r>
            <a:endParaRPr lang="en-US" sz="3600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GB"/>
              <a:t>What about this </a:t>
            </a:r>
            <a:r>
              <a:rPr lang="en-GB" b="1"/>
              <a:t>for</a:t>
            </a:r>
            <a:r>
              <a:rPr lang="en-GB"/>
              <a:t> loop?</a:t>
            </a:r>
          </a:p>
          <a:p>
            <a:pPr eaLnBrk="1" hangingPunct="1">
              <a:buFontTx/>
              <a:buNone/>
            </a:pPr>
            <a:r>
              <a:rPr lang="en-GB" b="1"/>
              <a:t>    int sum =0, j;</a:t>
            </a:r>
          </a:p>
          <a:p>
            <a:pPr eaLnBrk="1" hangingPunct="1">
              <a:buFontTx/>
              <a:buNone/>
            </a:pPr>
            <a:r>
              <a:rPr lang="en-GB" b="1"/>
              <a:t>    for (j=0; j &lt; 100; j++)</a:t>
            </a:r>
          </a:p>
          <a:p>
            <a:pPr eaLnBrk="1" hangingPunct="1">
              <a:buFontTx/>
              <a:buNone/>
            </a:pPr>
            <a:r>
              <a:rPr lang="en-GB" b="1"/>
              <a:t>       sum = sum +j;</a:t>
            </a:r>
          </a:p>
          <a:p>
            <a:pPr eaLnBrk="1" hangingPunct="1"/>
            <a:r>
              <a:rPr lang="en-GB"/>
              <a:t>Loop executes 100 times</a:t>
            </a:r>
          </a:p>
          <a:p>
            <a:pPr eaLnBrk="1" hangingPunct="1"/>
            <a:r>
              <a:rPr lang="en-GB"/>
              <a:t>4 = O(1) steps per iteration</a:t>
            </a:r>
          </a:p>
          <a:p>
            <a:pPr eaLnBrk="1" hangingPunct="1"/>
            <a:r>
              <a:rPr lang="en-GB"/>
              <a:t>Total time is 100 * O(1) = O(100 * 1) = O(100) = O(1)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47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 err="1"/>
              <a:t>Analyzing</a:t>
            </a:r>
            <a:r>
              <a:rPr lang="en-GB" sz="3600" dirty="0"/>
              <a:t> Nested Loops</a:t>
            </a:r>
            <a:endParaRPr lang="en-US" sz="3600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800" dirty="0"/>
              <a:t>Treat just like a single loop and evaluate each level of nesting as needed:</a:t>
            </a:r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   </a:t>
            </a:r>
            <a:r>
              <a:rPr lang="en-GB" sz="2400" b="1" dirty="0" err="1"/>
              <a:t>int</a:t>
            </a:r>
            <a:r>
              <a:rPr lang="en-GB" sz="2400" b="1" dirty="0"/>
              <a:t> </a:t>
            </a:r>
            <a:r>
              <a:rPr lang="en-GB" sz="2400" b="1" dirty="0" err="1"/>
              <a:t>j,k</a:t>
            </a:r>
            <a:r>
              <a:rPr lang="en-GB" sz="2400" b="1" dirty="0"/>
              <a:t>;</a:t>
            </a:r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GB" sz="2400" b="1" dirty="0"/>
              <a:t>   for (j=0; j&lt;N; j++)</a:t>
            </a:r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GB" sz="2400" b="1" dirty="0"/>
              <a:t>      for (k=N; k&gt;0; k--)</a:t>
            </a:r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GB" sz="2400" b="1" dirty="0"/>
              <a:t>         sum += </a:t>
            </a:r>
            <a:r>
              <a:rPr lang="en-GB" sz="2400" b="1" dirty="0" err="1"/>
              <a:t>k+j</a:t>
            </a:r>
            <a:r>
              <a:rPr lang="en-GB" sz="2400" b="1" dirty="0"/>
              <a:t>;</a:t>
            </a:r>
            <a:endParaRPr lang="en-GB" sz="2400" dirty="0"/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Start with outer loop: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GB" sz="2400" dirty="0"/>
              <a:t>How many iterations?  N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GB" sz="2400" dirty="0"/>
              <a:t>How much time per iteration? Need to evaluate inner loop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Inner loop uses O(N) time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Total time is N * O(N) = O(N*N) = O(N</a:t>
            </a:r>
            <a:r>
              <a:rPr lang="en-GB" sz="2800" baseline="30000" dirty="0"/>
              <a:t>2</a:t>
            </a:r>
            <a:r>
              <a:rPr lang="en-GB" sz="28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F682E5-535E-45A3-98E1-074EFAF6B6C9}" type="slidenum">
              <a:rPr lang="en-US" altLang="en-US" sz="1400">
                <a:latin typeface="Arial Narrow" panose="020B0606020202030204" pitchFamily="34" charset="0"/>
              </a:rPr>
              <a:pPr/>
              <a:t>3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63105"/>
            <a:ext cx="75628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51244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63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 err="1"/>
              <a:t>Analyzing</a:t>
            </a:r>
            <a:r>
              <a:rPr lang="en-GB" sz="3600" dirty="0"/>
              <a:t> Nested Loops</a:t>
            </a:r>
            <a:endParaRPr lang="en-US" sz="36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/>
              <a:t>What if the number of iterations of one loop depends on the counter of the other?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r>
              <a:rPr lang="en-GB"/>
              <a:t>  </a:t>
            </a:r>
            <a:r>
              <a:rPr lang="en-GB" b="1"/>
              <a:t>    int j,k;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r>
              <a:rPr lang="en-GB" b="1"/>
              <a:t>      for (j=0; j &lt; N; j++)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r>
              <a:rPr lang="en-GB" b="1"/>
              <a:t>         for (k=0; k &lt; j; k++)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r>
              <a:rPr lang="en-GB" b="1"/>
              <a:t>            sum += k+j;</a:t>
            </a:r>
            <a:endParaRPr lang="en-GB"/>
          </a:p>
          <a:p>
            <a:pPr eaLnBrk="1" hangingPunct="1">
              <a:lnSpc>
                <a:spcPct val="90000"/>
              </a:lnSpc>
            </a:pPr>
            <a:r>
              <a:rPr lang="en-GB"/>
              <a:t>Analyze inner and outer loop together: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Number of iterations of the inner loop is:</a:t>
            </a:r>
          </a:p>
          <a:p>
            <a:pPr eaLnBrk="1" hangingPunct="1">
              <a:lnSpc>
                <a:spcPct val="90000"/>
              </a:lnSpc>
            </a:pPr>
            <a:r>
              <a:rPr lang="en-GB"/>
              <a:t>    0 + 1 + 2 + ... + (N-1) = O(N</a:t>
            </a:r>
            <a:r>
              <a:rPr lang="en-GB" baseline="30000"/>
              <a:t>2</a:t>
            </a:r>
            <a:r>
              <a:rPr lang="en-GB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85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GB" sz="3600" dirty="0" err="1"/>
              <a:t>Analyzing</a:t>
            </a:r>
            <a:r>
              <a:rPr lang="en-GB" sz="3600" dirty="0"/>
              <a:t> Sequence of Statements</a:t>
            </a:r>
            <a:endParaRPr lang="en-US" sz="36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50" y="1264737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For a sequence of statements, compute their complexity functions individually and add them up</a:t>
            </a:r>
          </a:p>
          <a:p>
            <a:pPr marL="987425" lvl="2" indent="-293688" eaLnBrk="1" hangingPunct="1">
              <a:lnSpc>
                <a:spcPct val="90000"/>
              </a:lnSpc>
              <a:buFontTx/>
              <a:buNone/>
            </a:pPr>
            <a:r>
              <a:rPr lang="en-GB" sz="1600" dirty="0"/>
              <a:t>  </a:t>
            </a:r>
            <a:r>
              <a:rPr lang="en-GB" sz="1600" b="1" dirty="0"/>
              <a:t> </a:t>
            </a:r>
            <a:r>
              <a:rPr lang="en-GB" sz="1800" dirty="0"/>
              <a:t>for (j=0; j &lt; N; j++)</a:t>
            </a:r>
          </a:p>
          <a:p>
            <a:pPr marL="987425" lvl="2" indent="-293688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      for (k =0; k &lt; j; k++)</a:t>
            </a:r>
          </a:p>
          <a:p>
            <a:pPr marL="987425" lvl="2" indent="-293688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         sum = sum + j*k;</a:t>
            </a:r>
          </a:p>
          <a:p>
            <a:pPr marL="987425" lvl="2" indent="-293688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   for (l=0; l &lt; N; l++)</a:t>
            </a:r>
          </a:p>
          <a:p>
            <a:pPr marL="987425" lvl="2" indent="-293688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      sum = sum -l;</a:t>
            </a:r>
          </a:p>
          <a:p>
            <a:pPr marL="987425" lvl="2" indent="-293688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   </a:t>
            </a:r>
            <a:r>
              <a:rPr lang="en-GB" sz="1800" dirty="0" err="1"/>
              <a:t>cout</a:t>
            </a:r>
            <a:r>
              <a:rPr lang="en-GB" sz="1800" dirty="0"/>
              <a:t>&lt;&lt;“Sum=”&lt;&lt;sum;</a:t>
            </a:r>
          </a:p>
          <a:p>
            <a:pPr marL="987425" lvl="2" indent="-293688" eaLnBrk="1" hangingPunct="1">
              <a:lnSpc>
                <a:spcPct val="90000"/>
              </a:lnSpc>
              <a:buFontTx/>
              <a:buNone/>
            </a:pPr>
            <a:endParaRPr lang="en-GB" sz="1600" dirty="0"/>
          </a:p>
          <a:p>
            <a:pPr marL="987425" lvl="2" indent="-293688" eaLnBrk="1" hangingPunct="1">
              <a:lnSpc>
                <a:spcPct val="90000"/>
              </a:lnSpc>
              <a:buFontTx/>
              <a:buNone/>
            </a:pPr>
            <a:endParaRPr lang="en-GB" sz="1600" dirty="0"/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GB" sz="2800" dirty="0"/>
              <a:t>Total cost is O(N</a:t>
            </a:r>
            <a:r>
              <a:rPr lang="en-GB" sz="2800" baseline="30000" dirty="0"/>
              <a:t>2</a:t>
            </a:r>
            <a:r>
              <a:rPr lang="en-GB" sz="2800" dirty="0"/>
              <a:t>) + O(N) +O(1) = O(N</a:t>
            </a:r>
            <a:r>
              <a:rPr lang="en-GB" sz="2800" baseline="30000" dirty="0"/>
              <a:t>2</a:t>
            </a:r>
            <a:r>
              <a:rPr lang="en-GB" sz="2800" dirty="0"/>
              <a:t>)</a:t>
            </a:r>
            <a:endParaRPr lang="en-US" sz="2800" dirty="0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4811180" y="5021262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SUM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RULE</a:t>
            </a:r>
          </a:p>
        </p:txBody>
      </p:sp>
      <p:sp>
        <p:nvSpPr>
          <p:cNvPr id="149509" name="AutoShape 5"/>
          <p:cNvSpPr>
            <a:spLocks/>
          </p:cNvSpPr>
          <p:nvPr/>
        </p:nvSpPr>
        <p:spPr bwMode="auto">
          <a:xfrm flipH="1">
            <a:off x="3844135" y="2605631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4072735" y="2681831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000" dirty="0">
                <a:latin typeface="Times New Roman" panose="02020603050405020304" pitchFamily="18" charset="0"/>
              </a:rPr>
              <a:t>O(N</a:t>
            </a:r>
            <a:r>
              <a:rPr lang="en-GB" sz="2000" baseline="30000" dirty="0">
                <a:latin typeface="Times New Roman" panose="02020603050405020304" pitchFamily="18" charset="0"/>
              </a:rPr>
              <a:t>2</a:t>
            </a:r>
            <a:r>
              <a:rPr lang="en-GB" sz="2000" dirty="0">
                <a:latin typeface="Times New Roman" panose="02020603050405020304" pitchFamily="18" charset="0"/>
              </a:rPr>
              <a:t>)</a:t>
            </a:r>
            <a:endParaRPr lang="en-GB" sz="2400" dirty="0">
              <a:latin typeface="Times New Roman" panose="02020603050405020304" pitchFamily="18" charset="0"/>
            </a:endParaRPr>
          </a:p>
        </p:txBody>
      </p:sp>
      <p:sp>
        <p:nvSpPr>
          <p:cNvPr id="149511" name="AutoShape 7"/>
          <p:cNvSpPr>
            <a:spLocks/>
          </p:cNvSpPr>
          <p:nvPr/>
        </p:nvSpPr>
        <p:spPr bwMode="auto">
          <a:xfrm>
            <a:off x="3844135" y="3367631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4072735" y="344383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000">
                <a:latin typeface="Times New Roman" panose="02020603050405020304" pitchFamily="18" charset="0"/>
              </a:rPr>
              <a:t>O(N)</a:t>
            </a:r>
            <a:endParaRPr lang="en-GB" sz="2400">
              <a:latin typeface="Times New Roman" panose="02020603050405020304" pitchFamily="18" charset="0"/>
            </a:endParaRPr>
          </a:p>
        </p:txBody>
      </p:sp>
      <p:sp>
        <p:nvSpPr>
          <p:cNvPr id="149513" name="AutoShape 9"/>
          <p:cNvSpPr>
            <a:spLocks/>
          </p:cNvSpPr>
          <p:nvPr/>
        </p:nvSpPr>
        <p:spPr bwMode="auto">
          <a:xfrm>
            <a:off x="3844135" y="4045920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4072735" y="3977231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000" dirty="0">
                <a:latin typeface="Times New Roman" panose="02020603050405020304" pitchFamily="18" charset="0"/>
              </a:rPr>
              <a:t>O(1)</a:t>
            </a:r>
            <a:endParaRPr lang="en-GB" sz="24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07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  <p:bldP spid="149508" grpId="0"/>
      <p:bldP spid="149509" grpId="0" animBg="1"/>
      <p:bldP spid="149510" grpId="0"/>
      <p:bldP spid="149511" grpId="0" animBg="1"/>
      <p:bldP spid="149512" grpId="0"/>
      <p:bldP spid="149513" grpId="0" animBg="1"/>
      <p:bldP spid="1495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 err="1"/>
              <a:t>Analyzing</a:t>
            </a:r>
            <a:r>
              <a:rPr lang="en-GB" sz="3600" dirty="0"/>
              <a:t> Conditional Statements</a:t>
            </a:r>
            <a:endParaRPr lang="en-US" sz="36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What about conditional statements such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  </a:t>
            </a:r>
            <a:r>
              <a:rPr lang="en-GB" sz="2000" b="1" dirty="0"/>
              <a:t> if (condition)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b="1" dirty="0"/>
              <a:t>      statement1;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b="1" dirty="0"/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b="1" dirty="0"/>
              <a:t>      statement2;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where statement1 runs in O(N) time and statement2 runs in O(N</a:t>
            </a:r>
            <a:r>
              <a:rPr lang="en-GB" sz="2000" baseline="30000" dirty="0"/>
              <a:t>2</a:t>
            </a:r>
            <a:r>
              <a:rPr lang="en-GB" sz="2000" dirty="0"/>
              <a:t>) time?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We use "worst case" complexity: among all inputs of size N, that is the maximum running time?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The analysis for the example above is O(N</a:t>
            </a:r>
            <a:r>
              <a:rPr lang="en-GB" sz="2000" baseline="30000" dirty="0"/>
              <a:t>2</a:t>
            </a:r>
            <a:r>
              <a:rPr lang="en-GB" sz="20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3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O(</a:t>
            </a:r>
            <a:r>
              <a:rPr lang="en-US" altLang="en-US" dirty="0" err="1"/>
              <a:t>Logn</a:t>
            </a:r>
            <a:r>
              <a:rPr lang="en-US" altLang="en-US" dirty="0"/>
              <a:t>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/>
              <a:t>O(</a:t>
            </a:r>
            <a:r>
              <a:rPr lang="en-US" altLang="en-US" b="1" dirty="0" err="1"/>
              <a:t>Logn</a:t>
            </a:r>
            <a:r>
              <a:rPr lang="en-US" altLang="en-US" b="1" dirty="0"/>
              <a:t>)</a:t>
            </a:r>
            <a:r>
              <a:rPr lang="en-US" altLang="en-US" dirty="0"/>
              <a:t> Time Complexity of a loop is considered as O(</a:t>
            </a:r>
            <a:r>
              <a:rPr lang="en-US" altLang="en-US" dirty="0" err="1"/>
              <a:t>Logn</a:t>
            </a:r>
            <a:r>
              <a:rPr lang="en-US" altLang="en-US" dirty="0"/>
              <a:t>) if the loop variables is divided / multiplied by a constant amount.</a:t>
            </a:r>
          </a:p>
          <a:p>
            <a:r>
              <a:rPr lang="en-US" altLang="en-US" dirty="0"/>
              <a:t>Here c is some positive integer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	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&lt;=n; </a:t>
            </a:r>
            <a:r>
              <a:rPr lang="en-US" altLang="en-US" dirty="0" err="1"/>
              <a:t>i</a:t>
            </a:r>
            <a:r>
              <a:rPr lang="en-US" altLang="en-US" dirty="0"/>
              <a:t> *= c)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	{ // some O(1) expressions }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	for (int </a:t>
            </a:r>
            <a:r>
              <a:rPr lang="en-US" altLang="en-US" dirty="0" err="1"/>
              <a:t>i</a:t>
            </a:r>
            <a:r>
              <a:rPr lang="en-US" altLang="en-US" dirty="0"/>
              <a:t> = n; </a:t>
            </a:r>
            <a:r>
              <a:rPr lang="en-US" altLang="en-US" dirty="0" err="1"/>
              <a:t>i</a:t>
            </a:r>
            <a:r>
              <a:rPr lang="en-US" altLang="en-US" dirty="0"/>
              <a:t> &gt; 0; </a:t>
            </a:r>
            <a:r>
              <a:rPr lang="en-US" altLang="en-US" dirty="0" err="1"/>
              <a:t>i</a:t>
            </a:r>
            <a:r>
              <a:rPr lang="en-US" altLang="en-US" dirty="0"/>
              <a:t> /= c)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	{ // some O(1) expressions }</a:t>
            </a:r>
          </a:p>
        </p:txBody>
      </p:sp>
    </p:spTree>
    <p:extLst>
      <p:ext uri="{BB962C8B-B14F-4D97-AF65-F5344CB8AC3E}">
        <p14:creationId xmlns:p14="http://schemas.microsoft.com/office/powerpoint/2010/main" val="274814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938" y="0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Important Summations that should be Committed to Memory.</a:t>
            </a:r>
          </a:p>
        </p:txBody>
      </p:sp>
      <p:pic>
        <p:nvPicPr>
          <p:cNvPr id="11268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5857875"/>
            <a:ext cx="7858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286375"/>
            <a:ext cx="5429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5286375"/>
            <a:ext cx="7937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Content Placeholder 8" descr="Untitled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428750"/>
            <a:ext cx="7858125" cy="5048250"/>
          </a:xfrm>
        </p:spPr>
      </p:pic>
    </p:spTree>
    <p:extLst>
      <p:ext uri="{BB962C8B-B14F-4D97-AF65-F5344CB8AC3E}">
        <p14:creationId xmlns:p14="http://schemas.microsoft.com/office/powerpoint/2010/main" val="47795094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762000"/>
          </a:xfrm>
        </p:spPr>
        <p:txBody>
          <a:bodyPr/>
          <a:lstStyle/>
          <a:p>
            <a:r>
              <a:rPr lang="en-US" altLang="en-US" dirty="0"/>
              <a:t>Example (Dependent nested loop)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For (i=1;i&lt;=n;i++)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{For(j=i; j&lt;=n;j++)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00B0F0"/>
                </a:solidFill>
              </a:rPr>
              <a:t>//sequence of statements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Arithmetic series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n+ (n-1) +(n-2)+……1= n(n+1)/2 =O(n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849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Design nested loop in which execution of  inner instructions sum to quadratic series.</a:t>
            </a:r>
          </a:p>
          <a:p>
            <a:endParaRPr lang="en-US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2857500"/>
            <a:ext cx="62483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=1;i&lt;=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for (j=1;j&lt;=i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2;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{ //sequence of statements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1+4+9+…..n2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2n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+3n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+n /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O(n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70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  <a:r>
              <a:rPr lang="en-US" altLang="en-US">
                <a:sym typeface="Wingdings" panose="05000000000000000000" pitchFamily="2" charset="2"/>
              </a:rPr>
              <a:t>(Nested loop)</a:t>
            </a:r>
            <a:endParaRPr lang="en-US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&lt;=n; </a:t>
            </a:r>
            <a:r>
              <a:rPr lang="en-US" altLang="en-US" dirty="0" err="1"/>
              <a:t>i</a:t>
            </a:r>
            <a:r>
              <a:rPr lang="en-US" altLang="en-US" dirty="0"/>
              <a:t> *= 2)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for (int j = 1; j &lt;= n; j *= 4)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{ // some O(1) expressions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1857375" y="4786313"/>
            <a:ext cx="3714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log base 2 n * log base 4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=O(log n)</a:t>
            </a:r>
            <a:r>
              <a:rPr lang="en-US" alt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535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</a:t>
            </a:r>
            <a:r>
              <a:rPr lang="en-US" altLang="en-US">
                <a:sym typeface="Wingdings" panose="05000000000000000000" pitchFamily="2" charset="2"/>
              </a:rPr>
              <a:t>(Dependent Loop)</a:t>
            </a:r>
            <a:endParaRPr lang="en-US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928688" y="1428750"/>
            <a:ext cx="7772400" cy="4572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for (int j=n ; j&gt;0; j=j/2)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{ for (int i=j; i&lt;=n; i=i*2)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// sequence of statements}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19201" y="4786313"/>
            <a:ext cx="5486400" cy="12003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1+2+3+4+…….+n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=n(n+1)/2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=O(n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10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(Dependent loop):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for (</a:t>
            </a:r>
            <a:r>
              <a:rPr lang="en-US" altLang="en-US" dirty="0" err="1"/>
              <a:t>int</a:t>
            </a:r>
            <a:r>
              <a:rPr lang="en-US" altLang="en-US" dirty="0"/>
              <a:t> j=n ; j&gt;0; j=j/2)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{ 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=j; </a:t>
            </a:r>
            <a:r>
              <a:rPr lang="en-US" altLang="en-US" dirty="0" err="1"/>
              <a:t>i</a:t>
            </a:r>
            <a:r>
              <a:rPr lang="en-US" altLang="en-US" dirty="0"/>
              <a:t>&lt;=n; </a:t>
            </a:r>
            <a:r>
              <a:rPr lang="en-US" altLang="en-US" dirty="0" err="1"/>
              <a:t>i</a:t>
            </a:r>
            <a:r>
              <a:rPr lang="en-US" altLang="en-US" dirty="0"/>
              <a:t>=</a:t>
            </a:r>
            <a:r>
              <a:rPr lang="en-US" altLang="en-US" dirty="0" err="1"/>
              <a:t>i</a:t>
            </a:r>
            <a:r>
              <a:rPr lang="en-US" altLang="en-US" dirty="0"/>
              <a:t>*4)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// sequence of statements}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7374" y="4786313"/>
            <a:ext cx="5000625" cy="15696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1+1+2+2+3+3+……+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n+n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=n(n+1)/2 + n(n+1)/2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=n(n+1)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=O(n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84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40" y="4936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Example : Comparing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" y="1600200"/>
            <a:ext cx="3458255" cy="4572000"/>
          </a:xfrm>
        </p:spPr>
        <p:txBody>
          <a:bodyPr/>
          <a:lstStyle/>
          <a:p>
            <a:pPr eaLnBrk="1" hangingPunct="1"/>
            <a:r>
              <a:rPr lang="en-US" sz="2400" dirty="0"/>
              <a:t>Which function is better?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10 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err="1"/>
              <a:t>Vs</a:t>
            </a:r>
            <a:r>
              <a:rPr lang="en-US" sz="2400" dirty="0"/>
              <a:t> n</a:t>
            </a:r>
            <a:r>
              <a:rPr lang="en-US" sz="2400" baseline="30000" dirty="0"/>
              <a:t>3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9557" y="1124700"/>
          <a:ext cx="6404227" cy="536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Chart" r:id="rId4" imgW="4857902" imgH="4067251" progId="Excel.Chart.8">
                  <p:embed/>
                </p:oleObj>
              </mc:Choice>
              <mc:Fallback>
                <p:oleObj name="Chart" r:id="rId4" imgW="4857902" imgH="4067251" progId="Excel.Chart.8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7" y="1124700"/>
                        <a:ext cx="6404227" cy="5361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C8C8F-FCEC-4807-B0AB-61587476C50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37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fun()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  </a:t>
            </a:r>
            <a:r>
              <a:rPr lang="en-US" altLang="en-US" dirty="0" err="1"/>
              <a:t>int</a:t>
            </a:r>
            <a:r>
              <a:rPr lang="en-US" altLang="en-US" dirty="0"/>
              <a:t> count = 0;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  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n; </a:t>
            </a:r>
            <a:r>
              <a:rPr lang="en-US" altLang="en-US" dirty="0" err="1"/>
              <a:t>i</a:t>
            </a:r>
            <a:r>
              <a:rPr lang="en-US" altLang="en-US" dirty="0"/>
              <a:t> &gt; 0; </a:t>
            </a:r>
            <a:r>
              <a:rPr lang="en-US" altLang="en-US" dirty="0" err="1"/>
              <a:t>i</a:t>
            </a:r>
            <a:r>
              <a:rPr lang="en-US" altLang="en-US" dirty="0"/>
              <a:t> /= 2)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     for (</a:t>
            </a:r>
            <a:r>
              <a:rPr lang="en-US" altLang="en-US" dirty="0" err="1"/>
              <a:t>int</a:t>
            </a:r>
            <a:r>
              <a:rPr lang="en-US" altLang="en-US" dirty="0"/>
              <a:t> j = 0; j &lt; </a:t>
            </a:r>
            <a:r>
              <a:rPr lang="en-US" altLang="en-US" dirty="0" err="1"/>
              <a:t>i</a:t>
            </a:r>
            <a:r>
              <a:rPr lang="en-US" altLang="en-US" dirty="0"/>
              <a:t>; </a:t>
            </a:r>
            <a:r>
              <a:rPr lang="en-US" altLang="en-US" dirty="0" err="1"/>
              <a:t>j++</a:t>
            </a:r>
            <a:r>
              <a:rPr lang="en-US" altLang="en-US" dirty="0"/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        count += 1;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  return count;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3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en-US" altLang="en-US" b="1" dirty="0"/>
              <a:t>Explanation:</a:t>
            </a:r>
            <a:r>
              <a:rPr lang="en-US" altLang="en-US" dirty="0"/>
              <a:t> For a input integer n, the innermost statement is executed following times. </a:t>
            </a:r>
          </a:p>
          <a:p>
            <a:endParaRPr lang="en-US" altLang="en-US" dirty="0"/>
          </a:p>
          <a:p>
            <a:r>
              <a:rPr lang="en-US" altLang="en-US" dirty="0"/>
              <a:t>n + n/2 + n/4 + … 1</a:t>
            </a:r>
          </a:p>
          <a:p>
            <a:r>
              <a:rPr lang="en-US" altLang="en-US" dirty="0"/>
              <a:t>=</a:t>
            </a:r>
            <a:r>
              <a:rPr lang="en-US" altLang="en-US" dirty="0">
                <a:latin typeface="Monotype Corsiva" panose="03010101010201010101" pitchFamily="66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 </a:t>
            </a:r>
            <a:r>
              <a:rPr lang="en-US" altLang="en-US" dirty="0"/>
              <a:t>(n)</a:t>
            </a:r>
          </a:p>
          <a:p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082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Task: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int fun(int n)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  int count = 0;</a:t>
            </a:r>
          </a:p>
          <a:p>
            <a:r>
              <a:rPr lang="en-US" altLang="en-US" dirty="0"/>
              <a:t>  for (int </a:t>
            </a:r>
            <a:r>
              <a:rPr lang="en-US" altLang="en-US" dirty="0" err="1"/>
              <a:t>i</a:t>
            </a:r>
            <a:r>
              <a:rPr lang="en-US" altLang="en-US" dirty="0"/>
              <a:t> = 0; </a:t>
            </a:r>
            <a:r>
              <a:rPr lang="en-US" altLang="en-US" dirty="0" err="1"/>
              <a:t>i</a:t>
            </a:r>
            <a:r>
              <a:rPr lang="en-US" altLang="en-US" dirty="0"/>
              <a:t> &lt; n; </a:t>
            </a:r>
            <a:r>
              <a:rPr lang="en-US" altLang="en-US" dirty="0" err="1"/>
              <a:t>i</a:t>
            </a:r>
            <a:r>
              <a:rPr lang="en-US" altLang="en-US" dirty="0"/>
              <a:t>++)</a:t>
            </a:r>
          </a:p>
          <a:p>
            <a:r>
              <a:rPr lang="en-US" altLang="en-US" dirty="0"/>
              <a:t>     for (</a:t>
            </a:r>
            <a:r>
              <a:rPr lang="en-US" altLang="en-US" dirty="0" err="1"/>
              <a:t>int</a:t>
            </a:r>
            <a:r>
              <a:rPr lang="en-US" altLang="en-US" dirty="0"/>
              <a:t> j = </a:t>
            </a:r>
            <a:r>
              <a:rPr lang="en-US" altLang="en-US" dirty="0" err="1"/>
              <a:t>i</a:t>
            </a:r>
            <a:r>
              <a:rPr lang="en-US" altLang="en-US" dirty="0"/>
              <a:t>; j &gt; 0; j--)</a:t>
            </a:r>
          </a:p>
          <a:p>
            <a:r>
              <a:rPr lang="en-US" altLang="en-US" dirty="0"/>
              <a:t>        count = count + 1;</a:t>
            </a:r>
          </a:p>
          <a:p>
            <a:r>
              <a:rPr lang="en-US" altLang="en-US" dirty="0"/>
              <a:t>  return count;</a:t>
            </a:r>
          </a:p>
          <a:p>
            <a:r>
              <a:rPr lang="en-US" altLang="en-US" dirty="0"/>
              <a:t>}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73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Explanation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15288" cy="4572000"/>
          </a:xfrm>
        </p:spPr>
        <p:txBody>
          <a:bodyPr/>
          <a:lstStyle/>
          <a:p>
            <a:r>
              <a:rPr lang="en-US" altLang="en-US" dirty="0"/>
              <a:t>“count = count + 1”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0 + 1 + 2 + 3 + 4 + …. + (n-1) times.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=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=(n-1)(n-1+1)/2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=(n-1)(n)/2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=O(n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70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75" y="2374901"/>
            <a:ext cx="444438" cy="7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2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for (i=0; i&lt;n; i++)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{for (j=i; j&lt;n;j++)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Sequence of statements….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25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Explanation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n +  (n-1 ) + (n-2) +…… 2+1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=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=n(n+1)/2</a:t>
            </a:r>
            <a:endParaRPr lang="en-US" altLang="en-US" dirty="0">
              <a:latin typeface="Monotype Corsiva" panose="03010101010201010101" pitchFamily="66" charset="0"/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3600" dirty="0">
                <a:latin typeface="Monotype Corsiva" panose="03010101010201010101" pitchFamily="66" charset="0"/>
                <a:sym typeface="Symbol" panose="05050102010706020507" pitchFamily="18" charset="2"/>
              </a:rPr>
              <a:t>=O(</a:t>
            </a:r>
            <a:r>
              <a:rPr lang="en-US" altLang="en-US" dirty="0">
                <a:latin typeface="Monotype Corsiva" panose="03010101010201010101" pitchFamily="66" charset="0"/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latin typeface="Monotype Corsiva" panose="03010101010201010101" pitchFamily="66" charset="0"/>
                <a:sym typeface="Symbol" panose="05050102010706020507" pitchFamily="18" charset="2"/>
              </a:rPr>
              <a:t>2)</a:t>
            </a:r>
            <a:endParaRPr lang="en-US" altLang="en-US" sz="3600" baseline="-25000" dirty="0">
              <a:latin typeface="Monotype Corsiva" panose="03010101010201010101" pitchFamily="66" charset="0"/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5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6425"/>
            <a:ext cx="257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53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42090" y="203201"/>
            <a:ext cx="7772400" cy="1868487"/>
          </a:xfrm>
        </p:spPr>
        <p:txBody>
          <a:bodyPr/>
          <a:lstStyle/>
          <a:p>
            <a:r>
              <a:rPr lang="en-US" altLang="en-US" dirty="0"/>
              <a:t>Analysis: Nested Loop Example</a:t>
            </a:r>
            <a:br>
              <a:rPr lang="en-US" altLang="en-US" dirty="0"/>
            </a:br>
            <a:r>
              <a:rPr lang="en-US" altLang="en-US" dirty="0"/>
              <a:t> Task: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71688"/>
            <a:ext cx="7772400" cy="3948112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for (</a:t>
            </a:r>
            <a:r>
              <a:rPr lang="en-US" altLang="en-US" dirty="0" err="1"/>
              <a:t>i</a:t>
            </a:r>
            <a:r>
              <a:rPr lang="en-US" altLang="en-US" dirty="0"/>
              <a:t>: 1 to n)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	for (j: 1 to 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		for (k: j to </a:t>
            </a:r>
            <a:r>
              <a:rPr lang="en-US" altLang="en-US" dirty="0" err="1"/>
              <a:t>i</a:t>
            </a:r>
            <a:r>
              <a:rPr lang="en-US" altLang="en-US" dirty="0"/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		   s = s + 1</a:t>
            </a:r>
          </a:p>
        </p:txBody>
      </p:sp>
    </p:spTree>
    <p:extLst>
      <p:ext uri="{BB962C8B-B14F-4D97-AF65-F5344CB8AC3E}">
        <p14:creationId xmlns:p14="http://schemas.microsoft.com/office/powerpoint/2010/main" val="364917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br>
              <a:rPr lang="en-US" altLang="en-US"/>
            </a:br>
            <a:endParaRPr lang="en-US" altLang="en-US"/>
          </a:p>
        </p:txBody>
      </p:sp>
      <p:pic>
        <p:nvPicPr>
          <p:cNvPr id="39941" name="Picture 5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00188"/>
            <a:ext cx="1428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357438"/>
            <a:ext cx="5691187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929063"/>
            <a:ext cx="44291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50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Coding 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=0 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&lt;n 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 )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m +=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Coding example #2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( i=0 ; i&lt;n ; i++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 for( j=0 ; j&lt;n ; j++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sum[i] += entry[i][j];</a:t>
            </a:r>
          </a:p>
        </p:txBody>
      </p:sp>
    </p:spTree>
    <p:extLst>
      <p:ext uri="{BB962C8B-B14F-4D97-AF65-F5344CB8AC3E}">
        <p14:creationId xmlns:p14="http://schemas.microsoft.com/office/powerpoint/2010/main" val="369421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Comparing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dirty="0"/>
              <a:t>As inputs get larger, any algorithm of a smaller order will be more efficient than an algorithm of a larger order</a:t>
            </a:r>
          </a:p>
          <a:p>
            <a:pPr eaLnBrk="1" hangingPunct="1"/>
            <a:endParaRPr lang="en-US" sz="3600" dirty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1447800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447800" y="5334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1447800" y="3810000"/>
            <a:ext cx="3810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Arc 7"/>
          <p:cNvSpPr>
            <a:spLocks/>
          </p:cNvSpPr>
          <p:nvPr/>
        </p:nvSpPr>
        <p:spPr bwMode="auto">
          <a:xfrm flipV="1">
            <a:off x="1447800" y="3276600"/>
            <a:ext cx="3167063" cy="2057400"/>
          </a:xfrm>
          <a:custGeom>
            <a:avLst/>
            <a:gdLst>
              <a:gd name="T0" fmla="*/ 0 w 21592"/>
              <a:gd name="T1" fmla="*/ 0 h 21600"/>
              <a:gd name="T2" fmla="*/ 2147483647 w 21592"/>
              <a:gd name="T3" fmla="*/ 2147483647 h 21600"/>
              <a:gd name="T4" fmla="*/ 0 w 21592"/>
              <a:gd name="T5" fmla="*/ 2147483647 h 21600"/>
              <a:gd name="T6" fmla="*/ 0 60000 65536"/>
              <a:gd name="T7" fmla="*/ 0 60000 65536"/>
              <a:gd name="T8" fmla="*/ 0 60000 65536"/>
              <a:gd name="T9" fmla="*/ 0 w 21592"/>
              <a:gd name="T10" fmla="*/ 0 h 21600"/>
              <a:gd name="T11" fmla="*/ 21592 w 215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2" h="21600" fill="none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</a:path>
              <a:path w="21592" h="21600" stroke="0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267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 rot="-5400000">
            <a:off x="507207" y="4140993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>
                <a:latin typeface="Times New Roman" panose="02020603050405020304" pitchFamily="18" charset="0"/>
              </a:rPr>
              <a:t>Time (steps)</a:t>
            </a:r>
            <a:endParaRPr lang="en-GB" sz="2400">
              <a:latin typeface="Times New Roman" panose="02020603050405020304" pitchFamily="18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080125" y="5448300"/>
            <a:ext cx="1231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>
                <a:latin typeface="Times New Roman" panose="02020603050405020304" pitchFamily="18" charset="0"/>
              </a:rPr>
              <a:t>Input (size)</a:t>
            </a:r>
            <a:endParaRPr lang="en-GB" sz="2400">
              <a:latin typeface="Times New Roman" panose="02020603050405020304" pitchFamily="18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18125" y="3695700"/>
            <a:ext cx="1189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>
                <a:latin typeface="Times New Roman" panose="02020603050405020304" pitchFamily="18" charset="0"/>
              </a:rPr>
              <a:t>3N = O(N)</a:t>
            </a:r>
            <a:endParaRPr lang="en-GB" sz="2000">
              <a:latin typeface="Times New Roman" panose="02020603050405020304" pitchFamily="18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724400" y="3048000"/>
            <a:ext cx="168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>
                <a:latin typeface="Times New Roman" panose="02020603050405020304" pitchFamily="18" charset="0"/>
              </a:rPr>
              <a:t>0.05 N</a:t>
            </a:r>
            <a:r>
              <a:rPr lang="en-GB" baseline="30000">
                <a:latin typeface="Times New Roman" panose="02020603050405020304" pitchFamily="18" charset="0"/>
              </a:rPr>
              <a:t>2</a:t>
            </a:r>
            <a:r>
              <a:rPr lang="en-GB">
                <a:latin typeface="Times New Roman" panose="02020603050405020304" pitchFamily="18" charset="0"/>
              </a:rPr>
              <a:t> = O(N</a:t>
            </a:r>
            <a:r>
              <a:rPr lang="en-GB" baseline="30000">
                <a:latin typeface="Times New Roman" panose="02020603050405020304" pitchFamily="18" charset="0"/>
              </a:rPr>
              <a:t>2</a:t>
            </a:r>
            <a:r>
              <a:rPr lang="en-GB">
                <a:latin typeface="Times New Roman" panose="02020603050405020304" pitchFamily="18" charset="0"/>
              </a:rPr>
              <a:t>)</a:t>
            </a:r>
            <a:endParaRPr lang="en-GB" sz="2400">
              <a:latin typeface="Times New Roman" panose="02020603050405020304" pitchFamily="18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886200" y="5562600"/>
            <a:ext cx="820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>
                <a:latin typeface="Times New Roman" panose="02020603050405020304" pitchFamily="18" charset="0"/>
              </a:rPr>
              <a:t>N = 60</a:t>
            </a:r>
            <a:endParaRPr lang="en-GB" sz="2400">
              <a:latin typeface="Times New Roman" panose="02020603050405020304" pitchFamily="18" charset="0"/>
            </a:endParaRP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4267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837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Coding example #3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( i=0 ; i&lt;n ; i++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 for( j=0 ; j&lt;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; j++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m += j;</a:t>
            </a:r>
          </a:p>
        </p:txBody>
      </p:sp>
    </p:spTree>
    <p:extLst>
      <p:ext uri="{BB962C8B-B14F-4D97-AF65-F5344CB8AC3E}">
        <p14:creationId xmlns:p14="http://schemas.microsoft.com/office/powerpoint/2010/main" val="67983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Coding example #4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while (i &lt; n)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		tot += i;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		i = i * 2;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11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#4: equivalent # of steps?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 = n;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while (i &gt; 0)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		tot += i;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		i = i / 2;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26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Coding example #5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( i=0 ; i&lt;n ; i++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for( j=0 ; j&lt;n ; j++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 for( k=0 ; k&lt;n ; k++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sum[i][j] += entry[i][j][k];</a:t>
            </a:r>
          </a:p>
        </p:txBody>
      </p:sp>
    </p:spTree>
    <p:extLst>
      <p:ext uri="{BB962C8B-B14F-4D97-AF65-F5344CB8AC3E}">
        <p14:creationId xmlns:p14="http://schemas.microsoft.com/office/powerpoint/2010/main" val="32790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Coding example #6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( i=0 ; i&lt;n ; i++ 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 for( j=0 ; j&lt;n ; j++ 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sum[i] += entry[i][j][0];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( i=0 ; i&lt;n ; i++ 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 for( k=0 ; k&lt;n ; k++ 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sum[i] += entry[i][0][k];</a:t>
            </a:r>
          </a:p>
        </p:txBody>
      </p:sp>
    </p:spTree>
    <p:extLst>
      <p:ext uri="{BB962C8B-B14F-4D97-AF65-F5344CB8AC3E}">
        <p14:creationId xmlns:p14="http://schemas.microsoft.com/office/powerpoint/2010/main" val="60993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Coding example #7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( i=0 ; i&lt;n ; i++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 for( j=0 ; j&lt; sqrt(n) ; j++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m += j;</a:t>
            </a:r>
          </a:p>
        </p:txBody>
      </p:sp>
    </p:spTree>
    <p:extLst>
      <p:ext uri="{BB962C8B-B14F-4D97-AF65-F5344CB8AC3E}">
        <p14:creationId xmlns:p14="http://schemas.microsoft.com/office/powerpoint/2010/main" val="308888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Coding example #8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( i=0 ; i&lt;n ; i++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 for( j=0 ; j&lt; sqrt(995) ; j++ 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m += j;</a:t>
            </a:r>
          </a:p>
        </p:txBody>
      </p:sp>
    </p:spTree>
    <p:extLst>
      <p:ext uri="{BB962C8B-B14F-4D97-AF65-F5344CB8AC3E}">
        <p14:creationId xmlns:p14="http://schemas.microsoft.com/office/powerpoint/2010/main" val="251101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Coding example #8 : Equivalent code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 i=0 ; i&lt;n ; i++ 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    m += j;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    m += j;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    m += j;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    …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    m += j;   // 31 times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54026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Coding example #9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total(int n)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for( i=0 ; i &lt; n; i++)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		subtotal += i;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for ( i=0 ; i&lt;n ; i++ 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		tot += total(i);</a:t>
            </a:r>
          </a:p>
        </p:txBody>
      </p:sp>
    </p:spTree>
    <p:extLst>
      <p:ext uri="{BB962C8B-B14F-4D97-AF65-F5344CB8AC3E}">
        <p14:creationId xmlns:p14="http://schemas.microsoft.com/office/powerpoint/2010/main" val="359583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Coding example #9: Equivalent code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for ( i=0 ; i&lt;n ; i++ 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subtotal = 0;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	for( j=0 ; j &lt; i; j++)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 			subtotal += j;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	tot += subtotal;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</p:txBody>
      </p:sp>
    </p:spTree>
    <p:extLst>
      <p:ext uri="{BB962C8B-B14F-4D97-AF65-F5344CB8AC3E}">
        <p14:creationId xmlns:p14="http://schemas.microsoft.com/office/powerpoint/2010/main" val="289990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Big-Oh Notation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 though it is </a:t>
            </a:r>
            <a:r>
              <a:rPr lang="en-US" altLang="en-US">
                <a:solidFill>
                  <a:srgbClr val="FF1414"/>
                </a:solidFill>
              </a:rPr>
              <a:t>correct</a:t>
            </a:r>
            <a:r>
              <a:rPr lang="en-US" altLang="en-US"/>
              <a:t> to say </a:t>
            </a:r>
            <a:r>
              <a:rPr lang="en-US" altLang="en-US" sz="2100"/>
              <a:t>“7n - 3 is O(n</a:t>
            </a:r>
            <a:r>
              <a:rPr lang="en-US" altLang="en-US" sz="2100" baseline="30000"/>
              <a:t>3</a:t>
            </a:r>
            <a:r>
              <a:rPr lang="en-US" altLang="en-US" sz="2100"/>
              <a:t>)”, a </a:t>
            </a:r>
            <a:r>
              <a:rPr lang="en-US" altLang="en-US" sz="2100">
                <a:solidFill>
                  <a:srgbClr val="3028FF"/>
                </a:solidFill>
              </a:rPr>
              <a:t>better</a:t>
            </a:r>
            <a:r>
              <a:rPr lang="en-US" altLang="en-US" sz="2100"/>
              <a:t> statement is “7n - 3 is O(n)”, that is, one should make the approximation as tight as possible</a:t>
            </a:r>
          </a:p>
          <a:p>
            <a:pPr eaLnBrk="1" hangingPunct="1"/>
            <a:r>
              <a:rPr lang="en-US" sz="2100"/>
              <a:t>Simple Rule: </a:t>
            </a:r>
          </a:p>
          <a:p>
            <a:pPr eaLnBrk="1" hangingPunct="1">
              <a:buFontTx/>
              <a:buNone/>
            </a:pPr>
            <a:r>
              <a:rPr lang="en-US" sz="2100"/>
              <a:t>	</a:t>
            </a:r>
            <a:r>
              <a:rPr lang="en-US" altLang="en-US"/>
              <a:t>Drop lower order terms and constant factors</a:t>
            </a:r>
          </a:p>
          <a:p>
            <a:pPr marL="692150" lvl="1" indent="-347663" eaLnBrk="1" hangingPunct="1">
              <a:buClr>
                <a:schemeClr val="tx1"/>
              </a:buClr>
              <a:buFontTx/>
              <a:buNone/>
            </a:pPr>
            <a:r>
              <a:rPr lang="en-US" altLang="en-US" sz="1800"/>
              <a:t>	7n-3 is O(n) </a:t>
            </a:r>
          </a:p>
          <a:p>
            <a:pPr marL="692150" lvl="1" indent="-347663" eaLnBrk="1" hangingPunct="1">
              <a:buClr>
                <a:schemeClr val="tx1"/>
              </a:buClr>
              <a:buFontTx/>
              <a:buNone/>
            </a:pPr>
            <a:r>
              <a:rPr lang="en-US" altLang="en-US" sz="1800"/>
              <a:t>	8n</a:t>
            </a:r>
            <a:r>
              <a:rPr lang="en-US" altLang="en-US" sz="1800" baseline="30000"/>
              <a:t>2</a:t>
            </a:r>
            <a:r>
              <a:rPr lang="en-US" altLang="en-US" sz="1800"/>
              <a:t>log n + 5n</a:t>
            </a:r>
            <a:r>
              <a:rPr lang="en-US" altLang="en-US" sz="1800" baseline="30000"/>
              <a:t>2 </a:t>
            </a:r>
            <a:r>
              <a:rPr lang="en-US" altLang="en-US" sz="1800"/>
              <a:t>+ n is O(n</a:t>
            </a:r>
            <a:r>
              <a:rPr lang="en-US" altLang="en-US" sz="1800" baseline="30000"/>
              <a:t>2</a:t>
            </a:r>
            <a:r>
              <a:rPr lang="en-US" altLang="en-US" sz="1800"/>
              <a:t>log n)</a:t>
            </a:r>
          </a:p>
          <a:p>
            <a:pPr marL="692150" lvl="1" indent="-347663" eaLnBrk="1" hangingPunct="1">
              <a:buClr>
                <a:schemeClr val="tx1"/>
              </a:buClr>
              <a:buFontTx/>
              <a:buNone/>
            </a:pP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9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20" y="543677"/>
            <a:ext cx="4038600" cy="575094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to see</a:t>
            </a:r>
          </a:p>
        </p:txBody>
      </p:sp>
      <p:pic>
        <p:nvPicPr>
          <p:cNvPr id="6144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3276600"/>
            <a:ext cx="4457700" cy="2962275"/>
          </a:xfrm>
        </p:spPr>
      </p:pic>
      <p:pic>
        <p:nvPicPr>
          <p:cNvPr id="614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7688"/>
            <a:ext cx="37814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75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60106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Thank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1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Performance Classification</a:t>
            </a:r>
          </a:p>
        </p:txBody>
      </p:sp>
      <p:graphicFrame>
        <p:nvGraphicFramePr>
          <p:cNvPr id="140291" name="Group 3"/>
          <p:cNvGraphicFramePr>
            <a:graphicFrameLocks noGrp="1"/>
          </p:cNvGraphicFramePr>
          <p:nvPr>
            <p:ph idx="1"/>
          </p:nvPr>
        </p:nvGraphicFramePr>
        <p:xfrm>
          <a:off x="309045" y="1219200"/>
          <a:ext cx="8610600" cy="5090784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</a:t>
                      </a: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run time is fixed, and does not depend upon n.  Most instructions are executed once, or only a few times, regardless of the amount of information being processed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Logarithmic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when </a:t>
                      </a: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increases, so does run time, but much slower. Common in programs which solve large problems by transforming them into smaller problems.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run time varies directly with</a:t>
                      </a: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Typically, a small amount of processing is done on each element.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 </a:t>
                      </a:r>
                      <a:r>
                        <a:rPr kumimoji="0" 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doubles, run time slightly more than doubles.  Common in programs which break a problem down into smaller sub-problems, solves them independently, then combines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Quadratic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</a:t>
                      </a: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doubles, runtime increases fourfold.  Practical only for small problems; typically the program processes all pairs of input (e.g. in a double nested loop).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Cubic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n doubles, runtime increases eightfold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Exponential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n doubles, run time squares.  This is often the result of a natural, “brute force” solution.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63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algorithms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Here is a list of common asymptotic running times:</a:t>
            </a:r>
          </a:p>
          <a:p>
            <a:r>
              <a:rPr lang="en-US" altLang="en-US" sz="2400" dirty="0"/>
              <a:t>Θ(1): Constant time; can’t beat it!</a:t>
            </a:r>
          </a:p>
          <a:p>
            <a:r>
              <a:rPr lang="en-US" altLang="en-US" sz="2400" dirty="0"/>
              <a:t>Θ(log n): Inserting into a balanced binary tree; time to ﬁnd an item in a sorted array of length n using binary search.</a:t>
            </a:r>
          </a:p>
          <a:p>
            <a:r>
              <a:rPr lang="en-US" altLang="en-US" sz="2400" dirty="0"/>
              <a:t> Θ(n): About the fastest that an algorithm can run.</a:t>
            </a:r>
          </a:p>
          <a:p>
            <a:r>
              <a:rPr lang="en-US" altLang="en-US" sz="2400" dirty="0"/>
              <a:t>Θ(n log n): Best sorting algorithms.</a:t>
            </a:r>
          </a:p>
          <a:p>
            <a:r>
              <a:rPr lang="en-US" altLang="en-US" sz="2400" dirty="0"/>
              <a:t>Θ(n2), Θ(n3): Polynomial time. These running times are acceptable when the exponent of n is small or n is not to large, e.g., n ≤ 1000.</a:t>
            </a:r>
          </a:p>
          <a:p>
            <a:r>
              <a:rPr lang="en-US" altLang="en-US" sz="2400" dirty="0"/>
              <a:t>Θ(2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), Θ(3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): Exponential time. Acceptable only if n is small, e.g., n ≤ 50.</a:t>
            </a:r>
          </a:p>
          <a:p>
            <a:r>
              <a:rPr lang="en-US" altLang="en-US" sz="2400" dirty="0"/>
              <a:t>Θ(n!) : Acceptable only for really small n, e.g. n ≤ 20.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36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of Complexities 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Constant: O(c),</a:t>
            </a:r>
          </a:p>
          <a:p>
            <a:r>
              <a:rPr lang="pt-BR" altLang="en-US"/>
              <a:t>Logarithmic: O(log</a:t>
            </a:r>
            <a:r>
              <a:rPr lang="pt-BR" altLang="en-US" baseline="-25000"/>
              <a:t>c</a:t>
            </a:r>
            <a:r>
              <a:rPr lang="pt-BR" altLang="en-US"/>
              <a:t> n),</a:t>
            </a:r>
          </a:p>
          <a:p>
            <a:r>
              <a:rPr lang="pt-BR" altLang="en-US"/>
              <a:t>Linear: O(n),</a:t>
            </a:r>
          </a:p>
          <a:p>
            <a:r>
              <a:rPr lang="pt-BR" altLang="en-US"/>
              <a:t>Quadratic: O(n</a:t>
            </a:r>
            <a:r>
              <a:rPr lang="pt-BR" altLang="en-US" baseline="30000"/>
              <a:t>2</a:t>
            </a:r>
            <a:r>
              <a:rPr lang="pt-BR" altLang="en-US"/>
              <a:t>),</a:t>
            </a:r>
          </a:p>
          <a:p>
            <a:r>
              <a:rPr lang="pt-BR" altLang="en-US"/>
              <a:t>Cubic: O(n</a:t>
            </a:r>
            <a:r>
              <a:rPr lang="pt-BR" altLang="en-US" baseline="30000"/>
              <a:t>3</a:t>
            </a:r>
            <a:r>
              <a:rPr lang="pt-BR" altLang="en-US"/>
              <a:t>),</a:t>
            </a:r>
          </a:p>
          <a:p>
            <a:r>
              <a:rPr lang="pt-BR" altLang="en-US"/>
              <a:t>Polynomial: O(n</a:t>
            </a:r>
            <a:r>
              <a:rPr lang="pt-BR" altLang="en-US" baseline="30000"/>
              <a:t>c</a:t>
            </a:r>
            <a:r>
              <a:rPr lang="pt-BR" altLang="en-US"/>
              <a:t>) </a:t>
            </a:r>
          </a:p>
          <a:p>
            <a:r>
              <a:rPr lang="pt-BR" altLang="en-US"/>
              <a:t>Exponential: O(c</a:t>
            </a:r>
            <a:r>
              <a:rPr lang="pt-BR" altLang="en-US" baseline="30000"/>
              <a:t>n</a:t>
            </a:r>
            <a:r>
              <a:rPr lang="pt-BR" altLang="en-US"/>
              <a:t>)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85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Garamond"/>
        <a:ea typeface=""/>
        <a:cs typeface="Arial"/>
      </a:majorFont>
      <a:minorFont>
        <a:latin typeface="Gill San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4478</Words>
  <Application>Microsoft Office PowerPoint</Application>
  <PresentationFormat>On-screen Show (4:3)</PresentationFormat>
  <Paragraphs>593</Paragraphs>
  <Slides>61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Arial</vt:lpstr>
      <vt:lpstr>Arial Black</vt:lpstr>
      <vt:lpstr>Arial Narrow</vt:lpstr>
      <vt:lpstr>Calibri</vt:lpstr>
      <vt:lpstr>Calibri Light</vt:lpstr>
      <vt:lpstr>Courier New</vt:lpstr>
      <vt:lpstr>Garamond</vt:lpstr>
      <vt:lpstr>Gill Sans</vt:lpstr>
      <vt:lpstr>Monotype Corsiva</vt:lpstr>
      <vt:lpstr>Times New Roman</vt:lpstr>
      <vt:lpstr>Wingdings</vt:lpstr>
      <vt:lpstr>Wingdings 2</vt:lpstr>
      <vt:lpstr>Pixel</vt:lpstr>
      <vt:lpstr>Office Theme</vt:lpstr>
      <vt:lpstr>Chart</vt:lpstr>
      <vt:lpstr>CS302 Design and Analysis of Algorithm </vt:lpstr>
      <vt:lpstr>Be careful to differentiate between</vt:lpstr>
      <vt:lpstr>PowerPoint Presentation</vt:lpstr>
      <vt:lpstr>Example : Comparing Functions</vt:lpstr>
      <vt:lpstr>Comparing Functions</vt:lpstr>
      <vt:lpstr>Big-Oh Notation</vt:lpstr>
      <vt:lpstr>Performance Classification</vt:lpstr>
      <vt:lpstr>Examples of algorithms </vt:lpstr>
      <vt:lpstr>Classes of Complexities  </vt:lpstr>
      <vt:lpstr>Size does matter</vt:lpstr>
      <vt:lpstr>Input Size dependency</vt:lpstr>
      <vt:lpstr>Best worst and average time complexity </vt:lpstr>
      <vt:lpstr>What is the relationship between Big O, Θ, Ω and best, worst, and average case of an algorithm?</vt:lpstr>
      <vt:lpstr>Best worst average vs Notations</vt:lpstr>
      <vt:lpstr>Simple Example (1)</vt:lpstr>
      <vt:lpstr>Example of Basic Operations: </vt:lpstr>
      <vt:lpstr>Simple Complexity Analysis: Loops</vt:lpstr>
      <vt:lpstr>Simple Example (2)</vt:lpstr>
      <vt:lpstr>Simple Example (3) Growth of 5n+3</vt:lpstr>
      <vt:lpstr>What Dominates in Previous Example?</vt:lpstr>
      <vt:lpstr>Simple Complexity Analysis: Loops (with &lt;)</vt:lpstr>
      <vt:lpstr>Simple Complexity Analysis: Loop Example</vt:lpstr>
      <vt:lpstr>Running Time Calculations</vt:lpstr>
      <vt:lpstr>Time complexity familiar tasks</vt:lpstr>
      <vt:lpstr>Standard Analysis Techniques</vt:lpstr>
      <vt:lpstr>Constant time statements</vt:lpstr>
      <vt:lpstr>Analyzing Loops</vt:lpstr>
      <vt:lpstr>Analyzing Loops</vt:lpstr>
      <vt:lpstr>Analyzing Nested Loops</vt:lpstr>
      <vt:lpstr>Analyzing Nested Loops</vt:lpstr>
      <vt:lpstr>Analyzing Sequence of Statements</vt:lpstr>
      <vt:lpstr>Analyzing Conditional Statements</vt:lpstr>
      <vt:lpstr>O(Logn)</vt:lpstr>
      <vt:lpstr>Important Summations that should be Committed to Memory.</vt:lpstr>
      <vt:lpstr>Example (Dependent nested loop)</vt:lpstr>
      <vt:lpstr>Task</vt:lpstr>
      <vt:lpstr>Example (Nested loop)</vt:lpstr>
      <vt:lpstr>Task (Dependent Loop)</vt:lpstr>
      <vt:lpstr>Task (Dependent loop): </vt:lpstr>
      <vt:lpstr>Example</vt:lpstr>
      <vt:lpstr>PowerPoint Presentation</vt:lpstr>
      <vt:lpstr>Task:</vt:lpstr>
      <vt:lpstr>Explanation</vt:lpstr>
      <vt:lpstr>Task</vt:lpstr>
      <vt:lpstr>Explanation</vt:lpstr>
      <vt:lpstr>Analysis: Nested Loop Example  Task:</vt:lpstr>
      <vt:lpstr>PowerPoint Presentation</vt:lpstr>
      <vt:lpstr>Coding example #1</vt:lpstr>
      <vt:lpstr>Coding example #2</vt:lpstr>
      <vt:lpstr>Coding example #3</vt:lpstr>
      <vt:lpstr>Coding example #4</vt:lpstr>
      <vt:lpstr>Example #4: equivalent # of steps?</vt:lpstr>
      <vt:lpstr>Coding example #5</vt:lpstr>
      <vt:lpstr>Coding example #6</vt:lpstr>
      <vt:lpstr>Coding example #7</vt:lpstr>
      <vt:lpstr>Coding example #8</vt:lpstr>
      <vt:lpstr>Coding example #8 : Equivalent code</vt:lpstr>
      <vt:lpstr>Coding example #9</vt:lpstr>
      <vt:lpstr>Coding example #9: Equivalent code</vt:lpstr>
      <vt:lpstr>Example to see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2020-02-12T15:14:21Z</dcterms:created>
  <dcterms:modified xsi:type="dcterms:W3CDTF">2021-03-22T06:00:58Z</dcterms:modified>
</cp:coreProperties>
</file>